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326" r:id="rId3"/>
    <p:sldId id="327" r:id="rId4"/>
    <p:sldId id="328" r:id="rId5"/>
    <p:sldId id="329" r:id="rId6"/>
    <p:sldId id="330" r:id="rId7"/>
    <p:sldId id="331" r:id="rId8"/>
    <p:sldId id="332" r:id="rId9"/>
    <p:sldId id="333" r:id="rId10"/>
    <p:sldId id="334" r:id="rId11"/>
    <p:sldId id="335" r:id="rId12"/>
    <p:sldId id="379" r:id="rId13"/>
    <p:sldId id="380" r:id="rId14"/>
    <p:sldId id="337" r:id="rId15"/>
    <p:sldId id="338" r:id="rId16"/>
    <p:sldId id="339" r:id="rId17"/>
    <p:sldId id="381" r:id="rId18"/>
    <p:sldId id="382" r:id="rId19"/>
    <p:sldId id="383" r:id="rId20"/>
    <p:sldId id="377" r:id="rId21"/>
    <p:sldId id="378" r:id="rId22"/>
    <p:sldId id="340" r:id="rId23"/>
    <p:sldId id="342" r:id="rId24"/>
    <p:sldId id="343" r:id="rId25"/>
    <p:sldId id="384" r:id="rId26"/>
    <p:sldId id="385" r:id="rId27"/>
    <p:sldId id="386" r:id="rId28"/>
    <p:sldId id="387" r:id="rId29"/>
    <p:sldId id="388" r:id="rId30"/>
    <p:sldId id="389" r:id="rId31"/>
    <p:sldId id="390" r:id="rId32"/>
    <p:sldId id="391" r:id="rId33"/>
    <p:sldId id="402" r:id="rId34"/>
    <p:sldId id="403" r:id="rId35"/>
    <p:sldId id="344" r:id="rId36"/>
    <p:sldId id="345" r:id="rId37"/>
    <p:sldId id="346" r:id="rId38"/>
    <p:sldId id="347" r:id="rId39"/>
    <p:sldId id="348" r:id="rId40"/>
    <p:sldId id="349" r:id="rId41"/>
    <p:sldId id="350" r:id="rId42"/>
    <p:sldId id="351" r:id="rId43"/>
    <p:sldId id="374" r:id="rId44"/>
    <p:sldId id="375" r:id="rId45"/>
    <p:sldId id="376" r:id="rId46"/>
    <p:sldId id="361" r:id="rId47"/>
    <p:sldId id="362" r:id="rId48"/>
    <p:sldId id="354" r:id="rId49"/>
    <p:sldId id="355" r:id="rId50"/>
    <p:sldId id="363" r:id="rId51"/>
    <p:sldId id="356" r:id="rId52"/>
    <p:sldId id="357" r:id="rId53"/>
    <p:sldId id="359" r:id="rId54"/>
    <p:sldId id="358" r:id="rId55"/>
    <p:sldId id="360" r:id="rId56"/>
    <p:sldId id="364" r:id="rId57"/>
    <p:sldId id="365" r:id="rId58"/>
    <p:sldId id="366" r:id="rId59"/>
    <p:sldId id="367" r:id="rId60"/>
    <p:sldId id="368" r:id="rId61"/>
    <p:sldId id="369" r:id="rId62"/>
    <p:sldId id="392" r:id="rId63"/>
    <p:sldId id="393" r:id="rId64"/>
    <p:sldId id="394" r:id="rId65"/>
    <p:sldId id="395" r:id="rId66"/>
    <p:sldId id="396" r:id="rId67"/>
    <p:sldId id="397" r:id="rId68"/>
    <p:sldId id="398" r:id="rId69"/>
    <p:sldId id="399" r:id="rId70"/>
    <p:sldId id="400" r:id="rId71"/>
    <p:sldId id="401" r:id="rId72"/>
    <p:sldId id="325"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94"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F2404-23A5-4CE1-B681-C56CA191580F}" type="datetimeFigureOut">
              <a:rPr lang="en-US" smtClean="0"/>
              <a:pPr/>
              <a:t>4/15/2024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EC0B6F-9BF7-495D-B172-86C014DC5BB2}" type="slidenum">
              <a:rPr lang="en-US" smtClean="0"/>
              <a:pPr/>
              <a:t>‹#›</a:t>
            </a:fld>
            <a:endParaRPr lang="en-US"/>
          </a:p>
        </p:txBody>
      </p:sp>
    </p:spTree>
    <p:extLst>
      <p:ext uri="{BB962C8B-B14F-4D97-AF65-F5344CB8AC3E}">
        <p14:creationId xmlns:p14="http://schemas.microsoft.com/office/powerpoint/2010/main" xmlns="" val="244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EC0B6F-9BF7-495D-B172-86C014DC5BB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015DB4-C0A9-4A3A-85D0-F92F39D0E4E6}" type="datetimeFigureOut">
              <a:rPr lang="en-US" smtClean="0"/>
              <a:pPr/>
              <a:t>4/15/2024</a:t>
            </a:fld>
            <a:endParaRPr lang="en-US"/>
          </a:p>
        </p:txBody>
      </p:sp>
      <p:sp>
        <p:nvSpPr>
          <p:cNvPr id="8" name="Slide Number Placeholder 7"/>
          <p:cNvSpPr>
            <a:spLocks noGrp="1"/>
          </p:cNvSpPr>
          <p:nvPr>
            <p:ph type="sldNum" sz="quarter" idx="11"/>
          </p:nvPr>
        </p:nvSpPr>
        <p:spPr/>
        <p:txBody>
          <a:bodyPr/>
          <a:lstStyle/>
          <a:p>
            <a:fld id="{479DB4B1-9568-4BEA-8A06-5660C7EB8CE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15DB4-C0A9-4A3A-85D0-F92F39D0E4E6}"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15DB4-C0A9-4A3A-85D0-F92F39D0E4E6}"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2015DB4-C0A9-4A3A-85D0-F92F39D0E4E6}"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015DB4-C0A9-4A3A-85D0-F92F39D0E4E6}"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2015DB4-C0A9-4A3A-85D0-F92F39D0E4E6}"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015DB4-C0A9-4A3A-85D0-F92F39D0E4E6}"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DB4B1-9568-4BEA-8A06-5660C7EB8CEC}"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015DB4-C0A9-4A3A-85D0-F92F39D0E4E6}"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15DB4-C0A9-4A3A-85D0-F92F39D0E4E6}"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15DB4-C0A9-4A3A-85D0-F92F39D0E4E6}"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15DB4-C0A9-4A3A-85D0-F92F39D0E4E6}"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2015DB4-C0A9-4A3A-85D0-F92F39D0E4E6}" type="datetimeFigureOut">
              <a:rPr lang="en-US" smtClean="0"/>
              <a:pPr/>
              <a:t>4/15/2024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79DB4B1-9568-4BEA-8A06-5660C7EB8CEC}"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4000" i="1" u="sng" dirty="0" smtClean="0"/>
              <a:t>Unit-2</a:t>
            </a:r>
            <a:r>
              <a:rPr lang="en-US" sz="4000" dirty="0" smtClean="0"/>
              <a:t/>
            </a:r>
            <a:br>
              <a:rPr lang="en-US" sz="4000" dirty="0" smtClean="0"/>
            </a:br>
            <a:r>
              <a:rPr lang="en-US" sz="4000" dirty="0" smtClean="0"/>
              <a:t/>
            </a:r>
            <a:br>
              <a:rPr lang="en-US" sz="4000" dirty="0" smtClean="0"/>
            </a:br>
            <a:r>
              <a:rPr lang="en-US" sz="4000" dirty="0" smtClean="0"/>
              <a:t> </a:t>
            </a:r>
            <a:r>
              <a:rPr lang="en-US" sz="4000" dirty="0"/>
              <a:t>S</a:t>
            </a:r>
            <a:r>
              <a:rPr lang="en-US" sz="4000" dirty="0" smtClean="0"/>
              <a:t>tack &amp; Queue</a:t>
            </a:r>
            <a:endParaRPr lang="en-US" sz="4000" dirty="0"/>
          </a:p>
        </p:txBody>
      </p:sp>
      <p:sp>
        <p:nvSpPr>
          <p:cNvPr id="5" name="Rectangle 4"/>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468683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a:t>2</a:t>
            </a:r>
            <a:r>
              <a:rPr lang="en-US" sz="3000" dirty="0" smtClean="0"/>
              <a:t>. Pop Operation</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r>
              <a:rPr lang="en-US" sz="2100" dirty="0" smtClean="0">
                <a:solidFill>
                  <a:schemeClr val="tx1"/>
                </a:solidFill>
              </a:rPr>
              <a:t>The </a:t>
            </a:r>
            <a:r>
              <a:rPr lang="en-US" sz="2100" b="1" dirty="0">
                <a:solidFill>
                  <a:schemeClr val="tx1"/>
                </a:solidFill>
              </a:rPr>
              <a:t>POP</a:t>
            </a:r>
            <a:r>
              <a:rPr lang="en-US" sz="2100" dirty="0">
                <a:solidFill>
                  <a:schemeClr val="tx1"/>
                </a:solidFill>
              </a:rPr>
              <a:t> operation is used </a:t>
            </a:r>
            <a:r>
              <a:rPr lang="en-US" sz="2100" u="sng" dirty="0">
                <a:solidFill>
                  <a:schemeClr val="tx1"/>
                </a:solidFill>
              </a:rPr>
              <a:t>to delete an element from the stack</a:t>
            </a:r>
            <a:r>
              <a:rPr lang="en-US" sz="2100" dirty="0" smtClean="0">
                <a:solidFill>
                  <a:schemeClr val="tx1"/>
                </a:solidFill>
              </a:rPr>
              <a:t>.</a:t>
            </a: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r>
              <a:rPr lang="en-US" sz="2100" dirty="0">
                <a:solidFill>
                  <a:schemeClr val="tx1"/>
                </a:solidFill>
              </a:rPr>
              <a:t>However before deleting the value, we must check if </a:t>
            </a:r>
            <a:r>
              <a:rPr lang="en-US" sz="2100" b="1" dirty="0">
                <a:solidFill>
                  <a:schemeClr val="tx1"/>
                </a:solidFill>
              </a:rPr>
              <a:t>TOP=NULL</a:t>
            </a:r>
            <a:r>
              <a:rPr lang="en-US" sz="2100" dirty="0">
                <a:solidFill>
                  <a:schemeClr val="tx1"/>
                </a:solidFill>
              </a:rPr>
              <a:t>, as it would mean that the stack is empty and therefore no further deletions can be done on it</a:t>
            </a:r>
            <a:r>
              <a:rPr lang="en-US" sz="2100" dirty="0" smtClean="0">
                <a:solidFill>
                  <a:schemeClr val="tx1"/>
                </a:solidFill>
              </a:rPr>
              <a:t>.</a:t>
            </a: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r>
              <a:rPr lang="en-US" sz="2100" dirty="0">
                <a:solidFill>
                  <a:schemeClr val="tx1"/>
                </a:solidFill>
              </a:rPr>
              <a:t>If an attempt to delete a value from a stack that is already empty is made, an </a:t>
            </a:r>
            <a:r>
              <a:rPr lang="en-US" sz="2100" b="1" dirty="0">
                <a:solidFill>
                  <a:schemeClr val="tx1"/>
                </a:solidFill>
              </a:rPr>
              <a:t>UNDERFLOW message </a:t>
            </a:r>
            <a:r>
              <a:rPr lang="en-US" sz="2100" dirty="0">
                <a:solidFill>
                  <a:schemeClr val="tx1"/>
                </a:solidFill>
              </a:rPr>
              <a:t>is printed.</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1576187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a:t>2</a:t>
            </a:r>
            <a:r>
              <a:rPr lang="en-US" sz="3000" dirty="0" smtClean="0"/>
              <a:t>. Pop Operation</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r>
              <a:rPr lang="en-US" sz="2100" dirty="0">
                <a:solidFill>
                  <a:schemeClr val="tx1"/>
                </a:solidFill>
              </a:rPr>
              <a:t>Stack after deletion</a:t>
            </a:r>
            <a:r>
              <a:rPr lang="en-US" sz="2100" dirty="0" smtClean="0">
                <a:solidFill>
                  <a:schemeClr val="tx1"/>
                </a:solidFill>
              </a:rPr>
              <a:t>:</a:t>
            </a: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r>
              <a:rPr lang="en-US" sz="2100" dirty="0">
                <a:solidFill>
                  <a:schemeClr val="tx1"/>
                </a:solidFill>
              </a:rPr>
              <a:t>Algorithm to delete an element from the stack:</a:t>
            </a: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1200" y="1524000"/>
            <a:ext cx="51816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62200" y="3200400"/>
            <a:ext cx="44958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6234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smtClean="0"/>
              <a:t>3. Peek Operation</a:t>
            </a:r>
            <a:endParaRPr lang="en-US" sz="3000" dirty="0"/>
          </a:p>
        </p:txBody>
      </p:sp>
      <p:sp>
        <p:nvSpPr>
          <p:cNvPr id="5" name="Content Placeholder 4"/>
          <p:cNvSpPr>
            <a:spLocks noGrp="1"/>
          </p:cNvSpPr>
          <p:nvPr>
            <p:ph idx="1"/>
          </p:nvPr>
        </p:nvSpPr>
        <p:spPr>
          <a:xfrm>
            <a:off x="381000" y="960437"/>
            <a:ext cx="8305800" cy="5287963"/>
          </a:xfrm>
        </p:spPr>
        <p:txBody>
          <a:bodyPr>
            <a:normAutofit/>
          </a:bodyPr>
          <a:lstStyle/>
          <a:p>
            <a:pPr algn="just">
              <a:lnSpc>
                <a:spcPct val="150000"/>
              </a:lnSpc>
              <a:buFont typeface="Wingdings" pitchFamily="2" charset="2"/>
              <a:buChar char="q"/>
            </a:pPr>
            <a:r>
              <a:rPr lang="en-US" sz="2100" b="1" dirty="0" smtClean="0">
                <a:solidFill>
                  <a:schemeClr val="tx1"/>
                </a:solidFill>
              </a:rPr>
              <a:t>PEEK</a:t>
            </a:r>
            <a:r>
              <a:rPr lang="en-US" sz="2100" dirty="0" smtClean="0">
                <a:solidFill>
                  <a:schemeClr val="tx1"/>
                </a:solidFill>
              </a:rPr>
              <a:t> </a:t>
            </a:r>
            <a:r>
              <a:rPr lang="en-US" sz="2100" dirty="0">
                <a:solidFill>
                  <a:schemeClr val="tx1"/>
                </a:solidFill>
              </a:rPr>
              <a:t>is an operation that </a:t>
            </a:r>
            <a:r>
              <a:rPr lang="en-US" sz="2100" u="sng" dirty="0">
                <a:solidFill>
                  <a:schemeClr val="tx1"/>
                </a:solidFill>
              </a:rPr>
              <a:t>returns the value of the </a:t>
            </a:r>
            <a:r>
              <a:rPr lang="en-US" sz="2100" u="sng" dirty="0" smtClean="0">
                <a:solidFill>
                  <a:schemeClr val="tx1"/>
                </a:solidFill>
              </a:rPr>
              <a:t>element </a:t>
            </a:r>
            <a:r>
              <a:rPr lang="en-US" sz="2100" u="sng" dirty="0">
                <a:solidFill>
                  <a:schemeClr val="tx1"/>
                </a:solidFill>
              </a:rPr>
              <a:t>of the </a:t>
            </a:r>
            <a:r>
              <a:rPr lang="en-US" sz="2100" u="sng" dirty="0" smtClean="0">
                <a:solidFill>
                  <a:schemeClr val="tx1"/>
                </a:solidFill>
              </a:rPr>
              <a:t>stack of specified index </a:t>
            </a:r>
            <a:r>
              <a:rPr lang="en-US" sz="2100" u="sng" dirty="0">
                <a:solidFill>
                  <a:schemeClr val="tx1"/>
                </a:solidFill>
              </a:rPr>
              <a:t>without deleting it from the stack</a:t>
            </a:r>
            <a:r>
              <a:rPr lang="en-US" sz="2100" dirty="0" smtClean="0">
                <a:solidFill>
                  <a:schemeClr val="tx1"/>
                </a:solidFill>
              </a:rPr>
              <a:t>.</a:t>
            </a: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867303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smtClean="0"/>
              <a:t>3. Peek Operation</a:t>
            </a:r>
            <a:endParaRPr lang="en-US" sz="3000" dirty="0"/>
          </a:p>
        </p:txBody>
      </p:sp>
      <p:sp>
        <p:nvSpPr>
          <p:cNvPr id="5" name="Content Placeholder 4"/>
          <p:cNvSpPr>
            <a:spLocks noGrp="1"/>
          </p:cNvSpPr>
          <p:nvPr>
            <p:ph idx="1"/>
          </p:nvPr>
        </p:nvSpPr>
        <p:spPr>
          <a:xfrm>
            <a:off x="381000" y="960437"/>
            <a:ext cx="8305800" cy="5287963"/>
          </a:xfrm>
        </p:spPr>
        <p:txBody>
          <a:bodyPr>
            <a:normAutofit/>
          </a:bodyPr>
          <a:lstStyle/>
          <a:p>
            <a:pPr algn="just">
              <a:lnSpc>
                <a:spcPct val="150000"/>
              </a:lnSpc>
              <a:buFont typeface="Wingdings" pitchFamily="2" charset="2"/>
              <a:buChar char="q"/>
            </a:pPr>
            <a:r>
              <a:rPr lang="en-US" sz="1800" dirty="0" smtClean="0">
                <a:solidFill>
                  <a:schemeClr val="tx1"/>
                </a:solidFill>
              </a:rPr>
              <a:t>Given a vector S (consisting of N elements) representing a sequentially allocated stack, and a pointer TOP denoting the top element of the stack, this function returns the value of the </a:t>
            </a:r>
            <a:r>
              <a:rPr lang="en-US" sz="1800" dirty="0" err="1" smtClean="0">
                <a:solidFill>
                  <a:schemeClr val="tx1"/>
                </a:solidFill>
              </a:rPr>
              <a:t>Ith</a:t>
            </a:r>
            <a:r>
              <a:rPr lang="en-US" sz="1800" dirty="0" smtClean="0">
                <a:solidFill>
                  <a:schemeClr val="tx1"/>
                </a:solidFill>
              </a:rPr>
              <a:t> element from the top of the stack. The element is not deleted by this function.</a:t>
            </a:r>
          </a:p>
          <a:p>
            <a:pPr algn="just">
              <a:lnSpc>
                <a:spcPct val="150000"/>
              </a:lnSpc>
              <a:buFont typeface="Wingdings" pitchFamily="2" charset="2"/>
              <a:buChar char="q"/>
            </a:pPr>
            <a:endParaRPr lang="en-US" sz="1800" dirty="0" smtClean="0">
              <a:solidFill>
                <a:schemeClr val="tx1"/>
              </a:solidFill>
            </a:endParaRPr>
          </a:p>
          <a:p>
            <a:pPr algn="just">
              <a:lnSpc>
                <a:spcPct val="150000"/>
              </a:lnSpc>
              <a:buFont typeface="Wingdings" pitchFamily="2" charset="2"/>
              <a:buChar char="q"/>
            </a:pPr>
            <a:endParaRPr lang="en-US" sz="1800" dirty="0" smtClean="0">
              <a:solidFill>
                <a:schemeClr val="tx1"/>
              </a:solidFill>
            </a:endParaRPr>
          </a:p>
          <a:p>
            <a:pPr algn="just">
              <a:lnSpc>
                <a:spcPct val="150000"/>
              </a:lnSpc>
              <a:buFont typeface="Wingdings" pitchFamily="2" charset="2"/>
              <a:buChar char="q"/>
            </a:pPr>
            <a:endParaRPr lang="en-US" sz="1800" dirty="0">
              <a:solidFill>
                <a:schemeClr val="tx1"/>
              </a:solidFill>
            </a:endParaRPr>
          </a:p>
          <a:p>
            <a:pPr algn="just">
              <a:lnSpc>
                <a:spcPct val="150000"/>
              </a:lnSpc>
              <a:buFont typeface="Wingdings" pitchFamily="2" charset="2"/>
              <a:buChar char="q"/>
            </a:pPr>
            <a:endParaRPr lang="en-US" sz="1800" dirty="0">
              <a:solidFill>
                <a:schemeClr val="tx1"/>
              </a:solidFill>
            </a:endParaRPr>
          </a:p>
          <a:p>
            <a:pPr algn="just">
              <a:lnSpc>
                <a:spcPct val="150000"/>
              </a:lnSpc>
              <a:buFont typeface="Wingdings" pitchFamily="2" charset="2"/>
              <a:buChar char="q"/>
            </a:pPr>
            <a:endParaRPr lang="en-US" sz="1800" dirty="0" smtClean="0">
              <a:solidFill>
                <a:schemeClr val="tx1"/>
              </a:solidFill>
            </a:endParaRPr>
          </a:p>
          <a:p>
            <a:pPr marL="0" indent="0" algn="just">
              <a:lnSpc>
                <a:spcPct val="150000"/>
              </a:lnSpc>
              <a:buNone/>
            </a:pPr>
            <a:endParaRPr lang="en-US" sz="1800" dirty="0" smtClean="0">
              <a:solidFill>
                <a:schemeClr val="tx1"/>
              </a:solidFill>
            </a:endParaRPr>
          </a:p>
          <a:p>
            <a:pPr algn="just">
              <a:lnSpc>
                <a:spcPct val="150000"/>
              </a:lnSpc>
              <a:buFont typeface="Wingdings" pitchFamily="2" charset="2"/>
              <a:buChar char="q"/>
            </a:pPr>
            <a:endParaRPr lang="en-US" sz="1800" dirty="0" smtClean="0">
              <a:solidFill>
                <a:schemeClr val="tx1"/>
              </a:solidFill>
            </a:endParaRPr>
          </a:p>
          <a:p>
            <a:pPr algn="just">
              <a:lnSpc>
                <a:spcPct val="150000"/>
              </a:lnSpc>
              <a:buFont typeface="Wingdings" pitchFamily="2" charset="2"/>
              <a:buChar char="q"/>
            </a:pPr>
            <a:endParaRPr lang="en-US" sz="1800" dirty="0" smtClean="0">
              <a:solidFill>
                <a:schemeClr val="tx1"/>
              </a:solidFill>
            </a:endParaRPr>
          </a:p>
          <a:p>
            <a:pPr algn="just">
              <a:lnSpc>
                <a:spcPct val="150000"/>
              </a:lnSpc>
              <a:buFont typeface="Wingdings" pitchFamily="2" charset="2"/>
              <a:buChar char="q"/>
            </a:pPr>
            <a:endParaRPr lang="en-US" sz="1800" dirty="0" smtClean="0">
              <a:solidFill>
                <a:schemeClr val="tx1"/>
              </a:solidFill>
            </a:endParaRPr>
          </a:p>
          <a:p>
            <a:pPr algn="just">
              <a:lnSpc>
                <a:spcPct val="150000"/>
              </a:lnSpc>
              <a:buFont typeface="Wingdings" pitchFamily="2" charset="2"/>
              <a:buChar char="q"/>
            </a:pPr>
            <a:endParaRPr lang="en-US" sz="1800" i="1" u="sng" dirty="0" smtClean="0">
              <a:solidFill>
                <a:schemeClr val="tx1"/>
              </a:solidFill>
            </a:endParaRPr>
          </a:p>
          <a:p>
            <a:pPr algn="just">
              <a:lnSpc>
                <a:spcPct val="150000"/>
              </a:lnSpc>
              <a:buFont typeface="Wingdings" pitchFamily="2" charset="2"/>
              <a:buChar char="q"/>
            </a:pPr>
            <a:endParaRPr lang="en-US" sz="18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714348" y="2928934"/>
            <a:ext cx="6962785" cy="2633619"/>
          </a:xfrm>
          <a:prstGeom prst="rect">
            <a:avLst/>
          </a:prstGeom>
          <a:noFill/>
          <a:ln w="9525">
            <a:noFill/>
            <a:miter lim="800000"/>
            <a:headEnd/>
            <a:tailEnd/>
          </a:ln>
          <a:effectLst/>
        </p:spPr>
      </p:pic>
    </p:spTree>
    <p:extLst>
      <p:ext uri="{BB962C8B-B14F-4D97-AF65-F5344CB8AC3E}">
        <p14:creationId xmlns:p14="http://schemas.microsoft.com/office/powerpoint/2010/main" xmlns="" val="3867303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a:t>4</a:t>
            </a:r>
            <a:r>
              <a:rPr lang="en-US" sz="3000" dirty="0" smtClean="0"/>
              <a:t>. Update Operation</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r>
              <a:rPr lang="en-US" sz="1900" dirty="0" smtClean="0">
                <a:solidFill>
                  <a:schemeClr val="tx1"/>
                </a:solidFill>
              </a:rPr>
              <a:t>UPDATE is an operation that updates or changes the value of specified element with specific index.</a:t>
            </a:r>
          </a:p>
          <a:p>
            <a:pPr algn="just">
              <a:lnSpc>
                <a:spcPct val="150000"/>
              </a:lnSpc>
              <a:buFont typeface="Wingdings" pitchFamily="2" charset="2"/>
              <a:buChar char="q"/>
            </a:pPr>
            <a:r>
              <a:rPr lang="en-US" sz="1900" dirty="0" smtClean="0">
                <a:solidFill>
                  <a:schemeClr val="tx1"/>
                </a:solidFill>
              </a:rPr>
              <a:t>However, the update operation first checks if the stack is empty or contains some element.</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28750" y="2819400"/>
            <a:ext cx="5664758" cy="3124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29998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Applications of Stack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200000"/>
              </a:lnSpc>
              <a:buFont typeface="Wingdings" pitchFamily="2" charset="2"/>
              <a:buChar char="q"/>
            </a:pPr>
            <a:r>
              <a:rPr lang="en-US" sz="2100" dirty="0" smtClean="0">
                <a:solidFill>
                  <a:schemeClr val="tx1"/>
                </a:solidFill>
              </a:rPr>
              <a:t>Recursion </a:t>
            </a:r>
          </a:p>
          <a:p>
            <a:pPr algn="just">
              <a:lnSpc>
                <a:spcPct val="200000"/>
              </a:lnSpc>
              <a:buFont typeface="Wingdings" pitchFamily="2" charset="2"/>
              <a:buChar char="q"/>
            </a:pPr>
            <a:r>
              <a:rPr lang="en-US" sz="2100" dirty="0" smtClean="0">
                <a:solidFill>
                  <a:schemeClr val="tx1"/>
                </a:solidFill>
              </a:rPr>
              <a:t>Balancing Symbol</a:t>
            </a:r>
          </a:p>
          <a:p>
            <a:pPr algn="just">
              <a:lnSpc>
                <a:spcPct val="200000"/>
              </a:lnSpc>
              <a:buFont typeface="Wingdings" pitchFamily="2" charset="2"/>
              <a:buChar char="q"/>
            </a:pPr>
            <a:r>
              <a:rPr lang="en-US" sz="2100" dirty="0" smtClean="0">
                <a:solidFill>
                  <a:schemeClr val="tx1"/>
                </a:solidFill>
              </a:rPr>
              <a:t>Polish Notations</a:t>
            </a: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2076276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smtClean="0"/>
              <a:t>Recursion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r>
              <a:rPr lang="en-US" sz="2100" u="sng" dirty="0" smtClean="0">
                <a:solidFill>
                  <a:schemeClr val="tx1"/>
                </a:solidFill>
              </a:rPr>
              <a:t>A function calls itself is called </a:t>
            </a:r>
            <a:r>
              <a:rPr lang="en-US" sz="2100" b="1" u="sng" dirty="0" smtClean="0">
                <a:solidFill>
                  <a:schemeClr val="tx1"/>
                </a:solidFill>
              </a:rPr>
              <a:t>Recursion</a:t>
            </a:r>
            <a:r>
              <a:rPr lang="en-US" sz="2100" dirty="0" smtClean="0">
                <a:solidFill>
                  <a:schemeClr val="tx1"/>
                </a:solidFill>
              </a:rPr>
              <a:t>.</a:t>
            </a:r>
          </a:p>
          <a:p>
            <a:pPr algn="just">
              <a:lnSpc>
                <a:spcPct val="150000"/>
              </a:lnSpc>
              <a:buFont typeface="Wingdings" pitchFamily="2" charset="2"/>
              <a:buChar char="q"/>
            </a:pPr>
            <a:r>
              <a:rPr lang="en-US" sz="2100" dirty="0" smtClean="0">
                <a:solidFill>
                  <a:schemeClr val="tx1"/>
                </a:solidFill>
              </a:rPr>
              <a:t>Recursion is a repetitive process in which function calls itself repeatedly </a:t>
            </a:r>
            <a:r>
              <a:rPr lang="en-US" sz="2100" u="sng" dirty="0" smtClean="0">
                <a:solidFill>
                  <a:schemeClr val="tx1"/>
                </a:solidFill>
              </a:rPr>
              <a:t>until some predefined condition is met</a:t>
            </a:r>
            <a:r>
              <a:rPr lang="en-US" sz="2100" dirty="0" smtClean="0">
                <a:solidFill>
                  <a:schemeClr val="tx1"/>
                </a:solidFill>
              </a:rPr>
              <a:t>.</a:t>
            </a:r>
          </a:p>
          <a:p>
            <a:pPr algn="just">
              <a:lnSpc>
                <a:spcPct val="150000"/>
              </a:lnSpc>
              <a:buFont typeface="Wingdings" pitchFamily="2" charset="2"/>
              <a:buChar char="q"/>
            </a:pPr>
            <a:r>
              <a:rPr lang="en-US" sz="2100" dirty="0" smtClean="0">
                <a:solidFill>
                  <a:schemeClr val="tx1"/>
                </a:solidFill>
              </a:rPr>
              <a:t>The recursive function must have a stopping condition (Termination/ Anchor Condition) </a:t>
            </a:r>
            <a:r>
              <a:rPr lang="en-US" sz="2100" u="sng" dirty="0" smtClean="0">
                <a:solidFill>
                  <a:schemeClr val="tx1"/>
                </a:solidFill>
              </a:rPr>
              <a:t>or else the function would never terminate</a:t>
            </a:r>
            <a:r>
              <a:rPr lang="en-US" sz="2100" dirty="0" smtClean="0">
                <a:solidFill>
                  <a:schemeClr val="tx1"/>
                </a:solidFill>
              </a:rPr>
              <a:t>. So ultimately program </a:t>
            </a:r>
            <a:r>
              <a:rPr lang="en-US" sz="2100" b="1" dirty="0" smtClean="0">
                <a:solidFill>
                  <a:schemeClr val="tx1"/>
                </a:solidFill>
              </a:rPr>
              <a:t>goes into infinite loop.</a:t>
            </a:r>
          </a:p>
          <a:p>
            <a:pPr algn="just">
              <a:lnSpc>
                <a:spcPct val="150000"/>
              </a:lnSpc>
              <a:buFont typeface="Wingdings" pitchFamily="2" charset="2"/>
              <a:buChar char="q"/>
            </a:pPr>
            <a:r>
              <a:rPr lang="en-US" sz="2100" dirty="0" smtClean="0">
                <a:solidFill>
                  <a:schemeClr val="tx1"/>
                </a:solidFill>
              </a:rPr>
              <a:t>Examples where recursion has been used are:</a:t>
            </a:r>
          </a:p>
          <a:p>
            <a:pPr marL="571500" indent="0" algn="just">
              <a:lnSpc>
                <a:spcPct val="150000"/>
              </a:lnSpc>
              <a:buNone/>
            </a:pPr>
            <a:r>
              <a:rPr lang="en-US" sz="2000" dirty="0" smtClean="0">
                <a:solidFill>
                  <a:schemeClr val="tx1"/>
                </a:solidFill>
              </a:rPr>
              <a:t>Factorial, Fibonacci sequence (number) and Tower of Hanoi, etc..</a:t>
            </a:r>
            <a:endParaRPr lang="en-US" sz="1900" dirty="0" smtClean="0">
              <a:solidFill>
                <a:schemeClr val="tx1"/>
              </a:solidFill>
            </a:endParaRPr>
          </a:p>
          <a:p>
            <a:pPr algn="just">
              <a:lnSpc>
                <a:spcPct val="150000"/>
              </a:lnSpc>
              <a:buFont typeface="Wingdings" pitchFamily="2" charset="2"/>
              <a:buChar char="q"/>
            </a:pPr>
            <a:endParaRPr lang="en-US" sz="19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4181857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200" dirty="0" smtClean="0"/>
              <a:t>Programming (factorial with iteration)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p:cNvPicPr>
            <a:picLocks noChangeAspect="1"/>
          </p:cNvPicPr>
          <p:nvPr/>
        </p:nvPicPr>
        <p:blipFill>
          <a:blip r:embed="rId2"/>
          <a:stretch>
            <a:fillRect/>
          </a:stretch>
        </p:blipFill>
        <p:spPr>
          <a:xfrm>
            <a:off x="318255" y="1214422"/>
            <a:ext cx="8825745" cy="4060502"/>
          </a:xfrm>
          <a:prstGeom prst="rect">
            <a:avLst/>
          </a:prstGeom>
        </p:spPr>
      </p:pic>
    </p:spTree>
    <p:extLst>
      <p:ext uri="{BB962C8B-B14F-4D97-AF65-F5344CB8AC3E}">
        <p14:creationId xmlns:p14="http://schemas.microsoft.com/office/powerpoint/2010/main" xmlns="" val="4181857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200" dirty="0" smtClean="0"/>
              <a:t>Programming (factorial with recursion)</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7"/>
          <p:cNvPicPr>
            <a:picLocks noChangeAspect="1"/>
          </p:cNvPicPr>
          <p:nvPr/>
        </p:nvPicPr>
        <p:blipFill>
          <a:blip r:embed="rId2"/>
          <a:stretch>
            <a:fillRect/>
          </a:stretch>
        </p:blipFill>
        <p:spPr>
          <a:xfrm>
            <a:off x="415211" y="1357298"/>
            <a:ext cx="8728789" cy="4011223"/>
          </a:xfrm>
          <a:prstGeom prst="rect">
            <a:avLst/>
          </a:prstGeom>
        </p:spPr>
      </p:pic>
    </p:spTree>
    <p:extLst>
      <p:ext uri="{BB962C8B-B14F-4D97-AF65-F5344CB8AC3E}">
        <p14:creationId xmlns:p14="http://schemas.microsoft.com/office/powerpoint/2010/main" xmlns="" val="4181857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8650" y="324803"/>
            <a:ext cx="7886700" cy="5852160"/>
          </a:xfrm>
          <a:prstGeom prst="rect">
            <a:avLst/>
          </a:prstGeom>
        </p:spPr>
      </p:pic>
      <p:sp>
        <p:nvSpPr>
          <p:cNvPr id="5" name="Footer Placeholder 4"/>
          <p:cNvSpPr>
            <a:spLocks noGrp="1"/>
          </p:cNvSpPr>
          <p:nvPr>
            <p:ph type="ftr" sz="quarter" idx="11"/>
          </p:nvPr>
        </p:nvSpPr>
        <p:spPr/>
        <p:txBody>
          <a:bodyPr/>
          <a:lstStyle/>
          <a:p>
            <a:r>
              <a:rPr lang="en-US"/>
              <a:t>By : Prof. Nootan Padia, Marwadi University</a:t>
            </a:r>
            <a:endParaRPr lang="en-US" dirty="0"/>
          </a:p>
        </p:txBody>
      </p:sp>
    </p:spTree>
    <p:extLst>
      <p:ext uri="{BB962C8B-B14F-4D97-AF65-F5344CB8AC3E}">
        <p14:creationId xmlns:p14="http://schemas.microsoft.com/office/powerpoint/2010/main" xmlns="" val="37516048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fontScale="92500" lnSpcReduction="20000"/>
          </a:bodyPr>
          <a:lstStyle/>
          <a:p>
            <a:pPr algn="just">
              <a:lnSpc>
                <a:spcPct val="150000"/>
              </a:lnSpc>
              <a:buFont typeface="Wingdings" pitchFamily="2" charset="2"/>
              <a:buChar char="q"/>
            </a:pPr>
            <a:r>
              <a:rPr lang="en-US" sz="2200" dirty="0">
                <a:solidFill>
                  <a:schemeClr val="tx1"/>
                </a:solidFill>
              </a:rPr>
              <a:t>Stack is an important data structure which stores its elements in an ordered manner. </a:t>
            </a:r>
          </a:p>
          <a:p>
            <a:pPr algn="just">
              <a:lnSpc>
                <a:spcPct val="150000"/>
              </a:lnSpc>
              <a:buFont typeface="Wingdings" pitchFamily="2" charset="2"/>
              <a:buChar char="q"/>
            </a:pPr>
            <a:r>
              <a:rPr lang="en-US" sz="2200" dirty="0">
                <a:solidFill>
                  <a:schemeClr val="tx1"/>
                </a:solidFill>
              </a:rPr>
              <a:t>Take an analogy of a pile of plates where one plate is placed on top of the other as shown in the following figure</a:t>
            </a:r>
            <a:r>
              <a:rPr lang="en-US" sz="2200" dirty="0" smtClean="0">
                <a:solidFill>
                  <a:schemeClr val="tx1"/>
                </a:solidFill>
              </a:rPr>
              <a:t>.</a:t>
            </a:r>
          </a:p>
          <a:p>
            <a:pPr algn="just">
              <a:lnSpc>
                <a:spcPct val="150000"/>
              </a:lnSpc>
              <a:buFont typeface="Wingdings" pitchFamily="2" charset="2"/>
              <a:buChar char="q"/>
            </a:pPr>
            <a:endParaRPr lang="en-US" sz="2200" dirty="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a:solidFill>
                <a:schemeClr val="tx1"/>
              </a:solidFill>
            </a:endParaRPr>
          </a:p>
          <a:p>
            <a:pPr algn="just">
              <a:lnSpc>
                <a:spcPct val="150000"/>
              </a:lnSpc>
              <a:buFont typeface="Wingdings" pitchFamily="2" charset="2"/>
              <a:buChar char="q"/>
            </a:pPr>
            <a:r>
              <a:rPr lang="en-US" sz="2200" dirty="0" smtClean="0">
                <a:solidFill>
                  <a:schemeClr val="tx1"/>
                </a:solidFill>
              </a:rPr>
              <a:t>A </a:t>
            </a:r>
            <a:r>
              <a:rPr lang="en-US" sz="2200" dirty="0">
                <a:solidFill>
                  <a:schemeClr val="tx1"/>
                </a:solidFill>
              </a:rPr>
              <a:t>plate can be removed from the topmost position. Hence, you can add and remove the plate only at/from one position that is, the topmost </a:t>
            </a:r>
            <a:r>
              <a:rPr lang="en-US" sz="2200" dirty="0" smtClean="0">
                <a:solidFill>
                  <a:schemeClr val="tx1"/>
                </a:solidFill>
              </a:rPr>
              <a:t>position</a:t>
            </a:r>
          </a:p>
        </p:txBody>
      </p:sp>
      <p:sp>
        <p:nvSpPr>
          <p:cNvPr id="4" name="Title 3"/>
          <p:cNvSpPr>
            <a:spLocks noGrp="1"/>
          </p:cNvSpPr>
          <p:nvPr>
            <p:ph type="title"/>
          </p:nvPr>
        </p:nvSpPr>
        <p:spPr>
          <a:xfrm>
            <a:off x="533400" y="76200"/>
            <a:ext cx="8229600" cy="685800"/>
          </a:xfrm>
        </p:spPr>
        <p:txBody>
          <a:bodyPr anchor="ctr"/>
          <a:lstStyle/>
          <a:p>
            <a:r>
              <a:rPr lang="en-US" sz="3000" dirty="0" smtClean="0"/>
              <a:t>Stack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1" y="2590800"/>
            <a:ext cx="3733800"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7803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smtClean="0"/>
              <a:t>Recursion </a:t>
            </a:r>
            <a:endParaRPr lang="en-US" sz="3000" dirty="0"/>
          </a:p>
        </p:txBody>
      </p:sp>
      <p:sp>
        <p:nvSpPr>
          <p:cNvPr id="5" name="Content Placeholder 4"/>
          <p:cNvSpPr>
            <a:spLocks noGrp="1"/>
          </p:cNvSpPr>
          <p:nvPr>
            <p:ph idx="1"/>
          </p:nvPr>
        </p:nvSpPr>
        <p:spPr>
          <a:xfrm>
            <a:off x="381000" y="884237"/>
            <a:ext cx="8305800" cy="5287963"/>
          </a:xfrm>
        </p:spPr>
        <p:txBody>
          <a:bodyPr>
            <a:normAutofit fontScale="70000" lnSpcReduction="20000"/>
          </a:bodyPr>
          <a:lstStyle/>
          <a:p>
            <a:pPr algn="just">
              <a:lnSpc>
                <a:spcPct val="150000"/>
              </a:lnSpc>
              <a:buNone/>
            </a:pPr>
            <a:r>
              <a:rPr lang="en-US" sz="2200" dirty="0" smtClean="0">
                <a:solidFill>
                  <a:schemeClr val="tx1"/>
                </a:solidFill>
              </a:rPr>
              <a:t>#include&lt;</a:t>
            </a:r>
            <a:r>
              <a:rPr lang="en-US" sz="2200" dirty="0" err="1" smtClean="0">
                <a:solidFill>
                  <a:schemeClr val="tx1"/>
                </a:solidFill>
              </a:rPr>
              <a:t>stdio.h</a:t>
            </a:r>
            <a:r>
              <a:rPr lang="en-US" sz="2200" dirty="0" smtClean="0">
                <a:solidFill>
                  <a:schemeClr val="tx1"/>
                </a:solidFill>
              </a:rPr>
              <a:t>&gt;</a:t>
            </a:r>
          </a:p>
          <a:p>
            <a:pPr algn="just">
              <a:lnSpc>
                <a:spcPct val="150000"/>
              </a:lnSpc>
              <a:buNone/>
            </a:pPr>
            <a:r>
              <a:rPr lang="en-US" sz="2200" dirty="0" smtClean="0">
                <a:solidFill>
                  <a:schemeClr val="tx1"/>
                </a:solidFill>
              </a:rPr>
              <a:t>#include&lt;</a:t>
            </a:r>
            <a:r>
              <a:rPr lang="en-US" sz="2200" dirty="0" err="1" smtClean="0">
                <a:solidFill>
                  <a:schemeClr val="tx1"/>
                </a:solidFill>
              </a:rPr>
              <a:t>conio.h</a:t>
            </a:r>
            <a:r>
              <a:rPr lang="en-US" sz="2200" dirty="0" smtClean="0">
                <a:solidFill>
                  <a:schemeClr val="tx1"/>
                </a:solidFill>
              </a:rPr>
              <a:t>&gt;</a:t>
            </a:r>
          </a:p>
          <a:p>
            <a:pPr algn="just">
              <a:lnSpc>
                <a:spcPct val="150000"/>
              </a:lnSpc>
              <a:buNone/>
            </a:pPr>
            <a:r>
              <a:rPr lang="en-US" sz="2200" dirty="0" err="1" smtClean="0">
                <a:solidFill>
                  <a:schemeClr val="tx1"/>
                </a:solidFill>
              </a:rPr>
              <a:t>int</a:t>
            </a:r>
            <a:r>
              <a:rPr lang="en-US" sz="2200" dirty="0" smtClean="0">
                <a:solidFill>
                  <a:schemeClr val="tx1"/>
                </a:solidFill>
              </a:rPr>
              <a:t> factorial(</a:t>
            </a:r>
            <a:r>
              <a:rPr lang="en-US" sz="2200" dirty="0" err="1" smtClean="0">
                <a:solidFill>
                  <a:schemeClr val="tx1"/>
                </a:solidFill>
              </a:rPr>
              <a:t>int</a:t>
            </a:r>
            <a:r>
              <a:rPr lang="en-US" sz="2200" dirty="0" smtClean="0">
                <a:solidFill>
                  <a:schemeClr val="tx1"/>
                </a:solidFill>
              </a:rPr>
              <a:t> n);</a:t>
            </a:r>
          </a:p>
          <a:p>
            <a:pPr algn="just">
              <a:lnSpc>
                <a:spcPct val="150000"/>
              </a:lnSpc>
              <a:buNone/>
            </a:pPr>
            <a:r>
              <a:rPr lang="en-US" sz="2200" dirty="0" smtClean="0">
                <a:solidFill>
                  <a:schemeClr val="tx1"/>
                </a:solidFill>
              </a:rPr>
              <a:t>void main()</a:t>
            </a:r>
          </a:p>
          <a:p>
            <a:pPr algn="just">
              <a:lnSpc>
                <a:spcPct val="150000"/>
              </a:lnSpc>
              <a:buNone/>
            </a:pPr>
            <a:r>
              <a:rPr lang="en-US" sz="2200" dirty="0" smtClean="0">
                <a:solidFill>
                  <a:schemeClr val="tx1"/>
                </a:solidFill>
              </a:rPr>
              <a:t>{</a:t>
            </a:r>
          </a:p>
          <a:p>
            <a:pPr algn="just">
              <a:lnSpc>
                <a:spcPct val="150000"/>
              </a:lnSpc>
              <a:buNone/>
            </a:pPr>
            <a:r>
              <a:rPr lang="en-US" sz="2200" dirty="0" smtClean="0">
                <a:solidFill>
                  <a:schemeClr val="tx1"/>
                </a:solidFill>
              </a:rPr>
              <a:t>	</a:t>
            </a:r>
            <a:r>
              <a:rPr lang="en-US" sz="2200" dirty="0" err="1" smtClean="0">
                <a:solidFill>
                  <a:schemeClr val="tx1"/>
                </a:solidFill>
              </a:rPr>
              <a:t>int</a:t>
            </a:r>
            <a:r>
              <a:rPr lang="en-US" sz="2200" dirty="0" smtClean="0">
                <a:solidFill>
                  <a:schemeClr val="tx1"/>
                </a:solidFill>
              </a:rPr>
              <a:t> </a:t>
            </a:r>
            <a:r>
              <a:rPr lang="en-US" sz="2200" dirty="0" err="1" smtClean="0">
                <a:solidFill>
                  <a:schemeClr val="tx1"/>
                </a:solidFill>
              </a:rPr>
              <a:t>n,z</a:t>
            </a:r>
            <a:r>
              <a:rPr lang="en-US" sz="2200" dirty="0" smtClean="0">
                <a:solidFill>
                  <a:schemeClr val="tx1"/>
                </a:solidFill>
              </a:rPr>
              <a:t>;</a:t>
            </a:r>
          </a:p>
          <a:p>
            <a:pPr algn="just">
              <a:lnSpc>
                <a:spcPct val="150000"/>
              </a:lnSpc>
              <a:buNone/>
            </a:pPr>
            <a:r>
              <a:rPr lang="en-US" sz="2200" dirty="0" smtClean="0">
                <a:solidFill>
                  <a:schemeClr val="tx1"/>
                </a:solidFill>
              </a:rPr>
              <a:t>	</a:t>
            </a:r>
            <a:r>
              <a:rPr lang="en-US" sz="2200" dirty="0" err="1" smtClean="0">
                <a:solidFill>
                  <a:schemeClr val="tx1"/>
                </a:solidFill>
              </a:rPr>
              <a:t>clrscr</a:t>
            </a:r>
            <a:r>
              <a:rPr lang="en-US" sz="2200" dirty="0" smtClean="0">
                <a:solidFill>
                  <a:schemeClr val="tx1"/>
                </a:solidFill>
              </a:rPr>
              <a:t>();</a:t>
            </a:r>
          </a:p>
          <a:p>
            <a:pPr algn="just">
              <a:lnSpc>
                <a:spcPct val="150000"/>
              </a:lnSpc>
              <a:buNone/>
            </a:pPr>
            <a:r>
              <a:rPr lang="en-US" sz="2200" dirty="0" smtClean="0">
                <a:solidFill>
                  <a:schemeClr val="tx1"/>
                </a:solidFill>
              </a:rPr>
              <a:t>	</a:t>
            </a:r>
            <a:r>
              <a:rPr lang="en-US" sz="2200" dirty="0" err="1" smtClean="0">
                <a:solidFill>
                  <a:schemeClr val="tx1"/>
                </a:solidFill>
              </a:rPr>
              <a:t>printf</a:t>
            </a:r>
            <a:r>
              <a:rPr lang="en-US" sz="2200" dirty="0" smtClean="0">
                <a:solidFill>
                  <a:schemeClr val="tx1"/>
                </a:solidFill>
              </a:rPr>
              <a:t>("\n Enter Value : ");</a:t>
            </a:r>
          </a:p>
          <a:p>
            <a:pPr algn="just">
              <a:lnSpc>
                <a:spcPct val="150000"/>
              </a:lnSpc>
              <a:buNone/>
            </a:pPr>
            <a:r>
              <a:rPr lang="en-US" sz="2200" dirty="0" smtClean="0">
                <a:solidFill>
                  <a:schemeClr val="tx1"/>
                </a:solidFill>
              </a:rPr>
              <a:t>	</a:t>
            </a:r>
            <a:r>
              <a:rPr lang="en-US" sz="2200" dirty="0" err="1" smtClean="0">
                <a:solidFill>
                  <a:schemeClr val="tx1"/>
                </a:solidFill>
              </a:rPr>
              <a:t>scanf</a:t>
            </a:r>
            <a:r>
              <a:rPr lang="en-US" sz="2200" dirty="0" smtClean="0">
                <a:solidFill>
                  <a:schemeClr val="tx1"/>
                </a:solidFill>
              </a:rPr>
              <a:t>("%</a:t>
            </a:r>
            <a:r>
              <a:rPr lang="en-US" sz="2200" dirty="0" err="1" smtClean="0">
                <a:solidFill>
                  <a:schemeClr val="tx1"/>
                </a:solidFill>
              </a:rPr>
              <a:t>d",&amp;n</a:t>
            </a:r>
            <a:r>
              <a:rPr lang="en-US" sz="2200" dirty="0" smtClean="0">
                <a:solidFill>
                  <a:schemeClr val="tx1"/>
                </a:solidFill>
              </a:rPr>
              <a:t>);</a:t>
            </a:r>
          </a:p>
          <a:p>
            <a:pPr algn="just">
              <a:lnSpc>
                <a:spcPct val="150000"/>
              </a:lnSpc>
              <a:buNone/>
            </a:pPr>
            <a:endParaRPr lang="en-US" sz="2200" dirty="0" smtClean="0">
              <a:solidFill>
                <a:schemeClr val="tx1"/>
              </a:solidFill>
            </a:endParaRPr>
          </a:p>
          <a:p>
            <a:pPr algn="just">
              <a:lnSpc>
                <a:spcPct val="150000"/>
              </a:lnSpc>
              <a:buNone/>
            </a:pPr>
            <a:r>
              <a:rPr lang="en-US" sz="2200" dirty="0" smtClean="0">
                <a:solidFill>
                  <a:schemeClr val="tx1"/>
                </a:solidFill>
              </a:rPr>
              <a:t>	z=factorial(n);</a:t>
            </a:r>
          </a:p>
          <a:p>
            <a:pPr algn="just">
              <a:lnSpc>
                <a:spcPct val="150000"/>
              </a:lnSpc>
              <a:buNone/>
            </a:pPr>
            <a:r>
              <a:rPr lang="en-US" sz="2200" dirty="0" smtClean="0">
                <a:solidFill>
                  <a:schemeClr val="tx1"/>
                </a:solidFill>
              </a:rPr>
              <a:t>	</a:t>
            </a:r>
            <a:r>
              <a:rPr lang="en-US" sz="2200" dirty="0" err="1" smtClean="0">
                <a:solidFill>
                  <a:schemeClr val="tx1"/>
                </a:solidFill>
              </a:rPr>
              <a:t>printf</a:t>
            </a:r>
            <a:r>
              <a:rPr lang="en-US" sz="2200" dirty="0" smtClean="0">
                <a:solidFill>
                  <a:schemeClr val="tx1"/>
                </a:solidFill>
              </a:rPr>
              <a:t>("\n Factorial is : %</a:t>
            </a:r>
            <a:r>
              <a:rPr lang="en-US" sz="2200" dirty="0" err="1" smtClean="0">
                <a:solidFill>
                  <a:schemeClr val="tx1"/>
                </a:solidFill>
              </a:rPr>
              <a:t>d",z</a:t>
            </a:r>
            <a:r>
              <a:rPr lang="en-US" sz="2200" dirty="0" smtClean="0">
                <a:solidFill>
                  <a:schemeClr val="tx1"/>
                </a:solidFill>
              </a:rPr>
              <a:t>);</a:t>
            </a:r>
          </a:p>
          <a:p>
            <a:pPr algn="just">
              <a:lnSpc>
                <a:spcPct val="150000"/>
              </a:lnSpc>
              <a:buNone/>
            </a:pPr>
            <a:endParaRPr lang="en-US" sz="2200" dirty="0" smtClean="0">
              <a:solidFill>
                <a:schemeClr val="tx1"/>
              </a:solidFill>
            </a:endParaRPr>
          </a:p>
          <a:p>
            <a:pPr algn="just">
              <a:lnSpc>
                <a:spcPct val="150000"/>
              </a:lnSpc>
              <a:buNone/>
            </a:pPr>
            <a:r>
              <a:rPr lang="en-US" sz="2200" dirty="0" smtClean="0">
                <a:solidFill>
                  <a:schemeClr val="tx1"/>
                </a:solidFill>
              </a:rPr>
              <a: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4181857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smtClean="0"/>
              <a:t>Recursion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None/>
            </a:pPr>
            <a:r>
              <a:rPr lang="en-US" sz="1800" dirty="0" err="1" smtClean="0">
                <a:solidFill>
                  <a:schemeClr val="tx1"/>
                </a:solidFill>
              </a:rPr>
              <a:t>int</a:t>
            </a:r>
            <a:r>
              <a:rPr lang="en-US" sz="1800" dirty="0" smtClean="0">
                <a:solidFill>
                  <a:schemeClr val="tx1"/>
                </a:solidFill>
              </a:rPr>
              <a:t> factorial(</a:t>
            </a:r>
            <a:r>
              <a:rPr lang="en-US" sz="1800" dirty="0" err="1" smtClean="0">
                <a:solidFill>
                  <a:schemeClr val="tx1"/>
                </a:solidFill>
              </a:rPr>
              <a:t>int</a:t>
            </a:r>
            <a:r>
              <a:rPr lang="en-US" sz="1800" dirty="0" smtClean="0">
                <a:solidFill>
                  <a:schemeClr val="tx1"/>
                </a:solidFill>
              </a:rPr>
              <a:t> n)</a:t>
            </a:r>
          </a:p>
          <a:p>
            <a:pPr algn="just">
              <a:lnSpc>
                <a:spcPct val="150000"/>
              </a:lnSpc>
              <a:buNone/>
            </a:pPr>
            <a:r>
              <a:rPr lang="en-US" sz="1800" dirty="0" smtClean="0">
                <a:solidFill>
                  <a:schemeClr val="tx1"/>
                </a:solidFill>
              </a:rPr>
              <a:t>{</a:t>
            </a:r>
          </a:p>
          <a:p>
            <a:pPr algn="just">
              <a:lnSpc>
                <a:spcPct val="150000"/>
              </a:lnSpc>
              <a:buNone/>
            </a:pPr>
            <a:r>
              <a:rPr lang="en-US" sz="1800" dirty="0" smtClean="0">
                <a:solidFill>
                  <a:schemeClr val="tx1"/>
                </a:solidFill>
              </a:rPr>
              <a:t>	</a:t>
            </a:r>
            <a:r>
              <a:rPr lang="en-US" sz="1800" dirty="0" err="1" smtClean="0">
                <a:solidFill>
                  <a:schemeClr val="tx1"/>
                </a:solidFill>
              </a:rPr>
              <a:t>int</a:t>
            </a:r>
            <a:r>
              <a:rPr lang="en-US" sz="1800" dirty="0" smtClean="0">
                <a:solidFill>
                  <a:schemeClr val="tx1"/>
                </a:solidFill>
              </a:rPr>
              <a:t> f;</a:t>
            </a:r>
          </a:p>
          <a:p>
            <a:pPr algn="just">
              <a:lnSpc>
                <a:spcPct val="150000"/>
              </a:lnSpc>
              <a:buNone/>
            </a:pPr>
            <a:r>
              <a:rPr lang="en-US" sz="1800" dirty="0" smtClean="0">
                <a:solidFill>
                  <a:schemeClr val="tx1"/>
                </a:solidFill>
              </a:rPr>
              <a:t>	if(n&lt;1)</a:t>
            </a:r>
          </a:p>
          <a:p>
            <a:pPr algn="just">
              <a:lnSpc>
                <a:spcPct val="150000"/>
              </a:lnSpc>
              <a:buNone/>
            </a:pPr>
            <a:r>
              <a:rPr lang="en-US" sz="1800" dirty="0" smtClean="0">
                <a:solidFill>
                  <a:schemeClr val="tx1"/>
                </a:solidFill>
              </a:rPr>
              <a:t>		return 1;</a:t>
            </a:r>
          </a:p>
          <a:p>
            <a:pPr algn="just">
              <a:lnSpc>
                <a:spcPct val="150000"/>
              </a:lnSpc>
              <a:buNone/>
            </a:pPr>
            <a:r>
              <a:rPr lang="en-US" sz="1800" dirty="0" smtClean="0">
                <a:solidFill>
                  <a:schemeClr val="tx1"/>
                </a:solidFill>
              </a:rPr>
              <a:t>	else</a:t>
            </a:r>
          </a:p>
          <a:p>
            <a:pPr algn="just">
              <a:lnSpc>
                <a:spcPct val="150000"/>
              </a:lnSpc>
              <a:buNone/>
            </a:pPr>
            <a:r>
              <a:rPr lang="en-US" sz="1800" dirty="0" smtClean="0">
                <a:solidFill>
                  <a:schemeClr val="tx1"/>
                </a:solidFill>
              </a:rPr>
              <a:t>		f=n*factorial(n-1);</a:t>
            </a:r>
          </a:p>
          <a:p>
            <a:pPr algn="just">
              <a:lnSpc>
                <a:spcPct val="150000"/>
              </a:lnSpc>
              <a:buNone/>
            </a:pPr>
            <a:r>
              <a:rPr lang="en-US" sz="1800" dirty="0" smtClean="0">
                <a:solidFill>
                  <a:schemeClr val="tx1"/>
                </a:solidFill>
              </a:rPr>
              <a:t>	return f;</a:t>
            </a:r>
          </a:p>
          <a:p>
            <a:pPr algn="just">
              <a:lnSpc>
                <a:spcPct val="150000"/>
              </a:lnSpc>
              <a:buNone/>
            </a:pPr>
            <a:r>
              <a:rPr lang="en-US" sz="1800" dirty="0" smtClean="0">
                <a:solidFill>
                  <a:schemeClr val="tx1"/>
                </a:solidFill>
              </a:rPr>
              <a: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4181857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76200"/>
            <a:ext cx="8229600" cy="685800"/>
          </a:xfrm>
        </p:spPr>
        <p:txBody>
          <a:bodyPr anchor="ctr"/>
          <a:lstStyle/>
          <a:p>
            <a:pPr algn="l"/>
            <a:r>
              <a:rPr lang="en-US" sz="3000" dirty="0" smtClean="0"/>
              <a:t>Iteration Vs. Recursion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endParaRPr lang="en-US" sz="19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67021616"/>
              </p:ext>
            </p:extLst>
          </p:nvPr>
        </p:nvGraphicFramePr>
        <p:xfrm>
          <a:off x="304800" y="735330"/>
          <a:ext cx="8534400" cy="5436870"/>
        </p:xfrm>
        <a:graphic>
          <a:graphicData uri="http://schemas.openxmlformats.org/drawingml/2006/table">
            <a:tbl>
              <a:tblPr firstRow="1" bandRow="1">
                <a:effectLst>
                  <a:outerShdw blurRad="50800" dist="38100" dir="16200000" rotWithShape="0">
                    <a:prstClr val="black">
                      <a:alpha val="40000"/>
                    </a:prstClr>
                  </a:outerShdw>
                </a:effectLst>
                <a:tableStyleId>{2D5ABB26-0587-4C30-8999-92F81FD0307C}</a:tableStyleId>
              </a:tblPr>
              <a:tblGrid>
                <a:gridCol w="838200"/>
                <a:gridCol w="1849657"/>
                <a:gridCol w="3150691"/>
                <a:gridCol w="2695852"/>
              </a:tblGrid>
              <a:tr h="685800">
                <a:tc>
                  <a:txBody>
                    <a:bodyPr/>
                    <a:lstStyle/>
                    <a:p>
                      <a:pPr algn="ctr"/>
                      <a:r>
                        <a:rPr lang="en-US" b="1" dirty="0" smtClean="0"/>
                        <a:t>Sr . No.</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Basis for Comparison </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Recursion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Iteration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27635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Basic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The statement in a body of function calls the function itself.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Allows the set of instructions to be repeatedly executed.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27635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Format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In recursive function, only termination condition (base case) is specified.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Iteration includes initialization, condition, execution of statement within loop and update (increments and decrements) the control variable.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276350">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Termination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A conditional statement is included in the body of the function to force the function to return without recursion call being executed.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The iteration statement is repeatedly executed until a certain condition is reached.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xmlns="" val="2689201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76200"/>
            <a:ext cx="8229600" cy="685800"/>
          </a:xfrm>
        </p:spPr>
        <p:txBody>
          <a:bodyPr anchor="ctr"/>
          <a:lstStyle/>
          <a:p>
            <a:pPr algn="l"/>
            <a:r>
              <a:rPr lang="en-US" sz="3000" dirty="0" smtClean="0"/>
              <a:t>Iteration Vs. Recursion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endParaRPr lang="en-US" sz="19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017455112"/>
              </p:ext>
            </p:extLst>
          </p:nvPr>
        </p:nvGraphicFramePr>
        <p:xfrm>
          <a:off x="457200" y="685800"/>
          <a:ext cx="8382000" cy="5562600"/>
        </p:xfrm>
        <a:graphic>
          <a:graphicData uri="http://schemas.openxmlformats.org/drawingml/2006/table">
            <a:tbl>
              <a:tblPr firstRow="1" bandRow="1">
                <a:effectLst>
                  <a:outerShdw blurRad="50800" dist="38100" dir="16200000" rotWithShape="0">
                    <a:prstClr val="black">
                      <a:alpha val="40000"/>
                    </a:prstClr>
                  </a:outerShdw>
                </a:effectLst>
                <a:tableStyleId>{2D5ABB26-0587-4C30-8999-92F81FD0307C}</a:tableStyleId>
              </a:tblPr>
              <a:tblGrid>
                <a:gridCol w="836081"/>
                <a:gridCol w="1844981"/>
                <a:gridCol w="3142726"/>
                <a:gridCol w="2558212"/>
              </a:tblGrid>
              <a:tr h="661926">
                <a:tc>
                  <a:txBody>
                    <a:bodyPr/>
                    <a:lstStyle/>
                    <a:p>
                      <a:pPr marL="0" algn="ctr" defTabSz="914400" rtl="0" eaLnBrk="1" latinLnBrk="0" hangingPunct="1"/>
                      <a:r>
                        <a:rPr lang="en-US" sz="1800" b="1" kern="1200" dirty="0" smtClean="0">
                          <a:solidFill>
                            <a:schemeClr val="tx1"/>
                          </a:solidFill>
                          <a:latin typeface="+mn-lt"/>
                          <a:ea typeface="+mn-ea"/>
                          <a:cs typeface="+mn-cs"/>
                        </a:rPr>
                        <a:t>Sr . No.</a:t>
                      </a:r>
                      <a:endParaRPr 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Basis for Comparison </a:t>
                      </a:r>
                      <a:endParaRPr 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Recursion</a:t>
                      </a:r>
                      <a:endParaRPr 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Iteration</a:t>
                      </a:r>
                      <a:endParaRPr 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670307">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Condition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 If the function does not coverage to some condition called (base case), it leads to infinite recursion.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If the control condition in the iteration statement never become false, it leads to infinite iteration.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076789">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Infinite Repetition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Infinite recursion can crash the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Infinite loop uses CPU cycles repeatedly.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076789">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Applied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Recursion is always applied to functions.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Iteration is applied to iteration statements or "loops".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076789">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Speed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Slow in execution.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Fast in execution.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xmlns="" val="98486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76200"/>
            <a:ext cx="8229600" cy="685800"/>
          </a:xfrm>
        </p:spPr>
        <p:txBody>
          <a:bodyPr anchor="ctr"/>
          <a:lstStyle/>
          <a:p>
            <a:pPr algn="l"/>
            <a:r>
              <a:rPr lang="en-US" sz="3000" dirty="0" smtClean="0"/>
              <a:t>Iteration Vs. Recursion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endParaRPr lang="en-US" sz="19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3409870"/>
              </p:ext>
            </p:extLst>
          </p:nvPr>
        </p:nvGraphicFramePr>
        <p:xfrm>
          <a:off x="457200" y="1072437"/>
          <a:ext cx="8229600" cy="3528146"/>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836081"/>
                <a:gridCol w="1844981"/>
                <a:gridCol w="3142726"/>
                <a:gridCol w="2405812"/>
              </a:tblGrid>
              <a:tr h="685056">
                <a:tc>
                  <a:txBody>
                    <a:bodyPr/>
                    <a:lstStyle/>
                    <a:p>
                      <a:pPr marL="0" algn="ctr" defTabSz="914400" rtl="0" eaLnBrk="1" latinLnBrk="0" hangingPunct="1"/>
                      <a:r>
                        <a:rPr lang="en-US" sz="1800" b="1" kern="1200" dirty="0" smtClean="0">
                          <a:solidFill>
                            <a:schemeClr val="tx1"/>
                          </a:solidFill>
                          <a:latin typeface="+mn-lt"/>
                          <a:ea typeface="+mn-ea"/>
                          <a:cs typeface="+mn-cs"/>
                        </a:rPr>
                        <a:t>Sr . No.</a:t>
                      </a:r>
                      <a:endParaRPr 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Basis for Comparison </a:t>
                      </a:r>
                      <a:endParaRPr 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Recursion</a:t>
                      </a:r>
                      <a:endParaRPr 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Iteration</a:t>
                      </a:r>
                      <a:endParaRPr 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728674">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Stack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The stack is used to store the set of new local variables and parameters each time the function is called.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r>
                        <a:rPr lang="en-US" dirty="0" smtClean="0"/>
                        <a:t>Does not uses stack.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114416">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Size of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Recursion reduces the size of the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Iteration makes the code longer.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xmlns="" val="3441721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357166"/>
            <a:ext cx="7543824" cy="742968"/>
          </a:xfrm>
        </p:spPr>
        <p:txBody>
          <a:bodyPr/>
          <a:lstStyle/>
          <a:p>
            <a:r>
              <a:rPr lang="en-US" sz="3000" dirty="0"/>
              <a:t>Towers of Hanoi (Recursion)</a:t>
            </a:r>
          </a:p>
        </p:txBody>
      </p:sp>
      <p:sp>
        <p:nvSpPr>
          <p:cNvPr id="3" name="Content Placeholder 2"/>
          <p:cNvSpPr>
            <a:spLocks noGrp="1"/>
          </p:cNvSpPr>
          <p:nvPr>
            <p:ph idx="1"/>
          </p:nvPr>
        </p:nvSpPr>
        <p:spPr/>
        <p:txBody>
          <a:bodyPr>
            <a:normAutofit/>
          </a:bodyPr>
          <a:lstStyle/>
          <a:p>
            <a:r>
              <a:rPr lang="en-US" sz="2800" dirty="0">
                <a:solidFill>
                  <a:schemeClr val="tx1"/>
                </a:solidFill>
              </a:rPr>
              <a:t>Suppose 3 pegs labeled A, B, C and a set of disks (varying sizes)</a:t>
            </a:r>
          </a:p>
          <a:p>
            <a:r>
              <a:rPr lang="en-US" sz="2800" dirty="0">
                <a:solidFill>
                  <a:schemeClr val="tx1"/>
                </a:solidFill>
              </a:rPr>
              <a:t>Arranged the biggest disk at the bottom to the smallest disk at the top</a:t>
            </a:r>
          </a:p>
          <a:p>
            <a:r>
              <a:rPr lang="en-US" sz="2800" dirty="0" smtClean="0">
                <a:solidFill>
                  <a:schemeClr val="tx1"/>
                </a:solidFill>
              </a:rPr>
              <a:t>Each </a:t>
            </a:r>
            <a:r>
              <a:rPr lang="en-US" sz="2800" dirty="0">
                <a:solidFill>
                  <a:schemeClr val="tx1"/>
                </a:solidFill>
              </a:rPr>
              <a:t>peg must </a:t>
            </a:r>
            <a:r>
              <a:rPr lang="en-US" sz="2800" dirty="0" smtClean="0">
                <a:solidFill>
                  <a:schemeClr val="tx1"/>
                </a:solidFill>
              </a:rPr>
              <a:t>Transfer the disk, one by one from peg A to C, using peg B as an auxiliary</a:t>
            </a:r>
          </a:p>
          <a:p>
            <a:r>
              <a:rPr lang="en-US" sz="2800" dirty="0" smtClean="0">
                <a:solidFill>
                  <a:schemeClr val="tx1"/>
                </a:solidFill>
              </a:rPr>
              <a:t>always </a:t>
            </a:r>
            <a:r>
              <a:rPr lang="en-US" sz="2800" dirty="0">
                <a:solidFill>
                  <a:schemeClr val="tx1"/>
                </a:solidFill>
              </a:rPr>
              <a:t>be arranged form the biggest at the bottom to the smallest at the top .</a:t>
            </a:r>
          </a:p>
        </p:txBody>
      </p:sp>
    </p:spTree>
    <p:extLst>
      <p:ext uri="{BB962C8B-B14F-4D97-AF65-F5344CB8AC3E}">
        <p14:creationId xmlns:p14="http://schemas.microsoft.com/office/powerpoint/2010/main" xmlns="" val="7577344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37926" y="365126"/>
            <a:ext cx="7877425" cy="5811837"/>
          </a:xfrm>
          <a:prstGeom prst="rect">
            <a:avLst/>
          </a:prstGeom>
        </p:spPr>
      </p:pic>
    </p:spTree>
    <p:extLst>
      <p:ext uri="{BB962C8B-B14F-4D97-AF65-F5344CB8AC3E}">
        <p14:creationId xmlns:p14="http://schemas.microsoft.com/office/powerpoint/2010/main" xmlns="" val="21348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6645" y="251762"/>
            <a:ext cx="7888706" cy="6035040"/>
          </a:xfrm>
          <a:prstGeom prst="rect">
            <a:avLst/>
          </a:prstGeom>
        </p:spPr>
      </p:pic>
    </p:spTree>
    <p:extLst>
      <p:ext uri="{BB962C8B-B14F-4D97-AF65-F5344CB8AC3E}">
        <p14:creationId xmlns:p14="http://schemas.microsoft.com/office/powerpoint/2010/main" xmlns="" val="12072560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7459" y="365125"/>
            <a:ext cx="7887892" cy="5760720"/>
          </a:xfrm>
          <a:prstGeom prst="rect">
            <a:avLst/>
          </a:prstGeom>
        </p:spPr>
      </p:pic>
    </p:spTree>
    <p:extLst>
      <p:ext uri="{BB962C8B-B14F-4D97-AF65-F5344CB8AC3E}">
        <p14:creationId xmlns:p14="http://schemas.microsoft.com/office/powerpoint/2010/main" xmlns="" val="39801702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8641" y="278049"/>
            <a:ext cx="7886709" cy="5852160"/>
          </a:xfrm>
          <a:prstGeom prst="rect">
            <a:avLst/>
          </a:prstGeom>
        </p:spPr>
      </p:pic>
    </p:spTree>
    <p:extLst>
      <p:ext uri="{BB962C8B-B14F-4D97-AF65-F5344CB8AC3E}">
        <p14:creationId xmlns:p14="http://schemas.microsoft.com/office/powerpoint/2010/main" xmlns="" val="1938365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Stack </a:t>
            </a:r>
            <a:endParaRPr lang="en-US" sz="3000" dirty="0"/>
          </a:p>
        </p:txBody>
      </p:sp>
      <p:sp>
        <p:nvSpPr>
          <p:cNvPr id="5" name="Content Placeholder 4"/>
          <p:cNvSpPr>
            <a:spLocks noGrp="1"/>
          </p:cNvSpPr>
          <p:nvPr>
            <p:ph idx="1"/>
          </p:nvPr>
        </p:nvSpPr>
        <p:spPr>
          <a:xfrm>
            <a:off x="381000" y="884237"/>
            <a:ext cx="8305800" cy="5135563"/>
          </a:xfrm>
        </p:spPr>
        <p:txBody>
          <a:bodyPr>
            <a:normAutofit/>
          </a:bodyPr>
          <a:lstStyle/>
          <a:p>
            <a:pPr algn="just">
              <a:lnSpc>
                <a:spcPct val="150000"/>
              </a:lnSpc>
              <a:buFont typeface="Wingdings" pitchFamily="2" charset="2"/>
              <a:buChar char="q"/>
            </a:pPr>
            <a:r>
              <a:rPr lang="en-US" sz="2200" b="1" i="1" u="sng" dirty="0">
                <a:solidFill>
                  <a:schemeClr val="tx1"/>
                </a:solidFill>
              </a:rPr>
              <a:t>“A stack is a linear data structure which can be implemented either using an array or a linked list”. </a:t>
            </a:r>
            <a:endParaRPr lang="en-US" sz="2200" b="1" i="1" u="sng" dirty="0" smtClean="0">
              <a:solidFill>
                <a:schemeClr val="tx1"/>
              </a:solidFill>
            </a:endParaRPr>
          </a:p>
          <a:p>
            <a:pPr algn="just">
              <a:lnSpc>
                <a:spcPct val="150000"/>
              </a:lnSpc>
              <a:buFont typeface="Wingdings" pitchFamily="2" charset="2"/>
              <a:buChar char="q"/>
            </a:pPr>
            <a:endParaRPr lang="en-US" sz="2200" b="1" i="1" u="sng" dirty="0">
              <a:solidFill>
                <a:schemeClr val="tx1"/>
              </a:solidFill>
            </a:endParaRPr>
          </a:p>
          <a:p>
            <a:pPr algn="just">
              <a:lnSpc>
                <a:spcPct val="150000"/>
              </a:lnSpc>
              <a:buFont typeface="Wingdings" pitchFamily="2" charset="2"/>
              <a:buChar char="q"/>
            </a:pPr>
            <a:r>
              <a:rPr lang="en-US" sz="2200" dirty="0">
                <a:solidFill>
                  <a:schemeClr val="tx1"/>
                </a:solidFill>
              </a:rPr>
              <a:t>The elements in a stack are added and removed only from one end, which is called </a:t>
            </a:r>
            <a:r>
              <a:rPr lang="en-US" sz="2200" b="1" dirty="0">
                <a:solidFill>
                  <a:schemeClr val="tx1"/>
                </a:solidFill>
              </a:rPr>
              <a:t>top</a:t>
            </a:r>
            <a:r>
              <a:rPr lang="en-US" sz="2200" dirty="0">
                <a:solidFill>
                  <a:schemeClr val="tx1"/>
                </a:solidFill>
              </a:rPr>
              <a:t>. </a:t>
            </a:r>
            <a:endParaRPr lang="en-US" sz="2200" dirty="0" smtClean="0">
              <a:solidFill>
                <a:schemeClr val="tx1"/>
              </a:solidFill>
            </a:endParaRPr>
          </a:p>
          <a:p>
            <a:pPr marL="0" indent="0" algn="just">
              <a:lnSpc>
                <a:spcPct val="150000"/>
              </a:lnSpc>
              <a:buNone/>
            </a:pPr>
            <a:endParaRPr lang="en-US" sz="2200" dirty="0">
              <a:solidFill>
                <a:schemeClr val="tx1"/>
              </a:solidFill>
            </a:endParaRPr>
          </a:p>
          <a:p>
            <a:pPr algn="just">
              <a:lnSpc>
                <a:spcPct val="150000"/>
              </a:lnSpc>
              <a:buFont typeface="Wingdings" pitchFamily="2" charset="2"/>
              <a:buChar char="q"/>
            </a:pPr>
            <a:r>
              <a:rPr lang="en-US" sz="2200" dirty="0">
                <a:solidFill>
                  <a:schemeClr val="tx1"/>
                </a:solidFill>
              </a:rPr>
              <a:t>Hence, a stack is called a </a:t>
            </a:r>
            <a:r>
              <a:rPr lang="en-US" sz="2200" b="1" dirty="0" smtClean="0">
                <a:solidFill>
                  <a:schemeClr val="tx1"/>
                </a:solidFill>
              </a:rPr>
              <a:t>LIFO (Last In First Out) </a:t>
            </a:r>
            <a:r>
              <a:rPr lang="en-US" sz="2200" dirty="0" smtClean="0">
                <a:solidFill>
                  <a:schemeClr val="tx1"/>
                </a:solidFill>
              </a:rPr>
              <a:t>data </a:t>
            </a:r>
            <a:r>
              <a:rPr lang="en-US" sz="2200" dirty="0">
                <a:solidFill>
                  <a:schemeClr val="tx1"/>
                </a:solidFill>
              </a:rPr>
              <a:t>structure as the element that was inserted last is the first one to be taken out. </a:t>
            </a: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450028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0003" y="365126"/>
            <a:ext cx="7809209" cy="5760720"/>
          </a:xfrm>
          <a:prstGeom prst="rect">
            <a:avLst/>
          </a:prstGeom>
        </p:spPr>
      </p:pic>
    </p:spTree>
    <p:extLst>
      <p:ext uri="{BB962C8B-B14F-4D97-AF65-F5344CB8AC3E}">
        <p14:creationId xmlns:p14="http://schemas.microsoft.com/office/powerpoint/2010/main" xmlns="" val="6590285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8650" y="365127"/>
            <a:ext cx="7886700" cy="6037195"/>
          </a:xfrm>
          <a:prstGeom prst="rect">
            <a:avLst/>
          </a:prstGeom>
        </p:spPr>
      </p:pic>
    </p:spTree>
    <p:extLst>
      <p:ext uri="{BB962C8B-B14F-4D97-AF65-F5344CB8AC3E}">
        <p14:creationId xmlns:p14="http://schemas.microsoft.com/office/powerpoint/2010/main" xmlns="" val="15676471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2500" y="365125"/>
            <a:ext cx="7971042" cy="5760720"/>
          </a:xfrm>
          <a:prstGeom prst="rect">
            <a:avLst/>
          </a:prstGeom>
        </p:spPr>
      </p:pic>
    </p:spTree>
    <p:extLst>
      <p:ext uri="{BB962C8B-B14F-4D97-AF65-F5344CB8AC3E}">
        <p14:creationId xmlns:p14="http://schemas.microsoft.com/office/powerpoint/2010/main" xmlns="" val="189553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D63A42-63B8-40CE-A6E5-65C33D4FF40F}"/>
              </a:ext>
            </a:extLst>
          </p:cNvPr>
          <p:cNvSpPr>
            <a:spLocks noGrp="1"/>
          </p:cNvSpPr>
          <p:nvPr>
            <p:ph type="title"/>
          </p:nvPr>
        </p:nvSpPr>
        <p:spPr>
          <a:xfrm>
            <a:off x="785786" y="214290"/>
            <a:ext cx="7901014" cy="742968"/>
          </a:xfrm>
        </p:spPr>
        <p:txBody>
          <a:bodyPr/>
          <a:lstStyle/>
          <a:p>
            <a:r>
              <a:rPr lang="en-IN" sz="3000" dirty="0"/>
              <a:t>Balancing Symbol</a:t>
            </a:r>
          </a:p>
        </p:txBody>
      </p:sp>
      <p:sp>
        <p:nvSpPr>
          <p:cNvPr id="3" name="Content Placeholder 2">
            <a:extLst>
              <a:ext uri="{FF2B5EF4-FFF2-40B4-BE49-F238E27FC236}">
                <a16:creationId xmlns="" xmlns:a16="http://schemas.microsoft.com/office/drawing/2014/main" id="{339AB440-C6AC-4996-881A-9B2ED9C6907C}"/>
              </a:ext>
            </a:extLst>
          </p:cNvPr>
          <p:cNvSpPr>
            <a:spLocks noGrp="1"/>
          </p:cNvSpPr>
          <p:nvPr>
            <p:ph idx="1"/>
          </p:nvPr>
        </p:nvSpPr>
        <p:spPr/>
        <p:txBody>
          <a:bodyPr/>
          <a:lstStyle/>
          <a:p>
            <a:pPr algn="just"/>
            <a:r>
              <a:rPr lang="en-IN" dirty="0">
                <a:solidFill>
                  <a:schemeClr val="tx1"/>
                </a:solidFill>
              </a:rPr>
              <a:t>Compilers check your programs for syntax errors, but frequently a lack of one symbol (such as a missing brace or comment starter) will cause the compiler to spill out hundred lines of diagnostics without identifying the real error.</a:t>
            </a:r>
          </a:p>
          <a:p>
            <a:pPr algn="just"/>
            <a:r>
              <a:rPr lang="en-IN" dirty="0">
                <a:solidFill>
                  <a:schemeClr val="tx1"/>
                </a:solidFill>
              </a:rPr>
              <a:t>A useful tool in this situation is program that checks whether everything is balanced. </a:t>
            </a:r>
          </a:p>
          <a:p>
            <a:pPr algn="just"/>
            <a:r>
              <a:rPr lang="en-IN" dirty="0">
                <a:solidFill>
                  <a:schemeClr val="tx1"/>
                </a:solidFill>
              </a:rPr>
              <a:t>Thus, every right brace, bracket, and parenthesis must correspond to its left counterpart.</a:t>
            </a:r>
          </a:p>
          <a:p>
            <a:pPr algn="just"/>
            <a:r>
              <a:rPr lang="en-IN" dirty="0">
                <a:solidFill>
                  <a:schemeClr val="tx1"/>
                </a:solidFill>
              </a:rPr>
              <a:t>The sequence [()] is legal, but [(] is wrong.</a:t>
            </a:r>
          </a:p>
        </p:txBody>
      </p:sp>
    </p:spTree>
    <p:extLst>
      <p:ext uri="{BB962C8B-B14F-4D97-AF65-F5344CB8AC3E}">
        <p14:creationId xmlns="" xmlns:p14="http://schemas.microsoft.com/office/powerpoint/2010/main" val="31702826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90288D-134A-4F96-8C10-5947B0CA6786}"/>
              </a:ext>
            </a:extLst>
          </p:cNvPr>
          <p:cNvSpPr>
            <a:spLocks noGrp="1"/>
          </p:cNvSpPr>
          <p:nvPr>
            <p:ph idx="1"/>
          </p:nvPr>
        </p:nvSpPr>
        <p:spPr>
          <a:xfrm>
            <a:off x="628650" y="381001"/>
            <a:ext cx="7886700" cy="5795963"/>
          </a:xfrm>
        </p:spPr>
        <p:txBody>
          <a:bodyPr>
            <a:normAutofit fontScale="77500" lnSpcReduction="20000"/>
          </a:bodyPr>
          <a:lstStyle/>
          <a:p>
            <a:r>
              <a:rPr lang="en-IN" sz="3200" dirty="0">
                <a:solidFill>
                  <a:schemeClr val="tx1"/>
                </a:solidFill>
              </a:rPr>
              <a:t>Obviously, it is not worthwhile writing a huge program for this, but it turns out that it is easy to check these things.</a:t>
            </a:r>
          </a:p>
          <a:p>
            <a:r>
              <a:rPr lang="en-IN" sz="3200" dirty="0">
                <a:solidFill>
                  <a:schemeClr val="tx1"/>
                </a:solidFill>
              </a:rPr>
              <a:t>For simplicity, we will just check for balancing parentheses, brackets, and braces and ignore any other character that appears.</a:t>
            </a:r>
          </a:p>
          <a:p>
            <a:r>
              <a:rPr lang="en-IN" sz="3200" dirty="0">
                <a:solidFill>
                  <a:schemeClr val="tx1"/>
                </a:solidFill>
              </a:rPr>
              <a:t>The simple algorithm uses stack and is as follows:</a:t>
            </a:r>
          </a:p>
          <a:p>
            <a:pPr lvl="1"/>
            <a:r>
              <a:rPr lang="en-IN" sz="2800" dirty="0">
                <a:solidFill>
                  <a:schemeClr val="tx1"/>
                </a:solidFill>
              </a:rPr>
              <a:t>Make an empty stack.</a:t>
            </a:r>
          </a:p>
          <a:p>
            <a:pPr lvl="1"/>
            <a:r>
              <a:rPr lang="en-IN" sz="2800" dirty="0">
                <a:solidFill>
                  <a:schemeClr val="tx1"/>
                </a:solidFill>
              </a:rPr>
              <a:t>Read characters until end of file.</a:t>
            </a:r>
          </a:p>
          <a:p>
            <a:pPr lvl="1"/>
            <a:r>
              <a:rPr lang="en-IN" sz="2800" dirty="0">
                <a:solidFill>
                  <a:schemeClr val="tx1"/>
                </a:solidFill>
              </a:rPr>
              <a:t>If it is a closing symbol, then if the stack is empty report an error.</a:t>
            </a:r>
          </a:p>
          <a:p>
            <a:pPr lvl="1"/>
            <a:r>
              <a:rPr lang="en-IN" sz="2800" dirty="0">
                <a:solidFill>
                  <a:schemeClr val="tx1"/>
                </a:solidFill>
              </a:rPr>
              <a:t>Otherwise, pop the stack.</a:t>
            </a:r>
          </a:p>
          <a:p>
            <a:pPr lvl="1"/>
            <a:r>
              <a:rPr lang="en-IN" sz="2800" dirty="0">
                <a:solidFill>
                  <a:schemeClr val="tx1"/>
                </a:solidFill>
              </a:rPr>
              <a:t>If the symbol popped is not the corresponding opening symbol, then report an error.</a:t>
            </a:r>
          </a:p>
          <a:p>
            <a:pPr lvl="1"/>
            <a:r>
              <a:rPr lang="en-IN" sz="2800" dirty="0">
                <a:solidFill>
                  <a:schemeClr val="tx1"/>
                </a:solidFill>
              </a:rPr>
              <a:t>At end of file, if the stack is not empty report an error.</a:t>
            </a:r>
          </a:p>
        </p:txBody>
      </p:sp>
    </p:spTree>
    <p:extLst>
      <p:ext uri="{BB962C8B-B14F-4D97-AF65-F5344CB8AC3E}">
        <p14:creationId xmlns="" xmlns:p14="http://schemas.microsoft.com/office/powerpoint/2010/main" val="38436647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2800" dirty="0" smtClean="0"/>
              <a:t>Polish Notations</a:t>
            </a:r>
            <a:endParaRPr lang="en-US" sz="2800" dirty="0"/>
          </a:p>
        </p:txBody>
      </p:sp>
      <p:sp>
        <p:nvSpPr>
          <p:cNvPr id="5" name="Content Placeholder 4"/>
          <p:cNvSpPr>
            <a:spLocks noGrp="1"/>
          </p:cNvSpPr>
          <p:nvPr>
            <p:ph idx="1"/>
          </p:nvPr>
        </p:nvSpPr>
        <p:spPr>
          <a:xfrm>
            <a:off x="381000" y="960437"/>
            <a:ext cx="8305800" cy="5287963"/>
          </a:xfrm>
        </p:spPr>
        <p:txBody>
          <a:bodyPr>
            <a:normAutofit/>
          </a:bodyPr>
          <a:lstStyle/>
          <a:p>
            <a:pPr algn="just">
              <a:lnSpc>
                <a:spcPct val="150000"/>
              </a:lnSpc>
              <a:buFont typeface="Wingdings" pitchFamily="2" charset="2"/>
              <a:buChar char="q"/>
            </a:pPr>
            <a:r>
              <a:rPr lang="en-US" sz="2100" dirty="0" smtClean="0">
                <a:solidFill>
                  <a:schemeClr val="tx1"/>
                </a:solidFill>
              </a:rPr>
              <a:t>Following are three different but equivalent notations od writing algebraic expression:</a:t>
            </a:r>
          </a:p>
          <a:p>
            <a:pPr marL="0" indent="0" algn="just">
              <a:lnSpc>
                <a:spcPct val="150000"/>
              </a:lnSpc>
              <a:buNone/>
            </a:pPr>
            <a:endParaRPr lang="en-US" sz="2100" dirty="0" smtClean="0">
              <a:solidFill>
                <a:schemeClr val="tx1"/>
              </a:solidFill>
            </a:endParaRPr>
          </a:p>
          <a:p>
            <a:pPr marL="800100" indent="-400050" algn="just">
              <a:lnSpc>
                <a:spcPct val="150000"/>
              </a:lnSpc>
              <a:buAutoNum type="arabicPeriod"/>
            </a:pPr>
            <a:r>
              <a:rPr lang="en-US" sz="2100" dirty="0" smtClean="0">
                <a:solidFill>
                  <a:schemeClr val="tx1"/>
                </a:solidFill>
              </a:rPr>
              <a:t>Infix Notation</a:t>
            </a:r>
          </a:p>
          <a:p>
            <a:pPr marL="800100" indent="-400050" algn="just">
              <a:lnSpc>
                <a:spcPct val="150000"/>
              </a:lnSpc>
              <a:buAutoNum type="arabicPeriod"/>
            </a:pPr>
            <a:r>
              <a:rPr lang="en-US" sz="2100" dirty="0" smtClean="0">
                <a:solidFill>
                  <a:schemeClr val="tx1"/>
                </a:solidFill>
              </a:rPr>
              <a:t>Postfix Notation</a:t>
            </a:r>
          </a:p>
          <a:p>
            <a:pPr marL="800100" indent="-400050" algn="just">
              <a:lnSpc>
                <a:spcPct val="150000"/>
              </a:lnSpc>
              <a:buAutoNum type="arabicPeriod"/>
            </a:pPr>
            <a:r>
              <a:rPr lang="en-US" sz="2100" dirty="0" smtClean="0">
                <a:solidFill>
                  <a:schemeClr val="tx1"/>
                </a:solidFill>
              </a:rPr>
              <a:t>Prefix Notation</a:t>
            </a:r>
          </a:p>
          <a:p>
            <a:pPr marL="0" indent="0" algn="just">
              <a:lnSpc>
                <a:spcPct val="150000"/>
              </a:lnSpc>
              <a:buNone/>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28134425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Infix Notation</a:t>
            </a:r>
            <a:endParaRPr lang="en-US" sz="2600" dirty="0"/>
          </a:p>
        </p:txBody>
      </p:sp>
      <p:sp>
        <p:nvSpPr>
          <p:cNvPr id="5" name="Content Placeholder 4"/>
          <p:cNvSpPr>
            <a:spLocks noGrp="1"/>
          </p:cNvSpPr>
          <p:nvPr>
            <p:ph idx="1"/>
          </p:nvPr>
        </p:nvSpPr>
        <p:spPr>
          <a:xfrm>
            <a:off x="533400" y="960437"/>
            <a:ext cx="8305800" cy="5287963"/>
          </a:xfrm>
        </p:spPr>
        <p:txBody>
          <a:bodyPr>
            <a:normAutofit/>
          </a:bodyPr>
          <a:lstStyle/>
          <a:p>
            <a:pPr algn="just">
              <a:lnSpc>
                <a:spcPct val="150000"/>
              </a:lnSpc>
              <a:buFont typeface="Wingdings" pitchFamily="2" charset="2"/>
              <a:buChar char="q"/>
            </a:pPr>
            <a:r>
              <a:rPr lang="en-US" sz="1900" dirty="0" smtClean="0">
                <a:solidFill>
                  <a:schemeClr val="tx1"/>
                </a:solidFill>
              </a:rPr>
              <a:t>In the </a:t>
            </a:r>
            <a:r>
              <a:rPr lang="en-US" sz="1900" dirty="0">
                <a:solidFill>
                  <a:schemeClr val="tx1"/>
                </a:solidFill>
              </a:rPr>
              <a:t>infix notation, the operator is placed between the operands</a:t>
            </a:r>
            <a:r>
              <a:rPr lang="en-US" sz="1900" dirty="0" smtClean="0">
                <a:solidFill>
                  <a:schemeClr val="tx1"/>
                </a:solidFill>
              </a:rPr>
              <a:t>.</a:t>
            </a:r>
          </a:p>
          <a:p>
            <a:pPr algn="just">
              <a:lnSpc>
                <a:spcPct val="150000"/>
              </a:lnSpc>
              <a:buFont typeface="Wingdings" pitchFamily="2" charset="2"/>
              <a:buChar char="q"/>
            </a:pPr>
            <a:r>
              <a:rPr lang="en-US" sz="1900" dirty="0">
                <a:solidFill>
                  <a:schemeClr val="tx1"/>
                </a:solidFill>
              </a:rPr>
              <a:t>For example, A + B; here, the plus operator is place between the two operands A and B.</a:t>
            </a:r>
          </a:p>
          <a:p>
            <a:pPr algn="just">
              <a:lnSpc>
                <a:spcPct val="150000"/>
              </a:lnSpc>
              <a:buFont typeface="Wingdings" pitchFamily="2" charset="2"/>
              <a:buChar char="q"/>
            </a:pPr>
            <a:r>
              <a:rPr lang="en-US" sz="1900" dirty="0">
                <a:solidFill>
                  <a:schemeClr val="tx1"/>
                </a:solidFill>
              </a:rPr>
              <a:t>Although we find it easy to write expressions using the infix notation, computers find them difficult to parse as they need a lot information such as operator precedence, associativity rules and brackets which dictate the rules, to evaluate the expression.</a:t>
            </a:r>
          </a:p>
          <a:p>
            <a:pPr algn="just">
              <a:lnSpc>
                <a:spcPct val="150000"/>
              </a:lnSpc>
              <a:buFont typeface="Wingdings" pitchFamily="2" charset="2"/>
              <a:buChar char="q"/>
            </a:pPr>
            <a:r>
              <a:rPr lang="en-US" sz="1900" dirty="0">
                <a:solidFill>
                  <a:schemeClr val="tx1"/>
                </a:solidFill>
              </a:rPr>
              <a:t>So computers work more efficiently with expressions written using prefix and postfix notations.</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3899671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Postfix Notation</a:t>
            </a:r>
            <a:endParaRPr lang="en-US" sz="2600" dirty="0"/>
          </a:p>
        </p:txBody>
      </p:sp>
      <p:sp>
        <p:nvSpPr>
          <p:cNvPr id="5" name="Content Placeholder 4"/>
          <p:cNvSpPr>
            <a:spLocks noGrp="1"/>
          </p:cNvSpPr>
          <p:nvPr>
            <p:ph idx="1"/>
          </p:nvPr>
        </p:nvSpPr>
        <p:spPr>
          <a:xfrm>
            <a:off x="457200" y="838200"/>
            <a:ext cx="8305800" cy="5287963"/>
          </a:xfrm>
        </p:spPr>
        <p:txBody>
          <a:bodyPr>
            <a:normAutofit/>
          </a:bodyPr>
          <a:lstStyle/>
          <a:p>
            <a:pPr algn="just">
              <a:lnSpc>
                <a:spcPct val="150000"/>
              </a:lnSpc>
              <a:buFont typeface="Wingdings" pitchFamily="2" charset="2"/>
              <a:buChar char="q"/>
            </a:pPr>
            <a:r>
              <a:rPr lang="en-US" sz="2100" dirty="0">
                <a:solidFill>
                  <a:schemeClr val="tx1"/>
                </a:solidFill>
              </a:rPr>
              <a:t>In the postfix notation, as the name suggests the operator is placed after the operands.</a:t>
            </a:r>
          </a:p>
          <a:p>
            <a:pPr algn="just">
              <a:lnSpc>
                <a:spcPct val="150000"/>
              </a:lnSpc>
              <a:buFont typeface="Wingdings" pitchFamily="2" charset="2"/>
              <a:buChar char="q"/>
            </a:pPr>
            <a:r>
              <a:rPr lang="en-US" sz="2100" dirty="0">
                <a:solidFill>
                  <a:schemeClr val="tx1"/>
                </a:solidFill>
              </a:rPr>
              <a:t>For example, if an expression is written as A+B in infix notation, the same expression is written as AB+ in the postfix notation.</a:t>
            </a:r>
          </a:p>
          <a:p>
            <a:pPr algn="just">
              <a:lnSpc>
                <a:spcPct val="150000"/>
              </a:lnSpc>
              <a:buFont typeface="Wingdings" pitchFamily="2" charset="2"/>
              <a:buChar char="q"/>
            </a:pPr>
            <a:r>
              <a:rPr lang="en-US" sz="2100" dirty="0">
                <a:solidFill>
                  <a:schemeClr val="tx1"/>
                </a:solidFill>
              </a:rPr>
              <a:t>The order of evaluation of a postfix expression is always from left to right. Even brackets cannot alter the order of evaluation.</a:t>
            </a:r>
          </a:p>
          <a:p>
            <a:pPr algn="just">
              <a:lnSpc>
                <a:spcPct val="150000"/>
              </a:lnSpc>
              <a:buFont typeface="Wingdings" pitchFamily="2" charset="2"/>
              <a:buChar char="q"/>
            </a:pPr>
            <a:r>
              <a:rPr lang="en-US" sz="2100" dirty="0">
                <a:solidFill>
                  <a:schemeClr val="tx1"/>
                </a:solidFill>
              </a:rPr>
              <a:t>Expression (A + B) * C is written is postfix notation as:</a:t>
            </a:r>
          </a:p>
          <a:p>
            <a:pPr marL="0" indent="857250" algn="just">
              <a:lnSpc>
                <a:spcPct val="150000"/>
              </a:lnSpc>
              <a:buNone/>
            </a:pPr>
            <a:r>
              <a:rPr lang="en-US" sz="2100" dirty="0">
                <a:solidFill>
                  <a:schemeClr val="tx1"/>
                </a:solidFill>
              </a:rPr>
              <a:t>AB+C*</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485245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Postfix Notation</a:t>
            </a:r>
            <a:endParaRPr lang="en-US" sz="2600" dirty="0"/>
          </a:p>
        </p:txBody>
      </p:sp>
      <p:sp>
        <p:nvSpPr>
          <p:cNvPr id="5" name="Content Placeholder 4"/>
          <p:cNvSpPr>
            <a:spLocks noGrp="1"/>
          </p:cNvSpPr>
          <p:nvPr>
            <p:ph idx="1"/>
          </p:nvPr>
        </p:nvSpPr>
        <p:spPr>
          <a:xfrm>
            <a:off x="457200" y="838200"/>
            <a:ext cx="8305800" cy="5287963"/>
          </a:xfrm>
        </p:spPr>
        <p:txBody>
          <a:bodyPr>
            <a:normAutofit/>
          </a:bodyPr>
          <a:lstStyle/>
          <a:p>
            <a:pPr algn="just">
              <a:lnSpc>
                <a:spcPct val="150000"/>
              </a:lnSpc>
              <a:buFont typeface="Wingdings" pitchFamily="2" charset="2"/>
              <a:buChar char="q"/>
            </a:pPr>
            <a:r>
              <a:rPr lang="en-US" sz="2100" dirty="0">
                <a:solidFill>
                  <a:schemeClr val="tx1"/>
                </a:solidFill>
              </a:rPr>
              <a:t>Postfix operation does not even follow the rules of operator precedence.</a:t>
            </a:r>
          </a:p>
          <a:p>
            <a:pPr algn="just">
              <a:lnSpc>
                <a:spcPct val="150000"/>
              </a:lnSpc>
              <a:buFont typeface="Wingdings" pitchFamily="2" charset="2"/>
              <a:buChar char="q"/>
            </a:pPr>
            <a:r>
              <a:rPr lang="en-US" sz="2100" dirty="0">
                <a:solidFill>
                  <a:schemeClr val="tx1"/>
                </a:solidFill>
              </a:rPr>
              <a:t>The operator that occurs first in the expression is operated first on the </a:t>
            </a:r>
            <a:r>
              <a:rPr lang="en-US" sz="2100" dirty="0" smtClean="0">
                <a:solidFill>
                  <a:schemeClr val="tx1"/>
                </a:solidFill>
              </a:rPr>
              <a:t>operands.</a:t>
            </a:r>
          </a:p>
          <a:p>
            <a:pPr algn="just">
              <a:lnSpc>
                <a:spcPct val="150000"/>
              </a:lnSpc>
              <a:buFont typeface="Wingdings" pitchFamily="2" charset="2"/>
              <a:buChar char="q"/>
            </a:pPr>
            <a:r>
              <a:rPr lang="en-US" sz="2100" dirty="0">
                <a:solidFill>
                  <a:schemeClr val="tx1"/>
                </a:solidFill>
              </a:rPr>
              <a:t>For example, given a postfix notation AB+C*; while evaluation addition will be performed prior to multiplication.</a:t>
            </a:r>
          </a:p>
          <a:p>
            <a:pPr algn="just">
              <a:lnSpc>
                <a:spcPct val="150000"/>
              </a:lnSpc>
              <a:buFont typeface="Wingdings" pitchFamily="2" charset="2"/>
              <a:buChar char="q"/>
            </a:pPr>
            <a:r>
              <a:rPr lang="en-US" sz="2100" b="1" u="sng" dirty="0">
                <a:solidFill>
                  <a:schemeClr val="tx1"/>
                </a:solidFill>
              </a:rPr>
              <a:t>Exercise: Convert following Infix expressions into Postfix expressions:</a:t>
            </a:r>
          </a:p>
          <a:p>
            <a:pPr marL="628650" algn="just">
              <a:lnSpc>
                <a:spcPct val="150000"/>
              </a:lnSpc>
              <a:buNone/>
            </a:pPr>
            <a:r>
              <a:rPr lang="en-US" sz="2100" dirty="0">
                <a:solidFill>
                  <a:schemeClr val="tx1"/>
                </a:solidFill>
              </a:rPr>
              <a:t>(A – B) * (C + D)</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889557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Prefix Notation</a:t>
            </a:r>
            <a:endParaRPr lang="en-US" sz="2600" dirty="0"/>
          </a:p>
        </p:txBody>
      </p:sp>
      <p:sp>
        <p:nvSpPr>
          <p:cNvPr id="5" name="Content Placeholder 4"/>
          <p:cNvSpPr>
            <a:spLocks noGrp="1"/>
          </p:cNvSpPr>
          <p:nvPr>
            <p:ph idx="1"/>
          </p:nvPr>
        </p:nvSpPr>
        <p:spPr>
          <a:xfrm>
            <a:off x="457200" y="838200"/>
            <a:ext cx="8305800" cy="5287963"/>
          </a:xfrm>
        </p:spPr>
        <p:txBody>
          <a:bodyPr>
            <a:normAutofit/>
          </a:bodyPr>
          <a:lstStyle/>
          <a:p>
            <a:pPr algn="just">
              <a:lnSpc>
                <a:spcPct val="150000"/>
              </a:lnSpc>
              <a:buFont typeface="Wingdings" pitchFamily="2" charset="2"/>
              <a:buChar char="q"/>
            </a:pPr>
            <a:r>
              <a:rPr lang="en-US" sz="2100" dirty="0">
                <a:solidFill>
                  <a:schemeClr val="tx1"/>
                </a:solidFill>
              </a:rPr>
              <a:t>Prefix notation is same as postfix notation but having only a difference: the operator is placed before the operands.</a:t>
            </a:r>
          </a:p>
          <a:p>
            <a:pPr algn="just">
              <a:lnSpc>
                <a:spcPct val="150000"/>
              </a:lnSpc>
              <a:buFont typeface="Wingdings" pitchFamily="2" charset="2"/>
              <a:buChar char="q"/>
            </a:pPr>
            <a:r>
              <a:rPr lang="en-US" sz="2100" dirty="0">
                <a:solidFill>
                  <a:schemeClr val="tx1"/>
                </a:solidFill>
              </a:rPr>
              <a:t>For example: if A + B is an expression in the infix notation, then the corresponding expression in a  prefix notation is given by: +AB</a:t>
            </a:r>
          </a:p>
          <a:p>
            <a:pPr algn="just">
              <a:lnSpc>
                <a:spcPct val="150000"/>
              </a:lnSpc>
              <a:buFont typeface="Wingdings" pitchFamily="2" charset="2"/>
              <a:buChar char="q"/>
            </a:pPr>
            <a:r>
              <a:rPr lang="en-US" sz="2100" b="1" u="sng" dirty="0">
                <a:solidFill>
                  <a:schemeClr val="tx1"/>
                </a:solidFill>
              </a:rPr>
              <a:t>Exercise: Convert following Infix expressions into </a:t>
            </a:r>
            <a:r>
              <a:rPr lang="en-US" sz="2100" b="1" u="sng" dirty="0" smtClean="0">
                <a:solidFill>
                  <a:schemeClr val="tx1"/>
                </a:solidFill>
              </a:rPr>
              <a:t>Prefix </a:t>
            </a:r>
            <a:r>
              <a:rPr lang="en-US" sz="2100" b="1" u="sng" dirty="0">
                <a:solidFill>
                  <a:schemeClr val="tx1"/>
                </a:solidFill>
              </a:rPr>
              <a:t>expressions:</a:t>
            </a:r>
          </a:p>
          <a:p>
            <a:pPr marL="685800" indent="-285750" algn="just">
              <a:lnSpc>
                <a:spcPct val="150000"/>
              </a:lnSpc>
              <a:buFont typeface="+mj-lt"/>
              <a:buAutoNum type="arabicPeriod"/>
            </a:pPr>
            <a:r>
              <a:rPr lang="pt-BR" sz="2100" dirty="0" smtClean="0">
                <a:solidFill>
                  <a:schemeClr val="tx1"/>
                </a:solidFill>
              </a:rPr>
              <a:t>(</a:t>
            </a:r>
            <a:r>
              <a:rPr lang="pt-BR" sz="2100" dirty="0">
                <a:solidFill>
                  <a:schemeClr val="tx1"/>
                </a:solidFill>
              </a:rPr>
              <a:t>A + B) * C</a:t>
            </a:r>
          </a:p>
          <a:p>
            <a:pPr marL="685800" indent="-285750" algn="just">
              <a:lnSpc>
                <a:spcPct val="150000"/>
              </a:lnSpc>
              <a:buFont typeface="+mj-lt"/>
              <a:buAutoNum type="arabicPeriod"/>
            </a:pPr>
            <a:r>
              <a:rPr lang="pt-BR" sz="2100" dirty="0">
                <a:solidFill>
                  <a:schemeClr val="tx1"/>
                </a:solidFill>
              </a:rPr>
              <a:t>(A – B) * (C + D)</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40015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Array representation of Stack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r>
              <a:rPr lang="en-US" sz="2100" dirty="0">
                <a:solidFill>
                  <a:schemeClr val="tx1"/>
                </a:solidFill>
              </a:rPr>
              <a:t>In computer memory, stacks can be represented as a linear array.</a:t>
            </a:r>
          </a:p>
          <a:p>
            <a:pPr algn="just">
              <a:lnSpc>
                <a:spcPct val="150000"/>
              </a:lnSpc>
              <a:buFont typeface="Wingdings" pitchFamily="2" charset="2"/>
              <a:buChar char="q"/>
            </a:pPr>
            <a:r>
              <a:rPr lang="en-US" sz="2100" dirty="0">
                <a:solidFill>
                  <a:schemeClr val="tx1"/>
                </a:solidFill>
              </a:rPr>
              <a:t>Every stack has a variable </a:t>
            </a:r>
            <a:r>
              <a:rPr lang="en-US" sz="2100" b="1" dirty="0">
                <a:solidFill>
                  <a:schemeClr val="tx1"/>
                </a:solidFill>
              </a:rPr>
              <a:t>TOP </a:t>
            </a:r>
            <a:r>
              <a:rPr lang="en-US" sz="2100" dirty="0">
                <a:solidFill>
                  <a:schemeClr val="tx1"/>
                </a:solidFill>
              </a:rPr>
              <a:t>associated with it</a:t>
            </a:r>
            <a:r>
              <a:rPr lang="en-US" sz="2100" dirty="0" smtClean="0">
                <a:solidFill>
                  <a:schemeClr val="tx1"/>
                </a:solidFill>
              </a:rPr>
              <a:t>.</a:t>
            </a:r>
          </a:p>
          <a:p>
            <a:pPr algn="just">
              <a:lnSpc>
                <a:spcPct val="150000"/>
              </a:lnSpc>
              <a:buFont typeface="Wingdings" pitchFamily="2" charset="2"/>
              <a:buChar char="q"/>
            </a:pPr>
            <a:r>
              <a:rPr lang="en-US" sz="2100" dirty="0">
                <a:solidFill>
                  <a:schemeClr val="tx1"/>
                </a:solidFill>
              </a:rPr>
              <a:t>TOP is used to store </a:t>
            </a:r>
            <a:r>
              <a:rPr lang="en-US" sz="2100" u="sng" dirty="0">
                <a:solidFill>
                  <a:schemeClr val="tx1"/>
                </a:solidFill>
              </a:rPr>
              <a:t>the address of topmost element of the stack</a:t>
            </a:r>
            <a:r>
              <a:rPr lang="en-US" sz="2100" dirty="0">
                <a:solidFill>
                  <a:schemeClr val="tx1"/>
                </a:solidFill>
              </a:rPr>
              <a:t>.</a:t>
            </a:r>
          </a:p>
          <a:p>
            <a:pPr algn="just">
              <a:lnSpc>
                <a:spcPct val="150000"/>
              </a:lnSpc>
              <a:buFont typeface="Wingdings" pitchFamily="2" charset="2"/>
              <a:buChar char="q"/>
            </a:pPr>
            <a:r>
              <a:rPr lang="en-US" sz="2100" dirty="0">
                <a:solidFill>
                  <a:schemeClr val="tx1"/>
                </a:solidFill>
              </a:rPr>
              <a:t>There is another variable named </a:t>
            </a:r>
            <a:r>
              <a:rPr lang="en-US" sz="2100" b="1" dirty="0" smtClean="0">
                <a:solidFill>
                  <a:schemeClr val="tx1"/>
                </a:solidFill>
              </a:rPr>
              <a:t>MAX </a:t>
            </a:r>
            <a:r>
              <a:rPr lang="en-US" sz="2100" dirty="0" smtClean="0">
                <a:solidFill>
                  <a:schemeClr val="tx1"/>
                </a:solidFill>
              </a:rPr>
              <a:t>which </a:t>
            </a:r>
            <a:r>
              <a:rPr lang="en-US" sz="2100" dirty="0">
                <a:solidFill>
                  <a:schemeClr val="tx1"/>
                </a:solidFill>
              </a:rPr>
              <a:t>will be used </a:t>
            </a:r>
            <a:r>
              <a:rPr lang="en-US" sz="2100" u="sng" dirty="0">
                <a:solidFill>
                  <a:schemeClr val="tx1"/>
                </a:solidFill>
              </a:rPr>
              <a:t>to store the maximum number of elements that the stack can hold</a:t>
            </a:r>
            <a:r>
              <a:rPr lang="en-US" sz="2100" dirty="0" smtClean="0">
                <a:solidFill>
                  <a:schemeClr val="tx1"/>
                </a:solidFill>
              </a:rPr>
              <a:t>.</a:t>
            </a:r>
          </a:p>
          <a:p>
            <a:pPr algn="just">
              <a:lnSpc>
                <a:spcPct val="150000"/>
              </a:lnSpc>
              <a:buFont typeface="Wingdings" pitchFamily="2" charset="2"/>
              <a:buChar char="q"/>
            </a:pPr>
            <a:r>
              <a:rPr lang="en-US" sz="2100" dirty="0">
                <a:solidFill>
                  <a:schemeClr val="tx1"/>
                </a:solidFill>
              </a:rPr>
              <a:t>If </a:t>
            </a:r>
            <a:r>
              <a:rPr lang="en-US" sz="2100" b="1" dirty="0">
                <a:solidFill>
                  <a:schemeClr val="tx1"/>
                </a:solidFill>
              </a:rPr>
              <a:t>TOP=NULL</a:t>
            </a:r>
            <a:r>
              <a:rPr lang="en-US" sz="2100" dirty="0">
                <a:solidFill>
                  <a:schemeClr val="tx1"/>
                </a:solidFill>
              </a:rPr>
              <a:t> means that </a:t>
            </a:r>
            <a:r>
              <a:rPr lang="en-US" sz="2100" b="1" u="sng" dirty="0">
                <a:solidFill>
                  <a:schemeClr val="tx1"/>
                </a:solidFill>
              </a:rPr>
              <a:t>the stack is Empty</a:t>
            </a:r>
            <a:r>
              <a:rPr lang="en-US" sz="2100" dirty="0">
                <a:solidFill>
                  <a:schemeClr val="tx1"/>
                </a:solidFill>
              </a:rPr>
              <a:t>.</a:t>
            </a:r>
          </a:p>
          <a:p>
            <a:pPr algn="just">
              <a:lnSpc>
                <a:spcPct val="150000"/>
              </a:lnSpc>
              <a:buFont typeface="Wingdings" pitchFamily="2" charset="2"/>
              <a:buChar char="q"/>
            </a:pPr>
            <a:r>
              <a:rPr lang="en-US" sz="2100" dirty="0">
                <a:solidFill>
                  <a:schemeClr val="tx1"/>
                </a:solidFill>
              </a:rPr>
              <a:t>If </a:t>
            </a:r>
            <a:r>
              <a:rPr lang="en-US" sz="2100" b="1" dirty="0">
                <a:solidFill>
                  <a:schemeClr val="tx1"/>
                </a:solidFill>
              </a:rPr>
              <a:t>TOP=MAX-1 </a:t>
            </a:r>
            <a:r>
              <a:rPr lang="en-US" sz="2100" dirty="0">
                <a:solidFill>
                  <a:schemeClr val="tx1"/>
                </a:solidFill>
              </a:rPr>
              <a:t>means that </a:t>
            </a:r>
            <a:r>
              <a:rPr lang="en-US" sz="2100" b="1" u="sng" dirty="0">
                <a:solidFill>
                  <a:schemeClr val="tx1"/>
                </a:solidFill>
              </a:rPr>
              <a:t>the stack is Full.</a:t>
            </a: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15165769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Convert Infix to Postfix Notation</a:t>
            </a:r>
            <a:endParaRPr lang="en-US" sz="2600" dirty="0"/>
          </a:p>
        </p:txBody>
      </p:sp>
      <p:sp>
        <p:nvSpPr>
          <p:cNvPr id="5" name="Content Placeholder 4"/>
          <p:cNvSpPr>
            <a:spLocks noGrp="1"/>
          </p:cNvSpPr>
          <p:nvPr>
            <p:ph idx="1"/>
          </p:nvPr>
        </p:nvSpPr>
        <p:spPr>
          <a:xfrm>
            <a:off x="457200" y="838200"/>
            <a:ext cx="8305800" cy="5287963"/>
          </a:xfrm>
        </p:spPr>
        <p:txBody>
          <a:bodyPr>
            <a:normAutofit/>
          </a:bodyPr>
          <a:lstStyle/>
          <a:p>
            <a:pPr algn="just">
              <a:lnSpc>
                <a:spcPct val="150000"/>
              </a:lnSpc>
              <a:buFont typeface="Wingdings" pitchFamily="2" charset="2"/>
              <a:buChar char="q"/>
            </a:pPr>
            <a:r>
              <a:rPr lang="en-US" sz="2100" dirty="0">
                <a:solidFill>
                  <a:schemeClr val="tx1"/>
                </a:solidFill>
              </a:rPr>
              <a:t>Let I be an algebraic expression written in infix notation.</a:t>
            </a:r>
          </a:p>
          <a:p>
            <a:pPr algn="just">
              <a:lnSpc>
                <a:spcPct val="150000"/>
              </a:lnSpc>
              <a:buFont typeface="Wingdings" pitchFamily="2" charset="2"/>
              <a:buChar char="q"/>
            </a:pPr>
            <a:r>
              <a:rPr lang="en-US" sz="2100" dirty="0">
                <a:solidFill>
                  <a:schemeClr val="tx1"/>
                </a:solidFill>
              </a:rPr>
              <a:t>I may contain parentheses, operands, and operators.</a:t>
            </a:r>
          </a:p>
          <a:p>
            <a:pPr algn="just">
              <a:lnSpc>
                <a:spcPct val="150000"/>
              </a:lnSpc>
              <a:buFont typeface="Wingdings" pitchFamily="2" charset="2"/>
              <a:buChar char="q"/>
            </a:pPr>
            <a:r>
              <a:rPr lang="en-US" sz="2100" dirty="0">
                <a:solidFill>
                  <a:schemeClr val="tx1"/>
                </a:solidFill>
              </a:rPr>
              <a:t>For simplicity of the algorithm, only +,-,*,/ and % operators have been used.</a:t>
            </a:r>
          </a:p>
          <a:p>
            <a:pPr algn="just">
              <a:lnSpc>
                <a:spcPct val="150000"/>
              </a:lnSpc>
              <a:buFont typeface="Wingdings" pitchFamily="2" charset="2"/>
              <a:buChar char="q"/>
            </a:pPr>
            <a:r>
              <a:rPr lang="en-US" sz="2100" dirty="0" smtClean="0">
                <a:solidFill>
                  <a:schemeClr val="tx1"/>
                </a:solidFill>
              </a:rPr>
              <a:t>Given </a:t>
            </a:r>
            <a:r>
              <a:rPr lang="en-US" sz="2100" dirty="0">
                <a:solidFill>
                  <a:schemeClr val="tx1"/>
                </a:solidFill>
              </a:rPr>
              <a:t>algorithm will transform an infix expression into postfix expression.</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148157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Convert Infix to Postfix Notation</a:t>
            </a:r>
            <a:endParaRPr lang="en-US" sz="2600" dirty="0"/>
          </a:p>
        </p:txBody>
      </p:sp>
      <p:sp>
        <p:nvSpPr>
          <p:cNvPr id="5" name="Content Placeholder 4"/>
          <p:cNvSpPr>
            <a:spLocks noGrp="1"/>
          </p:cNvSpPr>
          <p:nvPr>
            <p:ph idx="1"/>
          </p:nvPr>
        </p:nvSpPr>
        <p:spPr>
          <a:xfrm>
            <a:off x="457200" y="838200"/>
            <a:ext cx="8305800" cy="5287963"/>
          </a:xfrm>
        </p:spPr>
        <p:txBody>
          <a:bodyPr>
            <a:normAutofit fontScale="92500" lnSpcReduction="10000"/>
          </a:bodyPr>
          <a:lstStyle/>
          <a:p>
            <a:pPr algn="just">
              <a:lnSpc>
                <a:spcPct val="150000"/>
              </a:lnSpc>
              <a:buFont typeface="Wingdings" pitchFamily="2" charset="2"/>
              <a:buChar char="q"/>
            </a:pPr>
            <a:r>
              <a:rPr lang="en-US" sz="2100" dirty="0">
                <a:solidFill>
                  <a:schemeClr val="tx1"/>
                </a:solidFill>
              </a:rPr>
              <a:t>The algorithm accepts an infix expression that may contain operators, operands and parentheses.</a:t>
            </a:r>
          </a:p>
          <a:p>
            <a:pPr algn="just">
              <a:lnSpc>
                <a:spcPct val="150000"/>
              </a:lnSpc>
              <a:buFont typeface="Wingdings" pitchFamily="2" charset="2"/>
              <a:buChar char="q"/>
            </a:pPr>
            <a:r>
              <a:rPr lang="en-US" sz="2100" dirty="0">
                <a:solidFill>
                  <a:schemeClr val="tx1"/>
                </a:solidFill>
              </a:rPr>
              <a:t>The operators with the same precedence are performed from left-to-right.</a:t>
            </a:r>
          </a:p>
          <a:p>
            <a:pPr algn="just">
              <a:lnSpc>
                <a:spcPct val="150000"/>
              </a:lnSpc>
              <a:buFont typeface="Wingdings" pitchFamily="2" charset="2"/>
              <a:buChar char="q"/>
            </a:pPr>
            <a:r>
              <a:rPr lang="en-US" sz="2100" dirty="0">
                <a:solidFill>
                  <a:schemeClr val="tx1"/>
                </a:solidFill>
              </a:rPr>
              <a:t>The algorithm uses a stack to temporarily holds operators.</a:t>
            </a:r>
          </a:p>
          <a:p>
            <a:pPr algn="just">
              <a:lnSpc>
                <a:spcPct val="150000"/>
              </a:lnSpc>
              <a:buFont typeface="Wingdings" pitchFamily="2" charset="2"/>
              <a:buChar char="q"/>
            </a:pPr>
            <a:r>
              <a:rPr lang="en-US" sz="2100" dirty="0">
                <a:solidFill>
                  <a:schemeClr val="tx1"/>
                </a:solidFill>
              </a:rPr>
              <a:t>The postfix expression is obtained from left to right using the operands from the infix expression and the operators are removed from the stack.</a:t>
            </a:r>
          </a:p>
          <a:p>
            <a:pPr algn="just">
              <a:lnSpc>
                <a:spcPct val="150000"/>
              </a:lnSpc>
              <a:buFont typeface="Wingdings" pitchFamily="2" charset="2"/>
              <a:buChar char="q"/>
            </a:pPr>
            <a:r>
              <a:rPr lang="en-US" sz="2100" dirty="0">
                <a:solidFill>
                  <a:schemeClr val="tx1"/>
                </a:solidFill>
              </a:rPr>
              <a:t>The very first step is to push a left parenthesis in the stack and add a corresponding right parenthesis at the end of the infix expression.</a:t>
            </a:r>
          </a:p>
          <a:p>
            <a:pPr algn="just">
              <a:lnSpc>
                <a:spcPct val="150000"/>
              </a:lnSpc>
              <a:buFont typeface="Wingdings" pitchFamily="2" charset="2"/>
              <a:buChar char="q"/>
            </a:pPr>
            <a:r>
              <a:rPr lang="en-US" sz="2100" dirty="0">
                <a:solidFill>
                  <a:schemeClr val="tx1"/>
                </a:solidFill>
              </a:rPr>
              <a:t>The algorithm is repeated until the stack is empty.</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1053350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Convert Infix to Postfix Notation</a:t>
            </a:r>
            <a:endParaRPr lang="en-US" sz="2600" dirty="0"/>
          </a:p>
        </p:txBody>
      </p:sp>
      <p:sp>
        <p:nvSpPr>
          <p:cNvPr id="5" name="Content Placeholder 4"/>
          <p:cNvSpPr>
            <a:spLocks noGrp="1"/>
          </p:cNvSpPr>
          <p:nvPr>
            <p:ph idx="1"/>
          </p:nvPr>
        </p:nvSpPr>
        <p:spPr>
          <a:xfrm>
            <a:off x="457200" y="838200"/>
            <a:ext cx="8305800" cy="5287963"/>
          </a:xfrm>
        </p:spPr>
        <p:txBody>
          <a:bodyPr>
            <a:normAutofit/>
          </a:bodyPr>
          <a:lstStyle/>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228600"/>
            <a:ext cx="8839200"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184507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Convert Infix to Postfix Notation</a:t>
            </a:r>
            <a:endParaRPr lang="en-US" sz="2600" dirty="0"/>
          </a:p>
        </p:txBody>
      </p:sp>
      <p:sp>
        <p:nvSpPr>
          <p:cNvPr id="5" name="Content Placeholder 4"/>
          <p:cNvSpPr>
            <a:spLocks noGrp="1"/>
          </p:cNvSpPr>
          <p:nvPr>
            <p:ph idx="1"/>
          </p:nvPr>
        </p:nvSpPr>
        <p:spPr>
          <a:xfrm>
            <a:off x="457200" y="838200"/>
            <a:ext cx="8305800" cy="5287963"/>
          </a:xfrm>
        </p:spPr>
        <p:txBody>
          <a:bodyPr>
            <a:normAutofit/>
          </a:bodyPr>
          <a:lstStyle/>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TextBox 5"/>
          <p:cNvSpPr txBox="1"/>
          <p:nvPr/>
        </p:nvSpPr>
        <p:spPr>
          <a:xfrm>
            <a:off x="546100" y="1892300"/>
            <a:ext cx="165100" cy="254000"/>
          </a:xfrm>
          <a:prstGeom prst="rect">
            <a:avLst/>
          </a:prstGeom>
          <a:noFill/>
        </p:spPr>
        <p:txBody>
          <a:bodyPr vert="horz" wrap="none" lIns="0" tIns="0" rIns="0" bIns="0" rtlCol="0">
            <a:spAutoFit/>
          </a:bodyPr>
          <a:lstStyle/>
          <a:p>
            <a:pPr>
              <a:lnSpc>
                <a:spcPts val="1400"/>
              </a:lnSpc>
            </a:pPr>
            <a:r>
              <a:rPr lang="en-CA" sz="924" spc="-30" smtClean="0">
                <a:solidFill>
                  <a:srgbClr val="FD8537"/>
                </a:solidFill>
                <a:latin typeface="Arial Unicode MS"/>
                <a:cs typeface="Arial Unicode MS"/>
              </a:rPr>
              <a:t></a:t>
            </a:r>
          </a:p>
          <a:p>
            <a:pPr>
              <a:lnSpc>
                <a:spcPts val="1380"/>
              </a:lnSpc>
            </a:pPr>
            <a:endParaRPr lang="en-CA" sz="1200">
              <a:solidFill>
                <a:srgbClr val="000000"/>
              </a:solidFill>
            </a:endParaRPr>
          </a:p>
        </p:txBody>
      </p:sp>
      <p:sp>
        <p:nvSpPr>
          <p:cNvPr id="8" name="TextBox 6"/>
          <p:cNvSpPr txBox="1"/>
          <p:nvPr/>
        </p:nvSpPr>
        <p:spPr>
          <a:xfrm>
            <a:off x="546100" y="2400300"/>
            <a:ext cx="165100" cy="254000"/>
          </a:xfrm>
          <a:prstGeom prst="rect">
            <a:avLst/>
          </a:prstGeom>
          <a:noFill/>
        </p:spPr>
        <p:txBody>
          <a:bodyPr vert="horz" wrap="none" lIns="0" tIns="0" rIns="0" bIns="0" rtlCol="0">
            <a:spAutoFit/>
          </a:bodyPr>
          <a:lstStyle/>
          <a:p>
            <a:pPr>
              <a:lnSpc>
                <a:spcPts val="1400"/>
              </a:lnSpc>
            </a:pPr>
            <a:r>
              <a:rPr lang="en-CA" sz="924" spc="-30" smtClean="0">
                <a:solidFill>
                  <a:srgbClr val="FD8537"/>
                </a:solidFill>
                <a:latin typeface="Arial Unicode MS"/>
                <a:cs typeface="Arial Unicode MS"/>
              </a:rPr>
              <a:t></a:t>
            </a:r>
          </a:p>
          <a:p>
            <a:pPr>
              <a:lnSpc>
                <a:spcPts val="1380"/>
              </a:lnSpc>
            </a:pPr>
            <a:endParaRPr lang="en-CA" sz="1200">
              <a:solidFill>
                <a:srgbClr val="000000"/>
              </a:solidFill>
            </a:endParaRPr>
          </a:p>
        </p:txBody>
      </p:sp>
      <p:sp>
        <p:nvSpPr>
          <p:cNvPr id="9" name="TextBox 7"/>
          <p:cNvSpPr txBox="1"/>
          <p:nvPr/>
        </p:nvSpPr>
        <p:spPr>
          <a:xfrm>
            <a:off x="546100" y="3873500"/>
            <a:ext cx="165100" cy="254000"/>
          </a:xfrm>
          <a:prstGeom prst="rect">
            <a:avLst/>
          </a:prstGeom>
          <a:noFill/>
        </p:spPr>
        <p:txBody>
          <a:bodyPr vert="horz" wrap="none" lIns="0" tIns="0" rIns="0" bIns="0" rtlCol="0">
            <a:spAutoFit/>
          </a:bodyPr>
          <a:lstStyle/>
          <a:p>
            <a:pPr>
              <a:lnSpc>
                <a:spcPts val="1400"/>
              </a:lnSpc>
            </a:pPr>
            <a:r>
              <a:rPr lang="en-CA" sz="924" spc="-30" smtClean="0">
                <a:solidFill>
                  <a:srgbClr val="FD8537"/>
                </a:solidFill>
                <a:latin typeface="Arial Unicode MS"/>
                <a:cs typeface="Arial Unicode MS"/>
              </a:rPr>
              <a:t></a:t>
            </a:r>
          </a:p>
          <a:p>
            <a:pPr>
              <a:lnSpc>
                <a:spcPts val="1380"/>
              </a:lnSpc>
            </a:pPr>
            <a:endParaRPr lang="en-CA" sz="1200">
              <a:solidFill>
                <a:srgbClr val="000000"/>
              </a:solidFill>
            </a:endParaRPr>
          </a:p>
        </p:txBody>
      </p:sp>
      <p:sp>
        <p:nvSpPr>
          <p:cNvPr id="10" name="TextBox 19"/>
          <p:cNvSpPr txBox="1"/>
          <p:nvPr/>
        </p:nvSpPr>
        <p:spPr>
          <a:xfrm>
            <a:off x="8432800" y="6502400"/>
            <a:ext cx="711200" cy="241300"/>
          </a:xfrm>
          <a:prstGeom prst="rect">
            <a:avLst/>
          </a:prstGeom>
          <a:noFill/>
        </p:spPr>
        <p:txBody>
          <a:bodyPr vert="horz" wrap="none" lIns="0" tIns="0" rIns="0" bIns="0" rtlCol="0">
            <a:spAutoFit/>
          </a:bodyPr>
          <a:lstStyle/>
          <a:p>
            <a:pPr>
              <a:lnSpc>
                <a:spcPts val="1610"/>
              </a:lnSpc>
            </a:pPr>
            <a:r>
              <a:rPr lang="en-CA" sz="1402" b="1" smtClean="0">
                <a:solidFill>
                  <a:srgbClr val="FFFFFF"/>
                </a:solidFill>
                <a:latin typeface="Century Schoolbook Bold"/>
                <a:cs typeface="Century Schoolbook Bold"/>
              </a:rPr>
              <a:t>30</a:t>
            </a:r>
          </a:p>
          <a:p>
            <a:pPr>
              <a:lnSpc>
                <a:spcPts val="1610"/>
              </a:lnSpc>
            </a:pPr>
            <a:endParaRPr lang="en-CA" sz="1392" dirty="0">
              <a:solidFill>
                <a:srgbClr val="000000"/>
              </a:solidFill>
            </a:endParaRPr>
          </a:p>
        </p:txBody>
      </p:sp>
      <p:sp>
        <p:nvSpPr>
          <p:cNvPr id="11" name="Subtitle 2"/>
          <p:cNvSpPr txBox="1">
            <a:spLocks/>
          </p:cNvSpPr>
          <p:nvPr/>
        </p:nvSpPr>
        <p:spPr>
          <a:xfrm>
            <a:off x="685800" y="1524000"/>
            <a:ext cx="7848600" cy="4572000"/>
          </a:xfrm>
          <a:prstGeom prst="rect">
            <a:avLst/>
          </a:prstGeom>
        </p:spPr>
        <p:txBody>
          <a:bodyPr>
            <a:normAutofit fontScale="85000" lnSpcReduction="20000"/>
          </a:bodyPr>
          <a:lstStyle/>
          <a:p>
            <a:pPr algn="just">
              <a:lnSpc>
                <a:spcPct val="120000"/>
              </a:lnSpc>
            </a:pPr>
            <a:endParaRPr lang="en-US" sz="2800" dirty="0" smtClean="0"/>
          </a:p>
          <a:p>
            <a:pPr algn="just">
              <a:lnSpc>
                <a:spcPct val="120000"/>
              </a:lnSpc>
            </a:pPr>
            <a:endParaRPr lang="en-US" sz="2800" dirty="0" smtClean="0"/>
          </a:p>
          <a:p>
            <a:pPr algn="just">
              <a:lnSpc>
                <a:spcPct val="120000"/>
              </a:lnSpc>
            </a:pPr>
            <a:endParaRPr lang="en-US" sz="2800" dirty="0" smtClean="0"/>
          </a:p>
          <a:p>
            <a:pPr algn="just">
              <a:lnSpc>
                <a:spcPct val="120000"/>
              </a:lnSpc>
            </a:pPr>
            <a:endParaRPr lang="en-US" sz="2800" dirty="0" smtClean="0"/>
          </a:p>
          <a:p>
            <a:pPr algn="just">
              <a:lnSpc>
                <a:spcPct val="120000"/>
              </a:lnSpc>
            </a:pPr>
            <a:endParaRPr lang="en-US" sz="2800" u="sng" dirty="0" smtClean="0"/>
          </a:p>
          <a:p>
            <a:pPr algn="just">
              <a:lnSpc>
                <a:spcPct val="120000"/>
              </a:lnSpc>
            </a:pPr>
            <a:r>
              <a:rPr lang="en-US" sz="2800" u="sng" dirty="0" smtClean="0"/>
              <a:t>Rules</a:t>
            </a:r>
          </a:p>
          <a:p>
            <a:pPr algn="just">
              <a:lnSpc>
                <a:spcPct val="120000"/>
              </a:lnSpc>
            </a:pPr>
            <a:endParaRPr lang="en-US" sz="2800" dirty="0" smtClean="0"/>
          </a:p>
          <a:p>
            <a:pPr algn="just">
              <a:lnSpc>
                <a:spcPct val="120000"/>
              </a:lnSpc>
            </a:pPr>
            <a:r>
              <a:rPr lang="en-US" sz="2800" dirty="0" smtClean="0"/>
              <a:t>No Two Operator of same priority can stay together in the stack column.</a:t>
            </a:r>
          </a:p>
          <a:p>
            <a:pPr algn="just">
              <a:lnSpc>
                <a:spcPct val="120000"/>
              </a:lnSpc>
            </a:pPr>
            <a:r>
              <a:rPr lang="en-US" sz="2800" dirty="0" smtClean="0"/>
              <a:t>If Previous Operator having the higher priority than current  operator then previous operator will be popped out.</a:t>
            </a:r>
            <a:endParaRPr lang="en-US" sz="2800" dirty="0" smtClean="0"/>
          </a:p>
        </p:txBody>
      </p:sp>
      <p:graphicFrame>
        <p:nvGraphicFramePr>
          <p:cNvPr id="12" name="Table 11"/>
          <p:cNvGraphicFramePr>
            <a:graphicFrameLocks noGrp="1"/>
          </p:cNvGraphicFramePr>
          <p:nvPr/>
        </p:nvGraphicFramePr>
        <p:xfrm>
          <a:off x="857224" y="1428736"/>
          <a:ext cx="4929222" cy="1828800"/>
        </p:xfrm>
        <a:graphic>
          <a:graphicData uri="http://schemas.openxmlformats.org/drawingml/2006/table">
            <a:tbl>
              <a:tblPr firstRow="1" bandRow="1">
                <a:tableStyleId>{5C22544A-7EE6-4342-B048-85BDC9FD1C3A}</a:tableStyleId>
              </a:tblPr>
              <a:tblGrid>
                <a:gridCol w="2464611"/>
                <a:gridCol w="2464611"/>
              </a:tblGrid>
              <a:tr h="446488">
                <a:tc>
                  <a:txBody>
                    <a:bodyPr/>
                    <a:lstStyle/>
                    <a:p>
                      <a:r>
                        <a:rPr lang="en-US" sz="2400" dirty="0" smtClean="0"/>
                        <a:t>Operator</a:t>
                      </a:r>
                      <a:endParaRPr lang="en-US" sz="2400" dirty="0"/>
                    </a:p>
                  </a:txBody>
                  <a:tcPr/>
                </a:tc>
                <a:tc>
                  <a:txBody>
                    <a:bodyPr/>
                    <a:lstStyle/>
                    <a:p>
                      <a:r>
                        <a:rPr lang="en-US" sz="2400" dirty="0" smtClean="0"/>
                        <a:t>PRIORITY</a:t>
                      </a:r>
                      <a:endParaRPr lang="en-US" sz="2400" dirty="0"/>
                    </a:p>
                  </a:txBody>
                  <a:tcPr/>
                </a:tc>
              </a:tr>
              <a:tr h="446488">
                <a:tc>
                  <a:txBody>
                    <a:bodyPr/>
                    <a:lstStyle/>
                    <a:p>
                      <a:r>
                        <a:rPr lang="en-US" sz="2400" dirty="0" smtClean="0"/>
                        <a:t>^</a:t>
                      </a:r>
                      <a:endParaRPr lang="en-US" sz="2400" dirty="0"/>
                    </a:p>
                  </a:txBody>
                  <a:tcPr/>
                </a:tc>
                <a:tc>
                  <a:txBody>
                    <a:bodyPr/>
                    <a:lstStyle/>
                    <a:p>
                      <a:r>
                        <a:rPr lang="en-US" sz="2400" dirty="0" smtClean="0"/>
                        <a:t>1</a:t>
                      </a:r>
                      <a:endParaRPr lang="en-US" sz="2400" dirty="0"/>
                    </a:p>
                  </a:txBody>
                  <a:tcPr/>
                </a:tc>
              </a:tr>
              <a:tr h="446488">
                <a:tc>
                  <a:txBody>
                    <a:bodyPr/>
                    <a:lstStyle/>
                    <a:p>
                      <a:r>
                        <a:rPr lang="en-US" sz="2400" dirty="0" smtClean="0"/>
                        <a:t>* , /</a:t>
                      </a:r>
                      <a:endParaRPr lang="en-US" sz="2400" dirty="0"/>
                    </a:p>
                  </a:txBody>
                  <a:tcPr/>
                </a:tc>
                <a:tc>
                  <a:txBody>
                    <a:bodyPr/>
                    <a:lstStyle/>
                    <a:p>
                      <a:r>
                        <a:rPr lang="en-US" sz="2400" dirty="0" smtClean="0"/>
                        <a:t>2</a:t>
                      </a:r>
                      <a:endParaRPr lang="en-US" sz="2400" dirty="0"/>
                    </a:p>
                  </a:txBody>
                  <a:tcPr/>
                </a:tc>
              </a:tr>
              <a:tr h="446488">
                <a:tc>
                  <a:txBody>
                    <a:bodyPr/>
                    <a:lstStyle/>
                    <a:p>
                      <a:r>
                        <a:rPr lang="en-US" sz="2400" dirty="0" smtClean="0"/>
                        <a:t>+ , -</a:t>
                      </a:r>
                      <a:endParaRPr lang="en-US" sz="2400" dirty="0"/>
                    </a:p>
                  </a:txBody>
                  <a:tcPr/>
                </a:tc>
                <a:tc>
                  <a:txBody>
                    <a:bodyPr/>
                    <a:lstStyle/>
                    <a:p>
                      <a:r>
                        <a:rPr lang="en-US" sz="2400" dirty="0" smtClean="0"/>
                        <a:t>3</a:t>
                      </a:r>
                      <a:endParaRPr lang="en-US" sz="2400" dirty="0"/>
                    </a:p>
                  </a:txBody>
                  <a:tcPr/>
                </a:tc>
              </a:tr>
            </a:tbl>
          </a:graphicData>
        </a:graphic>
      </p:graphicFrame>
    </p:spTree>
    <p:extLst>
      <p:ext uri="{BB962C8B-B14F-4D97-AF65-F5344CB8AC3E}">
        <p14:creationId xmlns:p14="http://schemas.microsoft.com/office/powerpoint/2010/main" xmlns="" val="10533500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Convert Infix to Postfix Notation</a:t>
            </a:r>
            <a:endParaRPr lang="en-US" sz="2600" dirty="0"/>
          </a:p>
        </p:txBody>
      </p:sp>
      <p:sp>
        <p:nvSpPr>
          <p:cNvPr id="5" name="Content Placeholder 4"/>
          <p:cNvSpPr>
            <a:spLocks noGrp="1"/>
          </p:cNvSpPr>
          <p:nvPr>
            <p:ph idx="1"/>
          </p:nvPr>
        </p:nvSpPr>
        <p:spPr>
          <a:xfrm>
            <a:off x="457200" y="838200"/>
            <a:ext cx="8305800" cy="5287963"/>
          </a:xfrm>
        </p:spPr>
        <p:txBody>
          <a:bodyPr>
            <a:normAutofit/>
          </a:bodyPr>
          <a:lstStyle/>
          <a:p>
            <a:pPr algn="just">
              <a:lnSpc>
                <a:spcPct val="150000"/>
              </a:lnSpc>
              <a:buNone/>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aphicFrame>
        <p:nvGraphicFramePr>
          <p:cNvPr id="7" name="Group 4"/>
          <p:cNvGraphicFramePr>
            <a:graphicFrameLocks noGrp="1"/>
          </p:cNvGraphicFramePr>
          <p:nvPr/>
        </p:nvGraphicFramePr>
        <p:xfrm>
          <a:off x="357158" y="1279230"/>
          <a:ext cx="8501123" cy="5364480"/>
        </p:xfrm>
        <a:graphic>
          <a:graphicData uri="http://schemas.openxmlformats.org/drawingml/2006/table">
            <a:tbl>
              <a:tblPr/>
              <a:tblGrid>
                <a:gridCol w="3041771"/>
                <a:gridCol w="1898344"/>
                <a:gridCol w="3561008"/>
              </a:tblGrid>
              <a:tr h="2883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Courier New" pitchFamily="49" charset="0"/>
                          <a:ea typeface="Times New Roman" pitchFamily="18" charset="0"/>
                          <a:cs typeface="Courier New" pitchFamily="49" charset="0"/>
                        </a:rPr>
                        <a:t>Infix Character Scanned</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A50021"/>
                          </a:solidFill>
                          <a:effectLst/>
                          <a:latin typeface="Courier New" pitchFamily="49" charset="0"/>
                          <a:ea typeface="Times New Roman" pitchFamily="18" charset="0"/>
                          <a:cs typeface="Courier New" pitchFamily="49" charset="0"/>
                        </a:rPr>
                        <a:t>STACK</a:t>
                      </a:r>
                      <a:endParaRPr kumimoji="0" lang="en-US" sz="1600" b="1" i="0" u="none" strike="noStrike" cap="none" normalizeH="0" baseline="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A50021"/>
                          </a:solidFill>
                          <a:effectLst/>
                          <a:latin typeface="Courier New" pitchFamily="49" charset="0"/>
                          <a:ea typeface="Times New Roman" pitchFamily="18" charset="0"/>
                          <a:cs typeface="Courier New" pitchFamily="49" charset="0"/>
                        </a:rPr>
                        <a:t>Postfix Expression</a:t>
                      </a:r>
                      <a:endParaRPr kumimoji="0" lang="en-US" sz="1600" b="1" i="0" u="none" strike="noStrike" cap="none" normalizeH="0" baseline="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600" b="1" kern="1200" dirty="0" smtClean="0">
                          <a:solidFill>
                            <a:schemeClr val="tx1"/>
                          </a:solidFill>
                          <a:latin typeface="Courier New" pitchFamily="49" charset="0"/>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kern="1200" dirty="0" smtClean="0">
                          <a:solidFill>
                            <a:schemeClr val="tx1"/>
                          </a:solidFill>
                          <a:latin typeface="Courier New" pitchFamily="49" charset="0"/>
                          <a:ea typeface="+mn-ea"/>
                          <a:cs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B</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C</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D</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E</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F</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ABC/DE+*+F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ABC/DE+*+F-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8" name="Rectangle 7"/>
          <p:cNvSpPr/>
          <p:nvPr/>
        </p:nvSpPr>
        <p:spPr>
          <a:xfrm>
            <a:off x="428596" y="857232"/>
            <a:ext cx="2252540" cy="369332"/>
          </a:xfrm>
          <a:prstGeom prst="rect">
            <a:avLst/>
          </a:prstGeom>
        </p:spPr>
        <p:txBody>
          <a:bodyPr wrap="none">
            <a:spAutoFit/>
          </a:bodyPr>
          <a:lstStyle/>
          <a:p>
            <a:pPr algn="just" eaLnBrk="0" hangingPunct="0"/>
            <a:r>
              <a:rPr lang="en-US" b="1" dirty="0" smtClean="0">
                <a:latin typeface="Courier New" pitchFamily="49" charset="0"/>
                <a:cs typeface="Times New Roman" pitchFamily="18" charset="0"/>
              </a:rPr>
              <a:t>(A+B/C*(D+E)-F)</a:t>
            </a:r>
          </a:p>
        </p:txBody>
      </p:sp>
    </p:spTree>
    <p:extLst>
      <p:ext uri="{BB962C8B-B14F-4D97-AF65-F5344CB8AC3E}">
        <p14:creationId xmlns:p14="http://schemas.microsoft.com/office/powerpoint/2010/main" xmlns="" val="1053350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Convert Infix to Postfix Notation</a:t>
            </a:r>
            <a:endParaRPr lang="en-US" sz="2600" dirty="0"/>
          </a:p>
        </p:txBody>
      </p:sp>
      <p:sp>
        <p:nvSpPr>
          <p:cNvPr id="5" name="Content Placeholder 4"/>
          <p:cNvSpPr>
            <a:spLocks noGrp="1"/>
          </p:cNvSpPr>
          <p:nvPr>
            <p:ph idx="1"/>
          </p:nvPr>
        </p:nvSpPr>
        <p:spPr>
          <a:xfrm>
            <a:off x="457200" y="838200"/>
            <a:ext cx="8305800" cy="5287963"/>
          </a:xfrm>
        </p:spPr>
        <p:txBody>
          <a:bodyPr>
            <a:normAutofit/>
          </a:bodyPr>
          <a:lstStyle/>
          <a:p>
            <a:pPr algn="just">
              <a:lnSpc>
                <a:spcPct val="150000"/>
              </a:lnSpc>
              <a:buNone/>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aphicFrame>
        <p:nvGraphicFramePr>
          <p:cNvPr id="9" name="Group 4"/>
          <p:cNvGraphicFramePr>
            <a:graphicFrameLocks noGrp="1"/>
          </p:cNvGraphicFramePr>
          <p:nvPr/>
        </p:nvGraphicFramePr>
        <p:xfrm>
          <a:off x="428596" y="1428736"/>
          <a:ext cx="8501123" cy="4693920"/>
        </p:xfrm>
        <a:graphic>
          <a:graphicData uri="http://schemas.openxmlformats.org/drawingml/2006/table">
            <a:tbl>
              <a:tblPr/>
              <a:tblGrid>
                <a:gridCol w="3041771"/>
                <a:gridCol w="1898344"/>
                <a:gridCol w="3561008"/>
              </a:tblGrid>
              <a:tr h="2883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Courier New" pitchFamily="49" charset="0"/>
                          <a:ea typeface="Times New Roman" pitchFamily="18" charset="0"/>
                          <a:cs typeface="Courier New" pitchFamily="49" charset="0"/>
                        </a:rPr>
                        <a:t>Infix Character Scanned</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Courier New" pitchFamily="49" charset="0"/>
                          <a:ea typeface="Times New Roman" pitchFamily="18" charset="0"/>
                          <a:cs typeface="Courier New" pitchFamily="49" charset="0"/>
                        </a:rPr>
                        <a:t>STACK</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A50021"/>
                          </a:solidFill>
                          <a:effectLst/>
                          <a:latin typeface="Courier New" pitchFamily="49" charset="0"/>
                          <a:ea typeface="Times New Roman" pitchFamily="18" charset="0"/>
                          <a:cs typeface="Courier New" pitchFamily="49" charset="0"/>
                        </a:rPr>
                        <a:t>Postfix Expression</a:t>
                      </a:r>
                      <a:endParaRPr kumimoji="0" lang="en-US" sz="1600" b="1" i="0" u="none" strike="noStrike" cap="none" normalizeH="0" baseline="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600" b="1" kern="1200" dirty="0" smtClean="0">
                          <a:solidFill>
                            <a:schemeClr val="tx1"/>
                          </a:solidFill>
                          <a:latin typeface="Courier New" pitchFamily="49" charset="0"/>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kern="1200" dirty="0" smtClean="0">
                          <a:solidFill>
                            <a:schemeClr val="tx1"/>
                          </a:solidFill>
                          <a:latin typeface="Courier New" pitchFamily="49" charset="0"/>
                          <a:ea typeface="+mn-ea"/>
                          <a:cs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B</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Courier New" pitchFamily="49" charset="0"/>
                          <a:ea typeface="Times New Roman" pitchFamily="18"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C</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Courier New" pitchFamily="49" charset="0"/>
                          <a:ea typeface="Times New Roman" pitchFamily="18"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D</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Courier New" pitchFamily="49" charset="0"/>
                          <a:ea typeface="Times New Roman" pitchFamily="18"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E</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Courier New" pitchFamily="49" charset="0"/>
                          <a:ea typeface="Times New Roman" pitchFamily="18" charset="0"/>
                          <a:cs typeface="Times New Roman" pitchFamily="18" charset="0"/>
                        </a:rPr>
                        <a:t>)</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AB*CDE-/+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10" name="Rectangle 9"/>
          <p:cNvSpPr/>
          <p:nvPr/>
        </p:nvSpPr>
        <p:spPr>
          <a:xfrm>
            <a:off x="428596" y="785794"/>
            <a:ext cx="1976823" cy="369332"/>
          </a:xfrm>
          <a:prstGeom prst="rect">
            <a:avLst/>
          </a:prstGeom>
        </p:spPr>
        <p:txBody>
          <a:bodyPr wrap="none">
            <a:spAutoFit/>
          </a:bodyPr>
          <a:lstStyle/>
          <a:p>
            <a:pPr algn="just" eaLnBrk="0" hangingPunct="0"/>
            <a:r>
              <a:rPr lang="en-US" b="1" dirty="0" smtClean="0">
                <a:latin typeface="Courier New" pitchFamily="49" charset="0"/>
                <a:cs typeface="Times New Roman" pitchFamily="18" charset="0"/>
              </a:rPr>
              <a:t>(A*B+C/(D-E))</a:t>
            </a:r>
          </a:p>
        </p:txBody>
      </p:sp>
    </p:spTree>
    <p:extLst>
      <p:ext uri="{BB962C8B-B14F-4D97-AF65-F5344CB8AC3E}">
        <p14:creationId xmlns:p14="http://schemas.microsoft.com/office/powerpoint/2010/main" xmlns="" val="1053350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600" dirty="0" smtClean="0"/>
              <a:t>Convert Infix to Prefix Notation</a:t>
            </a:r>
            <a:endParaRPr lang="en-US" sz="2600" dirty="0"/>
          </a:p>
        </p:txBody>
      </p:sp>
      <p:sp>
        <p:nvSpPr>
          <p:cNvPr id="5" name="Content Placeholder 4"/>
          <p:cNvSpPr>
            <a:spLocks noGrp="1"/>
          </p:cNvSpPr>
          <p:nvPr>
            <p:ph idx="1"/>
          </p:nvPr>
        </p:nvSpPr>
        <p:spPr>
          <a:xfrm>
            <a:off x="457200" y="838200"/>
            <a:ext cx="8305800" cy="5287963"/>
          </a:xfrm>
        </p:spPr>
        <p:txBody>
          <a:bodyPr>
            <a:normAutofit/>
          </a:bodyPr>
          <a:lstStyle/>
          <a:p>
            <a:pPr marL="1028700" indent="-1028700">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4325" y="1295400"/>
            <a:ext cx="851535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06941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38200"/>
            <a:ext cx="8305800" cy="5287963"/>
          </a:xfrm>
        </p:spPr>
        <p:txBody>
          <a:bodyPr>
            <a:normAutofit/>
          </a:bodyPr>
          <a:lstStyle/>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Rectangle 6"/>
          <p:cNvSpPr/>
          <p:nvPr/>
        </p:nvSpPr>
        <p:spPr>
          <a:xfrm>
            <a:off x="3500430" y="357166"/>
            <a:ext cx="4386290" cy="477054"/>
          </a:xfrm>
          <a:prstGeom prst="rect">
            <a:avLst/>
          </a:prstGeom>
        </p:spPr>
        <p:txBody>
          <a:bodyPr wrap="square">
            <a:spAutoFit/>
          </a:bodyPr>
          <a:lstStyle/>
          <a:p>
            <a:pPr algn="ctr" eaLnBrk="0" hangingPunct="0"/>
            <a:r>
              <a:rPr lang="en-US" sz="2500" b="1" dirty="0" smtClean="0">
                <a:latin typeface="Courier New" pitchFamily="49" charset="0"/>
                <a:cs typeface="Times New Roman" pitchFamily="18" charset="0"/>
              </a:rPr>
              <a:t>((</a:t>
            </a:r>
            <a:r>
              <a:rPr lang="en-US" sz="2500" b="1" dirty="0">
                <a:latin typeface="Courier New" pitchFamily="49" charset="0"/>
                <a:cs typeface="Times New Roman" pitchFamily="18" charset="0"/>
              </a:rPr>
              <a:t>E-D)/</a:t>
            </a:r>
            <a:r>
              <a:rPr lang="en-US" sz="2500" b="1" dirty="0" smtClean="0">
                <a:latin typeface="Courier New" pitchFamily="49" charset="0"/>
                <a:cs typeface="Times New Roman" pitchFamily="18" charset="0"/>
              </a:rPr>
              <a:t>C+B*A)</a:t>
            </a:r>
            <a:endParaRPr lang="en-US" sz="2500" b="1" dirty="0">
              <a:latin typeface="Courier New" pitchFamily="49" charset="0"/>
              <a:cs typeface="Times New Roman" pitchFamily="18" charset="0"/>
            </a:endParaRPr>
          </a:p>
        </p:txBody>
      </p:sp>
      <p:graphicFrame>
        <p:nvGraphicFramePr>
          <p:cNvPr id="8" name="Group 4"/>
          <p:cNvGraphicFramePr>
            <a:graphicFrameLocks noGrp="1"/>
          </p:cNvGraphicFramePr>
          <p:nvPr>
            <p:extLst>
              <p:ext uri="{D42A27DB-BD31-4B8C-83A1-F6EECF244321}">
                <p14:modId xmlns:p14="http://schemas.microsoft.com/office/powerpoint/2010/main" xmlns="" val="1682521863"/>
              </p:ext>
            </p:extLst>
          </p:nvPr>
        </p:nvGraphicFramePr>
        <p:xfrm>
          <a:off x="261877" y="944880"/>
          <a:ext cx="8501123" cy="4693920"/>
        </p:xfrm>
        <a:graphic>
          <a:graphicData uri="http://schemas.openxmlformats.org/drawingml/2006/table">
            <a:tbl>
              <a:tblPr/>
              <a:tblGrid>
                <a:gridCol w="3041771"/>
                <a:gridCol w="1898344"/>
                <a:gridCol w="3561008"/>
              </a:tblGrid>
              <a:tr h="2883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Courier New" pitchFamily="49" charset="0"/>
                          <a:ea typeface="Times New Roman" pitchFamily="18" charset="0"/>
                          <a:cs typeface="Courier New" pitchFamily="49" charset="0"/>
                        </a:rPr>
                        <a:t>Infix Character Scanned</a:t>
                      </a: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A50021"/>
                          </a:solidFill>
                          <a:effectLst/>
                          <a:latin typeface="Courier New" pitchFamily="49" charset="0"/>
                          <a:ea typeface="Times New Roman" pitchFamily="18" charset="0"/>
                          <a:cs typeface="Courier New" pitchFamily="49" charset="0"/>
                        </a:rPr>
                        <a:t>STACK</a:t>
                      </a:r>
                      <a:endParaRPr kumimoji="0" lang="en-US" sz="1600" b="1" i="0" u="none" strike="noStrike" cap="none" normalizeH="0" baseline="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A50021"/>
                          </a:solidFill>
                          <a:effectLst/>
                          <a:latin typeface="Courier New" pitchFamily="49" charset="0"/>
                          <a:ea typeface="Times New Roman" pitchFamily="18" charset="0"/>
                          <a:cs typeface="Courier New" pitchFamily="49" charset="0"/>
                        </a:rPr>
                        <a:t>Postfix Expression</a:t>
                      </a:r>
                      <a:endParaRPr kumimoji="0" lang="en-US" sz="1600" b="1" i="0" u="none" strike="noStrike" cap="none" normalizeH="0" baseline="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600" b="1" kern="1200" dirty="0" smtClean="0">
                          <a:solidFill>
                            <a:schemeClr val="tx1"/>
                          </a:solidFill>
                          <a:latin typeface="Courier New" pitchFamily="49" charset="0"/>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kern="1200" dirty="0" smtClean="0">
                          <a:solidFill>
                            <a:schemeClr val="tx1"/>
                          </a:solidFill>
                          <a:latin typeface="Courier New" pitchFamily="49" charset="0"/>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ED-C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ED-C/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ED-C/B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ED-C/B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ED-C/BA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88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50021"/>
                          </a:solidFill>
                          <a:effectLst/>
                          <a:latin typeface="Arial" charset="0"/>
                          <a:ea typeface="Times New Roman" pitchFamily="18" charset="0"/>
                          <a:cs typeface="Courier New" pitchFamily="49" charset="0"/>
                        </a:rPr>
                        <a:t>ED-C/BA*+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10" name="Rectangle 9"/>
          <p:cNvSpPr/>
          <p:nvPr/>
        </p:nvSpPr>
        <p:spPr>
          <a:xfrm>
            <a:off x="795310" y="5867400"/>
            <a:ext cx="2252690" cy="430887"/>
          </a:xfrm>
          <a:prstGeom prst="rect">
            <a:avLst/>
          </a:prstGeom>
        </p:spPr>
        <p:txBody>
          <a:bodyPr wrap="square">
            <a:spAutoFit/>
          </a:bodyPr>
          <a:lstStyle/>
          <a:p>
            <a:pPr algn="just" eaLnBrk="0" hangingPunct="0"/>
            <a:r>
              <a:rPr lang="en-US" sz="2200" b="1" dirty="0" smtClean="0">
                <a:latin typeface="Courier New" pitchFamily="49" charset="0"/>
                <a:cs typeface="Times New Roman" pitchFamily="18" charset="0"/>
              </a:rPr>
              <a:t>+*AB/C-DE</a:t>
            </a:r>
          </a:p>
        </p:txBody>
      </p:sp>
      <p:sp>
        <p:nvSpPr>
          <p:cNvPr id="9" name="Rectangle 8"/>
          <p:cNvSpPr/>
          <p:nvPr/>
        </p:nvSpPr>
        <p:spPr>
          <a:xfrm>
            <a:off x="357158" y="357166"/>
            <a:ext cx="3071834" cy="477054"/>
          </a:xfrm>
          <a:prstGeom prst="rect">
            <a:avLst/>
          </a:prstGeom>
        </p:spPr>
        <p:txBody>
          <a:bodyPr wrap="square">
            <a:spAutoFit/>
          </a:bodyPr>
          <a:lstStyle/>
          <a:p>
            <a:pPr algn="just" eaLnBrk="0" hangingPunct="0"/>
            <a:r>
              <a:rPr lang="en-US" sz="2500" b="1" dirty="0" smtClean="0">
                <a:latin typeface="Courier New" pitchFamily="49" charset="0"/>
                <a:cs typeface="Times New Roman" pitchFamily="18" charset="0"/>
              </a:rPr>
              <a:t>(A*B+C/(D-E))</a:t>
            </a:r>
          </a:p>
        </p:txBody>
      </p:sp>
    </p:spTree>
    <p:extLst>
      <p:ext uri="{BB962C8B-B14F-4D97-AF65-F5344CB8AC3E}">
        <p14:creationId xmlns:p14="http://schemas.microsoft.com/office/powerpoint/2010/main" xmlns="" val="3179206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fontScale="92500"/>
          </a:bodyPr>
          <a:lstStyle/>
          <a:p>
            <a:pPr algn="just">
              <a:lnSpc>
                <a:spcPct val="150000"/>
              </a:lnSpc>
              <a:buFont typeface="Wingdings" pitchFamily="2" charset="2"/>
              <a:buChar char="q"/>
            </a:pPr>
            <a:r>
              <a:rPr lang="en-US" sz="2200" dirty="0">
                <a:solidFill>
                  <a:schemeClr val="tx1"/>
                </a:solidFill>
              </a:rPr>
              <a:t>Like stacks, </a:t>
            </a:r>
            <a:r>
              <a:rPr lang="en-US" sz="2200" b="1" dirty="0">
                <a:solidFill>
                  <a:schemeClr val="tx1"/>
                </a:solidFill>
              </a:rPr>
              <a:t>queues are also one of the important data structures</a:t>
            </a:r>
            <a:r>
              <a:rPr lang="en-US" sz="2200" dirty="0">
                <a:solidFill>
                  <a:schemeClr val="tx1"/>
                </a:solidFill>
              </a:rPr>
              <a:t> </a:t>
            </a:r>
            <a:r>
              <a:rPr lang="en-US" sz="2200" b="1" dirty="0">
                <a:solidFill>
                  <a:schemeClr val="tx1"/>
                </a:solidFill>
              </a:rPr>
              <a:t>which store their elements in an ordered manner</a:t>
            </a:r>
            <a:r>
              <a:rPr lang="en-US" sz="2200" dirty="0" smtClean="0">
                <a:solidFill>
                  <a:schemeClr val="tx1"/>
                </a:solidFill>
              </a:rPr>
              <a:t>.</a:t>
            </a:r>
          </a:p>
          <a:p>
            <a:pPr algn="just">
              <a:lnSpc>
                <a:spcPct val="150000"/>
              </a:lnSpc>
              <a:buFont typeface="Wingdings" pitchFamily="2" charset="2"/>
              <a:buChar char="q"/>
            </a:pPr>
            <a:r>
              <a:rPr lang="en-US" sz="2200" dirty="0">
                <a:solidFill>
                  <a:schemeClr val="tx1"/>
                </a:solidFill>
              </a:rPr>
              <a:t>Examples :</a:t>
            </a:r>
          </a:p>
          <a:p>
            <a:pPr algn="just">
              <a:lnSpc>
                <a:spcPct val="150000"/>
              </a:lnSpc>
            </a:pPr>
            <a:r>
              <a:rPr lang="en-US" sz="2200" dirty="0">
                <a:solidFill>
                  <a:schemeClr val="tx1"/>
                </a:solidFill>
              </a:rPr>
              <a:t>People moving in an escalator.</a:t>
            </a:r>
          </a:p>
          <a:p>
            <a:pPr algn="just">
              <a:lnSpc>
                <a:spcPct val="150000"/>
              </a:lnSpc>
            </a:pPr>
            <a:r>
              <a:rPr lang="en-US" sz="2200" dirty="0">
                <a:solidFill>
                  <a:schemeClr val="tx1"/>
                </a:solidFill>
              </a:rPr>
              <a:t>People waiting for bus.</a:t>
            </a:r>
          </a:p>
          <a:p>
            <a:pPr algn="just">
              <a:lnSpc>
                <a:spcPct val="150000"/>
              </a:lnSpc>
            </a:pPr>
            <a:r>
              <a:rPr lang="en-US" sz="2200" dirty="0">
                <a:solidFill>
                  <a:schemeClr val="tx1"/>
                </a:solidFill>
              </a:rPr>
              <a:t>People standing outside the ticketing window of a cinema hall</a:t>
            </a:r>
          </a:p>
          <a:p>
            <a:pPr algn="just">
              <a:lnSpc>
                <a:spcPct val="150000"/>
              </a:lnSpc>
            </a:pPr>
            <a:r>
              <a:rPr lang="en-US" sz="2200" dirty="0">
                <a:solidFill>
                  <a:schemeClr val="tx1"/>
                </a:solidFill>
              </a:rPr>
              <a:t>Luggage kept on conveyor belt.</a:t>
            </a:r>
          </a:p>
          <a:p>
            <a:pPr algn="just">
              <a:lnSpc>
                <a:spcPct val="150000"/>
              </a:lnSpc>
            </a:pPr>
            <a:r>
              <a:rPr lang="en-US" sz="2200" dirty="0">
                <a:solidFill>
                  <a:schemeClr val="tx1"/>
                </a:solidFill>
              </a:rPr>
              <a:t>Cars lined for filling petrol.</a:t>
            </a:r>
          </a:p>
          <a:p>
            <a:pPr algn="just">
              <a:lnSpc>
                <a:spcPct val="150000"/>
              </a:lnSpc>
            </a:pPr>
            <a:r>
              <a:rPr lang="en-US" sz="2200" dirty="0">
                <a:solidFill>
                  <a:schemeClr val="tx1"/>
                </a:solidFill>
              </a:rPr>
              <a:t>Cars lined at a toll bridge</a:t>
            </a:r>
            <a:r>
              <a:rPr lang="en-US" sz="2200" dirty="0" smtClean="0">
                <a:solidFill>
                  <a:schemeClr val="tx1"/>
                </a:solidFill>
              </a:rPr>
              <a:t>.</a:t>
            </a:r>
            <a:endParaRPr lang="en-US" sz="2200" dirty="0">
              <a:solidFill>
                <a:schemeClr val="tx1"/>
              </a:solidFill>
            </a:endParaRPr>
          </a:p>
          <a:p>
            <a:pPr algn="just">
              <a:lnSpc>
                <a:spcPct val="150000"/>
              </a:lnSpc>
              <a:buFont typeface="Wingdings" pitchFamily="2" charset="2"/>
              <a:buChar char="q"/>
            </a:pPr>
            <a:r>
              <a:rPr lang="en-US" sz="2200" dirty="0">
                <a:solidFill>
                  <a:schemeClr val="tx1"/>
                </a:solidFill>
              </a:rPr>
              <a:t>Same is the case with data structure.</a:t>
            </a:r>
          </a:p>
          <a:p>
            <a:pPr algn="just">
              <a:lnSpc>
                <a:spcPct val="150000"/>
              </a:lnSpc>
              <a:buFont typeface="Wingdings" pitchFamily="2" charset="2"/>
              <a:buChar char="q"/>
            </a:pPr>
            <a:endParaRPr lang="en-US" sz="22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Queue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23427786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a:bodyPr>
          <a:lstStyle/>
          <a:p>
            <a:pPr algn="just">
              <a:lnSpc>
                <a:spcPct val="150000"/>
              </a:lnSpc>
              <a:buFont typeface="Wingdings" pitchFamily="2" charset="2"/>
              <a:buChar char="q"/>
            </a:pPr>
            <a:r>
              <a:rPr lang="en-US" sz="2200" u="sng" dirty="0" smtClean="0">
                <a:solidFill>
                  <a:schemeClr val="tx1"/>
                </a:solidFill>
              </a:rPr>
              <a:t>A </a:t>
            </a:r>
            <a:r>
              <a:rPr lang="en-US" sz="2200" u="sng" dirty="0">
                <a:solidFill>
                  <a:schemeClr val="tx1"/>
                </a:solidFill>
              </a:rPr>
              <a:t>queue is a </a:t>
            </a:r>
            <a:r>
              <a:rPr lang="en-US" sz="2200" b="1" u="sng" dirty="0">
                <a:solidFill>
                  <a:schemeClr val="tx1"/>
                </a:solidFill>
              </a:rPr>
              <a:t>FIFO (First In First Out) </a:t>
            </a:r>
            <a:r>
              <a:rPr lang="en-US" sz="2200" u="sng" dirty="0">
                <a:solidFill>
                  <a:schemeClr val="tx1"/>
                </a:solidFill>
              </a:rPr>
              <a:t>data structure in which </a:t>
            </a:r>
            <a:r>
              <a:rPr lang="en-US" sz="2200" b="1" u="sng" dirty="0">
                <a:solidFill>
                  <a:schemeClr val="tx1"/>
                </a:solidFill>
              </a:rPr>
              <a:t>each element that was inserted first is the first one </a:t>
            </a:r>
            <a:r>
              <a:rPr lang="en-US" sz="2200" b="1" u="sng" dirty="0" smtClean="0">
                <a:solidFill>
                  <a:schemeClr val="tx1"/>
                </a:solidFill>
              </a:rPr>
              <a:t>to be </a:t>
            </a:r>
            <a:r>
              <a:rPr lang="en-US" sz="2200" b="1" u="sng" dirty="0">
                <a:solidFill>
                  <a:schemeClr val="tx1"/>
                </a:solidFill>
              </a:rPr>
              <a:t>taken out</a:t>
            </a:r>
            <a:r>
              <a:rPr lang="en-US" sz="2200" u="sng" dirty="0" smtClean="0">
                <a:solidFill>
                  <a:schemeClr val="tx1"/>
                </a:solidFill>
              </a:rPr>
              <a:t>.</a:t>
            </a:r>
          </a:p>
          <a:p>
            <a:pPr algn="just">
              <a:lnSpc>
                <a:spcPct val="150000"/>
              </a:lnSpc>
              <a:buFont typeface="Wingdings" pitchFamily="2" charset="2"/>
              <a:buChar char="q"/>
            </a:pPr>
            <a:endParaRPr lang="en-US" sz="2200" u="sng" dirty="0">
              <a:solidFill>
                <a:schemeClr val="tx1"/>
              </a:solidFill>
            </a:endParaRPr>
          </a:p>
          <a:p>
            <a:pPr algn="just">
              <a:lnSpc>
                <a:spcPct val="150000"/>
              </a:lnSpc>
              <a:buFont typeface="Wingdings" pitchFamily="2" charset="2"/>
              <a:buChar char="q"/>
            </a:pPr>
            <a:r>
              <a:rPr lang="en-US" sz="2200" dirty="0">
                <a:solidFill>
                  <a:schemeClr val="tx1"/>
                </a:solidFill>
              </a:rPr>
              <a:t>The elements in a queue are </a:t>
            </a:r>
            <a:r>
              <a:rPr lang="en-US" sz="2200" b="1" u="sng" dirty="0">
                <a:solidFill>
                  <a:schemeClr val="tx1"/>
                </a:solidFill>
              </a:rPr>
              <a:t>added at one end called the rear</a:t>
            </a:r>
            <a:r>
              <a:rPr lang="en-US" sz="2200" dirty="0">
                <a:solidFill>
                  <a:schemeClr val="tx1"/>
                </a:solidFill>
              </a:rPr>
              <a:t> and </a:t>
            </a:r>
            <a:r>
              <a:rPr lang="en-US" sz="2200" b="1" u="sng" dirty="0">
                <a:solidFill>
                  <a:schemeClr val="tx1"/>
                </a:solidFill>
              </a:rPr>
              <a:t>removed from the other end called the front</a:t>
            </a:r>
            <a:r>
              <a:rPr lang="en-US" sz="2200" dirty="0" smtClean="0">
                <a:solidFill>
                  <a:schemeClr val="tx1"/>
                </a:solidFill>
              </a:rPr>
              <a:t>.</a:t>
            </a:r>
          </a:p>
          <a:p>
            <a:pPr algn="just">
              <a:lnSpc>
                <a:spcPct val="150000"/>
              </a:lnSpc>
              <a:buFont typeface="Wingdings" pitchFamily="2" charset="2"/>
              <a:buChar char="q"/>
            </a:pPr>
            <a:endParaRPr lang="en-US" sz="2200" dirty="0">
              <a:solidFill>
                <a:schemeClr val="tx1"/>
              </a:solidFill>
            </a:endParaRPr>
          </a:p>
          <a:p>
            <a:pPr algn="just">
              <a:lnSpc>
                <a:spcPct val="150000"/>
              </a:lnSpc>
              <a:buFont typeface="Wingdings" pitchFamily="2" charset="2"/>
              <a:buChar char="q"/>
            </a:pPr>
            <a:r>
              <a:rPr lang="en-US" sz="2200" dirty="0">
                <a:solidFill>
                  <a:schemeClr val="tx1"/>
                </a:solidFill>
              </a:rPr>
              <a:t>Queues can be implemented using either </a:t>
            </a:r>
            <a:r>
              <a:rPr lang="en-US" sz="2200" b="1" dirty="0">
                <a:solidFill>
                  <a:schemeClr val="tx1"/>
                </a:solidFill>
              </a:rPr>
              <a:t>arrays or linked list</a:t>
            </a:r>
            <a:r>
              <a:rPr lang="en-US" sz="2200" dirty="0">
                <a:solidFill>
                  <a:schemeClr val="tx1"/>
                </a:solidFill>
              </a:rPr>
              <a:t>.</a:t>
            </a:r>
          </a:p>
          <a:p>
            <a:pPr algn="just">
              <a:lnSpc>
                <a:spcPct val="150000"/>
              </a:lnSpc>
              <a:buFont typeface="Wingdings" pitchFamily="2" charset="2"/>
              <a:buChar char="q"/>
            </a:pPr>
            <a:endParaRPr lang="en-US" sz="2200" dirty="0" smtClean="0">
              <a:solidFill>
                <a:schemeClr val="tx1"/>
              </a:solidFill>
            </a:endParaRPr>
          </a:p>
          <a:p>
            <a:pPr marL="0" indent="0" algn="just">
              <a:lnSpc>
                <a:spcPct val="150000"/>
              </a:lnSpc>
              <a:buNone/>
            </a:pPr>
            <a:endParaRPr lang="en-US" sz="22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Queue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2066218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Array representation of Stack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r>
              <a:rPr lang="en-US" sz="2100" dirty="0">
                <a:solidFill>
                  <a:schemeClr val="tx1"/>
                </a:solidFill>
              </a:rPr>
              <a:t>An example </a:t>
            </a:r>
            <a:r>
              <a:rPr lang="en-US" sz="2100" dirty="0" smtClean="0">
                <a:solidFill>
                  <a:schemeClr val="tx1"/>
                </a:solidFill>
              </a:rPr>
              <a:t>stack :</a:t>
            </a: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r>
              <a:rPr lang="en-US" sz="2100" dirty="0" smtClean="0">
                <a:solidFill>
                  <a:schemeClr val="tx1"/>
                </a:solidFill>
              </a:rPr>
              <a:t>The </a:t>
            </a:r>
            <a:r>
              <a:rPr lang="en-US" sz="2100" dirty="0">
                <a:solidFill>
                  <a:schemeClr val="tx1"/>
                </a:solidFill>
              </a:rPr>
              <a:t>stack in above figure shows that </a:t>
            </a:r>
            <a:r>
              <a:rPr lang="en-US" sz="2100" b="1" dirty="0">
                <a:solidFill>
                  <a:schemeClr val="tx1"/>
                </a:solidFill>
              </a:rPr>
              <a:t>TOP=4</a:t>
            </a:r>
            <a:r>
              <a:rPr lang="en-US" sz="2100" dirty="0">
                <a:solidFill>
                  <a:schemeClr val="tx1"/>
                </a:solidFill>
              </a:rPr>
              <a:t>, so insertions and deletions will be done at this position. </a:t>
            </a:r>
          </a:p>
          <a:p>
            <a:pPr algn="just">
              <a:lnSpc>
                <a:spcPct val="150000"/>
              </a:lnSpc>
              <a:buFont typeface="Wingdings" pitchFamily="2" charset="2"/>
              <a:buChar char="q"/>
            </a:pPr>
            <a:r>
              <a:rPr lang="en-US" sz="2100" dirty="0">
                <a:solidFill>
                  <a:schemeClr val="tx1"/>
                </a:solidFill>
              </a:rPr>
              <a:t> In this stack, five more elements can still be stored.</a:t>
            </a: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1600200"/>
            <a:ext cx="76200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521989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800" dirty="0" smtClean="0"/>
              <a:t>Types of Queues</a:t>
            </a:r>
            <a:endParaRPr lang="en-US" sz="2800" dirty="0"/>
          </a:p>
        </p:txBody>
      </p:sp>
      <p:sp>
        <p:nvSpPr>
          <p:cNvPr id="5" name="Content Placeholder 4"/>
          <p:cNvSpPr>
            <a:spLocks noGrp="1"/>
          </p:cNvSpPr>
          <p:nvPr>
            <p:ph idx="1"/>
          </p:nvPr>
        </p:nvSpPr>
        <p:spPr>
          <a:xfrm>
            <a:off x="304800" y="762000"/>
            <a:ext cx="8305800" cy="5287963"/>
          </a:xfrm>
        </p:spPr>
        <p:txBody>
          <a:bodyPr>
            <a:normAutofit/>
          </a:bodyPr>
          <a:lstStyle/>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r>
              <a:rPr lang="en-US" sz="2100" dirty="0" smtClean="0">
                <a:solidFill>
                  <a:schemeClr val="tx1"/>
                </a:solidFill>
              </a:rPr>
              <a:t>There are four types of Queue:</a:t>
            </a:r>
          </a:p>
          <a:p>
            <a:pPr marL="457200" indent="-457200" algn="just">
              <a:lnSpc>
                <a:spcPct val="150000"/>
              </a:lnSpc>
              <a:buFont typeface="+mj-lt"/>
              <a:buAutoNum type="arabicPeriod"/>
            </a:pPr>
            <a:endParaRPr lang="en-US" sz="2100" dirty="0" smtClean="0">
              <a:solidFill>
                <a:schemeClr val="tx1"/>
              </a:solidFill>
            </a:endParaRPr>
          </a:p>
          <a:p>
            <a:pPr marL="457200" indent="-457200" algn="just">
              <a:lnSpc>
                <a:spcPct val="150000"/>
              </a:lnSpc>
              <a:buFont typeface="+mj-lt"/>
              <a:buAutoNum type="arabicPeriod"/>
            </a:pPr>
            <a:r>
              <a:rPr lang="en-US" sz="2100" dirty="0" smtClean="0">
                <a:solidFill>
                  <a:schemeClr val="tx1"/>
                </a:solidFill>
              </a:rPr>
              <a:t>Simple Queue</a:t>
            </a:r>
          </a:p>
          <a:p>
            <a:pPr marL="457200" indent="-457200" algn="just">
              <a:lnSpc>
                <a:spcPct val="150000"/>
              </a:lnSpc>
              <a:buFont typeface="+mj-lt"/>
              <a:buAutoNum type="arabicPeriod"/>
            </a:pPr>
            <a:r>
              <a:rPr lang="en-US" sz="2100" dirty="0" smtClean="0">
                <a:solidFill>
                  <a:schemeClr val="tx1"/>
                </a:solidFill>
              </a:rPr>
              <a:t>Circular Queue</a:t>
            </a:r>
          </a:p>
          <a:p>
            <a:pPr marL="457200" indent="-457200" algn="just">
              <a:lnSpc>
                <a:spcPct val="150000"/>
              </a:lnSpc>
              <a:buFont typeface="+mj-lt"/>
              <a:buAutoNum type="arabicPeriod"/>
            </a:pPr>
            <a:r>
              <a:rPr lang="en-US" sz="2100" dirty="0" smtClean="0">
                <a:solidFill>
                  <a:schemeClr val="tx1"/>
                </a:solidFill>
              </a:rPr>
              <a:t>Priority Queue</a:t>
            </a:r>
          </a:p>
          <a:p>
            <a:pPr marL="457200" indent="-457200" algn="just">
              <a:lnSpc>
                <a:spcPct val="150000"/>
              </a:lnSpc>
              <a:buFont typeface="+mj-lt"/>
              <a:buAutoNum type="arabicPeriod"/>
            </a:pPr>
            <a:r>
              <a:rPr lang="en-US" sz="2100" dirty="0" smtClean="0">
                <a:solidFill>
                  <a:schemeClr val="tx1"/>
                </a:solidFill>
              </a:rPr>
              <a:t>Dequeue (Double Ended Queue)</a:t>
            </a: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17105796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a:bodyPr>
          <a:lstStyle/>
          <a:p>
            <a:pPr algn="just">
              <a:lnSpc>
                <a:spcPct val="150000"/>
              </a:lnSpc>
              <a:buFont typeface="Wingdings" pitchFamily="2" charset="2"/>
              <a:buChar char="q"/>
            </a:pPr>
            <a:r>
              <a:rPr lang="en-US" sz="2200" dirty="0">
                <a:solidFill>
                  <a:schemeClr val="tx1"/>
                </a:solidFill>
              </a:rPr>
              <a:t>Queues can easily be represented using linear arrays.</a:t>
            </a:r>
          </a:p>
          <a:p>
            <a:pPr algn="just">
              <a:lnSpc>
                <a:spcPct val="150000"/>
              </a:lnSpc>
              <a:buFont typeface="Wingdings" pitchFamily="2" charset="2"/>
              <a:buChar char="q"/>
            </a:pPr>
            <a:r>
              <a:rPr lang="en-US" sz="2200" dirty="0">
                <a:solidFill>
                  <a:schemeClr val="tx1"/>
                </a:solidFill>
              </a:rPr>
              <a:t>Every queue will have front and rear variables that will point to the position from where deletions and insertions can be performed respectively.</a:t>
            </a: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r>
              <a:rPr lang="en-US" sz="2200" dirty="0">
                <a:solidFill>
                  <a:schemeClr val="tx1"/>
                </a:solidFill>
              </a:rPr>
              <a:t>Front : 0, rear: 5</a:t>
            </a: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marL="0" indent="0" algn="just">
              <a:lnSpc>
                <a:spcPct val="150000"/>
              </a:lnSpc>
              <a:buNone/>
            </a:pPr>
            <a:endParaRPr lang="en-US" sz="22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Simple Queue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3190874"/>
            <a:ext cx="6324600"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48291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2700" dirty="0" smtClean="0"/>
              <a:t>Operations on a simple Queue: Insertion </a:t>
            </a:r>
            <a:endParaRPr lang="en-US" sz="2700" dirty="0"/>
          </a:p>
        </p:txBody>
      </p:sp>
      <p:sp>
        <p:nvSpPr>
          <p:cNvPr id="5" name="Content Placeholder 4"/>
          <p:cNvSpPr>
            <a:spLocks noGrp="1"/>
          </p:cNvSpPr>
          <p:nvPr>
            <p:ph idx="1"/>
          </p:nvPr>
        </p:nvSpPr>
        <p:spPr>
          <a:xfrm>
            <a:off x="304800" y="762000"/>
            <a:ext cx="8305800" cy="5287963"/>
          </a:xfrm>
        </p:spPr>
        <p:txBody>
          <a:bodyPr>
            <a:normAutofit fontScale="85000" lnSpcReduction="10000"/>
          </a:bodyPr>
          <a:lstStyle/>
          <a:p>
            <a:pPr algn="just">
              <a:lnSpc>
                <a:spcPct val="150000"/>
              </a:lnSpc>
              <a:buFont typeface="Wingdings" pitchFamily="2" charset="2"/>
              <a:buChar char="q"/>
            </a:pPr>
            <a:r>
              <a:rPr lang="en-US" sz="2100" dirty="0">
                <a:solidFill>
                  <a:schemeClr val="tx1"/>
                </a:solidFill>
              </a:rPr>
              <a:t>Now if new value is needed to be added, say 45: then rear would be incremented by 1.</a:t>
            </a: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r>
              <a:rPr lang="en-US" sz="2100" dirty="0" smtClean="0">
                <a:solidFill>
                  <a:schemeClr val="tx1"/>
                </a:solidFill>
              </a:rPr>
              <a:t>Front </a:t>
            </a:r>
            <a:r>
              <a:rPr lang="en-US" sz="2100" dirty="0">
                <a:solidFill>
                  <a:schemeClr val="tx1"/>
                </a:solidFill>
              </a:rPr>
              <a:t>: 0, rear: 6</a:t>
            </a:r>
          </a:p>
          <a:p>
            <a:pPr algn="just">
              <a:lnSpc>
                <a:spcPct val="150000"/>
              </a:lnSpc>
              <a:buFont typeface="Wingdings" pitchFamily="2" charset="2"/>
              <a:buChar char="q"/>
            </a:pPr>
            <a:r>
              <a:rPr lang="en-US" sz="2100" dirty="0">
                <a:solidFill>
                  <a:schemeClr val="tx1"/>
                </a:solidFill>
              </a:rPr>
              <a:t>Every time a new element has to be added, the same procedure is repeated.</a:t>
            </a:r>
          </a:p>
          <a:p>
            <a:pPr algn="just">
              <a:lnSpc>
                <a:spcPct val="150000"/>
              </a:lnSpc>
              <a:buFont typeface="Wingdings" pitchFamily="2" charset="2"/>
              <a:buChar char="q"/>
            </a:pPr>
            <a:r>
              <a:rPr lang="en-US" sz="2100" dirty="0">
                <a:solidFill>
                  <a:schemeClr val="tx1"/>
                </a:solidFill>
              </a:rPr>
              <a:t>An </a:t>
            </a:r>
            <a:r>
              <a:rPr lang="en-US" sz="2100" b="1" dirty="0">
                <a:solidFill>
                  <a:schemeClr val="tx1"/>
                </a:solidFill>
              </a:rPr>
              <a:t>overflow</a:t>
            </a:r>
            <a:r>
              <a:rPr lang="en-US" sz="2100" dirty="0">
                <a:solidFill>
                  <a:schemeClr val="tx1"/>
                </a:solidFill>
              </a:rPr>
              <a:t> will occur when we try to insert an element into </a:t>
            </a:r>
            <a:r>
              <a:rPr lang="en-US" sz="2100" b="1" dirty="0">
                <a:solidFill>
                  <a:schemeClr val="tx1"/>
                </a:solidFill>
              </a:rPr>
              <a:t>a queue that is already full.</a:t>
            </a:r>
          </a:p>
          <a:p>
            <a:pPr algn="just">
              <a:lnSpc>
                <a:spcPct val="150000"/>
              </a:lnSpc>
              <a:buFont typeface="Wingdings" pitchFamily="2" charset="2"/>
              <a:buChar char="q"/>
            </a:pPr>
            <a:r>
              <a:rPr lang="en-US" sz="2100" dirty="0">
                <a:solidFill>
                  <a:schemeClr val="tx1"/>
                </a:solidFill>
              </a:rPr>
              <a:t>When </a:t>
            </a:r>
            <a:r>
              <a:rPr lang="en-US" sz="2100" b="1" dirty="0" smtClean="0">
                <a:solidFill>
                  <a:schemeClr val="tx1"/>
                </a:solidFill>
              </a:rPr>
              <a:t>rear=MAX-1, </a:t>
            </a:r>
            <a:r>
              <a:rPr lang="en-US" sz="2100" dirty="0">
                <a:solidFill>
                  <a:schemeClr val="tx1"/>
                </a:solidFill>
              </a:rPr>
              <a:t>where MAX is the size of a </a:t>
            </a:r>
            <a:r>
              <a:rPr lang="en-US" sz="2100" dirty="0" smtClean="0">
                <a:solidFill>
                  <a:schemeClr val="tx1"/>
                </a:solidFill>
              </a:rPr>
              <a:t>queue overflow occurs.</a:t>
            </a:r>
            <a:endParaRPr lang="en-US" sz="2100" dirty="0">
              <a:solidFill>
                <a:schemeClr val="tx1"/>
              </a:solidFill>
            </a:endParaRPr>
          </a:p>
          <a:p>
            <a:pPr algn="just">
              <a:lnSpc>
                <a:spcPct val="150000"/>
              </a:lnSpc>
              <a:buFont typeface="Wingdings" pitchFamily="2" charset="2"/>
              <a:buChar char="q"/>
            </a:pPr>
            <a:r>
              <a:rPr lang="en-US" sz="2100" dirty="0">
                <a:solidFill>
                  <a:schemeClr val="tx1"/>
                </a:solidFill>
              </a:rPr>
              <a:t>Note that MAX-1 has been written as array index starts from 0.</a:t>
            </a: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1716911"/>
            <a:ext cx="5791200" cy="1026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020071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2700" dirty="0" smtClean="0"/>
              <a:t>An algorithm to insert an element in a simple queue </a:t>
            </a:r>
            <a:endParaRPr lang="en-US" sz="2700" dirty="0"/>
          </a:p>
        </p:txBody>
      </p:sp>
      <p:sp>
        <p:nvSpPr>
          <p:cNvPr id="5" name="Content Placeholder 4"/>
          <p:cNvSpPr>
            <a:spLocks noGrp="1"/>
          </p:cNvSpPr>
          <p:nvPr>
            <p:ph idx="1"/>
          </p:nvPr>
        </p:nvSpPr>
        <p:spPr>
          <a:xfrm>
            <a:off x="304800" y="762000"/>
            <a:ext cx="8305800" cy="5287963"/>
          </a:xfrm>
        </p:spPr>
        <p:txBody>
          <a:bodyPr>
            <a:normAutofit/>
          </a:bodyPr>
          <a:lstStyle/>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1276350"/>
            <a:ext cx="5486400" cy="466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469681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2800" dirty="0"/>
              <a:t>Operations on a simple Queue: </a:t>
            </a:r>
            <a:r>
              <a:rPr lang="en-US" sz="2800" dirty="0" smtClean="0"/>
              <a:t>Deletion </a:t>
            </a:r>
            <a:endParaRPr lang="en-US" sz="2800" dirty="0"/>
          </a:p>
        </p:txBody>
      </p:sp>
      <p:sp>
        <p:nvSpPr>
          <p:cNvPr id="5" name="Content Placeholder 4"/>
          <p:cNvSpPr>
            <a:spLocks noGrp="1"/>
          </p:cNvSpPr>
          <p:nvPr>
            <p:ph idx="1"/>
          </p:nvPr>
        </p:nvSpPr>
        <p:spPr>
          <a:xfrm>
            <a:off x="304800" y="762000"/>
            <a:ext cx="8305800" cy="5287963"/>
          </a:xfrm>
        </p:spPr>
        <p:txBody>
          <a:bodyPr>
            <a:normAutofit/>
          </a:bodyPr>
          <a:lstStyle/>
          <a:p>
            <a:pPr algn="just">
              <a:lnSpc>
                <a:spcPct val="150000"/>
              </a:lnSpc>
              <a:buFont typeface="Wingdings" pitchFamily="2" charset="2"/>
              <a:buChar char="q"/>
            </a:pPr>
            <a:r>
              <a:rPr lang="en-US" sz="2100" dirty="0">
                <a:solidFill>
                  <a:schemeClr val="tx1"/>
                </a:solidFill>
              </a:rPr>
              <a:t>Now if we want to delete an element from the queue, then the value of front will be incremented.</a:t>
            </a:r>
          </a:p>
          <a:p>
            <a:pPr algn="just">
              <a:lnSpc>
                <a:spcPct val="150000"/>
              </a:lnSpc>
              <a:buFont typeface="Wingdings" pitchFamily="2" charset="2"/>
              <a:buChar char="q"/>
            </a:pPr>
            <a:r>
              <a:rPr lang="en-US" sz="2100" dirty="0">
                <a:solidFill>
                  <a:schemeClr val="tx1"/>
                </a:solidFill>
              </a:rPr>
              <a:t>Deletions are done from this one end of the queue only.</a:t>
            </a: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r>
              <a:rPr lang="en-US" sz="2100" dirty="0">
                <a:solidFill>
                  <a:schemeClr val="tx1"/>
                </a:solidFill>
              </a:rPr>
              <a:t>Front : 1, rear: 6</a:t>
            </a:r>
          </a:p>
          <a:p>
            <a:pPr algn="just">
              <a:lnSpc>
                <a:spcPct val="150000"/>
              </a:lnSpc>
              <a:buFont typeface="Wingdings" pitchFamily="2" charset="2"/>
              <a:buChar char="q"/>
            </a:pPr>
            <a:r>
              <a:rPr lang="en-US" sz="2100" dirty="0">
                <a:solidFill>
                  <a:schemeClr val="tx1"/>
                </a:solidFill>
              </a:rPr>
              <a:t>An </a:t>
            </a:r>
            <a:r>
              <a:rPr lang="en-US" sz="2100" b="1" dirty="0">
                <a:solidFill>
                  <a:schemeClr val="tx1"/>
                </a:solidFill>
              </a:rPr>
              <a:t>underflow</a:t>
            </a:r>
            <a:r>
              <a:rPr lang="en-US" sz="2100" dirty="0">
                <a:solidFill>
                  <a:schemeClr val="tx1"/>
                </a:solidFill>
              </a:rPr>
              <a:t> condition occurs when we try to delete an element from </a:t>
            </a:r>
            <a:r>
              <a:rPr lang="en-US" sz="2100" b="1" dirty="0">
                <a:solidFill>
                  <a:schemeClr val="tx1"/>
                </a:solidFill>
              </a:rPr>
              <a:t>a queue that is already empty</a:t>
            </a:r>
            <a:r>
              <a:rPr lang="en-US" sz="2100" dirty="0">
                <a:solidFill>
                  <a:schemeClr val="tx1"/>
                </a:solidFill>
              </a:rPr>
              <a:t>.</a:t>
            </a:r>
          </a:p>
          <a:p>
            <a:pPr algn="just">
              <a:lnSpc>
                <a:spcPct val="150000"/>
              </a:lnSpc>
              <a:buFont typeface="Wingdings" pitchFamily="2" charset="2"/>
              <a:buChar char="q"/>
            </a:pPr>
            <a:r>
              <a:rPr lang="en-US" sz="2100" dirty="0">
                <a:solidFill>
                  <a:schemeClr val="tx1"/>
                </a:solidFill>
              </a:rPr>
              <a:t>If </a:t>
            </a:r>
            <a:r>
              <a:rPr lang="en-US" sz="2100" b="1" dirty="0">
                <a:solidFill>
                  <a:schemeClr val="tx1"/>
                </a:solidFill>
              </a:rPr>
              <a:t>front=-1 and rear=-1</a:t>
            </a:r>
            <a:r>
              <a:rPr lang="en-US" sz="2100" dirty="0">
                <a:solidFill>
                  <a:schemeClr val="tx1"/>
                </a:solidFill>
              </a:rPr>
              <a:t>, this means there is no element in the queue.</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2362200"/>
            <a:ext cx="5714999"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6489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just"/>
            <a:r>
              <a:rPr lang="en-US" sz="2500" dirty="0" smtClean="0"/>
              <a:t>An algorithm to delete an element from a simple queue </a:t>
            </a:r>
            <a:endParaRPr lang="en-US" sz="2500" dirty="0"/>
          </a:p>
        </p:txBody>
      </p:sp>
      <p:sp>
        <p:nvSpPr>
          <p:cNvPr id="5" name="Content Placeholder 4"/>
          <p:cNvSpPr>
            <a:spLocks noGrp="1"/>
          </p:cNvSpPr>
          <p:nvPr>
            <p:ph idx="1"/>
          </p:nvPr>
        </p:nvSpPr>
        <p:spPr>
          <a:xfrm>
            <a:off x="304800" y="762000"/>
            <a:ext cx="8305800" cy="5287963"/>
          </a:xfrm>
        </p:spPr>
        <p:txBody>
          <a:bodyPr>
            <a:normAutofit/>
          </a:bodyPr>
          <a:lstStyle/>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 name="Picture 2"/>
          <p:cNvPicPr>
            <a:picLocks noChangeAspect="1" noChangeArrowheads="1"/>
          </p:cNvPicPr>
          <p:nvPr/>
        </p:nvPicPr>
        <p:blipFill>
          <a:blip r:embed="rId2"/>
          <a:srcRect/>
          <a:stretch>
            <a:fillRect/>
          </a:stretch>
        </p:blipFill>
        <p:spPr bwMode="auto">
          <a:xfrm>
            <a:off x="1552575" y="857250"/>
            <a:ext cx="6038850" cy="5143500"/>
          </a:xfrm>
          <a:prstGeom prst="rect">
            <a:avLst/>
          </a:prstGeom>
          <a:noFill/>
          <a:ln w="9525">
            <a:noFill/>
            <a:miter lim="800000"/>
            <a:headEnd/>
            <a:tailEnd/>
          </a:ln>
          <a:effectLst/>
        </p:spPr>
      </p:pic>
    </p:spTree>
    <p:extLst>
      <p:ext uri="{BB962C8B-B14F-4D97-AF65-F5344CB8AC3E}">
        <p14:creationId xmlns:p14="http://schemas.microsoft.com/office/powerpoint/2010/main" xmlns="" val="18080428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fontScale="92500"/>
          </a:bodyPr>
          <a:lstStyle/>
          <a:p>
            <a:pPr algn="just">
              <a:lnSpc>
                <a:spcPct val="150000"/>
              </a:lnSpc>
              <a:buFont typeface="Wingdings" pitchFamily="2" charset="2"/>
              <a:buChar char="q"/>
            </a:pPr>
            <a:r>
              <a:rPr lang="en-US" sz="2200" dirty="0">
                <a:solidFill>
                  <a:schemeClr val="tx1"/>
                </a:solidFill>
              </a:rPr>
              <a:t>In linear queues, we have discussed so far that insertions can be done only at one end called </a:t>
            </a:r>
            <a:r>
              <a:rPr lang="en-US" sz="2200" dirty="0" smtClean="0">
                <a:solidFill>
                  <a:schemeClr val="tx1"/>
                </a:solidFill>
              </a:rPr>
              <a:t>the REAR </a:t>
            </a:r>
            <a:r>
              <a:rPr lang="en-US" sz="2200" dirty="0">
                <a:solidFill>
                  <a:schemeClr val="tx1"/>
                </a:solidFill>
              </a:rPr>
              <a:t>and deletions are always done from the other end called the FRONT. </a:t>
            </a:r>
            <a:endParaRPr lang="en-US" sz="2200" dirty="0" smtClean="0">
              <a:solidFill>
                <a:schemeClr val="tx1"/>
              </a:solidFill>
            </a:endParaRPr>
          </a:p>
          <a:p>
            <a:pPr algn="just">
              <a:lnSpc>
                <a:spcPct val="150000"/>
              </a:lnSpc>
              <a:buFont typeface="Wingdings" pitchFamily="2" charset="2"/>
              <a:buChar char="q"/>
            </a:pPr>
            <a:r>
              <a:rPr lang="en-US" sz="2200" dirty="0" smtClean="0">
                <a:solidFill>
                  <a:schemeClr val="tx1"/>
                </a:solidFill>
              </a:rPr>
              <a:t>Look </a:t>
            </a:r>
            <a:r>
              <a:rPr lang="en-US" sz="2200" dirty="0">
                <a:solidFill>
                  <a:schemeClr val="tx1"/>
                </a:solidFill>
              </a:rPr>
              <a:t>at the queue shown </a:t>
            </a:r>
            <a:r>
              <a:rPr lang="en-US" sz="2200" dirty="0" smtClean="0">
                <a:solidFill>
                  <a:schemeClr val="tx1"/>
                </a:solidFill>
              </a:rPr>
              <a:t>in Figure : </a:t>
            </a:r>
          </a:p>
          <a:p>
            <a:pPr marL="0" indent="0" algn="just">
              <a:lnSpc>
                <a:spcPct val="150000"/>
              </a:lnSpc>
              <a:buNone/>
            </a:pPr>
            <a:endParaRPr lang="en-US" sz="2200" dirty="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000" dirty="0" smtClean="0"/>
          </a:p>
          <a:p>
            <a:pPr algn="just">
              <a:lnSpc>
                <a:spcPct val="150000"/>
              </a:lnSpc>
              <a:buFont typeface="Wingdings" pitchFamily="2" charset="2"/>
              <a:buChar char="q"/>
            </a:pPr>
            <a:r>
              <a:rPr lang="en-US" sz="2200" dirty="0">
                <a:solidFill>
                  <a:schemeClr val="tx1"/>
                </a:solidFill>
              </a:rPr>
              <a:t>FRONT = 0 and REAR = 9</a:t>
            </a:r>
            <a:r>
              <a:rPr lang="en-US" sz="2200" dirty="0" smtClean="0">
                <a:solidFill>
                  <a:schemeClr val="tx1"/>
                </a:solidFill>
              </a:rPr>
              <a:t>.</a:t>
            </a:r>
          </a:p>
          <a:p>
            <a:pPr algn="just">
              <a:lnSpc>
                <a:spcPct val="150000"/>
              </a:lnSpc>
              <a:buFont typeface="Wingdings" pitchFamily="2" charset="2"/>
              <a:buChar char="q"/>
            </a:pPr>
            <a:r>
              <a:rPr lang="en-US" sz="2200" dirty="0">
                <a:solidFill>
                  <a:schemeClr val="tx1"/>
                </a:solidFill>
              </a:rPr>
              <a:t>Now, if you want to insert another value, it will not be possible because the queue is </a:t>
            </a:r>
            <a:r>
              <a:rPr lang="en-US" sz="2200" dirty="0" smtClean="0">
                <a:solidFill>
                  <a:schemeClr val="tx1"/>
                </a:solidFill>
              </a:rPr>
              <a:t>completely full</a:t>
            </a:r>
            <a:r>
              <a:rPr lang="en-US" sz="2200" dirty="0">
                <a:solidFill>
                  <a:schemeClr val="tx1"/>
                </a:solidFill>
              </a:rPr>
              <a:t>. There is no empty space where the value can be inserted</a:t>
            </a:r>
          </a:p>
          <a:p>
            <a:pPr algn="just">
              <a:lnSpc>
                <a:spcPct val="150000"/>
              </a:lnSpc>
              <a:buFont typeface="Wingdings" pitchFamily="2" charset="2"/>
              <a:buChar char="q"/>
            </a:pPr>
            <a:endParaRPr lang="en-US" sz="2200" dirty="0" smtClean="0">
              <a:solidFill>
                <a:schemeClr val="tx1"/>
              </a:solidFill>
            </a:endParaRPr>
          </a:p>
          <a:p>
            <a:pPr marL="0" indent="0" algn="just">
              <a:lnSpc>
                <a:spcPct val="150000"/>
              </a:lnSpc>
              <a:buNone/>
            </a:pPr>
            <a:endParaRPr lang="en-US" sz="22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Circular Queue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2895600"/>
            <a:ext cx="77724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648839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a:bodyPr>
          <a:lstStyle/>
          <a:p>
            <a:pPr algn="just">
              <a:lnSpc>
                <a:spcPct val="150000"/>
              </a:lnSpc>
              <a:buFont typeface="Wingdings" pitchFamily="2" charset="2"/>
              <a:buChar char="q"/>
            </a:pPr>
            <a:r>
              <a:rPr lang="en-US" sz="2200" dirty="0">
                <a:solidFill>
                  <a:schemeClr val="tx1"/>
                </a:solidFill>
              </a:rPr>
              <a:t>Consider a scenario in which </a:t>
            </a:r>
            <a:r>
              <a:rPr lang="en-US" sz="2200" dirty="0" smtClean="0">
                <a:solidFill>
                  <a:schemeClr val="tx1"/>
                </a:solidFill>
              </a:rPr>
              <a:t>two successive </a:t>
            </a:r>
            <a:r>
              <a:rPr lang="en-US" sz="2200" dirty="0">
                <a:solidFill>
                  <a:schemeClr val="tx1"/>
                </a:solidFill>
              </a:rPr>
              <a:t>deletions are made. </a:t>
            </a:r>
            <a:endParaRPr lang="en-US" sz="2200" dirty="0" smtClean="0">
              <a:solidFill>
                <a:schemeClr val="tx1"/>
              </a:solidFill>
            </a:endParaRPr>
          </a:p>
          <a:p>
            <a:pPr algn="just">
              <a:lnSpc>
                <a:spcPct val="150000"/>
              </a:lnSpc>
              <a:buFont typeface="Wingdings" pitchFamily="2" charset="2"/>
              <a:buChar char="q"/>
            </a:pPr>
            <a:r>
              <a:rPr lang="en-US" sz="2200" dirty="0">
                <a:solidFill>
                  <a:schemeClr val="tx1"/>
                </a:solidFill>
              </a:rPr>
              <a:t>The queue will then be given as shown in </a:t>
            </a:r>
            <a:r>
              <a:rPr lang="en-US" sz="2200" dirty="0" smtClean="0">
                <a:solidFill>
                  <a:schemeClr val="tx1"/>
                </a:solidFill>
              </a:rPr>
              <a:t>Figure.</a:t>
            </a:r>
          </a:p>
          <a:p>
            <a:pPr marL="0" indent="0" algn="just">
              <a:lnSpc>
                <a:spcPct val="150000"/>
              </a:lnSpc>
              <a:buNone/>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r>
              <a:rPr lang="en-US" sz="2000" dirty="0" smtClean="0">
                <a:solidFill>
                  <a:schemeClr val="tx1"/>
                </a:solidFill>
              </a:rPr>
              <a:t>FRONT = </a:t>
            </a:r>
            <a:r>
              <a:rPr lang="en-US" sz="2000" dirty="0">
                <a:solidFill>
                  <a:schemeClr val="tx1"/>
                </a:solidFill>
              </a:rPr>
              <a:t>2 and REAR = 9.</a:t>
            </a: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marL="0" indent="0" algn="just">
              <a:lnSpc>
                <a:spcPct val="150000"/>
              </a:lnSpc>
              <a:buNone/>
            </a:pPr>
            <a:endParaRPr lang="en-US" sz="22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Circular Queue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1038" y="2686050"/>
            <a:ext cx="7781925" cy="1047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24488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a:bodyPr>
          <a:lstStyle/>
          <a:p>
            <a:pPr algn="just">
              <a:lnSpc>
                <a:spcPct val="150000"/>
              </a:lnSpc>
              <a:buFont typeface="Wingdings" pitchFamily="2" charset="2"/>
              <a:buChar char="q"/>
            </a:pPr>
            <a:r>
              <a:rPr lang="en-US" sz="2200" dirty="0" smtClean="0">
                <a:solidFill>
                  <a:schemeClr val="tx1"/>
                </a:solidFill>
              </a:rPr>
              <a:t>Suppose </a:t>
            </a:r>
            <a:r>
              <a:rPr lang="en-US" sz="2200" dirty="0">
                <a:solidFill>
                  <a:schemeClr val="tx1"/>
                </a:solidFill>
              </a:rPr>
              <a:t>we want to insert a new element in the queue shown in Fig. </a:t>
            </a: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marL="0" indent="0" algn="just">
              <a:lnSpc>
                <a:spcPct val="150000"/>
              </a:lnSpc>
              <a:buNone/>
            </a:pPr>
            <a:endParaRPr lang="en-US" sz="2200" dirty="0" smtClean="0">
              <a:solidFill>
                <a:schemeClr val="tx1"/>
              </a:solidFill>
            </a:endParaRPr>
          </a:p>
          <a:p>
            <a:pPr algn="just">
              <a:lnSpc>
                <a:spcPct val="150000"/>
              </a:lnSpc>
              <a:buFont typeface="Wingdings" pitchFamily="2" charset="2"/>
              <a:buChar char="q"/>
            </a:pPr>
            <a:r>
              <a:rPr lang="en-US" sz="2000" dirty="0">
                <a:solidFill>
                  <a:schemeClr val="tx1"/>
                </a:solidFill>
              </a:rPr>
              <a:t>Even though there is space available, the overflow condition still exists because the condition rear = MAX – 1 still holds </a:t>
            </a:r>
            <a:r>
              <a:rPr lang="en-US" sz="2000" dirty="0" smtClean="0">
                <a:solidFill>
                  <a:schemeClr val="tx1"/>
                </a:solidFill>
              </a:rPr>
              <a:t>true.</a:t>
            </a:r>
          </a:p>
          <a:p>
            <a:pPr algn="just">
              <a:lnSpc>
                <a:spcPct val="150000"/>
              </a:lnSpc>
              <a:buFont typeface="Wingdings" pitchFamily="2" charset="2"/>
              <a:buChar char="q"/>
            </a:pPr>
            <a:r>
              <a:rPr lang="en-US" sz="2000" dirty="0" smtClean="0">
                <a:solidFill>
                  <a:schemeClr val="tx1"/>
                </a:solidFill>
              </a:rPr>
              <a:t>This </a:t>
            </a:r>
            <a:r>
              <a:rPr lang="en-US" sz="2000" dirty="0">
                <a:solidFill>
                  <a:schemeClr val="tx1"/>
                </a:solidFill>
              </a:rPr>
              <a:t>is a major drawback of a linear queue.</a:t>
            </a:r>
            <a:endParaRPr lang="en-CA" sz="2000" dirty="0">
              <a:solidFill>
                <a:schemeClr val="tx1"/>
              </a:solidFill>
            </a:endParaRPr>
          </a:p>
          <a:p>
            <a:pPr algn="just">
              <a:lnSpc>
                <a:spcPct val="150000"/>
              </a:lnSpc>
              <a:buFont typeface="Wingdings" pitchFamily="2" charset="2"/>
              <a:buChar char="q"/>
            </a:pPr>
            <a:endParaRPr lang="en-US" sz="22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Circular Queue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1038" y="2209800"/>
            <a:ext cx="7781925" cy="1047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08488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fontScale="92500"/>
          </a:bodyPr>
          <a:lstStyle/>
          <a:p>
            <a:pPr algn="just">
              <a:lnSpc>
                <a:spcPct val="150000"/>
              </a:lnSpc>
              <a:buFont typeface="Wingdings" pitchFamily="2" charset="2"/>
              <a:buChar char="q"/>
            </a:pPr>
            <a:r>
              <a:rPr lang="en-US" sz="2200" dirty="0">
                <a:solidFill>
                  <a:schemeClr val="tx1"/>
                </a:solidFill>
              </a:rPr>
              <a:t>In the circular queue, the first index comes right after the last index. Conceptually, you can think of a circular queue as shown in Fig</a:t>
            </a:r>
            <a:r>
              <a:rPr lang="en-US" sz="2200" dirty="0" smtClean="0">
                <a:solidFill>
                  <a:schemeClr val="tx1"/>
                </a:solidFill>
              </a:rPr>
              <a:t>.</a:t>
            </a:r>
          </a:p>
          <a:p>
            <a:pPr algn="just">
              <a:lnSpc>
                <a:spcPct val="150000"/>
              </a:lnSpc>
              <a:buFont typeface="Wingdings" pitchFamily="2" charset="2"/>
              <a:buChar char="q"/>
            </a:pPr>
            <a:endParaRPr lang="en-US" sz="2200" dirty="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marL="0" indent="0" algn="just">
              <a:lnSpc>
                <a:spcPct val="150000"/>
              </a:lnSpc>
              <a:buNone/>
            </a:pPr>
            <a:endParaRPr lang="en-US" sz="2200" dirty="0" smtClean="0">
              <a:solidFill>
                <a:schemeClr val="tx1"/>
              </a:solidFill>
            </a:endParaRPr>
          </a:p>
          <a:p>
            <a:pPr algn="just">
              <a:lnSpc>
                <a:spcPct val="150000"/>
              </a:lnSpc>
              <a:buFont typeface="Wingdings" pitchFamily="2" charset="2"/>
              <a:buChar char="q"/>
            </a:pPr>
            <a:r>
              <a:rPr lang="en-US" sz="2200" dirty="0">
                <a:solidFill>
                  <a:schemeClr val="tx1"/>
                </a:solidFill>
              </a:rPr>
              <a:t>The circular queue will be full only when front = 0 and rear = Max – 1</a:t>
            </a:r>
            <a:r>
              <a:rPr lang="en-US" sz="2200" dirty="0" smtClean="0">
                <a:solidFill>
                  <a:schemeClr val="tx1"/>
                </a:solidFill>
              </a:rPr>
              <a:t>.</a:t>
            </a:r>
          </a:p>
          <a:p>
            <a:pPr algn="just">
              <a:lnSpc>
                <a:spcPct val="150000"/>
              </a:lnSpc>
              <a:buFont typeface="Wingdings" pitchFamily="2" charset="2"/>
              <a:buChar char="q"/>
            </a:pPr>
            <a:r>
              <a:rPr lang="en-US" sz="2200" dirty="0">
                <a:solidFill>
                  <a:schemeClr val="tx1"/>
                </a:solidFill>
              </a:rPr>
              <a:t>A circular queue is implemented in the same manner as a linear queue is implemented. The only difference will be in the code that performs insertion and deletion operations.</a:t>
            </a: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marL="0" indent="0" algn="just">
              <a:lnSpc>
                <a:spcPct val="150000"/>
              </a:lnSpc>
              <a:buNone/>
            </a:pPr>
            <a:endParaRPr lang="en-US" sz="2200" dirty="0" smtClean="0">
              <a:solidFill>
                <a:schemeClr val="tx1"/>
              </a:solidFill>
            </a:endParaRPr>
          </a:p>
          <a:p>
            <a:pPr algn="just">
              <a:lnSpc>
                <a:spcPct val="150000"/>
              </a:lnSpc>
              <a:buFont typeface="Wingdings" pitchFamily="2" charset="2"/>
              <a:buChar char="q"/>
            </a:pPr>
            <a:endParaRPr lang="en-US" sz="22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Circular Queue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descr="Capture5.JPG"/>
          <p:cNvPicPr>
            <a:picLocks noChangeAspect="1"/>
          </p:cNvPicPr>
          <p:nvPr/>
        </p:nvPicPr>
        <p:blipFill>
          <a:blip r:embed="rId2"/>
          <a:stretch>
            <a:fillRect/>
          </a:stretch>
        </p:blipFill>
        <p:spPr>
          <a:xfrm>
            <a:off x="2971800" y="1752600"/>
            <a:ext cx="2497282" cy="2133600"/>
          </a:xfrm>
          <a:prstGeom prst="rect">
            <a:avLst/>
          </a:prstGeom>
        </p:spPr>
      </p:pic>
    </p:spTree>
    <p:extLst>
      <p:ext uri="{BB962C8B-B14F-4D97-AF65-F5344CB8AC3E}">
        <p14:creationId xmlns:p14="http://schemas.microsoft.com/office/powerpoint/2010/main" xmlns="" val="3352704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Operations on a Stack </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200000"/>
              </a:lnSpc>
              <a:buFont typeface="Wingdings" pitchFamily="2" charset="2"/>
              <a:buChar char="q"/>
            </a:pPr>
            <a:r>
              <a:rPr lang="en-US" sz="2100" dirty="0" smtClean="0">
                <a:solidFill>
                  <a:schemeClr val="tx1"/>
                </a:solidFill>
              </a:rPr>
              <a:t>A </a:t>
            </a:r>
            <a:r>
              <a:rPr lang="en-US" sz="2100" dirty="0">
                <a:solidFill>
                  <a:schemeClr val="tx1"/>
                </a:solidFill>
              </a:rPr>
              <a:t>stack has </a:t>
            </a:r>
            <a:r>
              <a:rPr lang="en-US" sz="2100" dirty="0" smtClean="0">
                <a:solidFill>
                  <a:schemeClr val="tx1"/>
                </a:solidFill>
              </a:rPr>
              <a:t>four basic </a:t>
            </a:r>
            <a:r>
              <a:rPr lang="en-US" sz="2100" dirty="0">
                <a:solidFill>
                  <a:schemeClr val="tx1"/>
                </a:solidFill>
              </a:rPr>
              <a:t>operations</a:t>
            </a:r>
            <a:r>
              <a:rPr lang="en-US" sz="2100" dirty="0" smtClean="0">
                <a:solidFill>
                  <a:schemeClr val="tx1"/>
                </a:solidFill>
              </a:rPr>
              <a:t>:</a:t>
            </a:r>
            <a:endParaRPr lang="en-US" sz="2100" dirty="0">
              <a:solidFill>
                <a:schemeClr val="tx1"/>
              </a:solidFill>
            </a:endParaRPr>
          </a:p>
          <a:p>
            <a:pPr marL="457200" indent="-457200" algn="just">
              <a:lnSpc>
                <a:spcPct val="200000"/>
              </a:lnSpc>
              <a:buFont typeface="+mj-lt"/>
              <a:buAutoNum type="arabicPeriod"/>
            </a:pPr>
            <a:r>
              <a:rPr lang="en-US" sz="2300" b="1" dirty="0" smtClean="0">
                <a:solidFill>
                  <a:schemeClr val="tx1"/>
                </a:solidFill>
              </a:rPr>
              <a:t>Push</a:t>
            </a:r>
            <a:r>
              <a:rPr lang="en-US" sz="2300" b="1" dirty="0">
                <a:solidFill>
                  <a:schemeClr val="tx1"/>
                </a:solidFill>
              </a:rPr>
              <a:t>: </a:t>
            </a:r>
            <a:r>
              <a:rPr lang="en-US" sz="2100" dirty="0">
                <a:solidFill>
                  <a:schemeClr val="tx1"/>
                </a:solidFill>
              </a:rPr>
              <a:t>adds an element to the top of the stack.</a:t>
            </a:r>
          </a:p>
          <a:p>
            <a:pPr marL="457200" indent="-457200" algn="just">
              <a:lnSpc>
                <a:spcPct val="150000"/>
              </a:lnSpc>
              <a:buFont typeface="+mj-lt"/>
              <a:buAutoNum type="arabicPeriod"/>
            </a:pPr>
            <a:r>
              <a:rPr lang="en-US" sz="2300" b="1" dirty="0">
                <a:solidFill>
                  <a:schemeClr val="tx1"/>
                </a:solidFill>
              </a:rPr>
              <a:t>P</a:t>
            </a:r>
            <a:r>
              <a:rPr lang="en-US" sz="2300" b="1" dirty="0" smtClean="0">
                <a:solidFill>
                  <a:schemeClr val="tx1"/>
                </a:solidFill>
              </a:rPr>
              <a:t>op</a:t>
            </a:r>
            <a:r>
              <a:rPr lang="en-US" sz="2300" b="1" dirty="0">
                <a:solidFill>
                  <a:schemeClr val="tx1"/>
                </a:solidFill>
              </a:rPr>
              <a:t>: </a:t>
            </a:r>
            <a:r>
              <a:rPr lang="en-US" sz="2100" dirty="0">
                <a:solidFill>
                  <a:schemeClr val="tx1"/>
                </a:solidFill>
              </a:rPr>
              <a:t>removes the element from the top of the stack.</a:t>
            </a:r>
          </a:p>
          <a:p>
            <a:pPr marL="457200" indent="-457200" algn="just">
              <a:lnSpc>
                <a:spcPct val="150000"/>
              </a:lnSpc>
              <a:buFont typeface="+mj-lt"/>
              <a:buAutoNum type="arabicPeriod"/>
            </a:pPr>
            <a:r>
              <a:rPr lang="en-US" sz="2300" b="1" dirty="0" smtClean="0">
                <a:solidFill>
                  <a:schemeClr val="tx1"/>
                </a:solidFill>
              </a:rPr>
              <a:t>Peek: </a:t>
            </a:r>
            <a:r>
              <a:rPr lang="en-US" sz="2100" dirty="0" smtClean="0">
                <a:solidFill>
                  <a:schemeClr val="tx1"/>
                </a:solidFill>
              </a:rPr>
              <a:t>returns </a:t>
            </a:r>
            <a:r>
              <a:rPr lang="en-US" sz="2100" dirty="0">
                <a:solidFill>
                  <a:schemeClr val="tx1"/>
                </a:solidFill>
              </a:rPr>
              <a:t>the value of the topmost element of the </a:t>
            </a:r>
            <a:r>
              <a:rPr lang="en-US" sz="2100" dirty="0" smtClean="0">
                <a:solidFill>
                  <a:schemeClr val="tx1"/>
                </a:solidFill>
              </a:rPr>
              <a:t>stack of specified index.</a:t>
            </a:r>
          </a:p>
          <a:p>
            <a:pPr marL="457200" indent="-457200" algn="just">
              <a:lnSpc>
                <a:spcPct val="150000"/>
              </a:lnSpc>
              <a:buFont typeface="+mj-lt"/>
              <a:buAutoNum type="arabicPeriod"/>
            </a:pPr>
            <a:r>
              <a:rPr lang="en-US" sz="2100" b="1" dirty="0" smtClean="0">
                <a:solidFill>
                  <a:schemeClr val="tx1"/>
                </a:solidFill>
              </a:rPr>
              <a:t>Update: </a:t>
            </a:r>
            <a:r>
              <a:rPr lang="en-US" sz="2100" dirty="0" smtClean="0">
                <a:solidFill>
                  <a:schemeClr val="tx1"/>
                </a:solidFill>
              </a:rPr>
              <a:t>changes the value of element given by user of the stack.</a:t>
            </a: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15145792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2700" dirty="0" smtClean="0"/>
              <a:t>An algorithm to insert an element in a circular queue </a:t>
            </a:r>
            <a:endParaRPr lang="en-US" sz="2700" dirty="0"/>
          </a:p>
        </p:txBody>
      </p:sp>
      <p:sp>
        <p:nvSpPr>
          <p:cNvPr id="5" name="Content Placeholder 4"/>
          <p:cNvSpPr>
            <a:spLocks noGrp="1"/>
          </p:cNvSpPr>
          <p:nvPr>
            <p:ph idx="1"/>
          </p:nvPr>
        </p:nvSpPr>
        <p:spPr>
          <a:xfrm>
            <a:off x="304800" y="762000"/>
            <a:ext cx="8305800" cy="5287963"/>
          </a:xfrm>
        </p:spPr>
        <p:txBody>
          <a:bodyPr>
            <a:normAutofit/>
          </a:bodyPr>
          <a:lstStyle/>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1071563" y="942974"/>
            <a:ext cx="7286651" cy="5175009"/>
          </a:xfrm>
          <a:prstGeom prst="rect">
            <a:avLst/>
          </a:prstGeom>
          <a:noFill/>
          <a:ln w="9525">
            <a:noFill/>
            <a:miter lim="800000"/>
            <a:headEnd/>
            <a:tailEnd/>
          </a:ln>
          <a:effectLst/>
        </p:spPr>
      </p:pic>
    </p:spTree>
    <p:extLst>
      <p:ext uri="{BB962C8B-B14F-4D97-AF65-F5344CB8AC3E}">
        <p14:creationId xmlns:p14="http://schemas.microsoft.com/office/powerpoint/2010/main" xmlns="" val="27487745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just"/>
            <a:r>
              <a:rPr lang="en-US" sz="2500" dirty="0" smtClean="0"/>
              <a:t>An algorithm to delete an element from a circular queue </a:t>
            </a:r>
            <a:endParaRPr lang="en-US" sz="2500" dirty="0"/>
          </a:p>
        </p:txBody>
      </p:sp>
      <p:sp>
        <p:nvSpPr>
          <p:cNvPr id="5" name="Content Placeholder 4"/>
          <p:cNvSpPr>
            <a:spLocks noGrp="1"/>
          </p:cNvSpPr>
          <p:nvPr>
            <p:ph idx="1"/>
          </p:nvPr>
        </p:nvSpPr>
        <p:spPr>
          <a:xfrm>
            <a:off x="304800" y="762000"/>
            <a:ext cx="8305800" cy="5287963"/>
          </a:xfrm>
        </p:spPr>
        <p:txBody>
          <a:bodyPr>
            <a:normAutofit/>
          </a:bodyPr>
          <a:lstStyle/>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1214414" y="1000108"/>
            <a:ext cx="6072230" cy="5164525"/>
          </a:xfrm>
          <a:prstGeom prst="rect">
            <a:avLst/>
          </a:prstGeom>
          <a:noFill/>
          <a:ln w="9525">
            <a:noFill/>
            <a:miter lim="800000"/>
            <a:headEnd/>
            <a:tailEnd/>
          </a:ln>
          <a:effectLst/>
        </p:spPr>
      </p:pic>
    </p:spTree>
    <p:extLst>
      <p:ext uri="{BB962C8B-B14F-4D97-AF65-F5344CB8AC3E}">
        <p14:creationId xmlns:p14="http://schemas.microsoft.com/office/powerpoint/2010/main" xmlns="" val="8488955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428604"/>
            <a:ext cx="7729534" cy="671506"/>
          </a:xfrm>
        </p:spPr>
        <p:txBody>
          <a:bodyPr/>
          <a:lstStyle/>
          <a:p>
            <a:r>
              <a:rPr lang="en-US" sz="3000" dirty="0"/>
              <a:t>Double Ended Queue</a:t>
            </a:r>
          </a:p>
        </p:txBody>
      </p:sp>
      <p:sp>
        <p:nvSpPr>
          <p:cNvPr id="3" name="Content Placeholder 2"/>
          <p:cNvSpPr>
            <a:spLocks noGrp="1"/>
          </p:cNvSpPr>
          <p:nvPr>
            <p:ph idx="1"/>
          </p:nvPr>
        </p:nvSpPr>
        <p:spPr/>
        <p:txBody>
          <a:bodyPr/>
          <a:lstStyle/>
          <a:p>
            <a:pPr algn="just"/>
            <a:r>
              <a:rPr lang="en-US" dirty="0">
                <a:solidFill>
                  <a:schemeClr val="tx1"/>
                </a:solidFill>
              </a:rPr>
              <a:t>Double – ended queue is an abstract data type similar to an ordinary queue, except that it permits to insert and delete from both sides.</a:t>
            </a:r>
          </a:p>
          <a:p>
            <a:pPr algn="just"/>
            <a:r>
              <a:rPr lang="en-US" dirty="0">
                <a:solidFill>
                  <a:schemeClr val="tx1"/>
                </a:solidFill>
              </a:rPr>
              <a:t> Double – ended queue is also known as </a:t>
            </a:r>
            <a:r>
              <a:rPr lang="en-US" dirty="0" err="1">
                <a:solidFill>
                  <a:schemeClr val="tx1"/>
                </a:solidFill>
              </a:rPr>
              <a:t>deque</a:t>
            </a:r>
            <a:r>
              <a:rPr lang="en-US" dirty="0">
                <a:solidFill>
                  <a:schemeClr val="tx1"/>
                </a:solidFill>
              </a:rPr>
              <a:t> which is pronounced as ‘deck’.</a:t>
            </a:r>
          </a:p>
          <a:p>
            <a:pPr algn="just"/>
            <a:endParaRPr lang="en-US" dirty="0">
              <a:solidFill>
                <a:schemeClr val="tx1"/>
              </a:solidFill>
            </a:endParaRPr>
          </a:p>
        </p:txBody>
      </p:sp>
      <p:pic>
        <p:nvPicPr>
          <p:cNvPr id="4" name="Picture 3"/>
          <p:cNvPicPr>
            <a:picLocks noChangeAspect="1"/>
          </p:cNvPicPr>
          <p:nvPr/>
        </p:nvPicPr>
        <p:blipFill>
          <a:blip r:embed="rId2"/>
          <a:stretch>
            <a:fillRect/>
          </a:stretch>
        </p:blipFill>
        <p:spPr>
          <a:xfrm>
            <a:off x="970612" y="3805254"/>
            <a:ext cx="6802622" cy="1981200"/>
          </a:xfrm>
          <a:prstGeom prst="rect">
            <a:avLst/>
          </a:prstGeom>
        </p:spPr>
      </p:pic>
    </p:spTree>
    <p:extLst>
      <p:ext uri="{BB962C8B-B14F-4D97-AF65-F5344CB8AC3E}">
        <p14:creationId xmlns="" xmlns:p14="http://schemas.microsoft.com/office/powerpoint/2010/main" val="11439179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solidFill>
                  <a:schemeClr val="tx1"/>
                </a:solidFill>
              </a:rPr>
              <a:t>It supports both stack – like and queue – like capabilities.</a:t>
            </a:r>
          </a:p>
          <a:p>
            <a:pPr algn="just"/>
            <a:r>
              <a:rPr lang="en-US" dirty="0" err="1">
                <a:solidFill>
                  <a:schemeClr val="tx1"/>
                </a:solidFill>
              </a:rPr>
              <a:t>Deque</a:t>
            </a:r>
            <a:r>
              <a:rPr lang="en-US" dirty="0">
                <a:solidFill>
                  <a:schemeClr val="tx1"/>
                </a:solidFill>
              </a:rPr>
              <a:t> is useful where the data to be stored has to be ordered, compact storage is needed, and the retrieval of data elements has to be faster.</a:t>
            </a:r>
          </a:p>
          <a:p>
            <a:pPr algn="just"/>
            <a:r>
              <a:rPr lang="en-US" dirty="0">
                <a:solidFill>
                  <a:schemeClr val="tx1"/>
                </a:solidFill>
              </a:rPr>
              <a:t>There are two other forms of </a:t>
            </a:r>
            <a:r>
              <a:rPr lang="en-US" dirty="0" err="1">
                <a:solidFill>
                  <a:schemeClr val="tx1"/>
                </a:solidFill>
              </a:rPr>
              <a:t>deque</a:t>
            </a:r>
            <a:r>
              <a:rPr lang="en-US" dirty="0">
                <a:solidFill>
                  <a:schemeClr val="tx1"/>
                </a:solidFill>
              </a:rPr>
              <a:t> :</a:t>
            </a:r>
          </a:p>
          <a:p>
            <a:pPr lvl="1" algn="just"/>
            <a:r>
              <a:rPr lang="en-US" dirty="0">
                <a:solidFill>
                  <a:schemeClr val="tx1"/>
                </a:solidFill>
              </a:rPr>
              <a:t>Input restricted </a:t>
            </a:r>
            <a:r>
              <a:rPr lang="en-US" dirty="0" err="1">
                <a:solidFill>
                  <a:schemeClr val="tx1"/>
                </a:solidFill>
              </a:rPr>
              <a:t>deque</a:t>
            </a:r>
            <a:r>
              <a:rPr lang="en-US" dirty="0">
                <a:solidFill>
                  <a:schemeClr val="tx1"/>
                </a:solidFill>
              </a:rPr>
              <a:t> [ Insertion at one end]</a:t>
            </a:r>
          </a:p>
          <a:p>
            <a:pPr lvl="1" algn="just"/>
            <a:r>
              <a:rPr lang="en-US" dirty="0">
                <a:solidFill>
                  <a:schemeClr val="tx1"/>
                </a:solidFill>
              </a:rPr>
              <a:t>Output restricted </a:t>
            </a:r>
            <a:r>
              <a:rPr lang="en-US" dirty="0" err="1">
                <a:solidFill>
                  <a:schemeClr val="tx1"/>
                </a:solidFill>
              </a:rPr>
              <a:t>deque</a:t>
            </a:r>
            <a:r>
              <a:rPr lang="en-US" dirty="0">
                <a:solidFill>
                  <a:schemeClr val="tx1"/>
                </a:solidFill>
              </a:rPr>
              <a:t> [ Deletion at one end]</a:t>
            </a:r>
          </a:p>
        </p:txBody>
      </p:sp>
    </p:spTree>
    <p:extLst>
      <p:ext uri="{BB962C8B-B14F-4D97-AF65-F5344CB8AC3E}">
        <p14:creationId xmlns="" xmlns:p14="http://schemas.microsoft.com/office/powerpoint/2010/main" val="37083192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571480"/>
            <a:ext cx="7543824" cy="671530"/>
          </a:xfrm>
        </p:spPr>
        <p:txBody>
          <a:bodyPr/>
          <a:lstStyle/>
          <a:p>
            <a:r>
              <a:rPr lang="en-US" sz="3000" dirty="0"/>
              <a:t>Priority Queue</a:t>
            </a:r>
          </a:p>
        </p:txBody>
      </p:sp>
      <p:sp>
        <p:nvSpPr>
          <p:cNvPr id="3" name="Content Placeholder 2"/>
          <p:cNvSpPr>
            <a:spLocks noGrp="1"/>
          </p:cNvSpPr>
          <p:nvPr>
            <p:ph idx="1"/>
          </p:nvPr>
        </p:nvSpPr>
        <p:spPr>
          <a:xfrm>
            <a:off x="628650" y="1524001"/>
            <a:ext cx="7886700" cy="4652963"/>
          </a:xfrm>
        </p:spPr>
        <p:txBody>
          <a:bodyPr>
            <a:normAutofit fontScale="92500"/>
          </a:bodyPr>
          <a:lstStyle/>
          <a:p>
            <a:pPr algn="just"/>
            <a:r>
              <a:rPr lang="en-US" dirty="0">
                <a:solidFill>
                  <a:schemeClr val="tx1"/>
                </a:solidFill>
              </a:rPr>
              <a:t>A queue in which it is possible to insert or remove an element at any position depending on some priority is called priority queue.</a:t>
            </a:r>
          </a:p>
          <a:p>
            <a:pPr algn="just"/>
            <a:r>
              <a:rPr lang="en-US" dirty="0">
                <a:solidFill>
                  <a:schemeClr val="tx1"/>
                </a:solidFill>
              </a:rPr>
              <a:t>A priority queue is a collection of elements where the elements are stored according their priority levels. </a:t>
            </a:r>
          </a:p>
          <a:p>
            <a:pPr algn="just"/>
            <a:r>
              <a:rPr lang="en-US" dirty="0">
                <a:solidFill>
                  <a:schemeClr val="tx1"/>
                </a:solidFill>
              </a:rPr>
              <a:t>The order in which the elements should be removed is decided by the priority of the element.</a:t>
            </a:r>
          </a:p>
          <a:p>
            <a:pPr algn="just"/>
            <a:r>
              <a:rPr lang="en-US" dirty="0">
                <a:solidFill>
                  <a:schemeClr val="tx1"/>
                </a:solidFill>
              </a:rPr>
              <a:t>The following rules are applied to maintain a priority queue.</a:t>
            </a:r>
          </a:p>
          <a:p>
            <a:pPr lvl="1" algn="just"/>
            <a:r>
              <a:rPr lang="en-US" dirty="0">
                <a:solidFill>
                  <a:schemeClr val="tx1"/>
                </a:solidFill>
              </a:rPr>
              <a:t>The element with a higher priority is processed before any element of lower priority.</a:t>
            </a:r>
          </a:p>
          <a:p>
            <a:pPr lvl="1" algn="just"/>
            <a:r>
              <a:rPr lang="en-US" dirty="0">
                <a:solidFill>
                  <a:schemeClr val="tx1"/>
                </a:solidFill>
              </a:rPr>
              <a:t>If there were elements with the same priority, then the element added first in the queue would get processed first.</a:t>
            </a:r>
          </a:p>
        </p:txBody>
      </p:sp>
    </p:spTree>
    <p:extLst>
      <p:ext uri="{BB962C8B-B14F-4D97-AF65-F5344CB8AC3E}">
        <p14:creationId xmlns="" xmlns:p14="http://schemas.microsoft.com/office/powerpoint/2010/main" val="26189972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85801"/>
            <a:ext cx="7886700" cy="5491163"/>
          </a:xfrm>
        </p:spPr>
        <p:txBody>
          <a:bodyPr>
            <a:normAutofit/>
          </a:bodyPr>
          <a:lstStyle/>
          <a:p>
            <a:pPr algn="just"/>
            <a:r>
              <a:rPr lang="en-US" sz="2000" dirty="0">
                <a:solidFill>
                  <a:schemeClr val="tx1"/>
                </a:solidFill>
              </a:rPr>
              <a:t>Priority queues are used for implementing job scheduling by the operating system where jobs with higher priority are to be processed first</a:t>
            </a:r>
            <a:r>
              <a:rPr lang="en-US" sz="2000" dirty="0" smtClean="0">
                <a:solidFill>
                  <a:schemeClr val="tx1"/>
                </a:solidFill>
              </a:rPr>
              <a:t>.</a:t>
            </a:r>
          </a:p>
          <a:p>
            <a:pPr algn="just">
              <a:buNone/>
            </a:pPr>
            <a:endParaRPr lang="en-US" sz="2000" dirty="0">
              <a:solidFill>
                <a:schemeClr val="tx1"/>
              </a:solidFill>
            </a:endParaRPr>
          </a:p>
          <a:p>
            <a:pPr algn="just"/>
            <a:r>
              <a:rPr lang="en-US" sz="2000" dirty="0">
                <a:solidFill>
                  <a:schemeClr val="tx1"/>
                </a:solidFill>
              </a:rPr>
              <a:t>Two ways to implement a priority queue </a:t>
            </a:r>
          </a:p>
          <a:p>
            <a:pPr lvl="1" algn="just"/>
            <a:r>
              <a:rPr lang="en-US" sz="2000" dirty="0">
                <a:solidFill>
                  <a:schemeClr val="tx1"/>
                </a:solidFill>
              </a:rPr>
              <a:t>Sorted list (priority wise)</a:t>
            </a:r>
          </a:p>
          <a:p>
            <a:pPr lvl="2" algn="just"/>
            <a:r>
              <a:rPr lang="en-US" sz="2000" dirty="0">
                <a:solidFill>
                  <a:schemeClr val="tx1"/>
                </a:solidFill>
              </a:rPr>
              <a:t>Advantage : deletion is easy; elements are stored by priority, so just delete from the beginning of the list.</a:t>
            </a:r>
          </a:p>
          <a:p>
            <a:pPr lvl="2" algn="just"/>
            <a:r>
              <a:rPr lang="en-US" sz="2000" dirty="0">
                <a:solidFill>
                  <a:schemeClr val="tx1"/>
                </a:solidFill>
              </a:rPr>
              <a:t>Disadvantage : insertion is hard; it is necessary to find the proper location for insertion.</a:t>
            </a:r>
          </a:p>
          <a:p>
            <a:pPr lvl="1" algn="just"/>
            <a:r>
              <a:rPr lang="en-US" sz="2000" dirty="0">
                <a:solidFill>
                  <a:schemeClr val="tx1"/>
                </a:solidFill>
              </a:rPr>
              <a:t>Unsorted list </a:t>
            </a:r>
          </a:p>
          <a:p>
            <a:pPr lvl="2" algn="just"/>
            <a:r>
              <a:rPr lang="en-US" sz="2000" dirty="0">
                <a:solidFill>
                  <a:schemeClr val="tx1"/>
                </a:solidFill>
              </a:rPr>
              <a:t>Advantage : insertion is easy; just add elements at the end of the list.</a:t>
            </a:r>
          </a:p>
          <a:p>
            <a:pPr lvl="2" algn="just"/>
            <a:r>
              <a:rPr lang="en-US" sz="2000" dirty="0">
                <a:solidFill>
                  <a:schemeClr val="tx1"/>
                </a:solidFill>
              </a:rPr>
              <a:t>Disadvantage : deletion is hard; it is necessary to find the highest priority element first</a:t>
            </a:r>
            <a:r>
              <a:rPr lang="en-US" sz="2000" dirty="0" smtClean="0">
                <a:solidFill>
                  <a:schemeClr val="tx1"/>
                </a:solidFill>
              </a:rPr>
              <a:t>.</a:t>
            </a:r>
          </a:p>
          <a:p>
            <a:pPr lvl="2" algn="just">
              <a:buNone/>
            </a:pPr>
            <a:endParaRPr lang="en-US" sz="2000" dirty="0" smtClean="0">
              <a:solidFill>
                <a:schemeClr val="tx1"/>
              </a:solidFill>
              <a:latin typeface="Century Gothic (Headings)"/>
            </a:endParaRPr>
          </a:p>
        </p:txBody>
      </p:sp>
    </p:spTree>
    <p:extLst>
      <p:ext uri="{BB962C8B-B14F-4D97-AF65-F5344CB8AC3E}">
        <p14:creationId xmlns="" xmlns:p14="http://schemas.microsoft.com/office/powerpoint/2010/main" val="42381458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1461B4-F9CC-41B1-A787-16BCC290F817}"/>
              </a:ext>
            </a:extLst>
          </p:cNvPr>
          <p:cNvSpPr>
            <a:spLocks noGrp="1"/>
          </p:cNvSpPr>
          <p:nvPr>
            <p:ph type="title"/>
          </p:nvPr>
        </p:nvSpPr>
        <p:spPr>
          <a:xfrm>
            <a:off x="928662" y="285728"/>
            <a:ext cx="7543824" cy="742968"/>
          </a:xfrm>
        </p:spPr>
        <p:txBody>
          <a:bodyPr/>
          <a:lstStyle/>
          <a:p>
            <a:r>
              <a:rPr lang="en-IN" sz="3000" dirty="0"/>
              <a:t>Applications of Queue </a:t>
            </a:r>
          </a:p>
        </p:txBody>
      </p:sp>
      <p:sp>
        <p:nvSpPr>
          <p:cNvPr id="3" name="Content Placeholder 2">
            <a:extLst>
              <a:ext uri="{FF2B5EF4-FFF2-40B4-BE49-F238E27FC236}">
                <a16:creationId xmlns="" xmlns:a16="http://schemas.microsoft.com/office/drawing/2014/main" id="{47B627EE-77EF-42E6-9E54-886C49646EB6}"/>
              </a:ext>
            </a:extLst>
          </p:cNvPr>
          <p:cNvSpPr>
            <a:spLocks noGrp="1"/>
          </p:cNvSpPr>
          <p:nvPr>
            <p:ph idx="1"/>
          </p:nvPr>
        </p:nvSpPr>
        <p:spPr/>
        <p:txBody>
          <a:bodyPr>
            <a:normAutofit lnSpcReduction="10000"/>
          </a:bodyPr>
          <a:lstStyle/>
          <a:p>
            <a:pPr algn="just"/>
            <a:r>
              <a:rPr lang="en-IN" dirty="0">
                <a:solidFill>
                  <a:schemeClr val="tx1"/>
                </a:solidFill>
              </a:rPr>
              <a:t>When jobs are submitted to a printer, they are arranged in order of arrival. Thus, essentially, jobs sent to a line printer are placed on a queue.</a:t>
            </a:r>
          </a:p>
          <a:p>
            <a:pPr algn="just"/>
            <a:r>
              <a:rPr lang="en-IN" dirty="0">
                <a:solidFill>
                  <a:schemeClr val="tx1"/>
                </a:solidFill>
              </a:rPr>
              <a:t>Virtually every real-life line is (supposed to be) a queue. For instance, lines at ticket counters ae queues, because service is first – come first – served.</a:t>
            </a:r>
          </a:p>
          <a:p>
            <a:pPr algn="just"/>
            <a:r>
              <a:rPr lang="en-IN" dirty="0">
                <a:solidFill>
                  <a:schemeClr val="tx1"/>
                </a:solidFill>
              </a:rPr>
              <a:t>Another e.g. concerns computer networks. There are many network setups of personal computers in which the disk is attached to one machine, known as the file server. Users on other machines are given access to files on a first – come first – served basis, so the data structure is a queue.</a:t>
            </a:r>
          </a:p>
        </p:txBody>
      </p:sp>
    </p:spTree>
    <p:extLst>
      <p:ext uri="{BB962C8B-B14F-4D97-AF65-F5344CB8AC3E}">
        <p14:creationId xmlns="" xmlns:p14="http://schemas.microsoft.com/office/powerpoint/2010/main" val="40349673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4487751-898A-45FC-A5CA-71BB2B29B350}"/>
              </a:ext>
            </a:extLst>
          </p:cNvPr>
          <p:cNvSpPr>
            <a:spLocks noGrp="1"/>
          </p:cNvSpPr>
          <p:nvPr>
            <p:ph idx="1"/>
          </p:nvPr>
        </p:nvSpPr>
        <p:spPr>
          <a:xfrm>
            <a:off x="628650" y="533401"/>
            <a:ext cx="7886700" cy="5643563"/>
          </a:xfrm>
        </p:spPr>
        <p:txBody>
          <a:bodyPr>
            <a:normAutofit fontScale="92500" lnSpcReduction="10000"/>
          </a:bodyPr>
          <a:lstStyle/>
          <a:p>
            <a:pPr algn="just"/>
            <a:r>
              <a:rPr lang="en-IN" dirty="0">
                <a:solidFill>
                  <a:schemeClr val="tx1"/>
                </a:solidFill>
              </a:rPr>
              <a:t>Calls to large companies are generally placed on a queue when all operators are busy.</a:t>
            </a:r>
          </a:p>
          <a:p>
            <a:pPr algn="just"/>
            <a:r>
              <a:rPr lang="en-IN" dirty="0">
                <a:solidFill>
                  <a:schemeClr val="tx1"/>
                </a:solidFill>
              </a:rPr>
              <a:t>In large universities, where resources are limited, students must sign a waiting list if all terminals are occupied. The student who has been at a terminal the longest is forced off first, and the student who has been waiting the longest is the next user to be allowed on.</a:t>
            </a:r>
          </a:p>
          <a:p>
            <a:pPr algn="just"/>
            <a:r>
              <a:rPr lang="en-IN" dirty="0">
                <a:solidFill>
                  <a:schemeClr val="tx1"/>
                </a:solidFill>
              </a:rPr>
              <a:t>A whole branch of mathematics, known as queueing theory, deals with computing, probabilistically, how long users expect to wait on a line, how long the line gets, and other such questions. The answer depends on how frequently users arrive to the line and how long it takes to process a user once the user is served.</a:t>
            </a:r>
          </a:p>
          <a:p>
            <a:pPr algn="just"/>
            <a:r>
              <a:rPr lang="en-IN" dirty="0">
                <a:solidFill>
                  <a:schemeClr val="tx1"/>
                </a:solidFill>
              </a:rPr>
              <a:t>The answer depends on how frequently users arrive to the line and how long it takes to process a user once the user is served.</a:t>
            </a:r>
          </a:p>
        </p:txBody>
      </p:sp>
    </p:spTree>
    <p:extLst>
      <p:ext uri="{BB962C8B-B14F-4D97-AF65-F5344CB8AC3E}">
        <p14:creationId xmlns="" xmlns:p14="http://schemas.microsoft.com/office/powerpoint/2010/main" val="568605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316887"/>
            <a:ext cx="7757083" cy="754659"/>
          </a:xfrm>
        </p:spPr>
        <p:txBody>
          <a:bodyPr/>
          <a:lstStyle/>
          <a:p>
            <a:r>
              <a:rPr lang="en-US" sz="3000" dirty="0"/>
              <a:t>Simulation </a:t>
            </a:r>
          </a:p>
        </p:txBody>
      </p:sp>
      <p:sp>
        <p:nvSpPr>
          <p:cNvPr id="3" name="Content Placeholder 2"/>
          <p:cNvSpPr>
            <a:spLocks noGrp="1"/>
          </p:cNvSpPr>
          <p:nvPr>
            <p:ph idx="1"/>
          </p:nvPr>
        </p:nvSpPr>
        <p:spPr>
          <a:xfrm>
            <a:off x="628650" y="1447801"/>
            <a:ext cx="7886700" cy="4729163"/>
          </a:xfrm>
        </p:spPr>
        <p:txBody>
          <a:bodyPr>
            <a:normAutofit fontScale="77500" lnSpcReduction="20000"/>
          </a:bodyPr>
          <a:lstStyle/>
          <a:p>
            <a:pPr algn="just"/>
            <a:r>
              <a:rPr lang="en-US" dirty="0">
                <a:solidFill>
                  <a:schemeClr val="tx1"/>
                </a:solidFill>
              </a:rPr>
              <a:t>Any process or situation that we wish to simulate is considered as a system.</a:t>
            </a:r>
          </a:p>
          <a:p>
            <a:pPr algn="just"/>
            <a:r>
              <a:rPr lang="en-US" dirty="0">
                <a:solidFill>
                  <a:schemeClr val="tx1"/>
                </a:solidFill>
              </a:rPr>
              <a:t>A System may be defined as a group of objects interacting to produce some result.</a:t>
            </a:r>
          </a:p>
          <a:p>
            <a:pPr algn="just"/>
            <a:r>
              <a:rPr lang="en-US" dirty="0">
                <a:solidFill>
                  <a:schemeClr val="tx1"/>
                </a:solidFill>
              </a:rPr>
              <a:t>For e.g., an industry is a group of people and machines working together to produce some product.</a:t>
            </a:r>
          </a:p>
          <a:p>
            <a:pPr algn="just"/>
            <a:r>
              <a:rPr lang="en-US" dirty="0">
                <a:solidFill>
                  <a:schemeClr val="tx1"/>
                </a:solidFill>
              </a:rPr>
              <a:t>A powerful tool that can be used to study behavior of systems is simulation.</a:t>
            </a:r>
          </a:p>
          <a:p>
            <a:pPr algn="just"/>
            <a:r>
              <a:rPr lang="en-US" b="1" dirty="0">
                <a:solidFill>
                  <a:schemeClr val="tx1"/>
                </a:solidFill>
              </a:rPr>
              <a:t>Simulation is the process of forming an abstract model of a real world scenario to understand the effect of modifications and the introduction of various strategies on the situation.</a:t>
            </a:r>
          </a:p>
          <a:p>
            <a:pPr algn="just"/>
            <a:r>
              <a:rPr lang="en-US" dirty="0">
                <a:solidFill>
                  <a:schemeClr val="tx1"/>
                </a:solidFill>
              </a:rPr>
              <a:t>It allows the user to experiment with real and proposed situations without actually observing its occurrence.</a:t>
            </a:r>
          </a:p>
          <a:p>
            <a:pPr algn="just"/>
            <a:r>
              <a:rPr lang="en-US" dirty="0">
                <a:solidFill>
                  <a:schemeClr val="tx1"/>
                </a:solidFill>
              </a:rPr>
              <a:t>The major advantage of simulation is that it permits experimentation without modifying the real solution.</a:t>
            </a:r>
          </a:p>
          <a:p>
            <a:pPr algn="just"/>
            <a:r>
              <a:rPr lang="en-US" dirty="0">
                <a:solidFill>
                  <a:schemeClr val="tx1"/>
                </a:solidFill>
              </a:rPr>
              <a:t>A model of the system must be produced to simulate a situation.</a:t>
            </a:r>
          </a:p>
        </p:txBody>
      </p:sp>
    </p:spTree>
    <p:extLst>
      <p:ext uri="{BB962C8B-B14F-4D97-AF65-F5344CB8AC3E}">
        <p14:creationId xmlns="" xmlns:p14="http://schemas.microsoft.com/office/powerpoint/2010/main" val="32891858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33401"/>
            <a:ext cx="7886700" cy="5643563"/>
          </a:xfrm>
        </p:spPr>
        <p:txBody>
          <a:bodyPr>
            <a:normAutofit fontScale="85000" lnSpcReduction="20000"/>
          </a:bodyPr>
          <a:lstStyle/>
          <a:p>
            <a:pPr algn="just"/>
            <a:r>
              <a:rPr lang="en-US" dirty="0">
                <a:solidFill>
                  <a:schemeClr val="tx1"/>
                </a:solidFill>
              </a:rPr>
              <a:t>Moreover, to determine the structure of a model, the entities, attributes, and activities of the system should be determined.</a:t>
            </a:r>
          </a:p>
          <a:p>
            <a:pPr algn="just"/>
            <a:r>
              <a:rPr lang="en-US" b="1" dirty="0">
                <a:solidFill>
                  <a:schemeClr val="tx1"/>
                </a:solidFill>
              </a:rPr>
              <a:t>Entities represent the object of interest in the simulation.</a:t>
            </a:r>
          </a:p>
          <a:p>
            <a:pPr algn="just"/>
            <a:r>
              <a:rPr lang="en-US" b="1" dirty="0">
                <a:solidFill>
                  <a:schemeClr val="tx1"/>
                </a:solidFill>
              </a:rPr>
              <a:t>Attributes denote the characteristics of these entities.</a:t>
            </a:r>
          </a:p>
          <a:p>
            <a:pPr algn="just"/>
            <a:r>
              <a:rPr lang="en-US" b="1" dirty="0">
                <a:solidFill>
                  <a:schemeClr val="tx1"/>
                </a:solidFill>
              </a:rPr>
              <a:t>An activity is the process that causes a change of the system state.</a:t>
            </a:r>
          </a:p>
          <a:p>
            <a:pPr algn="just"/>
            <a:r>
              <a:rPr lang="en-US" b="1" dirty="0">
                <a:solidFill>
                  <a:schemeClr val="tx1"/>
                </a:solidFill>
              </a:rPr>
              <a:t>An event is an occurrence of an activity at a particular instance of time.</a:t>
            </a:r>
          </a:p>
          <a:p>
            <a:pPr algn="just"/>
            <a:r>
              <a:rPr lang="en-US" b="1" dirty="0">
                <a:solidFill>
                  <a:schemeClr val="tx1"/>
                </a:solidFill>
              </a:rPr>
              <a:t>The state of the system at any given time is specified by the attributes of the entities and the relation between entities at that time. </a:t>
            </a:r>
          </a:p>
          <a:p>
            <a:pPr algn="just"/>
            <a:r>
              <a:rPr lang="en-US" dirty="0">
                <a:solidFill>
                  <a:schemeClr val="tx1"/>
                </a:solidFill>
              </a:rPr>
              <a:t>E.g. consider the situation in which you are waiting in line for a service at a bank. In general, the more clerks there are, the faster the line moves. The bank manager wants to keep his customers happy by reducing their waiting time but at the same time he does not want to employ any more service clerks than he has to. Being able to simulate the effect of adding more clerks during peak business hours allows the manager to plan more effectively. </a:t>
            </a:r>
          </a:p>
          <a:p>
            <a:pPr algn="just"/>
            <a:endParaRPr lang="en-US" dirty="0">
              <a:solidFill>
                <a:schemeClr val="tx1"/>
              </a:solidFill>
            </a:endParaRPr>
          </a:p>
        </p:txBody>
      </p:sp>
    </p:spTree>
    <p:extLst>
      <p:ext uri="{BB962C8B-B14F-4D97-AF65-F5344CB8AC3E}">
        <p14:creationId xmlns="" xmlns:p14="http://schemas.microsoft.com/office/powerpoint/2010/main" val="4401288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smtClean="0"/>
              <a:t>1. Push Operation</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r>
              <a:rPr lang="en-US" sz="2100" dirty="0">
                <a:solidFill>
                  <a:schemeClr val="tx1"/>
                </a:solidFill>
              </a:rPr>
              <a:t>The </a:t>
            </a:r>
            <a:r>
              <a:rPr lang="en-US" sz="2100" b="1" dirty="0">
                <a:solidFill>
                  <a:schemeClr val="tx1"/>
                </a:solidFill>
              </a:rPr>
              <a:t>PUSH</a:t>
            </a:r>
            <a:r>
              <a:rPr lang="en-US" sz="2100" dirty="0">
                <a:solidFill>
                  <a:schemeClr val="tx1"/>
                </a:solidFill>
              </a:rPr>
              <a:t> operation is used </a:t>
            </a:r>
            <a:r>
              <a:rPr lang="en-US" sz="2100" u="sng" dirty="0">
                <a:solidFill>
                  <a:schemeClr val="tx1"/>
                </a:solidFill>
              </a:rPr>
              <a:t>to insert an element into the stack</a:t>
            </a:r>
            <a:r>
              <a:rPr lang="en-US" sz="2100" dirty="0">
                <a:solidFill>
                  <a:schemeClr val="tx1"/>
                </a:solidFill>
              </a:rPr>
              <a:t>.</a:t>
            </a:r>
          </a:p>
          <a:p>
            <a:pPr algn="just">
              <a:lnSpc>
                <a:spcPct val="150000"/>
              </a:lnSpc>
              <a:buFont typeface="Wingdings" pitchFamily="2" charset="2"/>
              <a:buChar char="q"/>
            </a:pPr>
            <a:r>
              <a:rPr lang="en-US" sz="2100" dirty="0">
                <a:solidFill>
                  <a:schemeClr val="tx1"/>
                </a:solidFill>
              </a:rPr>
              <a:t>The new element is added </a:t>
            </a:r>
            <a:r>
              <a:rPr lang="en-US" sz="2100" u="sng" dirty="0">
                <a:solidFill>
                  <a:schemeClr val="tx1"/>
                </a:solidFill>
              </a:rPr>
              <a:t>at the topmost position</a:t>
            </a:r>
            <a:r>
              <a:rPr lang="en-US" sz="2100" dirty="0">
                <a:solidFill>
                  <a:schemeClr val="tx1"/>
                </a:solidFill>
              </a:rPr>
              <a:t> of the stack.</a:t>
            </a:r>
          </a:p>
          <a:p>
            <a:pPr algn="just">
              <a:lnSpc>
                <a:spcPct val="150000"/>
              </a:lnSpc>
              <a:buFont typeface="Wingdings" pitchFamily="2" charset="2"/>
              <a:buChar char="q"/>
            </a:pPr>
            <a:r>
              <a:rPr lang="en-US" sz="2100" dirty="0">
                <a:solidFill>
                  <a:schemeClr val="tx1"/>
                </a:solidFill>
              </a:rPr>
              <a:t>However before inserting the value, we must first check if </a:t>
            </a:r>
            <a:r>
              <a:rPr lang="en-US" sz="2100" b="1" u="sng" dirty="0">
                <a:solidFill>
                  <a:schemeClr val="tx1"/>
                </a:solidFill>
              </a:rPr>
              <a:t>TOP=MAX-1</a:t>
            </a:r>
            <a:r>
              <a:rPr lang="en-US" sz="2100" dirty="0">
                <a:solidFill>
                  <a:schemeClr val="tx1"/>
                </a:solidFill>
              </a:rPr>
              <a:t>, as it would mean that the stack is full and no further insertions can be done on it.</a:t>
            </a:r>
          </a:p>
          <a:p>
            <a:pPr algn="just">
              <a:lnSpc>
                <a:spcPct val="150000"/>
              </a:lnSpc>
              <a:buFont typeface="Wingdings" pitchFamily="2" charset="2"/>
              <a:buChar char="q"/>
            </a:pPr>
            <a:r>
              <a:rPr lang="en-US" sz="2100" dirty="0">
                <a:solidFill>
                  <a:schemeClr val="tx1"/>
                </a:solidFill>
              </a:rPr>
              <a:t>If an attempt is made to insert an element in a stack that is already full, an </a:t>
            </a:r>
            <a:r>
              <a:rPr lang="en-US" sz="2100" b="1" dirty="0">
                <a:solidFill>
                  <a:schemeClr val="tx1"/>
                </a:solidFill>
              </a:rPr>
              <a:t>OVERFLOW message </a:t>
            </a:r>
            <a:r>
              <a:rPr lang="en-US" sz="2100" dirty="0">
                <a:solidFill>
                  <a:schemeClr val="tx1"/>
                </a:solidFill>
              </a:rPr>
              <a:t>is printed.</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809976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98963" y="1690688"/>
            <a:ext cx="3601388" cy="4329112"/>
          </a:xfr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686329" y="1690688"/>
            <a:ext cx="3581380" cy="4100511"/>
          </a:xfrm>
          <a:prstGeom prst="rect">
            <a:avLst/>
          </a:prstGeom>
        </p:spPr>
      </p:pic>
      <p:graphicFrame>
        <p:nvGraphicFramePr>
          <p:cNvPr id="6" name="Table 5"/>
          <p:cNvGraphicFramePr>
            <a:graphicFrameLocks noGrp="1"/>
          </p:cNvGraphicFramePr>
          <p:nvPr/>
        </p:nvGraphicFramePr>
        <p:xfrm>
          <a:off x="398963" y="914400"/>
          <a:ext cx="7886372" cy="640080"/>
        </p:xfrm>
        <a:graphic>
          <a:graphicData uri="http://schemas.openxmlformats.org/drawingml/2006/table">
            <a:tbl>
              <a:tblPr/>
              <a:tblGrid>
                <a:gridCol w="3943186">
                  <a:extLst>
                    <a:ext uri="{9D8B030D-6E8A-4147-A177-3AD203B41FA5}">
                      <a16:colId xmlns="" xmlns:a16="http://schemas.microsoft.com/office/drawing/2014/main" val="20000"/>
                    </a:ext>
                  </a:extLst>
                </a:gridCol>
                <a:gridCol w="3943186">
                  <a:extLst>
                    <a:ext uri="{9D8B030D-6E8A-4147-A177-3AD203B41FA5}">
                      <a16:colId xmlns="" xmlns:a16="http://schemas.microsoft.com/office/drawing/2014/main" val="20001"/>
                    </a:ext>
                  </a:extLst>
                </a:gridCol>
              </a:tblGrid>
              <a:tr h="639826">
                <a:tc>
                  <a:txBody>
                    <a:bodyPr/>
                    <a:lstStyle/>
                    <a:p>
                      <a:r>
                        <a:rPr lang="en-US" sz="1800" b="1" i="1" dirty="0"/>
                        <a:t>Figure 1:</a:t>
                      </a:r>
                      <a:r>
                        <a:rPr lang="en-US" sz="1800" b="1" dirty="0"/>
                        <a:t> An </a:t>
                      </a:r>
                      <a:r>
                        <a:rPr lang="en-US" sz="1800" b="1" dirty="0" err="1"/>
                        <a:t>unbuffered</a:t>
                      </a:r>
                      <a:r>
                        <a:rPr lang="en-US" sz="1800" b="1" dirty="0"/>
                        <a:t> bank model without a waiting line.  </a:t>
                      </a:r>
                    </a:p>
                  </a:txBody>
                  <a:tcPr marL="68598" marR="68598" anchor="ctr">
                    <a:lnL>
                      <a:noFill/>
                    </a:lnL>
                    <a:lnR>
                      <a:noFill/>
                    </a:lnR>
                    <a:lnT>
                      <a:noFill/>
                    </a:lnT>
                    <a:lnB>
                      <a:noFill/>
                    </a:lnB>
                  </a:tcPr>
                </a:tc>
                <a:tc>
                  <a:txBody>
                    <a:bodyPr/>
                    <a:lstStyle/>
                    <a:p>
                      <a:r>
                        <a:rPr lang="en-US" sz="1800" b="1" i="1" dirty="0"/>
                        <a:t>Figure 2:</a:t>
                      </a:r>
                      <a:r>
                        <a:rPr lang="en-US" sz="1800" b="1" dirty="0"/>
                        <a:t> A buffered bank model with a waiting line.</a:t>
                      </a:r>
                    </a:p>
                  </a:txBody>
                  <a:tcPr marL="68598" marR="68598" anchor="ctr">
                    <a:lnL>
                      <a:noFill/>
                    </a:lnL>
                    <a:lnR>
                      <a:noFill/>
                    </a:lnR>
                    <a:lnT>
                      <a:noFill/>
                    </a:lnT>
                    <a:lnB>
                      <a:noFill/>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4424312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Stack Vs. Queue</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aphicFrame>
        <p:nvGraphicFramePr>
          <p:cNvPr id="8" name="Table 7"/>
          <p:cNvGraphicFramePr>
            <a:graphicFrameLocks noGrp="1"/>
          </p:cNvGraphicFramePr>
          <p:nvPr/>
        </p:nvGraphicFramePr>
        <p:xfrm>
          <a:off x="428596" y="642918"/>
          <a:ext cx="8501122" cy="5896030"/>
        </p:xfrm>
        <a:graphic>
          <a:graphicData uri="http://schemas.openxmlformats.org/drawingml/2006/table">
            <a:tbl>
              <a:tblPr>
                <a:tableStyleId>{5940675A-B579-460E-94D1-54222C63F5DA}</a:tableStyleId>
              </a:tblPr>
              <a:tblGrid>
                <a:gridCol w="285752"/>
                <a:gridCol w="4244097"/>
                <a:gridCol w="3971273"/>
              </a:tblGrid>
              <a:tr h="383244">
                <a:tc>
                  <a:txBody>
                    <a:bodyPr/>
                    <a:lstStyle/>
                    <a:p>
                      <a:pPr>
                        <a:lnSpc>
                          <a:spcPct val="115000"/>
                        </a:lnSpc>
                        <a:spcAft>
                          <a:spcPts val="1000"/>
                        </a:spcAft>
                      </a:pPr>
                      <a:r>
                        <a:rPr lang="en-US" sz="2000" b="1" cap="all" dirty="0"/>
                        <a:t>#</a:t>
                      </a:r>
                      <a:endParaRPr lang="en-US" sz="1100" b="1"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b="1" cap="all"/>
                        <a:t>STACK</a:t>
                      </a:r>
                      <a:endParaRPr lang="en-US" sz="1100" b="1">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b="1" cap="all" dirty="0"/>
                        <a:t>QUEUE</a:t>
                      </a:r>
                      <a:endParaRPr lang="en-US" sz="1100" b="1" dirty="0">
                        <a:latin typeface="Calibri"/>
                        <a:ea typeface="SimSun"/>
                        <a:cs typeface="Times New Roman"/>
                      </a:endParaRPr>
                    </a:p>
                  </a:txBody>
                  <a:tcPr marL="6788" marR="6788" marT="6788" marB="6788" anchor="ctr"/>
                </a:tc>
              </a:tr>
              <a:tr h="741275">
                <a:tc>
                  <a:txBody>
                    <a:bodyPr/>
                    <a:lstStyle/>
                    <a:p>
                      <a:pPr>
                        <a:lnSpc>
                          <a:spcPct val="115000"/>
                        </a:lnSpc>
                        <a:spcAft>
                          <a:spcPts val="1000"/>
                        </a:spcAft>
                      </a:pPr>
                      <a:r>
                        <a:rPr lang="en-US" sz="2000" dirty="0"/>
                        <a:t>1</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dirty="0"/>
                        <a:t>Objects are inserted and removed at the same end.</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a:t>Objects are inserted and removed from different ends.</a:t>
                      </a:r>
                      <a:endParaRPr lang="en-US" sz="1100">
                        <a:latin typeface="Calibri"/>
                        <a:ea typeface="SimSun"/>
                        <a:cs typeface="Times New Roman"/>
                      </a:endParaRPr>
                    </a:p>
                  </a:txBody>
                  <a:tcPr marL="6788" marR="6788" marT="6788" marB="6788" anchor="ctr"/>
                </a:tc>
              </a:tr>
              <a:tr h="741275">
                <a:tc>
                  <a:txBody>
                    <a:bodyPr/>
                    <a:lstStyle/>
                    <a:p>
                      <a:pPr>
                        <a:lnSpc>
                          <a:spcPct val="115000"/>
                        </a:lnSpc>
                        <a:spcAft>
                          <a:spcPts val="1000"/>
                        </a:spcAft>
                      </a:pPr>
                      <a:r>
                        <a:rPr lang="en-US" sz="2000" dirty="0"/>
                        <a:t>2</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dirty="0"/>
                        <a:t>In stacks only one </a:t>
                      </a:r>
                      <a:r>
                        <a:rPr lang="en-US" sz="2000" dirty="0" smtClean="0"/>
                        <a:t>variable is </a:t>
                      </a:r>
                      <a:r>
                        <a:rPr lang="en-US" sz="2000" dirty="0"/>
                        <a:t>used. It points to the top of the stack.</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dirty="0"/>
                        <a:t>In queues, two </a:t>
                      </a:r>
                      <a:r>
                        <a:rPr lang="en-US" sz="2000" smtClean="0"/>
                        <a:t>different variables are </a:t>
                      </a:r>
                      <a:r>
                        <a:rPr lang="en-US" sz="2000" dirty="0"/>
                        <a:t>used for front and rear ends.</a:t>
                      </a:r>
                      <a:endParaRPr lang="en-US" sz="1100" dirty="0">
                        <a:latin typeface="Calibri"/>
                        <a:ea typeface="SimSun"/>
                        <a:cs typeface="Times New Roman"/>
                      </a:endParaRPr>
                    </a:p>
                  </a:txBody>
                  <a:tcPr marL="6788" marR="6788" marT="6788" marB="6788" anchor="ctr"/>
                </a:tc>
              </a:tr>
              <a:tr h="741275">
                <a:tc>
                  <a:txBody>
                    <a:bodyPr/>
                    <a:lstStyle/>
                    <a:p>
                      <a:pPr>
                        <a:lnSpc>
                          <a:spcPct val="115000"/>
                        </a:lnSpc>
                        <a:spcAft>
                          <a:spcPts val="1000"/>
                        </a:spcAft>
                      </a:pPr>
                      <a:r>
                        <a:rPr lang="en-US" sz="2000" dirty="0"/>
                        <a:t>3</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a:t>In stacks, the last inserted object is first to come out.</a:t>
                      </a:r>
                      <a:endParaRPr lang="en-US" sz="110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a:t>In queues, the object inserted first is first deleted.</a:t>
                      </a:r>
                      <a:endParaRPr lang="en-US" sz="1100">
                        <a:latin typeface="Calibri"/>
                        <a:ea typeface="SimSun"/>
                        <a:cs typeface="Times New Roman"/>
                      </a:endParaRPr>
                    </a:p>
                  </a:txBody>
                  <a:tcPr marL="6788" marR="6788" marT="6788" marB="6788" anchor="ctr"/>
                </a:tc>
              </a:tr>
              <a:tr h="741275">
                <a:tc>
                  <a:txBody>
                    <a:bodyPr/>
                    <a:lstStyle/>
                    <a:p>
                      <a:pPr>
                        <a:lnSpc>
                          <a:spcPct val="115000"/>
                        </a:lnSpc>
                        <a:spcAft>
                          <a:spcPts val="1000"/>
                        </a:spcAft>
                      </a:pPr>
                      <a:r>
                        <a:rPr lang="en-US" sz="2000" dirty="0"/>
                        <a:t>4</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dirty="0"/>
                        <a:t>Stacks follow Last In First Out (LIFO) order.</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dirty="0"/>
                        <a:t>Queues following First In First Out (FIFO) order.</a:t>
                      </a:r>
                      <a:endParaRPr lang="en-US" sz="1100" dirty="0">
                        <a:latin typeface="Calibri"/>
                        <a:ea typeface="SimSun"/>
                        <a:cs typeface="Times New Roman"/>
                      </a:endParaRPr>
                    </a:p>
                  </a:txBody>
                  <a:tcPr marL="6788" marR="6788" marT="6788" marB="6788" anchor="ctr"/>
                </a:tc>
              </a:tr>
              <a:tr h="741275">
                <a:tc>
                  <a:txBody>
                    <a:bodyPr/>
                    <a:lstStyle/>
                    <a:p>
                      <a:pPr>
                        <a:lnSpc>
                          <a:spcPct val="115000"/>
                        </a:lnSpc>
                        <a:spcAft>
                          <a:spcPts val="1000"/>
                        </a:spcAft>
                      </a:pPr>
                      <a:r>
                        <a:rPr lang="en-US" sz="2000" dirty="0"/>
                        <a:t>5</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dirty="0"/>
                        <a:t>Stack operations are called push and pop.</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a:t>Queue operations are called enqueue and dequeue.</a:t>
                      </a:r>
                      <a:endParaRPr lang="en-US" sz="1100">
                        <a:latin typeface="Calibri"/>
                        <a:ea typeface="SimSun"/>
                        <a:cs typeface="Times New Roman"/>
                      </a:endParaRPr>
                    </a:p>
                  </a:txBody>
                  <a:tcPr marL="6788" marR="6788" marT="6788" marB="6788" anchor="ctr"/>
                </a:tc>
              </a:tr>
              <a:tr h="741275">
                <a:tc>
                  <a:txBody>
                    <a:bodyPr/>
                    <a:lstStyle/>
                    <a:p>
                      <a:pPr>
                        <a:lnSpc>
                          <a:spcPct val="115000"/>
                        </a:lnSpc>
                        <a:spcAft>
                          <a:spcPts val="1000"/>
                        </a:spcAft>
                      </a:pPr>
                      <a:r>
                        <a:rPr lang="en-US" sz="2000" dirty="0"/>
                        <a:t>6</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a:t>Stacks are visualized as vertical collections.</a:t>
                      </a:r>
                      <a:endParaRPr lang="en-US" sz="110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a:t>Queues are visualized as horizontal collections.</a:t>
                      </a:r>
                      <a:endParaRPr lang="en-US" sz="1100">
                        <a:latin typeface="Calibri"/>
                        <a:ea typeface="SimSun"/>
                        <a:cs typeface="Times New Roman"/>
                      </a:endParaRPr>
                    </a:p>
                  </a:txBody>
                  <a:tcPr marL="6788" marR="6788" marT="6788" marB="6788" anchor="ctr"/>
                </a:tc>
              </a:tr>
              <a:tr h="741275">
                <a:tc>
                  <a:txBody>
                    <a:bodyPr/>
                    <a:lstStyle/>
                    <a:p>
                      <a:pPr>
                        <a:lnSpc>
                          <a:spcPct val="115000"/>
                        </a:lnSpc>
                        <a:spcAft>
                          <a:spcPts val="1000"/>
                        </a:spcAft>
                      </a:pPr>
                      <a:r>
                        <a:rPr lang="en-US" sz="2000" dirty="0"/>
                        <a:t>7</a:t>
                      </a:r>
                      <a:endParaRPr lang="en-US" sz="1100" dirty="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a:t>Collection of dinner plates at a wedding reception is an example of stack.</a:t>
                      </a:r>
                      <a:endParaRPr lang="en-US" sz="1100">
                        <a:latin typeface="Calibri"/>
                        <a:ea typeface="SimSun"/>
                        <a:cs typeface="Times New Roman"/>
                      </a:endParaRPr>
                    </a:p>
                  </a:txBody>
                  <a:tcPr marL="6788" marR="6788" marT="6788" marB="6788" anchor="ctr"/>
                </a:tc>
                <a:tc>
                  <a:txBody>
                    <a:bodyPr/>
                    <a:lstStyle/>
                    <a:p>
                      <a:pPr>
                        <a:lnSpc>
                          <a:spcPct val="115000"/>
                        </a:lnSpc>
                        <a:spcAft>
                          <a:spcPts val="1000"/>
                        </a:spcAft>
                      </a:pPr>
                      <a:r>
                        <a:rPr lang="en-US" sz="2000" dirty="0"/>
                        <a:t>People standing in a file to board a bus is an example of queue.</a:t>
                      </a:r>
                      <a:endParaRPr lang="en-US" sz="1100" dirty="0">
                        <a:latin typeface="Calibri"/>
                        <a:ea typeface="SimSun"/>
                        <a:cs typeface="Times New Roman"/>
                      </a:endParaRPr>
                    </a:p>
                  </a:txBody>
                  <a:tcPr marL="6788" marR="6788" marT="6788" marB="6788" anchor="ctr"/>
                </a:tc>
              </a:tr>
            </a:tbl>
          </a:graphicData>
        </a:graphic>
      </p:graphicFrame>
    </p:spTree>
    <p:extLst>
      <p:ext uri="{BB962C8B-B14F-4D97-AF65-F5344CB8AC3E}">
        <p14:creationId xmlns:p14="http://schemas.microsoft.com/office/powerpoint/2010/main" xmlns="" val="12143744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1600200"/>
          </a:xfrm>
        </p:spPr>
        <p:txBody>
          <a:bodyPr/>
          <a:lstStyle/>
          <a:p>
            <a:r>
              <a:rPr lang="en-US" dirty="0" smtClean="0"/>
              <a:t>Thank You...!!!!</a:t>
            </a:r>
            <a:endParaRPr lang="en-US" dirty="0"/>
          </a:p>
        </p:txBody>
      </p:sp>
      <p:sp>
        <p:nvSpPr>
          <p:cNvPr id="3" name="Rectangle 2"/>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xmlns="" val="1576535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smtClean="0"/>
              <a:t>1. Push Operation</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r>
              <a:rPr lang="en-US" sz="2100" dirty="0">
                <a:solidFill>
                  <a:schemeClr val="tx1"/>
                </a:solidFill>
              </a:rPr>
              <a:t>An example of stack:</a:t>
            </a: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marL="0" indent="0" algn="just">
              <a:lnSpc>
                <a:spcPct val="150000"/>
              </a:lnSpc>
              <a:buNone/>
            </a:pPr>
            <a:endParaRPr lang="en-US" sz="2100" dirty="0">
              <a:solidFill>
                <a:schemeClr val="tx1"/>
              </a:solidFill>
            </a:endParaRPr>
          </a:p>
          <a:p>
            <a:pPr algn="just">
              <a:lnSpc>
                <a:spcPct val="150000"/>
              </a:lnSpc>
              <a:buFont typeface="Wingdings" pitchFamily="2" charset="2"/>
              <a:buChar char="q"/>
            </a:pPr>
            <a:r>
              <a:rPr lang="en-US" sz="2100" dirty="0">
                <a:solidFill>
                  <a:schemeClr val="tx1"/>
                </a:solidFill>
              </a:rPr>
              <a:t>Stack after insertion:</a:t>
            </a:r>
          </a:p>
          <a:p>
            <a:pPr algn="just">
              <a:lnSpc>
                <a:spcPct val="150000"/>
              </a:lnSpc>
              <a:buFont typeface="Wingdings" pitchFamily="2" charset="2"/>
              <a:buChar char="q"/>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1752600"/>
            <a:ext cx="6629400"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00200" y="3962400"/>
            <a:ext cx="6019799" cy="1114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96613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smtClean="0"/>
              <a:t>1. Push Operation</a:t>
            </a:r>
            <a:endParaRPr lang="en-US" sz="3000" dirty="0"/>
          </a:p>
        </p:txBody>
      </p:sp>
      <p:sp>
        <p:nvSpPr>
          <p:cNvPr id="5" name="Content Placeholder 4"/>
          <p:cNvSpPr>
            <a:spLocks noGrp="1"/>
          </p:cNvSpPr>
          <p:nvPr>
            <p:ph idx="1"/>
          </p:nvPr>
        </p:nvSpPr>
        <p:spPr>
          <a:xfrm>
            <a:off x="381000" y="884237"/>
            <a:ext cx="8305800" cy="5287963"/>
          </a:xfrm>
        </p:spPr>
        <p:txBody>
          <a:bodyPr>
            <a:normAutofit/>
          </a:bodyPr>
          <a:lstStyle/>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r>
              <a:rPr lang="en-US" sz="2100" dirty="0" smtClean="0">
                <a:solidFill>
                  <a:schemeClr val="tx1"/>
                </a:solidFill>
              </a:rPr>
              <a:t>Algorithm </a:t>
            </a:r>
            <a:r>
              <a:rPr lang="en-US" sz="2100" dirty="0">
                <a:solidFill>
                  <a:schemeClr val="tx1"/>
                </a:solidFill>
              </a:rPr>
              <a:t>to insert an element in a stack:</a:t>
            </a: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100" dirty="0">
              <a:solidFill>
                <a:schemeClr val="tx1"/>
              </a:solidFill>
            </a:endParaRPr>
          </a:p>
          <a:p>
            <a:pPr marL="0" indent="0" algn="just">
              <a:lnSpc>
                <a:spcPct val="150000"/>
              </a:lnSpc>
              <a:buNone/>
            </a:pPr>
            <a:endParaRPr lang="en-US" sz="2100" dirty="0">
              <a:solidFill>
                <a:schemeClr val="tx1"/>
              </a:solidFill>
            </a:endParaRPr>
          </a:p>
          <a:p>
            <a:pPr marL="0" indent="0" algn="just">
              <a:lnSpc>
                <a:spcPct val="150000"/>
              </a:lnSpc>
              <a:buNone/>
            </a:pPr>
            <a:endParaRPr lang="en-US" sz="2100" dirty="0" smtClean="0">
              <a:solidFill>
                <a:schemeClr val="tx1"/>
              </a:solidFill>
            </a:endParaRPr>
          </a:p>
          <a:p>
            <a:pPr marL="0" indent="0" algn="just">
              <a:lnSpc>
                <a:spcPct val="150000"/>
              </a:lnSpc>
              <a:buNone/>
            </a:pPr>
            <a:endParaRPr lang="en-US" sz="2100" dirty="0" smtClean="0">
              <a:solidFill>
                <a:schemeClr val="tx1"/>
              </a:solidFill>
            </a:endParaRPr>
          </a:p>
          <a:p>
            <a:pPr algn="just">
              <a:lnSpc>
                <a:spcPct val="150000"/>
              </a:lnSpc>
              <a:buFont typeface="Wingdings" pitchFamily="2" charset="2"/>
              <a:buChar char="q"/>
            </a:pPr>
            <a:endParaRPr lang="en-US" sz="21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endParaRPr lang="en-US" sz="2200" b="1" i="1" u="sng" dirty="0" smtClean="0">
              <a:solidFill>
                <a:schemeClr val="tx1"/>
              </a:solidFill>
            </a:endParaRPr>
          </a:p>
          <a:p>
            <a:pPr algn="just">
              <a:lnSpc>
                <a:spcPct val="150000"/>
              </a:lnSpc>
              <a:buFont typeface="Wingdings" pitchFamily="2" charset="2"/>
              <a:buChar char="q"/>
            </a:pPr>
            <a:endParaRPr lang="en-US" sz="22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2057400"/>
            <a:ext cx="5105400" cy="358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595710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4689</TotalTime>
  <Words>3913</Words>
  <Application>Microsoft Office PowerPoint</Application>
  <PresentationFormat>On-screen Show (4:3)</PresentationFormat>
  <Paragraphs>835</Paragraphs>
  <Slides>72</Slides>
  <Notes>1</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Executive</vt:lpstr>
      <vt:lpstr>Unit-2   Stack &amp; Queue</vt:lpstr>
      <vt:lpstr>Stack </vt:lpstr>
      <vt:lpstr>Stack </vt:lpstr>
      <vt:lpstr>Array representation of Stack </vt:lpstr>
      <vt:lpstr>Array representation of Stack </vt:lpstr>
      <vt:lpstr>Operations on a Stack </vt:lpstr>
      <vt:lpstr>1. Push Operation</vt:lpstr>
      <vt:lpstr>1. Push Operation</vt:lpstr>
      <vt:lpstr>1. Push Operation</vt:lpstr>
      <vt:lpstr>2. Pop Operation</vt:lpstr>
      <vt:lpstr>2. Pop Operation</vt:lpstr>
      <vt:lpstr>3. Peek Operation</vt:lpstr>
      <vt:lpstr>3. Peek Operation</vt:lpstr>
      <vt:lpstr>4. Update Operation</vt:lpstr>
      <vt:lpstr>Applications of Stack </vt:lpstr>
      <vt:lpstr>Recursion </vt:lpstr>
      <vt:lpstr>Programming (factorial with iteration) </vt:lpstr>
      <vt:lpstr>Programming (factorial with recursion)</vt:lpstr>
      <vt:lpstr>Slide 19</vt:lpstr>
      <vt:lpstr>Recursion </vt:lpstr>
      <vt:lpstr>Recursion </vt:lpstr>
      <vt:lpstr>Iteration Vs. Recursion </vt:lpstr>
      <vt:lpstr>Iteration Vs. Recursion </vt:lpstr>
      <vt:lpstr>Iteration Vs. Recursion </vt:lpstr>
      <vt:lpstr>Towers of Hanoi (Recursion)</vt:lpstr>
      <vt:lpstr>Slide 26</vt:lpstr>
      <vt:lpstr>Slide 27</vt:lpstr>
      <vt:lpstr>Slide 28</vt:lpstr>
      <vt:lpstr>Slide 29</vt:lpstr>
      <vt:lpstr>Slide 30</vt:lpstr>
      <vt:lpstr>Slide 31</vt:lpstr>
      <vt:lpstr>Slide 32</vt:lpstr>
      <vt:lpstr>Balancing Symbol</vt:lpstr>
      <vt:lpstr>Slide 34</vt:lpstr>
      <vt:lpstr>Polish Notations</vt:lpstr>
      <vt:lpstr>Infix Notation</vt:lpstr>
      <vt:lpstr>Postfix Notation</vt:lpstr>
      <vt:lpstr>Postfix Notation</vt:lpstr>
      <vt:lpstr>Prefix Notation</vt:lpstr>
      <vt:lpstr>Convert Infix to Postfix Notation</vt:lpstr>
      <vt:lpstr>Convert Infix to Postfix Notation</vt:lpstr>
      <vt:lpstr>Convert Infix to Postfix Notation</vt:lpstr>
      <vt:lpstr>Convert Infix to Postfix Notation</vt:lpstr>
      <vt:lpstr>Convert Infix to Postfix Notation</vt:lpstr>
      <vt:lpstr>Convert Infix to Postfix Notation</vt:lpstr>
      <vt:lpstr>Convert Infix to Prefix Notation</vt:lpstr>
      <vt:lpstr>Slide 47</vt:lpstr>
      <vt:lpstr>Queue  </vt:lpstr>
      <vt:lpstr>Queue  </vt:lpstr>
      <vt:lpstr>Types of Queues</vt:lpstr>
      <vt:lpstr>Simple Queue  </vt:lpstr>
      <vt:lpstr>Operations on a simple Queue: Insertion </vt:lpstr>
      <vt:lpstr>An algorithm to insert an element in a simple queue </vt:lpstr>
      <vt:lpstr>Operations on a simple Queue: Deletion </vt:lpstr>
      <vt:lpstr>An algorithm to delete an element from a simple queue </vt:lpstr>
      <vt:lpstr>Circular Queue  </vt:lpstr>
      <vt:lpstr>Circular Queue  </vt:lpstr>
      <vt:lpstr>Circular Queue  </vt:lpstr>
      <vt:lpstr>Circular Queue  </vt:lpstr>
      <vt:lpstr>An algorithm to insert an element in a circular queue </vt:lpstr>
      <vt:lpstr>An algorithm to delete an element from a circular queue </vt:lpstr>
      <vt:lpstr>Double Ended Queue</vt:lpstr>
      <vt:lpstr>Slide 63</vt:lpstr>
      <vt:lpstr>Priority Queue</vt:lpstr>
      <vt:lpstr>Slide 65</vt:lpstr>
      <vt:lpstr>Applications of Queue </vt:lpstr>
      <vt:lpstr>Slide 67</vt:lpstr>
      <vt:lpstr>Simulation </vt:lpstr>
      <vt:lpstr>Slide 69</vt:lpstr>
      <vt:lpstr>Slide 70</vt:lpstr>
      <vt:lpstr>Stack Vs. Queue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Basic concepts of Design and Analysis of Algorithm</dc:title>
  <dc:creator>Windows User</dc:creator>
  <cp:lastModifiedBy>Admin</cp:lastModifiedBy>
  <cp:revision>399</cp:revision>
  <dcterms:created xsi:type="dcterms:W3CDTF">2018-06-25T13:25:34Z</dcterms:created>
  <dcterms:modified xsi:type="dcterms:W3CDTF">2024-04-15T04:37:07Z</dcterms:modified>
</cp:coreProperties>
</file>