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256" r:id="rId2"/>
    <p:sldId id="326" r:id="rId3"/>
    <p:sldId id="327" r:id="rId4"/>
    <p:sldId id="328" r:id="rId5"/>
    <p:sldId id="329" r:id="rId6"/>
    <p:sldId id="330" r:id="rId7"/>
    <p:sldId id="331" r:id="rId8"/>
    <p:sldId id="332" r:id="rId9"/>
    <p:sldId id="345" r:id="rId10"/>
    <p:sldId id="346" r:id="rId11"/>
    <p:sldId id="347" r:id="rId12"/>
    <p:sldId id="348"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50" r:id="rId26"/>
    <p:sldId id="351" r:id="rId27"/>
    <p:sldId id="352" r:id="rId28"/>
    <p:sldId id="353" r:id="rId29"/>
    <p:sldId id="354" r:id="rId30"/>
    <p:sldId id="355" r:id="rId31"/>
    <p:sldId id="356" r:id="rId32"/>
    <p:sldId id="399" r:id="rId33"/>
    <p:sldId id="400" r:id="rId34"/>
    <p:sldId id="401" r:id="rId35"/>
    <p:sldId id="402" r:id="rId36"/>
    <p:sldId id="357" r:id="rId37"/>
    <p:sldId id="358" r:id="rId38"/>
    <p:sldId id="359" r:id="rId39"/>
    <p:sldId id="360" r:id="rId40"/>
    <p:sldId id="361" r:id="rId41"/>
    <p:sldId id="362" r:id="rId42"/>
    <p:sldId id="413" r:id="rId43"/>
    <p:sldId id="414" r:id="rId44"/>
    <p:sldId id="415" r:id="rId45"/>
    <p:sldId id="416" r:id="rId46"/>
    <p:sldId id="363" r:id="rId47"/>
    <p:sldId id="364" r:id="rId48"/>
    <p:sldId id="365" r:id="rId49"/>
    <p:sldId id="366" r:id="rId50"/>
    <p:sldId id="417" r:id="rId51"/>
    <p:sldId id="418" r:id="rId52"/>
    <p:sldId id="367" r:id="rId53"/>
    <p:sldId id="368" r:id="rId54"/>
    <p:sldId id="369" r:id="rId55"/>
    <p:sldId id="370" r:id="rId56"/>
    <p:sldId id="371" r:id="rId57"/>
    <p:sldId id="372" r:id="rId58"/>
    <p:sldId id="373" r:id="rId59"/>
    <p:sldId id="384" r:id="rId60"/>
    <p:sldId id="374" r:id="rId61"/>
    <p:sldId id="375" r:id="rId62"/>
    <p:sldId id="376" r:id="rId63"/>
    <p:sldId id="377" r:id="rId64"/>
    <p:sldId id="378" r:id="rId65"/>
    <p:sldId id="379" r:id="rId66"/>
    <p:sldId id="380" r:id="rId67"/>
    <p:sldId id="381" r:id="rId68"/>
    <p:sldId id="403" r:id="rId69"/>
    <p:sldId id="404" r:id="rId70"/>
    <p:sldId id="405" r:id="rId71"/>
    <p:sldId id="406" r:id="rId72"/>
    <p:sldId id="407" r:id="rId73"/>
    <p:sldId id="408" r:id="rId74"/>
    <p:sldId id="420" r:id="rId75"/>
    <p:sldId id="422" r:id="rId76"/>
    <p:sldId id="409" r:id="rId77"/>
    <p:sldId id="410" r:id="rId78"/>
    <p:sldId id="411" r:id="rId79"/>
    <p:sldId id="412" r:id="rId80"/>
    <p:sldId id="424" r:id="rId81"/>
    <p:sldId id="385" r:id="rId82"/>
    <p:sldId id="386" r:id="rId83"/>
    <p:sldId id="387" r:id="rId84"/>
    <p:sldId id="388" r:id="rId85"/>
    <p:sldId id="389" r:id="rId86"/>
    <p:sldId id="390" r:id="rId87"/>
    <p:sldId id="391" r:id="rId88"/>
    <p:sldId id="392" r:id="rId89"/>
    <p:sldId id="394" r:id="rId90"/>
    <p:sldId id="395" r:id="rId91"/>
    <p:sldId id="396" r:id="rId92"/>
    <p:sldId id="397" r:id="rId93"/>
    <p:sldId id="398" r:id="rId94"/>
    <p:sldId id="425" r:id="rId95"/>
    <p:sldId id="426" r:id="rId96"/>
    <p:sldId id="427" r:id="rId97"/>
    <p:sldId id="428" r:id="rId98"/>
    <p:sldId id="429" r:id="rId99"/>
    <p:sldId id="430" r:id="rId100"/>
    <p:sldId id="431" r:id="rId101"/>
    <p:sldId id="432" r:id="rId102"/>
    <p:sldId id="433" r:id="rId103"/>
    <p:sldId id="434" r:id="rId104"/>
    <p:sldId id="325"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48" y="2533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F2404-23A5-4CE1-B681-C56CA191580F}" type="datetimeFigureOut">
              <a:rPr lang="en-US" smtClean="0"/>
              <a:pPr/>
              <a:t>11/14/2022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C0B6F-9BF7-495D-B172-86C014DC5BB2}" type="slidenum">
              <a:rPr lang="en-US" smtClean="0"/>
              <a:pPr/>
              <a:t>‹#›</a:t>
            </a:fld>
            <a:endParaRPr lang="en-US"/>
          </a:p>
        </p:txBody>
      </p:sp>
    </p:spTree>
    <p:extLst>
      <p:ext uri="{BB962C8B-B14F-4D97-AF65-F5344CB8AC3E}">
        <p14:creationId xmlns:p14="http://schemas.microsoft.com/office/powerpoint/2010/main" xmlns="" val="244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8" name="Slide Number Placeholder 7"/>
          <p:cNvSpPr>
            <a:spLocks noGrp="1"/>
          </p:cNvSpPr>
          <p:nvPr>
            <p:ph type="sldNum" sz="quarter" idx="11"/>
          </p:nvPr>
        </p:nvSpPr>
        <p:spPr/>
        <p:txBody>
          <a:bodyPr/>
          <a:lstStyle/>
          <a:p>
            <a:fld id="{479DB4B1-9568-4BEA-8A06-5660C7EB8CE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B4B1-9568-4BEA-8A06-5660C7EB8CE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015DB4-C0A9-4A3A-85D0-F92F39D0E4E6}" type="datetimeFigureOut">
              <a:rPr lang="en-US" smtClean="0"/>
              <a:pPr/>
              <a:t>11/14/2022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9DB4B1-9568-4BEA-8A06-5660C7EB8CE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i="1" u="sng" dirty="0" smtClean="0"/>
              <a:t>Unit-3</a:t>
            </a:r>
            <a:r>
              <a:rPr lang="en-US" sz="4000" dirty="0" smtClean="0"/>
              <a:t/>
            </a:r>
            <a:br>
              <a:rPr lang="en-US" sz="4000" dirty="0" smtClean="0"/>
            </a:br>
            <a:r>
              <a:rPr lang="en-US" sz="4000" dirty="0" smtClean="0"/>
              <a:t/>
            </a:r>
            <a:br>
              <a:rPr lang="en-US" sz="4000" dirty="0" smtClean="0"/>
            </a:br>
            <a:r>
              <a:rPr lang="en-US" sz="4000" dirty="0" smtClean="0"/>
              <a:t> Linked List</a:t>
            </a:r>
            <a:endParaRPr lang="en-US" sz="4000" dirty="0"/>
          </a:p>
        </p:txBody>
      </p:sp>
      <p:sp>
        <p:nvSpPr>
          <p:cNvPr id="5" name="Rectangle 4"/>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46868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836712"/>
            <a:ext cx="8928992"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2679634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226" y="229436"/>
            <a:ext cx="8010939" cy="5942051"/>
          </a:xfrm>
        </p:spPr>
        <p:txBody>
          <a:bodyPr>
            <a:normAutofit fontScale="92500" lnSpcReduction="10000"/>
          </a:bodyPr>
          <a:lstStyle/>
          <a:p>
            <a:r>
              <a:rPr lang="en-US" sz="2399" dirty="0">
                <a:solidFill>
                  <a:schemeClr val="tx1"/>
                </a:solidFill>
              </a:rPr>
              <a:t>Consider the matrix </a:t>
            </a:r>
          </a:p>
          <a:p>
            <a:pPr>
              <a:buNone/>
            </a:pPr>
            <a:r>
              <a:rPr lang="en-US" sz="2399" dirty="0">
                <a:solidFill>
                  <a:schemeClr val="tx1"/>
                </a:solidFill>
              </a:rPr>
              <a:t>	</a:t>
            </a:r>
          </a:p>
          <a:p>
            <a:pPr>
              <a:buNone/>
            </a:pPr>
            <a:endParaRPr lang="en-US" sz="2399" dirty="0">
              <a:solidFill>
                <a:schemeClr val="tx1"/>
              </a:solidFill>
            </a:endParaRPr>
          </a:p>
          <a:p>
            <a:pPr>
              <a:buNone/>
            </a:pPr>
            <a:r>
              <a:rPr lang="en-US" sz="2399" dirty="0">
                <a:solidFill>
                  <a:schemeClr val="tx1"/>
                </a:solidFill>
              </a:rPr>
              <a:t>		A = </a:t>
            </a:r>
          </a:p>
          <a:p>
            <a:pPr>
              <a:buNone/>
            </a:pPr>
            <a:endParaRPr lang="en-US" sz="2399" dirty="0">
              <a:solidFill>
                <a:schemeClr val="tx1"/>
              </a:solidFill>
            </a:endParaRPr>
          </a:p>
          <a:p>
            <a:pPr>
              <a:buNone/>
            </a:pPr>
            <a:endParaRPr lang="en-US" sz="2399" dirty="0">
              <a:solidFill>
                <a:schemeClr val="tx1"/>
              </a:solidFill>
            </a:endParaRPr>
          </a:p>
          <a:p>
            <a:endParaRPr lang="en-US" sz="2399" dirty="0">
              <a:solidFill>
                <a:schemeClr val="tx1"/>
              </a:solidFill>
            </a:endParaRPr>
          </a:p>
          <a:p>
            <a:r>
              <a:rPr lang="en-US" sz="2399" dirty="0">
                <a:solidFill>
                  <a:schemeClr val="tx1"/>
                </a:solidFill>
              </a:rPr>
              <a:t>Of the 42 elements in this 6 X 7 matrix, only 10 are nonzero. These are :</a:t>
            </a:r>
          </a:p>
          <a:p>
            <a:pPr>
              <a:buNone/>
            </a:pPr>
            <a:r>
              <a:rPr lang="en-US" sz="2399" dirty="0">
                <a:solidFill>
                  <a:schemeClr val="tx1"/>
                </a:solidFill>
              </a:rPr>
              <a:t>	A[1,3] = 6, A[1,5] = 9, A[2,1] = 2, A[2,4] = 7, A[2,5] = 8, A[2,7] = 4, A[3,1] = 10, A[4,3] = 12, A[6,4] = 3, and A[6,7] = 5.</a:t>
            </a:r>
          </a:p>
          <a:p>
            <a:pPr>
              <a:buNone/>
            </a:pPr>
            <a:r>
              <a:rPr lang="en-US" sz="2399" dirty="0">
                <a:solidFill>
                  <a:schemeClr val="tx1"/>
                </a:solidFill>
              </a:rPr>
              <a:t>One of the basic methods for storing such a sparse matrix is to store nonzero elements in a one – dimensional array and to identify each array element with row and column indices. Figure (a) and (b) are sequential representations of sparse matrix.</a:t>
            </a:r>
          </a:p>
          <a:p>
            <a:pPr>
              <a:buNone/>
            </a:pPr>
            <a:endParaRPr lang="en-US" sz="2399" dirty="0">
              <a:solidFill>
                <a:schemeClr val="tx1"/>
              </a:solidFill>
            </a:endParaRPr>
          </a:p>
          <a:p>
            <a:pPr>
              <a:buNone/>
            </a:pPr>
            <a:endParaRPr lang="en-IN" sz="2399" dirty="0">
              <a:solidFill>
                <a:schemeClr val="tx1"/>
              </a:solidFill>
            </a:endParaRPr>
          </a:p>
        </p:txBody>
      </p:sp>
      <p:graphicFrame>
        <p:nvGraphicFramePr>
          <p:cNvPr id="6" name="Table 5"/>
          <p:cNvGraphicFramePr>
            <a:graphicFrameLocks noGrp="1"/>
          </p:cNvGraphicFramePr>
          <p:nvPr/>
        </p:nvGraphicFramePr>
        <p:xfrm>
          <a:off x="2800350" y="686514"/>
          <a:ext cx="2686047" cy="2194416"/>
        </p:xfrm>
        <a:graphic>
          <a:graphicData uri="http://schemas.openxmlformats.org/drawingml/2006/table">
            <a:tbl>
              <a:tblPr firstRow="1" bandRow="1">
                <a:tableStyleId>{2D5ABB26-0587-4C30-8999-92F81FD0307C}</a:tableStyleId>
              </a:tblPr>
              <a:tblGrid>
                <a:gridCol w="383721">
                  <a:extLst>
                    <a:ext uri="{9D8B030D-6E8A-4147-A177-3AD203B41FA5}">
                      <a16:colId xmlns:a16="http://schemas.microsoft.com/office/drawing/2014/main" xmlns="" val="20000"/>
                    </a:ext>
                  </a:extLst>
                </a:gridCol>
                <a:gridCol w="383721">
                  <a:extLst>
                    <a:ext uri="{9D8B030D-6E8A-4147-A177-3AD203B41FA5}">
                      <a16:colId xmlns:a16="http://schemas.microsoft.com/office/drawing/2014/main" xmlns="" val="20001"/>
                    </a:ext>
                  </a:extLst>
                </a:gridCol>
                <a:gridCol w="383721">
                  <a:extLst>
                    <a:ext uri="{9D8B030D-6E8A-4147-A177-3AD203B41FA5}">
                      <a16:colId xmlns:a16="http://schemas.microsoft.com/office/drawing/2014/main" xmlns="" val="20002"/>
                    </a:ext>
                  </a:extLst>
                </a:gridCol>
                <a:gridCol w="383721">
                  <a:extLst>
                    <a:ext uri="{9D8B030D-6E8A-4147-A177-3AD203B41FA5}">
                      <a16:colId xmlns:a16="http://schemas.microsoft.com/office/drawing/2014/main" xmlns="" val="20003"/>
                    </a:ext>
                  </a:extLst>
                </a:gridCol>
                <a:gridCol w="383721">
                  <a:extLst>
                    <a:ext uri="{9D8B030D-6E8A-4147-A177-3AD203B41FA5}">
                      <a16:colId xmlns:a16="http://schemas.microsoft.com/office/drawing/2014/main" xmlns="" val="20004"/>
                    </a:ext>
                  </a:extLst>
                </a:gridCol>
                <a:gridCol w="383721">
                  <a:extLst>
                    <a:ext uri="{9D8B030D-6E8A-4147-A177-3AD203B41FA5}">
                      <a16:colId xmlns:a16="http://schemas.microsoft.com/office/drawing/2014/main" xmlns="" val="20005"/>
                    </a:ext>
                  </a:extLst>
                </a:gridCol>
                <a:gridCol w="383721">
                  <a:extLst>
                    <a:ext uri="{9D8B030D-6E8A-4147-A177-3AD203B41FA5}">
                      <a16:colId xmlns:a16="http://schemas.microsoft.com/office/drawing/2014/main" xmlns="" val="20006"/>
                    </a:ext>
                  </a:extLst>
                </a:gridCol>
              </a:tblGrid>
              <a:tr h="365538">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6</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9</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extLst>
                  <a:ext uri="{0D108BD9-81ED-4DB2-BD59-A6C34878D82A}">
                    <a16:rowId xmlns:a16="http://schemas.microsoft.com/office/drawing/2014/main" xmlns="" val="10000"/>
                  </a:ext>
                </a:extLst>
              </a:tr>
              <a:tr h="365538">
                <a:tc>
                  <a:txBody>
                    <a:bodyPr/>
                    <a:lstStyle/>
                    <a:p>
                      <a:r>
                        <a:rPr lang="en-US" sz="1800" dirty="0"/>
                        <a:t>2</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7</a:t>
                      </a:r>
                      <a:endParaRPr lang="en-IN" sz="1800" dirty="0"/>
                    </a:p>
                  </a:txBody>
                  <a:tcPr marL="68580" marR="68580" marT="45708" marB="45708"/>
                </a:tc>
                <a:tc>
                  <a:txBody>
                    <a:bodyPr/>
                    <a:lstStyle/>
                    <a:p>
                      <a:r>
                        <a:rPr lang="en-US" sz="1800" dirty="0"/>
                        <a:t>8</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1"/>
                  </a:ext>
                </a:extLst>
              </a:tr>
              <a:tr h="365538">
                <a:tc>
                  <a:txBody>
                    <a:bodyPr/>
                    <a:lstStyle/>
                    <a:p>
                      <a:r>
                        <a:rPr lang="en-US" sz="1800" dirty="0"/>
                        <a:t>10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extLst>
                  <a:ext uri="{0D108BD9-81ED-4DB2-BD59-A6C34878D82A}">
                    <a16:rowId xmlns:a16="http://schemas.microsoft.com/office/drawing/2014/main" xmlns="" val="10002"/>
                  </a:ext>
                </a:extLst>
              </a:tr>
              <a:tr h="365538">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12</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extLst>
                  <a:ext uri="{0D108BD9-81ED-4DB2-BD59-A6C34878D82A}">
                    <a16:rowId xmlns:a16="http://schemas.microsoft.com/office/drawing/2014/main" xmlns="" val="10003"/>
                  </a:ext>
                </a:extLst>
              </a:tr>
              <a:tr h="365538">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extLst>
                  <a:ext uri="{0D108BD9-81ED-4DB2-BD59-A6C34878D82A}">
                    <a16:rowId xmlns:a16="http://schemas.microsoft.com/office/drawing/2014/main" xmlns="" val="10004"/>
                  </a:ext>
                </a:extLst>
              </a:tr>
              <a:tr h="365538">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3</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0</a:t>
                      </a:r>
                      <a:endParaRPr lang="en-IN" sz="1800" dirty="0"/>
                    </a:p>
                  </a:txBody>
                  <a:tcPr marL="68580" marR="68580" marT="45708" marB="45708"/>
                </a:tc>
                <a:tc>
                  <a:txBody>
                    <a:bodyPr/>
                    <a:lstStyle/>
                    <a:p>
                      <a:r>
                        <a:rPr lang="en-US" sz="1800" dirty="0"/>
                        <a:t>5</a:t>
                      </a:r>
                      <a:endParaRPr lang="en-IN" sz="1800" dirty="0"/>
                    </a:p>
                  </a:txBody>
                  <a:tcPr marL="68580" marR="68580" marT="45708" marB="45708"/>
                </a:tc>
                <a:extLst>
                  <a:ext uri="{0D108BD9-81ED-4DB2-BD59-A6C34878D82A}">
                    <a16:rowId xmlns:a16="http://schemas.microsoft.com/office/drawing/2014/main" xmlns="" val="10005"/>
                  </a:ext>
                </a:extLst>
              </a:tr>
            </a:tbl>
          </a:graphicData>
        </a:graphic>
      </p:graphicFrame>
      <p:sp>
        <p:nvSpPr>
          <p:cNvPr id="4" name="Slide Number Placeholder 3"/>
          <p:cNvSpPr>
            <a:spLocks noGrp="1"/>
          </p:cNvSpPr>
          <p:nvPr>
            <p:ph type="sldNum" sz="quarter" idx="12"/>
          </p:nvPr>
        </p:nvSpPr>
        <p:spPr/>
        <p:txBody>
          <a:bodyPr/>
          <a:lstStyle/>
          <a:p>
            <a:pPr>
              <a:defRPr/>
            </a:pPr>
            <a:fld id="{F74AE4FC-0C8F-4050-B835-3EB0A42CD958}" type="slidenum">
              <a:rPr lang="en-US" smtClean="0"/>
              <a:pPr>
                <a:defRPr/>
              </a:pPr>
              <a:t>100</a:t>
            </a:fld>
            <a:endParaRPr lang="en-US"/>
          </a:p>
        </p:txBody>
      </p:sp>
    </p:spTree>
    <p:extLst>
      <p:ext uri="{BB962C8B-B14F-4D97-AF65-F5344CB8AC3E}">
        <p14:creationId xmlns:p14="http://schemas.microsoft.com/office/powerpoint/2010/main" xmlns="" val="1832313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4294967295"/>
          </p:nvPr>
        </p:nvGraphicFramePr>
        <p:xfrm>
          <a:off x="685800" y="686515"/>
          <a:ext cx="3886200" cy="3707430"/>
        </p:xfrm>
        <a:graphic>
          <a:graphicData uri="http://schemas.openxmlformats.org/drawingml/2006/table">
            <a:tbl>
              <a:tblPr firstRow="1" bandRow="1">
                <a:tableStyleId>{2D5ABB26-0587-4C30-8999-92F81FD0307C}</a:tableStyleId>
              </a:tblPr>
              <a:tblGrid>
                <a:gridCol w="3886200">
                  <a:extLst>
                    <a:ext uri="{9D8B030D-6E8A-4147-A177-3AD203B41FA5}">
                      <a16:colId xmlns:a16="http://schemas.microsoft.com/office/drawing/2014/main" xmlns="" val="20000"/>
                    </a:ext>
                  </a:extLst>
                </a:gridCol>
              </a:tblGrid>
              <a:tr h="370743">
                <a:tc>
                  <a:txBody>
                    <a:bodyPr/>
                    <a:lstStyle/>
                    <a:p>
                      <a:r>
                        <a:rPr lang="en-US" sz="1800" dirty="0"/>
                        <a:t>1</a:t>
                      </a:r>
                      <a:endParaRPr lang="en-IN" sz="1800" dirty="0"/>
                    </a:p>
                  </a:txBody>
                  <a:tcPr marL="68580" marR="68580" marT="45708" marB="45708"/>
                </a:tc>
                <a:extLst>
                  <a:ext uri="{0D108BD9-81ED-4DB2-BD59-A6C34878D82A}">
                    <a16:rowId xmlns:a16="http://schemas.microsoft.com/office/drawing/2014/main" xmlns="" val="10000"/>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1"/>
                  </a:ext>
                </a:extLst>
              </a:tr>
              <a:tr h="370743">
                <a:tc>
                  <a:txBody>
                    <a:bodyPr/>
                    <a:lstStyle/>
                    <a:p>
                      <a:r>
                        <a:rPr lang="en-US" sz="1800" dirty="0"/>
                        <a:t>3</a:t>
                      </a:r>
                      <a:endParaRPr lang="en-IN" sz="1800" dirty="0"/>
                    </a:p>
                  </a:txBody>
                  <a:tcPr marL="68580" marR="68580" marT="45708" marB="45708"/>
                </a:tc>
                <a:extLst>
                  <a:ext uri="{0D108BD9-81ED-4DB2-BD59-A6C34878D82A}">
                    <a16:rowId xmlns:a16="http://schemas.microsoft.com/office/drawing/2014/main" xmlns="" val="10002"/>
                  </a:ext>
                </a:extLst>
              </a:tr>
              <a:tr h="370743">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3"/>
                  </a:ext>
                </a:extLst>
              </a:tr>
              <a:tr h="370743">
                <a:tc>
                  <a:txBody>
                    <a:bodyPr/>
                    <a:lstStyle/>
                    <a:p>
                      <a:r>
                        <a:rPr lang="en-US" sz="1800" dirty="0"/>
                        <a:t>5</a:t>
                      </a:r>
                      <a:endParaRPr lang="en-IN" sz="1800" dirty="0"/>
                    </a:p>
                  </a:txBody>
                  <a:tcPr marL="68580" marR="68580" marT="45708" marB="45708"/>
                </a:tc>
                <a:extLst>
                  <a:ext uri="{0D108BD9-81ED-4DB2-BD59-A6C34878D82A}">
                    <a16:rowId xmlns:a16="http://schemas.microsoft.com/office/drawing/2014/main" xmlns="" val="10004"/>
                  </a:ext>
                </a:extLst>
              </a:tr>
              <a:tr h="370743">
                <a:tc>
                  <a:txBody>
                    <a:bodyPr/>
                    <a:lstStyle/>
                    <a:p>
                      <a:r>
                        <a:rPr lang="en-US" sz="1800" dirty="0"/>
                        <a:t>6</a:t>
                      </a:r>
                      <a:endParaRPr lang="en-IN" sz="1800" dirty="0"/>
                    </a:p>
                  </a:txBody>
                  <a:tcPr marL="68580" marR="68580" marT="45708" marB="45708"/>
                </a:tc>
                <a:extLst>
                  <a:ext uri="{0D108BD9-81ED-4DB2-BD59-A6C34878D82A}">
                    <a16:rowId xmlns:a16="http://schemas.microsoft.com/office/drawing/2014/main" xmlns="" val="10005"/>
                  </a:ext>
                </a:extLst>
              </a:tr>
              <a:tr h="370743">
                <a:tc>
                  <a:txBody>
                    <a:bodyPr/>
                    <a:lstStyle/>
                    <a:p>
                      <a:r>
                        <a:rPr lang="en-US" sz="1800" dirty="0"/>
                        <a:t>7</a:t>
                      </a:r>
                      <a:endParaRPr lang="en-IN" sz="1800" dirty="0"/>
                    </a:p>
                  </a:txBody>
                  <a:tcPr marL="68580" marR="68580" marT="45708" marB="45708"/>
                </a:tc>
                <a:extLst>
                  <a:ext uri="{0D108BD9-81ED-4DB2-BD59-A6C34878D82A}">
                    <a16:rowId xmlns:a16="http://schemas.microsoft.com/office/drawing/2014/main" xmlns="" val="10006"/>
                  </a:ext>
                </a:extLst>
              </a:tr>
              <a:tr h="370743">
                <a:tc>
                  <a:txBody>
                    <a:bodyPr/>
                    <a:lstStyle/>
                    <a:p>
                      <a:r>
                        <a:rPr lang="en-US" sz="1800" dirty="0"/>
                        <a:t>8</a:t>
                      </a:r>
                      <a:endParaRPr lang="en-IN" sz="1800" dirty="0"/>
                    </a:p>
                  </a:txBody>
                  <a:tcPr marL="68580" marR="68580" marT="45708" marB="45708"/>
                </a:tc>
                <a:extLst>
                  <a:ext uri="{0D108BD9-81ED-4DB2-BD59-A6C34878D82A}">
                    <a16:rowId xmlns:a16="http://schemas.microsoft.com/office/drawing/2014/main" xmlns="" val="10007"/>
                  </a:ext>
                </a:extLst>
              </a:tr>
              <a:tr h="370743">
                <a:tc>
                  <a:txBody>
                    <a:bodyPr/>
                    <a:lstStyle/>
                    <a:p>
                      <a:r>
                        <a:rPr lang="en-US" sz="1800" dirty="0"/>
                        <a:t>9</a:t>
                      </a:r>
                      <a:endParaRPr lang="en-IN" sz="1800" dirty="0"/>
                    </a:p>
                  </a:txBody>
                  <a:tcPr marL="68580" marR="68580" marT="45708" marB="45708"/>
                </a:tc>
                <a:extLst>
                  <a:ext uri="{0D108BD9-81ED-4DB2-BD59-A6C34878D82A}">
                    <a16:rowId xmlns:a16="http://schemas.microsoft.com/office/drawing/2014/main" xmlns="" val="10008"/>
                  </a:ext>
                </a:extLst>
              </a:tr>
              <a:tr h="370743">
                <a:tc>
                  <a:txBody>
                    <a:bodyPr/>
                    <a:lstStyle/>
                    <a:p>
                      <a:r>
                        <a:rPr lang="en-US" sz="1800" dirty="0"/>
                        <a:t>10</a:t>
                      </a:r>
                      <a:endParaRPr lang="en-IN" sz="1800" dirty="0"/>
                    </a:p>
                  </a:txBody>
                  <a:tcPr marL="68580" marR="68580" marT="45708" marB="45708"/>
                </a:tc>
                <a:extLst>
                  <a:ext uri="{0D108BD9-81ED-4DB2-BD59-A6C34878D82A}">
                    <a16:rowId xmlns:a16="http://schemas.microsoft.com/office/drawing/2014/main" xmlns="" val="10009"/>
                  </a:ext>
                </a:extLst>
              </a:tr>
            </a:tbl>
          </a:graphicData>
        </a:graphic>
      </p:graphicFrame>
      <p:sp>
        <p:nvSpPr>
          <p:cNvPr id="3" name="Content Placeholder 2">
            <a:extLst>
              <a:ext uri="{FF2B5EF4-FFF2-40B4-BE49-F238E27FC236}">
                <a16:creationId xmlns:a16="http://schemas.microsoft.com/office/drawing/2014/main" xmlns="" id="{CC45D9BE-272D-726F-6919-979CA72D00C9}"/>
              </a:ext>
            </a:extLst>
          </p:cNvPr>
          <p:cNvSpPr>
            <a:spLocks noGrp="1"/>
          </p:cNvSpPr>
          <p:nvPr>
            <p:ph sz="half" idx="2"/>
          </p:nvPr>
        </p:nvSpPr>
        <p:spPr>
          <a:xfrm>
            <a:off x="4629150" y="598670"/>
            <a:ext cx="3886200" cy="5577578"/>
          </a:xfrm>
        </p:spPr>
        <p:txBody>
          <a:bodyPr/>
          <a:lstStyle/>
          <a:p>
            <a:r>
              <a:rPr lang="en-US" dirty="0">
                <a:solidFill>
                  <a:schemeClr val="tx1"/>
                </a:solidFill>
              </a:rPr>
              <a:t>sequential – allocation schemes for representing sparse matrices generally allow faster execution of matrix operations and are more efficient than linked – allocation schemes.</a:t>
            </a:r>
          </a:p>
          <a:p>
            <a:r>
              <a:rPr lang="en-US" dirty="0">
                <a:solidFill>
                  <a:schemeClr val="tx1"/>
                </a:solidFill>
              </a:rPr>
              <a:t>In situations where insertion and deletions are common, a linked – allocation scheme should be adopted.</a:t>
            </a:r>
            <a:endParaRPr lang="en-IN" dirty="0">
              <a:solidFill>
                <a:schemeClr val="tx1"/>
              </a:solidFill>
            </a:endParaRPr>
          </a:p>
          <a:p>
            <a:endParaRPr lang="en-IN" dirty="0">
              <a:solidFill>
                <a:schemeClr val="tx1"/>
              </a:solidFill>
            </a:endParaRPr>
          </a:p>
        </p:txBody>
      </p:sp>
      <p:sp>
        <p:nvSpPr>
          <p:cNvPr id="12" name="Slide Number Placeholder 11"/>
          <p:cNvSpPr>
            <a:spLocks noGrp="1"/>
          </p:cNvSpPr>
          <p:nvPr>
            <p:ph type="sldNum" sz="quarter" idx="12"/>
          </p:nvPr>
        </p:nvSpPr>
        <p:spPr/>
        <p:txBody>
          <a:bodyPr/>
          <a:lstStyle/>
          <a:p>
            <a:pPr>
              <a:defRPr/>
            </a:pPr>
            <a:fld id="{F74AE4FC-0C8F-4050-B835-3EB0A42CD958}" type="slidenum">
              <a:rPr lang="en-US" smtClean="0"/>
              <a:pPr>
                <a:defRPr/>
              </a:pPr>
              <a:t>101</a:t>
            </a:fld>
            <a:endParaRPr lang="en-US"/>
          </a:p>
        </p:txBody>
      </p:sp>
      <p:graphicFrame>
        <p:nvGraphicFramePr>
          <p:cNvPr id="5" name="Table 4"/>
          <p:cNvGraphicFramePr>
            <a:graphicFrameLocks noGrp="1"/>
          </p:cNvGraphicFramePr>
          <p:nvPr/>
        </p:nvGraphicFramePr>
        <p:xfrm>
          <a:off x="1943100" y="686515"/>
          <a:ext cx="571500" cy="370743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xmlns="" val="20000"/>
                    </a:ext>
                  </a:extLst>
                </a:gridCol>
              </a:tblGrid>
              <a:tr h="370743">
                <a:tc>
                  <a:txBody>
                    <a:bodyPr/>
                    <a:lstStyle/>
                    <a:p>
                      <a:r>
                        <a:rPr lang="en-US" sz="1800" dirty="0"/>
                        <a:t>1</a:t>
                      </a:r>
                      <a:endParaRPr lang="en-IN" sz="1800" dirty="0"/>
                    </a:p>
                  </a:txBody>
                  <a:tcPr marL="68580" marR="68580" marT="45708" marB="45708"/>
                </a:tc>
                <a:extLst>
                  <a:ext uri="{0D108BD9-81ED-4DB2-BD59-A6C34878D82A}">
                    <a16:rowId xmlns:a16="http://schemas.microsoft.com/office/drawing/2014/main" xmlns="" val="10000"/>
                  </a:ext>
                </a:extLst>
              </a:tr>
              <a:tr h="370743">
                <a:tc>
                  <a:txBody>
                    <a:bodyPr/>
                    <a:lstStyle/>
                    <a:p>
                      <a:r>
                        <a:rPr lang="en-US" sz="1800" dirty="0"/>
                        <a:t>1</a:t>
                      </a:r>
                      <a:endParaRPr lang="en-IN" sz="1800" dirty="0"/>
                    </a:p>
                  </a:txBody>
                  <a:tcPr marL="68580" marR="68580" marT="45708" marB="45708"/>
                </a:tc>
                <a:extLst>
                  <a:ext uri="{0D108BD9-81ED-4DB2-BD59-A6C34878D82A}">
                    <a16:rowId xmlns:a16="http://schemas.microsoft.com/office/drawing/2014/main" xmlns="" val="10001"/>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2"/>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3"/>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4"/>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5"/>
                  </a:ext>
                </a:extLst>
              </a:tr>
              <a:tr h="370743">
                <a:tc>
                  <a:txBody>
                    <a:bodyPr/>
                    <a:lstStyle/>
                    <a:p>
                      <a:r>
                        <a:rPr lang="en-US" sz="1800" dirty="0"/>
                        <a:t>3</a:t>
                      </a:r>
                      <a:endParaRPr lang="en-IN" sz="1800" dirty="0"/>
                    </a:p>
                  </a:txBody>
                  <a:tcPr marL="68580" marR="68580" marT="45708" marB="45708"/>
                </a:tc>
                <a:extLst>
                  <a:ext uri="{0D108BD9-81ED-4DB2-BD59-A6C34878D82A}">
                    <a16:rowId xmlns:a16="http://schemas.microsoft.com/office/drawing/2014/main" xmlns="" val="10006"/>
                  </a:ext>
                </a:extLst>
              </a:tr>
              <a:tr h="370743">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7"/>
                  </a:ext>
                </a:extLst>
              </a:tr>
              <a:tr h="370743">
                <a:tc>
                  <a:txBody>
                    <a:bodyPr/>
                    <a:lstStyle/>
                    <a:p>
                      <a:r>
                        <a:rPr lang="en-US" sz="1800" dirty="0"/>
                        <a:t>6</a:t>
                      </a:r>
                      <a:endParaRPr lang="en-IN" sz="1800" dirty="0"/>
                    </a:p>
                  </a:txBody>
                  <a:tcPr marL="68580" marR="68580" marT="45708" marB="45708"/>
                </a:tc>
                <a:extLst>
                  <a:ext uri="{0D108BD9-81ED-4DB2-BD59-A6C34878D82A}">
                    <a16:rowId xmlns:a16="http://schemas.microsoft.com/office/drawing/2014/main" xmlns="" val="10008"/>
                  </a:ext>
                </a:extLst>
              </a:tr>
              <a:tr h="370743">
                <a:tc>
                  <a:txBody>
                    <a:bodyPr/>
                    <a:lstStyle/>
                    <a:p>
                      <a:r>
                        <a:rPr lang="en-US" sz="1800" dirty="0"/>
                        <a:t>6</a:t>
                      </a:r>
                      <a:endParaRPr lang="en-IN" sz="1800" dirty="0"/>
                    </a:p>
                  </a:txBody>
                  <a:tcPr marL="68580" marR="68580" marT="45708" marB="45708"/>
                </a:tc>
                <a:extLst>
                  <a:ext uri="{0D108BD9-81ED-4DB2-BD59-A6C34878D82A}">
                    <a16:rowId xmlns:a16="http://schemas.microsoft.com/office/drawing/2014/main" xmlns="" val="10009"/>
                  </a:ext>
                </a:extLst>
              </a:tr>
            </a:tbl>
          </a:graphicData>
        </a:graphic>
      </p:graphicFrame>
      <p:graphicFrame>
        <p:nvGraphicFramePr>
          <p:cNvPr id="6" name="Table 5"/>
          <p:cNvGraphicFramePr>
            <a:graphicFrameLocks noGrp="1"/>
          </p:cNvGraphicFramePr>
          <p:nvPr/>
        </p:nvGraphicFramePr>
        <p:xfrm>
          <a:off x="2914649" y="686515"/>
          <a:ext cx="571500" cy="370743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xmlns="" val="20000"/>
                    </a:ext>
                  </a:extLst>
                </a:gridCol>
              </a:tblGrid>
              <a:tr h="370743">
                <a:tc>
                  <a:txBody>
                    <a:bodyPr/>
                    <a:lstStyle/>
                    <a:p>
                      <a:r>
                        <a:rPr lang="en-US" sz="1800" dirty="0"/>
                        <a:t>3</a:t>
                      </a:r>
                      <a:endParaRPr lang="en-IN" sz="1800" dirty="0"/>
                    </a:p>
                  </a:txBody>
                  <a:tcPr marL="68580" marR="68580" marT="45708" marB="45708"/>
                </a:tc>
                <a:extLst>
                  <a:ext uri="{0D108BD9-81ED-4DB2-BD59-A6C34878D82A}">
                    <a16:rowId xmlns:a16="http://schemas.microsoft.com/office/drawing/2014/main" xmlns="" val="10000"/>
                  </a:ext>
                </a:extLst>
              </a:tr>
              <a:tr h="370743">
                <a:tc>
                  <a:txBody>
                    <a:bodyPr/>
                    <a:lstStyle/>
                    <a:p>
                      <a:r>
                        <a:rPr lang="en-US" sz="1800" dirty="0"/>
                        <a:t>5</a:t>
                      </a:r>
                      <a:endParaRPr lang="en-IN" sz="1800" dirty="0"/>
                    </a:p>
                  </a:txBody>
                  <a:tcPr marL="68580" marR="68580" marT="45708" marB="45708"/>
                </a:tc>
                <a:extLst>
                  <a:ext uri="{0D108BD9-81ED-4DB2-BD59-A6C34878D82A}">
                    <a16:rowId xmlns:a16="http://schemas.microsoft.com/office/drawing/2014/main" xmlns="" val="10001"/>
                  </a:ext>
                </a:extLst>
              </a:tr>
              <a:tr h="370743">
                <a:tc>
                  <a:txBody>
                    <a:bodyPr/>
                    <a:lstStyle/>
                    <a:p>
                      <a:r>
                        <a:rPr lang="en-US" sz="1800" dirty="0"/>
                        <a:t>1</a:t>
                      </a:r>
                      <a:endParaRPr lang="en-IN" sz="1800" dirty="0"/>
                    </a:p>
                  </a:txBody>
                  <a:tcPr marL="68580" marR="68580" marT="45708" marB="45708"/>
                </a:tc>
                <a:extLst>
                  <a:ext uri="{0D108BD9-81ED-4DB2-BD59-A6C34878D82A}">
                    <a16:rowId xmlns:a16="http://schemas.microsoft.com/office/drawing/2014/main" xmlns="" val="10002"/>
                  </a:ext>
                </a:extLst>
              </a:tr>
              <a:tr h="370743">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3"/>
                  </a:ext>
                </a:extLst>
              </a:tr>
              <a:tr h="370743">
                <a:tc>
                  <a:txBody>
                    <a:bodyPr/>
                    <a:lstStyle/>
                    <a:p>
                      <a:r>
                        <a:rPr lang="en-US" sz="1800" dirty="0"/>
                        <a:t>5</a:t>
                      </a:r>
                      <a:endParaRPr lang="en-IN" sz="1800" dirty="0"/>
                    </a:p>
                  </a:txBody>
                  <a:tcPr marL="68580" marR="68580" marT="45708" marB="45708"/>
                </a:tc>
                <a:extLst>
                  <a:ext uri="{0D108BD9-81ED-4DB2-BD59-A6C34878D82A}">
                    <a16:rowId xmlns:a16="http://schemas.microsoft.com/office/drawing/2014/main" xmlns="" val="10004"/>
                  </a:ext>
                </a:extLst>
              </a:tr>
              <a:tr h="370743">
                <a:tc>
                  <a:txBody>
                    <a:bodyPr/>
                    <a:lstStyle/>
                    <a:p>
                      <a:r>
                        <a:rPr lang="en-US" sz="1800" dirty="0"/>
                        <a:t>7</a:t>
                      </a:r>
                      <a:endParaRPr lang="en-IN" sz="1800" dirty="0"/>
                    </a:p>
                  </a:txBody>
                  <a:tcPr marL="68580" marR="68580" marT="45708" marB="45708"/>
                </a:tc>
                <a:extLst>
                  <a:ext uri="{0D108BD9-81ED-4DB2-BD59-A6C34878D82A}">
                    <a16:rowId xmlns:a16="http://schemas.microsoft.com/office/drawing/2014/main" xmlns="" val="10005"/>
                  </a:ext>
                </a:extLst>
              </a:tr>
              <a:tr h="370743">
                <a:tc>
                  <a:txBody>
                    <a:bodyPr/>
                    <a:lstStyle/>
                    <a:p>
                      <a:r>
                        <a:rPr lang="en-US" sz="1800" dirty="0"/>
                        <a:t>1</a:t>
                      </a:r>
                      <a:endParaRPr lang="en-IN" sz="1800" dirty="0"/>
                    </a:p>
                  </a:txBody>
                  <a:tcPr marL="68580" marR="68580" marT="45708" marB="45708"/>
                </a:tc>
                <a:extLst>
                  <a:ext uri="{0D108BD9-81ED-4DB2-BD59-A6C34878D82A}">
                    <a16:rowId xmlns:a16="http://schemas.microsoft.com/office/drawing/2014/main" xmlns="" val="10006"/>
                  </a:ext>
                </a:extLst>
              </a:tr>
              <a:tr h="370743">
                <a:tc>
                  <a:txBody>
                    <a:bodyPr/>
                    <a:lstStyle/>
                    <a:p>
                      <a:r>
                        <a:rPr lang="en-US" sz="1800" dirty="0"/>
                        <a:t>3</a:t>
                      </a:r>
                      <a:endParaRPr lang="en-IN" sz="1800" dirty="0"/>
                    </a:p>
                  </a:txBody>
                  <a:tcPr marL="68580" marR="68580" marT="45708" marB="45708"/>
                </a:tc>
                <a:extLst>
                  <a:ext uri="{0D108BD9-81ED-4DB2-BD59-A6C34878D82A}">
                    <a16:rowId xmlns:a16="http://schemas.microsoft.com/office/drawing/2014/main" xmlns="" val="10007"/>
                  </a:ext>
                </a:extLst>
              </a:tr>
              <a:tr h="370743">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8"/>
                  </a:ext>
                </a:extLst>
              </a:tr>
              <a:tr h="370743">
                <a:tc>
                  <a:txBody>
                    <a:bodyPr/>
                    <a:lstStyle/>
                    <a:p>
                      <a:r>
                        <a:rPr lang="en-US" sz="1800" dirty="0"/>
                        <a:t>7</a:t>
                      </a:r>
                      <a:endParaRPr lang="en-IN" sz="1800" dirty="0"/>
                    </a:p>
                  </a:txBody>
                  <a:tcPr marL="68580" marR="68580" marT="45708" marB="45708"/>
                </a:tc>
                <a:extLst>
                  <a:ext uri="{0D108BD9-81ED-4DB2-BD59-A6C34878D82A}">
                    <a16:rowId xmlns:a16="http://schemas.microsoft.com/office/drawing/2014/main" xmlns="" val="10009"/>
                  </a:ext>
                </a:extLst>
              </a:tr>
            </a:tbl>
          </a:graphicData>
        </a:graphic>
      </p:graphicFrame>
      <p:graphicFrame>
        <p:nvGraphicFramePr>
          <p:cNvPr id="7" name="Table 6"/>
          <p:cNvGraphicFramePr>
            <a:graphicFrameLocks noGrp="1"/>
          </p:cNvGraphicFramePr>
          <p:nvPr/>
        </p:nvGraphicFramePr>
        <p:xfrm>
          <a:off x="3771900" y="686515"/>
          <a:ext cx="571500" cy="370743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xmlns="" val="20000"/>
                    </a:ext>
                  </a:extLst>
                </a:gridCol>
              </a:tblGrid>
              <a:tr h="370743">
                <a:tc>
                  <a:txBody>
                    <a:bodyPr/>
                    <a:lstStyle/>
                    <a:p>
                      <a:r>
                        <a:rPr lang="en-US" sz="1800" dirty="0"/>
                        <a:t>6</a:t>
                      </a:r>
                      <a:endParaRPr lang="en-IN" sz="1800" dirty="0"/>
                    </a:p>
                  </a:txBody>
                  <a:tcPr marL="68580" marR="68580" marT="45708" marB="45708"/>
                </a:tc>
                <a:extLst>
                  <a:ext uri="{0D108BD9-81ED-4DB2-BD59-A6C34878D82A}">
                    <a16:rowId xmlns:a16="http://schemas.microsoft.com/office/drawing/2014/main" xmlns="" val="10000"/>
                  </a:ext>
                </a:extLst>
              </a:tr>
              <a:tr h="370743">
                <a:tc>
                  <a:txBody>
                    <a:bodyPr/>
                    <a:lstStyle/>
                    <a:p>
                      <a:r>
                        <a:rPr lang="en-US" sz="1800" dirty="0"/>
                        <a:t>9</a:t>
                      </a:r>
                      <a:endParaRPr lang="en-IN" sz="1800" dirty="0"/>
                    </a:p>
                  </a:txBody>
                  <a:tcPr marL="68580" marR="68580" marT="45708" marB="45708"/>
                </a:tc>
                <a:extLst>
                  <a:ext uri="{0D108BD9-81ED-4DB2-BD59-A6C34878D82A}">
                    <a16:rowId xmlns:a16="http://schemas.microsoft.com/office/drawing/2014/main" xmlns="" val="10001"/>
                  </a:ext>
                </a:extLst>
              </a:tr>
              <a:tr h="370743">
                <a:tc>
                  <a:txBody>
                    <a:bodyPr/>
                    <a:lstStyle/>
                    <a:p>
                      <a:r>
                        <a:rPr lang="en-US" sz="1800" dirty="0"/>
                        <a:t>2</a:t>
                      </a:r>
                      <a:endParaRPr lang="en-IN" sz="1800" dirty="0"/>
                    </a:p>
                  </a:txBody>
                  <a:tcPr marL="68580" marR="68580" marT="45708" marB="45708"/>
                </a:tc>
                <a:extLst>
                  <a:ext uri="{0D108BD9-81ED-4DB2-BD59-A6C34878D82A}">
                    <a16:rowId xmlns:a16="http://schemas.microsoft.com/office/drawing/2014/main" xmlns="" val="10002"/>
                  </a:ext>
                </a:extLst>
              </a:tr>
              <a:tr h="370743">
                <a:tc>
                  <a:txBody>
                    <a:bodyPr/>
                    <a:lstStyle/>
                    <a:p>
                      <a:r>
                        <a:rPr lang="en-US" sz="1800" dirty="0"/>
                        <a:t>7</a:t>
                      </a:r>
                      <a:endParaRPr lang="en-IN" sz="1800" dirty="0"/>
                    </a:p>
                  </a:txBody>
                  <a:tcPr marL="68580" marR="68580" marT="45708" marB="45708"/>
                </a:tc>
                <a:extLst>
                  <a:ext uri="{0D108BD9-81ED-4DB2-BD59-A6C34878D82A}">
                    <a16:rowId xmlns:a16="http://schemas.microsoft.com/office/drawing/2014/main" xmlns="" val="10003"/>
                  </a:ext>
                </a:extLst>
              </a:tr>
              <a:tr h="370743">
                <a:tc>
                  <a:txBody>
                    <a:bodyPr/>
                    <a:lstStyle/>
                    <a:p>
                      <a:r>
                        <a:rPr lang="en-US" sz="1800" dirty="0"/>
                        <a:t>8</a:t>
                      </a:r>
                      <a:endParaRPr lang="en-IN" sz="1800" dirty="0"/>
                    </a:p>
                  </a:txBody>
                  <a:tcPr marL="68580" marR="68580" marT="45708" marB="45708"/>
                </a:tc>
                <a:extLst>
                  <a:ext uri="{0D108BD9-81ED-4DB2-BD59-A6C34878D82A}">
                    <a16:rowId xmlns:a16="http://schemas.microsoft.com/office/drawing/2014/main" xmlns="" val="10004"/>
                  </a:ext>
                </a:extLst>
              </a:tr>
              <a:tr h="370743">
                <a:tc>
                  <a:txBody>
                    <a:bodyPr/>
                    <a:lstStyle/>
                    <a:p>
                      <a:r>
                        <a:rPr lang="en-US" sz="1800" dirty="0"/>
                        <a:t>4</a:t>
                      </a:r>
                      <a:endParaRPr lang="en-IN" sz="1800" dirty="0"/>
                    </a:p>
                  </a:txBody>
                  <a:tcPr marL="68580" marR="68580" marT="45708" marB="45708"/>
                </a:tc>
                <a:extLst>
                  <a:ext uri="{0D108BD9-81ED-4DB2-BD59-A6C34878D82A}">
                    <a16:rowId xmlns:a16="http://schemas.microsoft.com/office/drawing/2014/main" xmlns="" val="10005"/>
                  </a:ext>
                </a:extLst>
              </a:tr>
              <a:tr h="370743">
                <a:tc>
                  <a:txBody>
                    <a:bodyPr/>
                    <a:lstStyle/>
                    <a:p>
                      <a:r>
                        <a:rPr lang="en-US" sz="1800" dirty="0"/>
                        <a:t>10</a:t>
                      </a:r>
                      <a:endParaRPr lang="en-IN" sz="1800" dirty="0"/>
                    </a:p>
                  </a:txBody>
                  <a:tcPr marL="68580" marR="68580" marT="45708" marB="45708"/>
                </a:tc>
                <a:extLst>
                  <a:ext uri="{0D108BD9-81ED-4DB2-BD59-A6C34878D82A}">
                    <a16:rowId xmlns:a16="http://schemas.microsoft.com/office/drawing/2014/main" xmlns="" val="10006"/>
                  </a:ext>
                </a:extLst>
              </a:tr>
              <a:tr h="370743">
                <a:tc>
                  <a:txBody>
                    <a:bodyPr/>
                    <a:lstStyle/>
                    <a:p>
                      <a:r>
                        <a:rPr lang="en-US" sz="1800" dirty="0"/>
                        <a:t>12</a:t>
                      </a:r>
                      <a:endParaRPr lang="en-IN" sz="1800" dirty="0"/>
                    </a:p>
                  </a:txBody>
                  <a:tcPr marL="68580" marR="68580" marT="45708" marB="45708"/>
                </a:tc>
                <a:extLst>
                  <a:ext uri="{0D108BD9-81ED-4DB2-BD59-A6C34878D82A}">
                    <a16:rowId xmlns:a16="http://schemas.microsoft.com/office/drawing/2014/main" xmlns="" val="10007"/>
                  </a:ext>
                </a:extLst>
              </a:tr>
              <a:tr h="370743">
                <a:tc>
                  <a:txBody>
                    <a:bodyPr/>
                    <a:lstStyle/>
                    <a:p>
                      <a:r>
                        <a:rPr lang="en-US" sz="1800" dirty="0"/>
                        <a:t>3</a:t>
                      </a:r>
                      <a:endParaRPr lang="en-IN" sz="1800" dirty="0"/>
                    </a:p>
                  </a:txBody>
                  <a:tcPr marL="68580" marR="68580" marT="45708" marB="45708"/>
                </a:tc>
                <a:extLst>
                  <a:ext uri="{0D108BD9-81ED-4DB2-BD59-A6C34878D82A}">
                    <a16:rowId xmlns:a16="http://schemas.microsoft.com/office/drawing/2014/main" xmlns="" val="10008"/>
                  </a:ext>
                </a:extLst>
              </a:tr>
              <a:tr h="370743">
                <a:tc>
                  <a:txBody>
                    <a:bodyPr/>
                    <a:lstStyle/>
                    <a:p>
                      <a:r>
                        <a:rPr lang="en-US" sz="1800" dirty="0"/>
                        <a:t>5</a:t>
                      </a:r>
                      <a:endParaRPr lang="en-IN" sz="1800" dirty="0"/>
                    </a:p>
                  </a:txBody>
                  <a:tcPr marL="68580" marR="68580" marT="45708" marB="45708"/>
                </a:tc>
                <a:extLst>
                  <a:ext uri="{0D108BD9-81ED-4DB2-BD59-A6C34878D82A}">
                    <a16:rowId xmlns:a16="http://schemas.microsoft.com/office/drawing/2014/main" xmlns="" val="10009"/>
                  </a:ext>
                </a:extLst>
              </a:tr>
            </a:tbl>
          </a:graphicData>
        </a:graphic>
      </p:graphicFrame>
      <p:sp>
        <p:nvSpPr>
          <p:cNvPr id="8" name="TextBox 7"/>
          <p:cNvSpPr txBox="1"/>
          <p:nvPr/>
        </p:nvSpPr>
        <p:spPr>
          <a:xfrm>
            <a:off x="1943101" y="229433"/>
            <a:ext cx="750526" cy="369204"/>
          </a:xfrm>
          <a:prstGeom prst="rect">
            <a:avLst/>
          </a:prstGeom>
          <a:noFill/>
        </p:spPr>
        <p:txBody>
          <a:bodyPr wrap="none" rtlCol="0">
            <a:spAutoFit/>
          </a:bodyPr>
          <a:lstStyle/>
          <a:p>
            <a:r>
              <a:rPr lang="en-US" sz="1799" dirty="0"/>
              <a:t>ROW</a:t>
            </a:r>
            <a:endParaRPr lang="en-IN" sz="1799" dirty="0"/>
          </a:p>
        </p:txBody>
      </p:sp>
      <p:sp>
        <p:nvSpPr>
          <p:cNvPr id="9" name="TextBox 8"/>
          <p:cNvSpPr txBox="1"/>
          <p:nvPr/>
        </p:nvSpPr>
        <p:spPr>
          <a:xfrm>
            <a:off x="2800351" y="229433"/>
            <a:ext cx="1260281" cy="369204"/>
          </a:xfrm>
          <a:prstGeom prst="rect">
            <a:avLst/>
          </a:prstGeom>
          <a:noFill/>
        </p:spPr>
        <p:txBody>
          <a:bodyPr wrap="none" rtlCol="0">
            <a:spAutoFit/>
          </a:bodyPr>
          <a:lstStyle/>
          <a:p>
            <a:r>
              <a:rPr lang="en-US" sz="1799" dirty="0"/>
              <a:t>COLUMN</a:t>
            </a:r>
            <a:endParaRPr lang="en-IN" sz="1799" dirty="0"/>
          </a:p>
        </p:txBody>
      </p:sp>
      <p:sp>
        <p:nvSpPr>
          <p:cNvPr id="10" name="TextBox 9"/>
          <p:cNvSpPr txBox="1"/>
          <p:nvPr/>
        </p:nvSpPr>
        <p:spPr>
          <a:xfrm>
            <a:off x="3886200" y="229433"/>
            <a:ext cx="364202" cy="369204"/>
          </a:xfrm>
          <a:prstGeom prst="rect">
            <a:avLst/>
          </a:prstGeom>
          <a:noFill/>
        </p:spPr>
        <p:txBody>
          <a:bodyPr wrap="none" rtlCol="0">
            <a:spAutoFit/>
          </a:bodyPr>
          <a:lstStyle/>
          <a:p>
            <a:r>
              <a:rPr lang="en-US" sz="1799" dirty="0"/>
              <a:t>A</a:t>
            </a:r>
            <a:endParaRPr lang="en-IN" sz="1799" dirty="0"/>
          </a:p>
        </p:txBody>
      </p:sp>
      <p:sp>
        <p:nvSpPr>
          <p:cNvPr id="11" name="TextBox 10"/>
          <p:cNvSpPr txBox="1"/>
          <p:nvPr/>
        </p:nvSpPr>
        <p:spPr>
          <a:xfrm>
            <a:off x="2800350" y="5257324"/>
            <a:ext cx="453970" cy="369204"/>
          </a:xfrm>
          <a:prstGeom prst="rect">
            <a:avLst/>
          </a:prstGeom>
          <a:noFill/>
        </p:spPr>
        <p:txBody>
          <a:bodyPr wrap="none" rtlCol="0">
            <a:spAutoFit/>
          </a:bodyPr>
          <a:lstStyle/>
          <a:p>
            <a:r>
              <a:rPr lang="en-US" sz="1799" dirty="0"/>
              <a:t>(a)</a:t>
            </a:r>
            <a:endParaRPr lang="en-IN" sz="1799" dirty="0"/>
          </a:p>
        </p:txBody>
      </p:sp>
    </p:spTree>
    <p:extLst>
      <p:ext uri="{BB962C8B-B14F-4D97-AF65-F5344CB8AC3E}">
        <p14:creationId xmlns:p14="http://schemas.microsoft.com/office/powerpoint/2010/main" xmlns="" val="10393710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Grp="1" noChangeAspect="1" noChangeArrowheads="1"/>
          </p:cNvPicPr>
          <p:nvPr>
            <p:ph idx="1"/>
          </p:nvPr>
        </p:nvPicPr>
        <p:blipFill>
          <a:blip r:embed="rId2"/>
          <a:srcRect/>
          <a:stretch>
            <a:fillRect/>
          </a:stretch>
        </p:blipFill>
        <p:spPr bwMode="auto">
          <a:xfrm>
            <a:off x="3500430" y="3786190"/>
            <a:ext cx="2337551" cy="1123388"/>
          </a:xfrm>
          <a:prstGeom prst="rect">
            <a:avLst/>
          </a:prstGeom>
          <a:noFill/>
          <a:ln w="9525">
            <a:noFill/>
            <a:miter lim="800000"/>
            <a:headEnd/>
            <a:tailEnd/>
          </a:ln>
          <a:effectLst/>
        </p:spPr>
      </p:pic>
      <p:sp>
        <p:nvSpPr>
          <p:cNvPr id="5" name="TextBox 4"/>
          <p:cNvSpPr txBox="1"/>
          <p:nvPr/>
        </p:nvSpPr>
        <p:spPr>
          <a:xfrm>
            <a:off x="1515636" y="5012914"/>
            <a:ext cx="7197804" cy="830740"/>
          </a:xfrm>
          <a:prstGeom prst="rect">
            <a:avLst/>
          </a:prstGeom>
          <a:noFill/>
        </p:spPr>
        <p:txBody>
          <a:bodyPr wrap="none" rtlCol="0">
            <a:spAutoFit/>
          </a:bodyPr>
          <a:lstStyle/>
          <a:p>
            <a:r>
              <a:rPr lang="en-US" sz="2399" dirty="0"/>
              <a:t>Node structure for linked allocation representation </a:t>
            </a:r>
          </a:p>
          <a:p>
            <a:r>
              <a:rPr lang="en-US" sz="2399" dirty="0"/>
              <a:t>of a sparse matrix</a:t>
            </a:r>
            <a:endParaRPr lang="en-IN" sz="2399" dirty="0"/>
          </a:p>
        </p:txBody>
      </p:sp>
      <p:sp>
        <p:nvSpPr>
          <p:cNvPr id="6" name="TextBox 5"/>
          <p:cNvSpPr txBox="1"/>
          <p:nvPr/>
        </p:nvSpPr>
        <p:spPr>
          <a:xfrm>
            <a:off x="834888" y="381795"/>
            <a:ext cx="7583556" cy="4399922"/>
          </a:xfrm>
          <a:prstGeom prst="rect">
            <a:avLst/>
          </a:prstGeom>
          <a:noFill/>
        </p:spPr>
        <p:txBody>
          <a:bodyPr wrap="square" rtlCol="0">
            <a:spAutoFit/>
          </a:bodyPr>
          <a:lstStyle/>
          <a:p>
            <a:pPr>
              <a:buFont typeface="Wingdings" pitchFamily="2" charset="2"/>
              <a:buChar char="q"/>
            </a:pPr>
            <a:r>
              <a:rPr lang="en-US" sz="2799" dirty="0"/>
              <a:t> A basic node structure is described in following figure.</a:t>
            </a:r>
          </a:p>
          <a:p>
            <a:pPr>
              <a:buFont typeface="Wingdings" pitchFamily="2" charset="2"/>
              <a:buChar char="q"/>
            </a:pPr>
            <a:r>
              <a:rPr lang="en-US" sz="2799" dirty="0"/>
              <a:t> The V, R, and C fields of one of these nodes contain the value, row, and column indices, respectively, of one matrix element.</a:t>
            </a:r>
          </a:p>
          <a:p>
            <a:pPr>
              <a:buFont typeface="Wingdings" pitchFamily="2" charset="2"/>
              <a:buChar char="q"/>
            </a:pPr>
            <a:r>
              <a:rPr lang="en-US" sz="2799" dirty="0"/>
              <a:t> The fields LEFT and UP are pointers to the next element in a circular list containing matrix elements for a row or column, respectively.</a:t>
            </a:r>
          </a:p>
          <a:p>
            <a:endParaRPr lang="en-IN" sz="2799" dirty="0"/>
          </a:p>
        </p:txBody>
      </p:sp>
      <p:sp>
        <p:nvSpPr>
          <p:cNvPr id="7" name="Slide Number Placeholder 6"/>
          <p:cNvSpPr>
            <a:spLocks noGrp="1"/>
          </p:cNvSpPr>
          <p:nvPr>
            <p:ph type="sldNum" sz="quarter" idx="12"/>
          </p:nvPr>
        </p:nvSpPr>
        <p:spPr/>
        <p:txBody>
          <a:bodyPr/>
          <a:lstStyle/>
          <a:p>
            <a:pPr>
              <a:defRPr/>
            </a:pPr>
            <a:fld id="{F74AE4FC-0C8F-4050-B835-3EB0A42CD958}" type="slidenum">
              <a:rPr lang="en-US" smtClean="0"/>
              <a:pPr>
                <a:defRPr/>
              </a:pPr>
              <a:t>102</a:t>
            </a:fld>
            <a:endParaRPr lang="en-US"/>
          </a:p>
        </p:txBody>
      </p:sp>
    </p:spTree>
    <p:extLst>
      <p:ext uri="{BB962C8B-B14F-4D97-AF65-F5344CB8AC3E}">
        <p14:creationId xmlns:p14="http://schemas.microsoft.com/office/powerpoint/2010/main" xmlns="" val="890585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22" name="Picture 2"/>
          <p:cNvPicPr>
            <a:picLocks noGrp="1" noChangeAspect="1" noChangeArrowheads="1"/>
          </p:cNvPicPr>
          <p:nvPr>
            <p:ph idx="1"/>
          </p:nvPr>
        </p:nvPicPr>
        <p:blipFill>
          <a:blip r:embed="rId2"/>
          <a:srcRect/>
          <a:stretch>
            <a:fillRect/>
          </a:stretch>
        </p:blipFill>
        <p:spPr bwMode="auto">
          <a:xfrm rot="5400000">
            <a:off x="1562289" y="-947827"/>
            <a:ext cx="6218206" cy="838862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pPr>
              <a:defRPr/>
            </a:pPr>
            <a:fld id="{F74AE4FC-0C8F-4050-B835-3EB0A42CD958}" type="slidenum">
              <a:rPr lang="en-US" smtClean="0"/>
              <a:pPr>
                <a:defRPr/>
              </a:pPr>
              <a:t>103</a:t>
            </a:fld>
            <a:endParaRPr lang="en-US"/>
          </a:p>
        </p:txBody>
      </p:sp>
    </p:spTree>
    <p:extLst>
      <p:ext uri="{BB962C8B-B14F-4D97-AF65-F5344CB8AC3E}">
        <p14:creationId xmlns:p14="http://schemas.microsoft.com/office/powerpoint/2010/main" xmlns="" val="7482014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Thank You...!!!!</a:t>
            </a:r>
            <a:endParaRPr lang="en-US" dirty="0"/>
          </a:p>
        </p:txBody>
      </p:sp>
      <p:sp>
        <p:nvSpPr>
          <p:cNvPr id="3" name="Rectangle 2"/>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57653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9392"/>
            <a:ext cx="8229600" cy="1267544"/>
          </a:xfrm>
        </p:spPr>
        <p:txBody>
          <a:bodyPr/>
          <a:lstStyle/>
          <a:p>
            <a:pPr>
              <a:lnSpc>
                <a:spcPct val="100000"/>
              </a:lnSpc>
            </a:pPr>
            <a:r>
              <a:rPr lang="en-US" sz="3000" dirty="0"/>
              <a:t>Memory Allocation And De-allocation For A Linked List</a:t>
            </a:r>
          </a:p>
        </p:txBody>
      </p:sp>
      <p:sp>
        <p:nvSpPr>
          <p:cNvPr id="7" name="Content Placeholder 6"/>
          <p:cNvSpPr>
            <a:spLocks noGrp="1"/>
          </p:cNvSpPr>
          <p:nvPr>
            <p:ph idx="1"/>
          </p:nvPr>
        </p:nvSpPr>
        <p:spPr>
          <a:xfrm>
            <a:off x="457200" y="1495325"/>
            <a:ext cx="8229600" cy="4525963"/>
          </a:xfrm>
        </p:spPr>
        <p:txBody>
          <a:bodyPr>
            <a:normAutofit/>
          </a:bodyPr>
          <a:lstStyle/>
          <a:p>
            <a:pPr algn="just">
              <a:lnSpc>
                <a:spcPct val="150000"/>
              </a:lnSpc>
              <a:buFont typeface="Wingdings" pitchFamily="2" charset="2"/>
              <a:buChar char="q"/>
            </a:pPr>
            <a:r>
              <a:rPr lang="en-US" sz="2000" u="sng" dirty="0">
                <a:solidFill>
                  <a:schemeClr val="tx1"/>
                </a:solidFill>
              </a:rPr>
              <a:t>Which part of the memory is free and which is occupied is handled by </a:t>
            </a:r>
            <a:r>
              <a:rPr lang="en-US" sz="2000" b="1" u="sng" dirty="0">
                <a:solidFill>
                  <a:schemeClr val="tx1"/>
                </a:solidFill>
              </a:rPr>
              <a:t>Operating System</a:t>
            </a:r>
            <a:r>
              <a:rPr lang="en-US" sz="2000" u="sng" dirty="0" smtClean="0">
                <a:solidFill>
                  <a:schemeClr val="tx1"/>
                </a:solidFill>
              </a:rPr>
              <a:t>.</a:t>
            </a:r>
          </a:p>
          <a:p>
            <a:pPr algn="just">
              <a:lnSpc>
                <a:spcPct val="150000"/>
              </a:lnSpc>
              <a:buFont typeface="Wingdings" pitchFamily="2" charset="2"/>
              <a:buChar char="q"/>
            </a:pPr>
            <a:endParaRPr lang="en-US" sz="2000" u="sng" dirty="0">
              <a:solidFill>
                <a:schemeClr val="tx1"/>
              </a:solidFill>
            </a:endParaRPr>
          </a:p>
          <a:p>
            <a:pPr algn="just">
              <a:lnSpc>
                <a:spcPct val="150000"/>
              </a:lnSpc>
              <a:buFont typeface="Wingdings" pitchFamily="2" charset="2"/>
              <a:buChar char="q"/>
            </a:pPr>
            <a:r>
              <a:rPr lang="en-US" sz="2000" u="sng" dirty="0">
                <a:solidFill>
                  <a:schemeClr val="tx1"/>
                </a:solidFill>
              </a:rPr>
              <a:t>The computer maintains a list of all free memory cells. This list of available space is called the </a:t>
            </a:r>
            <a:r>
              <a:rPr lang="en-US" sz="2000" b="1" u="sng" dirty="0">
                <a:solidFill>
                  <a:schemeClr val="tx1"/>
                </a:solidFill>
              </a:rPr>
              <a:t>free pool</a:t>
            </a:r>
            <a:r>
              <a:rPr lang="en-US" sz="2000" b="1" dirty="0" smtClean="0">
                <a:solidFill>
                  <a:schemeClr val="tx1"/>
                </a:solidFill>
              </a:rPr>
              <a:t>.</a:t>
            </a:r>
          </a:p>
          <a:p>
            <a:pPr algn="just">
              <a:lnSpc>
                <a:spcPct val="150000"/>
              </a:lnSpc>
              <a:buFont typeface="Wingdings" pitchFamily="2" charset="2"/>
              <a:buChar char="q"/>
            </a:pPr>
            <a:endParaRPr lang="en-US" sz="2000" b="1" dirty="0">
              <a:solidFill>
                <a:schemeClr val="tx1"/>
              </a:solidFill>
            </a:endParaRPr>
          </a:p>
          <a:p>
            <a:pPr algn="just">
              <a:lnSpc>
                <a:spcPct val="150000"/>
              </a:lnSpc>
              <a:buFont typeface="Wingdings" pitchFamily="2" charset="2"/>
              <a:buChar char="q"/>
            </a:pPr>
            <a:r>
              <a:rPr lang="en-US" sz="2000" dirty="0">
                <a:solidFill>
                  <a:schemeClr val="tx1"/>
                </a:solidFill>
              </a:rPr>
              <a:t>For free pool there is another </a:t>
            </a:r>
            <a:r>
              <a:rPr lang="en-US" sz="2000" b="1" dirty="0">
                <a:solidFill>
                  <a:schemeClr val="tx1"/>
                </a:solidFill>
              </a:rPr>
              <a:t>pointer AVAIL </a:t>
            </a:r>
            <a:r>
              <a:rPr lang="en-US" sz="2000" dirty="0">
                <a:solidFill>
                  <a:schemeClr val="tx1"/>
                </a:solidFill>
              </a:rPr>
              <a:t>which </a:t>
            </a:r>
            <a:r>
              <a:rPr lang="en-US" sz="2000" b="1" dirty="0">
                <a:solidFill>
                  <a:schemeClr val="tx1"/>
                </a:solidFill>
              </a:rPr>
              <a:t>stores the address of the first free space </a:t>
            </a:r>
            <a:r>
              <a:rPr lang="en-US" sz="2000" dirty="0">
                <a:solidFill>
                  <a:schemeClr val="tx1"/>
                </a:solidFill>
              </a:rPr>
              <a:t>. </a:t>
            </a:r>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6"/>
          <p:cNvSpPr txBox="1">
            <a:spLocks/>
          </p:cNvSpPr>
          <p:nvPr/>
        </p:nvSpPr>
        <p:spPr>
          <a:xfrm>
            <a:off x="457200" y="141277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xmlns="" val="374754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332656"/>
            <a:ext cx="7200800" cy="5904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651598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Following are the different types of linked lists that are going to be discussed throughout the chapter</a:t>
            </a:r>
            <a:r>
              <a:rPr lang="en-US" sz="2000" dirty="0" smtClean="0">
                <a:solidFill>
                  <a:schemeClr val="tx1"/>
                </a:solidFill>
              </a:rPr>
              <a:t>:</a:t>
            </a:r>
          </a:p>
          <a:p>
            <a:pPr algn="just">
              <a:lnSpc>
                <a:spcPct val="150000"/>
              </a:lnSpc>
              <a:buFont typeface="Wingdings" pitchFamily="2" charset="2"/>
              <a:buChar char="q"/>
            </a:pPr>
            <a:endParaRPr lang="en-US" sz="2000" dirty="0">
              <a:solidFill>
                <a:schemeClr val="tx1"/>
              </a:solidFill>
            </a:endParaRPr>
          </a:p>
          <a:p>
            <a:pPr marL="857250" indent="-285750" algn="just">
              <a:lnSpc>
                <a:spcPct val="150000"/>
              </a:lnSpc>
              <a:buFont typeface="+mj-lt"/>
              <a:buAutoNum type="arabicPeriod"/>
            </a:pPr>
            <a:r>
              <a:rPr lang="en-US" sz="2000" dirty="0">
                <a:solidFill>
                  <a:schemeClr val="tx1"/>
                </a:solidFill>
              </a:rPr>
              <a:t>Singly Linked List</a:t>
            </a:r>
          </a:p>
          <a:p>
            <a:pPr marL="857250" indent="-285750" algn="just">
              <a:lnSpc>
                <a:spcPct val="150000"/>
              </a:lnSpc>
              <a:buFont typeface="+mj-lt"/>
              <a:buAutoNum type="arabicPeriod"/>
            </a:pPr>
            <a:r>
              <a:rPr lang="en-US" sz="2000" dirty="0" smtClean="0">
                <a:solidFill>
                  <a:schemeClr val="tx1"/>
                </a:solidFill>
              </a:rPr>
              <a:t>Circular </a:t>
            </a:r>
            <a:r>
              <a:rPr lang="en-US" sz="2000" dirty="0">
                <a:solidFill>
                  <a:schemeClr val="tx1"/>
                </a:solidFill>
              </a:rPr>
              <a:t>Linked </a:t>
            </a:r>
            <a:r>
              <a:rPr lang="en-US" sz="2000" dirty="0" smtClean="0">
                <a:solidFill>
                  <a:schemeClr val="tx1"/>
                </a:solidFill>
              </a:rPr>
              <a:t>List</a:t>
            </a:r>
          </a:p>
          <a:p>
            <a:pPr marL="857250" indent="-285750" algn="just">
              <a:lnSpc>
                <a:spcPct val="150000"/>
              </a:lnSpc>
              <a:buFont typeface="+mj-lt"/>
              <a:buAutoNum type="arabicPeriod"/>
            </a:pPr>
            <a:r>
              <a:rPr lang="en-US" sz="2000" dirty="0" smtClean="0">
                <a:solidFill>
                  <a:schemeClr val="tx1"/>
                </a:solidFill>
              </a:rPr>
              <a:t>Doubly Linked List</a:t>
            </a:r>
          </a:p>
          <a:p>
            <a:pPr marL="857250" indent="-285750" algn="just">
              <a:lnSpc>
                <a:spcPct val="150000"/>
              </a:lnSpc>
              <a:buFont typeface="+mj-lt"/>
              <a:buAutoNum type="arabicPeriod"/>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Types of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686605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The singly linked list is the simplest type of linked list in which each node contains data and a pointer to the next node of the same data type.</a:t>
            </a:r>
          </a:p>
          <a:p>
            <a:pPr algn="just">
              <a:lnSpc>
                <a:spcPct val="150000"/>
              </a:lnSpc>
              <a:buFont typeface="Wingdings" pitchFamily="2" charset="2"/>
              <a:buChar char="q"/>
            </a:pPr>
            <a:r>
              <a:rPr lang="en-US" sz="2000" dirty="0">
                <a:solidFill>
                  <a:schemeClr val="tx1"/>
                </a:solidFill>
              </a:rPr>
              <a:t>By saying that node contains a pointer to the next node means that the node stores address of the next node in the sequence.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a:t>SINGLY 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3675757"/>
            <a:ext cx="8147247" cy="22629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97431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Inserting a new node is about to add a new node in an already existing linked list</a:t>
            </a:r>
            <a:r>
              <a:rPr lang="en-US" sz="2000" dirty="0" smtClean="0">
                <a:solidFill>
                  <a:schemeClr val="tx1"/>
                </a:solidFill>
              </a:rPr>
              <a:t>.</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For insertion there are four cases</a:t>
            </a:r>
            <a:r>
              <a:rPr lang="en-US" sz="2000" dirty="0" smtClean="0">
                <a:solidFill>
                  <a:schemeClr val="tx1"/>
                </a:solidFill>
              </a:rPr>
              <a:t>:</a:t>
            </a:r>
          </a:p>
          <a:p>
            <a:pPr algn="just">
              <a:lnSpc>
                <a:spcPct val="150000"/>
              </a:lnSpc>
              <a:buFont typeface="Wingdings" pitchFamily="2" charset="2"/>
              <a:buChar char="§"/>
            </a:pPr>
            <a:r>
              <a:rPr lang="en-US" sz="2000" dirty="0">
                <a:solidFill>
                  <a:schemeClr val="tx1"/>
                </a:solidFill>
              </a:rPr>
              <a:t>Case 1: The new node is inserted at the beginning of a linked list.</a:t>
            </a:r>
          </a:p>
          <a:p>
            <a:pPr algn="just">
              <a:lnSpc>
                <a:spcPct val="150000"/>
              </a:lnSpc>
              <a:buFont typeface="Wingdings" pitchFamily="2" charset="2"/>
              <a:buChar char="§"/>
            </a:pPr>
            <a:r>
              <a:rPr lang="en-US" sz="2000" dirty="0">
                <a:solidFill>
                  <a:schemeClr val="tx1"/>
                </a:solidFill>
              </a:rPr>
              <a:t>Case 2: The new node is inserted at the end of a linked list.</a:t>
            </a:r>
          </a:p>
          <a:p>
            <a:pPr algn="just">
              <a:lnSpc>
                <a:spcPct val="150000"/>
              </a:lnSpc>
              <a:buFont typeface="Wingdings" pitchFamily="2" charset="2"/>
              <a:buChar char="§"/>
            </a:pPr>
            <a:r>
              <a:rPr lang="en-US" sz="2000" dirty="0">
                <a:solidFill>
                  <a:schemeClr val="tx1"/>
                </a:solidFill>
              </a:rPr>
              <a:t>Case 3: The new node is inserted after a given node.</a:t>
            </a:r>
          </a:p>
          <a:p>
            <a:pPr algn="just">
              <a:lnSpc>
                <a:spcPct val="150000"/>
              </a:lnSpc>
              <a:buFont typeface="Wingdings" pitchFamily="2" charset="2"/>
              <a:buChar char="§"/>
            </a:pPr>
            <a:r>
              <a:rPr lang="en-US" sz="2000" dirty="0">
                <a:solidFill>
                  <a:schemeClr val="tx1"/>
                </a:solidFill>
              </a:rPr>
              <a:t>Case 4: The new node is inserted before a given node.</a:t>
            </a: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2700" dirty="0"/>
              <a:t>Inserting A New Node In A 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198806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At the beginning of the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6"/>
          <p:cNvSpPr txBox="1">
            <a:spLocks/>
          </p:cNvSpPr>
          <p:nvPr/>
        </p:nvSpPr>
        <p:spPr>
          <a:xfrm>
            <a:off x="457200" y="1052736"/>
            <a:ext cx="8229600" cy="48860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p>
          <a:p>
            <a:pPr marL="0" indent="0">
              <a:buFont typeface="Arial" pitchFamily="34" charse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980728"/>
            <a:ext cx="8640960" cy="5112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26420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At the beginning of the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6"/>
          <p:cNvSpPr txBox="1">
            <a:spLocks/>
          </p:cNvSpPr>
          <p:nvPr/>
        </p:nvSpPr>
        <p:spPr>
          <a:xfrm>
            <a:off x="457200" y="1052736"/>
            <a:ext cx="8229600" cy="48860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q"/>
            </a:pPr>
            <a:r>
              <a:rPr lang="en-US" sz="2000" dirty="0">
                <a:solidFill>
                  <a:schemeClr val="tx1"/>
                </a:solidFill>
              </a:rPr>
              <a:t>Algorithm to insert a new node at the beginning of a linked list:</a:t>
            </a:r>
          </a:p>
          <a:p>
            <a:pPr marL="0" indent="0">
              <a:buFont typeface="Arial" pitchFamily="34" charse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676400"/>
            <a:ext cx="7472452"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63780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At the end of the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207" y="908720"/>
            <a:ext cx="8757281" cy="54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26017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At the end of the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6"/>
          <p:cNvSpPr txBox="1">
            <a:spLocks/>
          </p:cNvSpPr>
          <p:nvPr/>
        </p:nvSpPr>
        <p:spPr>
          <a:xfrm>
            <a:off x="457200" y="836712"/>
            <a:ext cx="8229600"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q"/>
            </a:pPr>
            <a:r>
              <a:rPr lang="en-US" sz="2000" dirty="0">
                <a:solidFill>
                  <a:schemeClr val="tx1"/>
                </a:solidFill>
              </a:rPr>
              <a:t>Algorithm to insert a new node at the end of a linked list</a:t>
            </a:r>
            <a:r>
              <a:rPr lang="en-US" dirty="0">
                <a:solidFill>
                  <a:schemeClr val="tx1"/>
                </a:solidFill>
                <a:latin typeface="Calibri" pitchFamily="34" charset="0"/>
                <a:cs typeface="Calibri" pitchFamily="34" charset="0"/>
              </a:rPr>
              <a:t>:</a:t>
            </a:r>
          </a:p>
          <a:p>
            <a:pPr marL="0" indent="0">
              <a:buFont typeface="Arial" pitchFamily="34" charse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1304924"/>
            <a:ext cx="7272808" cy="5004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784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Linked list is a linear collection of data elements.</a:t>
            </a:r>
          </a:p>
          <a:p>
            <a:pPr algn="just">
              <a:lnSpc>
                <a:spcPct val="150000"/>
              </a:lnSpc>
              <a:buFont typeface="Wingdings" pitchFamily="2" charset="2"/>
              <a:buChar char="q"/>
            </a:pPr>
            <a:r>
              <a:rPr lang="en-US" sz="2000" dirty="0">
                <a:solidFill>
                  <a:schemeClr val="tx1"/>
                </a:solidFill>
              </a:rPr>
              <a:t>These data elements are called nodes</a:t>
            </a:r>
            <a:r>
              <a:rPr lang="en-US" sz="2000" dirty="0" smtClean="0">
                <a:solidFill>
                  <a:schemeClr val="tx1"/>
                </a:solidFill>
              </a:rPr>
              <a:t>.</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Every nodes in linked list contain two </a:t>
            </a:r>
            <a:r>
              <a:rPr lang="en-US" sz="2000" dirty="0" smtClean="0">
                <a:solidFill>
                  <a:schemeClr val="tx1"/>
                </a:solidFill>
              </a:rPr>
              <a:t>fields:</a:t>
            </a:r>
          </a:p>
          <a:p>
            <a:pPr marL="514350" indent="-285750" algn="just">
              <a:lnSpc>
                <a:spcPct val="150000"/>
              </a:lnSpc>
              <a:buAutoNum type="arabicPeriod"/>
            </a:pPr>
            <a:r>
              <a:rPr lang="en-CA" sz="2000" dirty="0">
                <a:solidFill>
                  <a:schemeClr val="tx1"/>
                </a:solidFill>
              </a:rPr>
              <a:t>Data Field : </a:t>
            </a:r>
            <a:r>
              <a:rPr lang="en-CA" sz="2000" dirty="0" smtClean="0">
                <a:solidFill>
                  <a:schemeClr val="tx1"/>
                </a:solidFill>
              </a:rPr>
              <a:t>stores the data </a:t>
            </a:r>
            <a:endParaRPr lang="en-CA" sz="2000" dirty="0">
              <a:solidFill>
                <a:schemeClr val="tx1"/>
              </a:solidFill>
            </a:endParaRPr>
          </a:p>
          <a:p>
            <a:pPr marL="514350" indent="-285750" algn="just">
              <a:lnSpc>
                <a:spcPct val="150000"/>
              </a:lnSpc>
              <a:buAutoNum type="arabicPeriod"/>
            </a:pPr>
            <a:r>
              <a:rPr lang="en-CA" sz="2000" dirty="0">
                <a:solidFill>
                  <a:schemeClr val="tx1"/>
                </a:solidFill>
              </a:rPr>
              <a:t>Pointer </a:t>
            </a:r>
            <a:r>
              <a:rPr lang="en-CA" sz="2000" dirty="0" smtClean="0">
                <a:solidFill>
                  <a:srgbClr val="000000"/>
                </a:solidFill>
                <a:latin typeface="Century Schoolbook"/>
              </a:rPr>
              <a:t>: </a:t>
            </a:r>
            <a:r>
              <a:rPr lang="en-CA" sz="2000" dirty="0">
                <a:solidFill>
                  <a:schemeClr val="tx1"/>
                </a:solidFill>
              </a:rPr>
              <a:t>contains the address of the next node in the list</a:t>
            </a:r>
            <a:endParaRPr lang="en-US" sz="2000" dirty="0">
              <a:solidFill>
                <a:schemeClr val="tx1"/>
              </a:solidFill>
            </a:endParaRPr>
          </a:p>
          <a:p>
            <a:pPr marL="514350" indent="-285750"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7780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763488"/>
          </a:xfrm>
        </p:spPr>
        <p:txBody>
          <a:bodyPr anchor="t"/>
          <a:lstStyle/>
          <a:p>
            <a:pPr>
              <a:lnSpc>
                <a:spcPct val="100000"/>
              </a:lnSpc>
            </a:pPr>
            <a:r>
              <a:rPr lang="en-US" sz="3000" dirty="0" smtClean="0"/>
              <a:t>Case 3: After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692696"/>
            <a:ext cx="8424936" cy="5556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3116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24"/>
            <a:ext cx="8229600" cy="764704"/>
          </a:xfrm>
        </p:spPr>
        <p:txBody>
          <a:bodyPr anchor="t"/>
          <a:lstStyle/>
          <a:p>
            <a:pPr>
              <a:lnSpc>
                <a:spcPct val="100000"/>
              </a:lnSpc>
            </a:pPr>
            <a:r>
              <a:rPr lang="en-US" sz="3000" dirty="0" smtClean="0"/>
              <a:t>Case 3: After a given node</a:t>
            </a:r>
            <a:endParaRPr lang="en-US" sz="3000" dirty="0"/>
          </a:p>
        </p:txBody>
      </p:sp>
      <p:sp>
        <p:nvSpPr>
          <p:cNvPr id="2" name="Content Placeholder 1"/>
          <p:cNvSpPr>
            <a:spLocks noGrp="1"/>
          </p:cNvSpPr>
          <p:nvPr>
            <p:ph idx="1"/>
          </p:nvPr>
        </p:nvSpPr>
        <p:spPr>
          <a:xfrm>
            <a:off x="467544" y="764704"/>
            <a:ext cx="8219256" cy="5361459"/>
          </a:xfrm>
        </p:spPr>
        <p:txBody>
          <a:bodyPr/>
          <a:lstStyle/>
          <a:p>
            <a:pPr>
              <a:buFont typeface="Wingdings" pitchFamily="2" charset="2"/>
              <a:buChar char="q"/>
            </a:pPr>
            <a:r>
              <a:rPr lang="en-US" sz="2000" dirty="0">
                <a:solidFill>
                  <a:schemeClr val="tx1"/>
                </a:solidFill>
              </a:rPr>
              <a:t>Algorithm to insert a new node after a node that has a value NUM:</a:t>
            </a:r>
          </a:p>
          <a:p>
            <a:endParaRPr lang="en-US"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insert1.JPG"/>
          <p:cNvPicPr>
            <a:picLocks noChangeAspect="1"/>
          </p:cNvPicPr>
          <p:nvPr/>
        </p:nvPicPr>
        <p:blipFill>
          <a:blip r:embed="rId2"/>
          <a:stretch>
            <a:fillRect/>
          </a:stretch>
        </p:blipFill>
        <p:spPr>
          <a:xfrm>
            <a:off x="1676353" y="1295400"/>
            <a:ext cx="6858047" cy="4848244"/>
          </a:xfrm>
          <a:prstGeom prst="rect">
            <a:avLst/>
          </a:prstGeom>
        </p:spPr>
      </p:pic>
    </p:spTree>
    <p:extLst>
      <p:ext uri="{BB962C8B-B14F-4D97-AF65-F5344CB8AC3E}">
        <p14:creationId xmlns:p14="http://schemas.microsoft.com/office/powerpoint/2010/main" xmlns="" val="534161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763488"/>
          </a:xfrm>
        </p:spPr>
        <p:txBody>
          <a:bodyPr anchor="t"/>
          <a:lstStyle/>
          <a:p>
            <a:pPr>
              <a:lnSpc>
                <a:spcPct val="100000"/>
              </a:lnSpc>
            </a:pPr>
            <a:r>
              <a:rPr lang="en-US" sz="3000" dirty="0" smtClean="0"/>
              <a:t>Case 4: Before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685800"/>
            <a:ext cx="8731696" cy="5544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3248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7240"/>
            <a:ext cx="8229600" cy="763488"/>
          </a:xfrm>
        </p:spPr>
        <p:txBody>
          <a:bodyPr anchor="t"/>
          <a:lstStyle/>
          <a:p>
            <a:pPr>
              <a:lnSpc>
                <a:spcPct val="100000"/>
              </a:lnSpc>
            </a:pPr>
            <a:r>
              <a:rPr lang="en-US" sz="3000" dirty="0" smtClean="0"/>
              <a:t>Case 4: Before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6635" y="1781200"/>
            <a:ext cx="7100565" cy="41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3400" y="838453"/>
            <a:ext cx="8064896" cy="707886"/>
          </a:xfrm>
          <a:prstGeom prst="rect">
            <a:avLst/>
          </a:prstGeom>
        </p:spPr>
        <p:txBody>
          <a:bodyPr wrap="square">
            <a:spAutoFit/>
          </a:bodyPr>
          <a:lstStyle/>
          <a:p>
            <a:pPr marL="342900" indent="-342900" algn="just">
              <a:spcBef>
                <a:spcPct val="20000"/>
              </a:spcBef>
              <a:buFont typeface="Wingdings" pitchFamily="2" charset="2"/>
              <a:buChar char="q"/>
            </a:pPr>
            <a:r>
              <a:rPr lang="en-US" sz="2000" dirty="0" smtClean="0">
                <a:latin typeface="+mj-lt"/>
              </a:rPr>
              <a:t>Algorithm </a:t>
            </a:r>
            <a:r>
              <a:rPr lang="en-US" sz="2000" dirty="0">
                <a:latin typeface="+mj-lt"/>
              </a:rPr>
              <a:t>to insert a new node before a node that has a value NUM:</a:t>
            </a:r>
          </a:p>
        </p:txBody>
      </p:sp>
    </p:spTree>
    <p:extLst>
      <p:ext uri="{BB962C8B-B14F-4D97-AF65-F5344CB8AC3E}">
        <p14:creationId xmlns:p14="http://schemas.microsoft.com/office/powerpoint/2010/main" xmlns="" val="1531711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Deleting a node is about removing a node from an already existing linked list</a:t>
            </a:r>
            <a:r>
              <a:rPr lang="en-US" sz="2000" dirty="0" smtClean="0">
                <a:solidFill>
                  <a:schemeClr val="tx1"/>
                </a:solidFill>
              </a:rPr>
              <a:t>.</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a:solidFill>
                  <a:schemeClr val="tx1"/>
                </a:solidFill>
              </a:rPr>
              <a:t>For </a:t>
            </a:r>
            <a:r>
              <a:rPr lang="en-US" sz="2000" dirty="0" smtClean="0">
                <a:solidFill>
                  <a:schemeClr val="tx1"/>
                </a:solidFill>
              </a:rPr>
              <a:t>deletion there </a:t>
            </a:r>
            <a:r>
              <a:rPr lang="en-US" sz="2000" dirty="0">
                <a:solidFill>
                  <a:schemeClr val="tx1"/>
                </a:solidFill>
              </a:rPr>
              <a:t>are four cases</a:t>
            </a:r>
            <a:r>
              <a:rPr lang="en-US" sz="2000" dirty="0" smtClean="0">
                <a:solidFill>
                  <a:schemeClr val="tx1"/>
                </a:solidFill>
              </a:rPr>
              <a:t>:</a:t>
            </a:r>
          </a:p>
          <a:p>
            <a:pPr algn="just">
              <a:lnSpc>
                <a:spcPct val="150000"/>
              </a:lnSpc>
              <a:buFont typeface="Wingdings" pitchFamily="2" charset="2"/>
              <a:buChar char="§"/>
            </a:pPr>
            <a:r>
              <a:rPr lang="en-US" sz="2000" dirty="0" smtClean="0">
                <a:solidFill>
                  <a:schemeClr val="tx1"/>
                </a:solidFill>
              </a:rPr>
              <a:t>Case </a:t>
            </a:r>
            <a:r>
              <a:rPr lang="en-US" sz="2000" dirty="0">
                <a:solidFill>
                  <a:schemeClr val="tx1"/>
                </a:solidFill>
              </a:rPr>
              <a:t>1: The first </a:t>
            </a:r>
            <a:r>
              <a:rPr lang="en-US" sz="2000" dirty="0" smtClean="0">
                <a:solidFill>
                  <a:schemeClr val="tx1"/>
                </a:solidFill>
              </a:rPr>
              <a:t>node</a:t>
            </a:r>
            <a:endParaRPr lang="en-US" sz="2000" dirty="0">
              <a:solidFill>
                <a:schemeClr val="tx1"/>
              </a:solidFill>
            </a:endParaRPr>
          </a:p>
          <a:p>
            <a:pPr algn="just">
              <a:lnSpc>
                <a:spcPct val="150000"/>
              </a:lnSpc>
              <a:buFont typeface="Wingdings" pitchFamily="2" charset="2"/>
              <a:buChar char="§"/>
            </a:pPr>
            <a:r>
              <a:rPr lang="en-US" sz="2000" dirty="0">
                <a:solidFill>
                  <a:schemeClr val="tx1"/>
                </a:solidFill>
              </a:rPr>
              <a:t>Case 2: The last </a:t>
            </a:r>
            <a:r>
              <a:rPr lang="en-US" sz="2000" dirty="0" smtClean="0">
                <a:solidFill>
                  <a:schemeClr val="tx1"/>
                </a:solidFill>
              </a:rPr>
              <a:t>node</a:t>
            </a:r>
            <a:endParaRPr lang="en-US" sz="2000" dirty="0">
              <a:solidFill>
                <a:schemeClr val="tx1"/>
              </a:solidFill>
            </a:endParaRPr>
          </a:p>
          <a:p>
            <a:pPr algn="just">
              <a:lnSpc>
                <a:spcPct val="150000"/>
              </a:lnSpc>
              <a:buFont typeface="Wingdings" pitchFamily="2" charset="2"/>
              <a:buChar char="§"/>
            </a:pPr>
            <a:r>
              <a:rPr lang="en-US" sz="2000" dirty="0">
                <a:solidFill>
                  <a:schemeClr val="tx1"/>
                </a:solidFill>
              </a:rPr>
              <a:t>Case 3: </a:t>
            </a:r>
            <a:r>
              <a:rPr lang="en-US" sz="2000" dirty="0" smtClean="0">
                <a:solidFill>
                  <a:schemeClr val="tx1"/>
                </a:solidFill>
              </a:rPr>
              <a:t>Specific Node</a:t>
            </a:r>
          </a:p>
          <a:p>
            <a:pPr marL="0" indent="0" algn="just">
              <a:lnSpc>
                <a:spcPct val="150000"/>
              </a:lnSpc>
              <a:buNone/>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2700" dirty="0" smtClean="0"/>
              <a:t>Deleting A </a:t>
            </a:r>
            <a:r>
              <a:rPr lang="en-US" sz="2700" dirty="0"/>
              <a:t>New Node In A 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240631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fontScale="92500" lnSpcReduction="20000"/>
          </a:bodyPr>
          <a:lstStyle/>
          <a:p>
            <a:pPr algn="just">
              <a:lnSpc>
                <a:spcPct val="150000"/>
              </a:lnSpc>
              <a:buFont typeface="Wingdings" pitchFamily="2" charset="2"/>
              <a:buChar char="q"/>
            </a:pPr>
            <a:r>
              <a:rPr lang="en-US" sz="2000" dirty="0">
                <a:solidFill>
                  <a:schemeClr val="tx1"/>
                </a:solidFill>
              </a:rPr>
              <a:t>Before beginning with algorithms, first one important term is needed to be understood is- </a:t>
            </a:r>
            <a:r>
              <a:rPr lang="en-US" sz="2000" b="1" dirty="0">
                <a:solidFill>
                  <a:schemeClr val="tx1"/>
                </a:solidFill>
              </a:rPr>
              <a:t>UNDERFLOW</a:t>
            </a:r>
            <a:r>
              <a:rPr lang="en-US" sz="2000" dirty="0">
                <a:solidFill>
                  <a:schemeClr val="tx1"/>
                </a:solidFill>
              </a:rPr>
              <a:t>.</a:t>
            </a:r>
          </a:p>
          <a:p>
            <a:pPr algn="just">
              <a:lnSpc>
                <a:spcPct val="150000"/>
              </a:lnSpc>
              <a:buFont typeface="Wingdings" pitchFamily="2" charset="2"/>
              <a:buChar char="q"/>
            </a:pPr>
            <a:r>
              <a:rPr lang="en-US" sz="2000" dirty="0">
                <a:solidFill>
                  <a:schemeClr val="tx1"/>
                </a:solidFill>
              </a:rPr>
              <a:t>UNDERFLOW is a condition that occurs when we try to delete a node from a linked list that is </a:t>
            </a:r>
            <a:r>
              <a:rPr lang="en-US" sz="2000" b="1" dirty="0">
                <a:solidFill>
                  <a:schemeClr val="tx1"/>
                </a:solidFill>
              </a:rPr>
              <a:t>empty</a:t>
            </a:r>
            <a:r>
              <a:rPr lang="en-US" sz="2000" dirty="0">
                <a:solidFill>
                  <a:schemeClr val="tx1"/>
                </a:solidFill>
              </a:rPr>
              <a:t>.</a:t>
            </a:r>
          </a:p>
          <a:p>
            <a:pPr algn="just">
              <a:lnSpc>
                <a:spcPct val="150000"/>
              </a:lnSpc>
              <a:buFont typeface="Wingdings" pitchFamily="2" charset="2"/>
              <a:buChar char="q"/>
            </a:pPr>
            <a:r>
              <a:rPr lang="en-US" sz="2000" dirty="0">
                <a:solidFill>
                  <a:schemeClr val="tx1"/>
                </a:solidFill>
              </a:rPr>
              <a:t>This happens when </a:t>
            </a:r>
            <a:r>
              <a:rPr lang="en-US" sz="2000" b="1" dirty="0">
                <a:solidFill>
                  <a:schemeClr val="tx1"/>
                </a:solidFill>
              </a:rPr>
              <a:t>START=NULL</a:t>
            </a:r>
            <a:r>
              <a:rPr lang="en-US" sz="2000" dirty="0">
                <a:solidFill>
                  <a:schemeClr val="tx1"/>
                </a:solidFill>
              </a:rPr>
              <a:t> or when there are no more nodes to be deleted.</a:t>
            </a:r>
          </a:p>
          <a:p>
            <a:pPr algn="just">
              <a:lnSpc>
                <a:spcPct val="150000"/>
              </a:lnSpc>
              <a:buFont typeface="Wingdings" pitchFamily="2" charset="2"/>
              <a:buChar char="q"/>
            </a:pPr>
            <a:r>
              <a:rPr lang="en-US" sz="2000" dirty="0">
                <a:solidFill>
                  <a:schemeClr val="tx1"/>
                </a:solidFill>
              </a:rPr>
              <a:t>When we delete a node from the list, we </a:t>
            </a:r>
            <a:r>
              <a:rPr lang="en-US" sz="2000" b="1" dirty="0">
                <a:solidFill>
                  <a:schemeClr val="tx1"/>
                </a:solidFill>
              </a:rPr>
              <a:t>have to free the memory occupied by that node</a:t>
            </a:r>
            <a:r>
              <a:rPr lang="en-US" sz="2000" dirty="0">
                <a:solidFill>
                  <a:schemeClr val="tx1"/>
                </a:solidFill>
              </a:rPr>
              <a:t>. </a:t>
            </a:r>
          </a:p>
          <a:p>
            <a:pPr algn="just">
              <a:lnSpc>
                <a:spcPct val="150000"/>
              </a:lnSpc>
              <a:buFont typeface="Wingdings" pitchFamily="2" charset="2"/>
              <a:buChar char="q"/>
            </a:pPr>
            <a:r>
              <a:rPr lang="en-US" sz="2000" dirty="0">
                <a:solidFill>
                  <a:schemeClr val="tx1"/>
                </a:solidFill>
              </a:rPr>
              <a:t>This </a:t>
            </a:r>
            <a:r>
              <a:rPr lang="en-US" sz="2000" b="1" dirty="0">
                <a:solidFill>
                  <a:schemeClr val="tx1"/>
                </a:solidFill>
              </a:rPr>
              <a:t>memory is returned to the free pool</a:t>
            </a:r>
            <a:r>
              <a:rPr lang="en-US" sz="2000" dirty="0">
                <a:solidFill>
                  <a:schemeClr val="tx1"/>
                </a:solidFill>
              </a:rPr>
              <a:t>, so that it can be used to store other data.</a:t>
            </a:r>
          </a:p>
          <a:p>
            <a:pPr algn="just">
              <a:lnSpc>
                <a:spcPct val="150000"/>
              </a:lnSpc>
              <a:buFont typeface="Wingdings" pitchFamily="2" charset="2"/>
              <a:buChar char="q"/>
            </a:pPr>
            <a:r>
              <a:rPr lang="en-US" sz="2000" dirty="0">
                <a:solidFill>
                  <a:schemeClr val="tx1"/>
                </a:solidFill>
              </a:rPr>
              <a:t>Whatever be the case of deletion, we always change the </a:t>
            </a:r>
            <a:r>
              <a:rPr lang="en-US" sz="2000" b="1" dirty="0">
                <a:solidFill>
                  <a:schemeClr val="tx1"/>
                </a:solidFill>
              </a:rPr>
              <a:t>AVAIL pointer so that it points to the address which has been recently freed</a:t>
            </a:r>
            <a:r>
              <a:rPr lang="en-US" sz="2000" dirty="0">
                <a:solidFill>
                  <a:schemeClr val="tx1"/>
                </a:solidFill>
              </a:rPr>
              <a:t>.</a:t>
            </a:r>
          </a:p>
          <a:p>
            <a:pPr marL="0" indent="0" algn="just">
              <a:lnSpc>
                <a:spcPct val="150000"/>
              </a:lnSpc>
              <a:buNone/>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2700" dirty="0" smtClean="0"/>
              <a:t>Deleting A </a:t>
            </a:r>
            <a:r>
              <a:rPr lang="en-US" sz="2700" dirty="0"/>
              <a:t>New Node In A 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115735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1: First node </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1628800"/>
            <a:ext cx="7056784" cy="3240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4095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1: First node </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2276872"/>
            <a:ext cx="6120680"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9552" y="1340768"/>
            <a:ext cx="8064896" cy="461665"/>
          </a:xfrm>
          <a:prstGeom prst="rect">
            <a:avLst/>
          </a:prstGeom>
        </p:spPr>
        <p:txBody>
          <a:bodyPr wrap="square">
            <a:spAutoFit/>
          </a:bodyPr>
          <a:lstStyle/>
          <a:p>
            <a:pPr marL="457200" indent="-400050">
              <a:buFont typeface="Wingdings" pitchFamily="2" charset="2"/>
              <a:buChar char="q"/>
            </a:pPr>
            <a:r>
              <a:rPr lang="en-US" sz="2400" dirty="0">
                <a:latin typeface="Calibri" pitchFamily="34" charset="0"/>
                <a:cs typeface="Calibri" pitchFamily="34" charset="0"/>
              </a:rPr>
              <a:t> </a:t>
            </a:r>
            <a:r>
              <a:rPr lang="en-US" sz="1900" dirty="0">
                <a:latin typeface="+mj-lt"/>
              </a:rPr>
              <a:t>Algorithm to delete first node of a linked list:</a:t>
            </a:r>
          </a:p>
        </p:txBody>
      </p:sp>
    </p:spTree>
    <p:extLst>
      <p:ext uri="{BB962C8B-B14F-4D97-AF65-F5344CB8AC3E}">
        <p14:creationId xmlns:p14="http://schemas.microsoft.com/office/powerpoint/2010/main" xmlns="" val="3835349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2: Last node </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052736"/>
            <a:ext cx="7776863"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5899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2: Last node </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 name="Rectangle 1"/>
          <p:cNvSpPr/>
          <p:nvPr/>
        </p:nvSpPr>
        <p:spPr>
          <a:xfrm>
            <a:off x="539552" y="1124744"/>
            <a:ext cx="8064896" cy="461665"/>
          </a:xfrm>
          <a:prstGeom prst="rect">
            <a:avLst/>
          </a:prstGeom>
        </p:spPr>
        <p:txBody>
          <a:bodyPr wrap="square">
            <a:spAutoFit/>
          </a:bodyPr>
          <a:lstStyle/>
          <a:p>
            <a:pPr marL="457200" indent="-400050">
              <a:buFont typeface="Wingdings" pitchFamily="2" charset="2"/>
              <a:buChar char="q"/>
            </a:pPr>
            <a:r>
              <a:rPr lang="en-US" sz="2400" dirty="0">
                <a:latin typeface="Calibri" pitchFamily="34" charset="0"/>
                <a:cs typeface="Calibri" pitchFamily="34" charset="0"/>
              </a:rPr>
              <a:t> </a:t>
            </a:r>
            <a:r>
              <a:rPr lang="en-US" sz="1900" dirty="0">
                <a:latin typeface="+mj-lt"/>
              </a:rPr>
              <a:t>Algorithm to delete last node of a linked list: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8" y="1628800"/>
            <a:ext cx="6912768" cy="4536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26921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90600"/>
            <a:ext cx="8305800" cy="5486400"/>
          </a:xfrm>
        </p:spPr>
        <p:txBody>
          <a:bodyPr>
            <a:normAutofit/>
          </a:bodyPr>
          <a:lstStyle/>
          <a:p>
            <a:pPr algn="just">
              <a:lnSpc>
                <a:spcPct val="150000"/>
              </a:lnSpc>
              <a:buFont typeface="Wingdings" pitchFamily="2" charset="2"/>
              <a:buChar char="q"/>
            </a:pPr>
            <a:r>
              <a:rPr lang="en-US" sz="2000" u="sng" dirty="0">
                <a:solidFill>
                  <a:schemeClr val="tx1"/>
                </a:solidFill>
              </a:rPr>
              <a:t>The </a:t>
            </a:r>
            <a:r>
              <a:rPr lang="en-US" sz="2000" b="1" u="sng" dirty="0">
                <a:solidFill>
                  <a:schemeClr val="tx1"/>
                </a:solidFill>
              </a:rPr>
              <a:t>Left part </a:t>
            </a:r>
            <a:r>
              <a:rPr lang="en-US" sz="2000" u="sng" dirty="0">
                <a:solidFill>
                  <a:schemeClr val="tx1"/>
                </a:solidFill>
              </a:rPr>
              <a:t>of the node which contains data may include a simple data type, an array or a structure</a:t>
            </a:r>
            <a:r>
              <a:rPr lang="en-US" sz="2000" dirty="0">
                <a:solidFill>
                  <a:schemeClr val="tx1"/>
                </a:solidFill>
              </a:rPr>
              <a:t>. </a:t>
            </a:r>
          </a:p>
          <a:p>
            <a:pPr algn="just">
              <a:lnSpc>
                <a:spcPct val="150000"/>
              </a:lnSpc>
              <a:buFont typeface="Wingdings" pitchFamily="2" charset="2"/>
              <a:buChar char="q"/>
            </a:pPr>
            <a:r>
              <a:rPr lang="en-US" sz="2000" u="sng" dirty="0">
                <a:solidFill>
                  <a:schemeClr val="tx1"/>
                </a:solidFill>
              </a:rPr>
              <a:t>The </a:t>
            </a:r>
            <a:r>
              <a:rPr lang="en-US" sz="2000" b="1" u="sng" dirty="0">
                <a:solidFill>
                  <a:schemeClr val="tx1"/>
                </a:solidFill>
              </a:rPr>
              <a:t>Right part </a:t>
            </a:r>
            <a:r>
              <a:rPr lang="en-US" sz="2000" u="sng" dirty="0">
                <a:solidFill>
                  <a:schemeClr val="tx1"/>
                </a:solidFill>
              </a:rPr>
              <a:t>of the node contains a pointer to the next node (address of a next node in sequence)</a:t>
            </a:r>
            <a:r>
              <a:rPr lang="en-US" sz="2000" dirty="0">
                <a:solidFill>
                  <a:schemeClr val="tx1"/>
                </a:solidFill>
              </a:rPr>
              <a:t>.</a:t>
            </a:r>
          </a:p>
          <a:p>
            <a:pPr algn="just">
              <a:lnSpc>
                <a:spcPct val="150000"/>
              </a:lnSpc>
              <a:buFont typeface="Wingdings" pitchFamily="2" charset="2"/>
              <a:buChar char="q"/>
            </a:pPr>
            <a:r>
              <a:rPr lang="en-US" sz="2000" u="sng" dirty="0">
                <a:solidFill>
                  <a:schemeClr val="tx1"/>
                </a:solidFill>
              </a:rPr>
              <a:t>The </a:t>
            </a:r>
            <a:r>
              <a:rPr lang="en-US" sz="2000" b="1" u="sng" dirty="0">
                <a:solidFill>
                  <a:schemeClr val="tx1"/>
                </a:solidFill>
              </a:rPr>
              <a:t>last node </a:t>
            </a:r>
            <a:r>
              <a:rPr lang="en-US" sz="2000" u="sng" dirty="0">
                <a:solidFill>
                  <a:schemeClr val="tx1"/>
                </a:solidFill>
              </a:rPr>
              <a:t>will have no next node connected to it so it will store a special value called </a:t>
            </a:r>
            <a:r>
              <a:rPr lang="en-US" sz="2000" b="1" u="sng" dirty="0">
                <a:solidFill>
                  <a:schemeClr val="tx1"/>
                </a:solidFill>
              </a:rPr>
              <a:t>NULL</a:t>
            </a:r>
            <a:r>
              <a:rPr lang="en-US" sz="2000" dirty="0">
                <a:solidFill>
                  <a:schemeClr val="tx1"/>
                </a:solidFill>
              </a:rPr>
              <a:t>.</a:t>
            </a:r>
          </a:p>
          <a:p>
            <a:pPr algn="just">
              <a:lnSpc>
                <a:spcPct val="150000"/>
              </a:lnSpc>
              <a:buFont typeface="Wingdings" pitchFamily="2" charset="2"/>
              <a:buChar char="q"/>
            </a:pPr>
            <a:r>
              <a:rPr lang="en-US" sz="2000" dirty="0">
                <a:solidFill>
                  <a:schemeClr val="tx1"/>
                </a:solidFill>
              </a:rPr>
              <a:t>Thus NULL pointer denotes the end of the list.</a:t>
            </a:r>
          </a:p>
          <a:p>
            <a:pPr algn="just">
              <a:lnSpc>
                <a:spcPct val="150000"/>
              </a:lnSpc>
              <a:buFont typeface="Wingdings" pitchFamily="2" charset="2"/>
              <a:buChar char="q"/>
            </a:pPr>
            <a:r>
              <a:rPr lang="en-US" sz="2000" dirty="0">
                <a:solidFill>
                  <a:schemeClr val="tx1"/>
                </a:solidFill>
              </a:rPr>
              <a:t>In a linked list since </a:t>
            </a:r>
            <a:r>
              <a:rPr lang="en-US" sz="2000" u="sng" dirty="0">
                <a:solidFill>
                  <a:schemeClr val="tx1"/>
                </a:solidFill>
              </a:rPr>
              <a:t>every node contains a pointer to another node which is of the same type</a:t>
            </a:r>
            <a:r>
              <a:rPr lang="en-US" sz="2000" dirty="0">
                <a:solidFill>
                  <a:schemeClr val="tx1"/>
                </a:solidFill>
              </a:rPr>
              <a:t>, it is called a </a:t>
            </a:r>
            <a:r>
              <a:rPr lang="en-US" sz="2000" b="1" dirty="0">
                <a:solidFill>
                  <a:schemeClr val="tx1"/>
                </a:solidFill>
              </a:rPr>
              <a:t>self-referential data type</a:t>
            </a:r>
            <a:r>
              <a:rPr lang="en-US" sz="2000" dirty="0">
                <a:solidFill>
                  <a:schemeClr val="tx1"/>
                </a:solidFill>
              </a:rPr>
              <a:t>.</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22860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551332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a:t>
            </a:r>
            <a:r>
              <a:rPr lang="en-US" sz="3000" dirty="0"/>
              <a:t>3</a:t>
            </a:r>
            <a:r>
              <a:rPr lang="en-US" sz="3000" dirty="0" smtClean="0"/>
              <a:t>: Specific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764704"/>
            <a:ext cx="8280920" cy="5420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38735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a:t>
            </a:r>
            <a:r>
              <a:rPr lang="en-US" sz="3000" dirty="0"/>
              <a:t>3: </a:t>
            </a:r>
            <a:r>
              <a:rPr lang="en-US" sz="3000" dirty="0" smtClean="0"/>
              <a:t>Specific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 name="Rectangle 1"/>
          <p:cNvSpPr/>
          <p:nvPr/>
        </p:nvSpPr>
        <p:spPr>
          <a:xfrm>
            <a:off x="539552" y="1124744"/>
            <a:ext cx="8064896" cy="461665"/>
          </a:xfrm>
          <a:prstGeom prst="rect">
            <a:avLst/>
          </a:prstGeom>
        </p:spPr>
        <p:txBody>
          <a:bodyPr wrap="square">
            <a:spAutoFit/>
          </a:bodyPr>
          <a:lstStyle/>
          <a:p>
            <a:pPr marL="457200" indent="-400050">
              <a:buFont typeface="Wingdings" pitchFamily="2" charset="2"/>
              <a:buChar char="q"/>
            </a:pPr>
            <a:r>
              <a:rPr lang="en-US" sz="2400" dirty="0">
                <a:latin typeface="Calibri" pitchFamily="34" charset="0"/>
                <a:cs typeface="Calibri" pitchFamily="34" charset="0"/>
              </a:rPr>
              <a:t> </a:t>
            </a:r>
            <a:r>
              <a:rPr lang="en-US" sz="1900" dirty="0">
                <a:latin typeface="+mj-lt"/>
              </a:rPr>
              <a:t>Algorithm to delete a node after a given node in  a linked list</a:t>
            </a:r>
            <a:r>
              <a:rPr lang="en-US" sz="2400" dirty="0" smtClean="0">
                <a:latin typeface="Calibri" pitchFamily="34" charset="0"/>
                <a:cs typeface="Calibri" pitchFamily="34" charset="0"/>
              </a:rPr>
              <a:t>:</a:t>
            </a:r>
            <a:endParaRPr lang="en-US"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000100" y="1643050"/>
            <a:ext cx="7439025" cy="4286250"/>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Search</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 name="Picture 2"/>
          <p:cNvPicPr>
            <a:picLocks noChangeAspect="1" noChangeArrowheads="1"/>
          </p:cNvPicPr>
          <p:nvPr/>
        </p:nvPicPr>
        <p:blipFill>
          <a:blip r:embed="rId2"/>
          <a:srcRect/>
          <a:stretch>
            <a:fillRect/>
          </a:stretch>
        </p:blipFill>
        <p:spPr bwMode="auto">
          <a:xfrm>
            <a:off x="500034" y="1285860"/>
            <a:ext cx="8029575" cy="4000500"/>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Count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247650" y="1590675"/>
            <a:ext cx="8648700" cy="3676650"/>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Update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 name="Picture 2"/>
          <p:cNvPicPr>
            <a:picLocks noChangeAspect="1" noChangeArrowheads="1"/>
          </p:cNvPicPr>
          <p:nvPr/>
        </p:nvPicPr>
        <p:blipFill>
          <a:blip r:embed="rId2"/>
          <a:srcRect/>
          <a:stretch>
            <a:fillRect/>
          </a:stretch>
        </p:blipFill>
        <p:spPr bwMode="auto">
          <a:xfrm>
            <a:off x="357158" y="1571612"/>
            <a:ext cx="8635517" cy="3633799"/>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Sort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571472" y="1285860"/>
            <a:ext cx="7929689" cy="4181484"/>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In a circular linked list, the last node contains a pointer to the first node of the list. </a:t>
            </a:r>
          </a:p>
          <a:p>
            <a:pPr algn="just">
              <a:lnSpc>
                <a:spcPct val="150000"/>
              </a:lnSpc>
              <a:buFont typeface="Wingdings" pitchFamily="2" charset="2"/>
              <a:buChar char="q"/>
            </a:pPr>
            <a:r>
              <a:rPr lang="en-US" sz="2000" dirty="0">
                <a:solidFill>
                  <a:schemeClr val="tx1"/>
                </a:solidFill>
              </a:rPr>
              <a:t>We can have a circular singly listed list as well as circular doubly linked list. </a:t>
            </a:r>
          </a:p>
          <a:p>
            <a:pPr algn="just">
              <a:lnSpc>
                <a:spcPct val="150000"/>
              </a:lnSpc>
              <a:buFont typeface="Wingdings" pitchFamily="2" charset="2"/>
              <a:buChar char="q"/>
            </a:pPr>
            <a:r>
              <a:rPr lang="en-US" sz="2000" dirty="0">
                <a:solidFill>
                  <a:schemeClr val="tx1"/>
                </a:solidFill>
              </a:rPr>
              <a:t>While traversing a circular linked list, we can begin at any node and traverse the list in any direction forward or backward until we reach the same node where we had started. </a:t>
            </a:r>
          </a:p>
          <a:p>
            <a:pPr algn="just">
              <a:lnSpc>
                <a:spcPct val="150000"/>
              </a:lnSpc>
              <a:buFont typeface="Wingdings" pitchFamily="2" charset="2"/>
              <a:buChar char="q"/>
            </a:pPr>
            <a:r>
              <a:rPr lang="en-US" sz="2000" dirty="0">
                <a:solidFill>
                  <a:schemeClr val="tx1"/>
                </a:solidFill>
              </a:rPr>
              <a:t>Thus, a circular linked list has no beginning and no ending. </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CIRCULAR SINGLY </a:t>
            </a:r>
            <a:r>
              <a:rPr lang="en-US" sz="3000" dirty="0"/>
              <a:t>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pSp>
        <p:nvGrpSpPr>
          <p:cNvPr id="8" name="Group 4"/>
          <p:cNvGrpSpPr>
            <a:grpSpLocks/>
          </p:cNvGrpSpPr>
          <p:nvPr/>
        </p:nvGrpSpPr>
        <p:grpSpPr bwMode="auto">
          <a:xfrm>
            <a:off x="1143000" y="4876801"/>
            <a:ext cx="6858000" cy="1219199"/>
            <a:chOff x="720" y="2788"/>
            <a:chExt cx="3240" cy="510"/>
          </a:xfrm>
        </p:grpSpPr>
        <p:sp>
          <p:nvSpPr>
            <p:cNvPr id="9" name="Rectangle 5"/>
            <p:cNvSpPr>
              <a:spLocks noChangeArrowheads="1"/>
            </p:cNvSpPr>
            <p:nvPr/>
          </p:nvSpPr>
          <p:spPr bwMode="auto">
            <a:xfrm>
              <a:off x="1080"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10" name="Rectangle 6"/>
            <p:cNvSpPr>
              <a:spLocks noChangeArrowheads="1"/>
            </p:cNvSpPr>
            <p:nvPr/>
          </p:nvSpPr>
          <p:spPr bwMode="auto">
            <a:xfrm>
              <a:off x="1224"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11" name="Line 7"/>
            <p:cNvSpPr>
              <a:spLocks noChangeShapeType="1"/>
            </p:cNvSpPr>
            <p:nvPr/>
          </p:nvSpPr>
          <p:spPr bwMode="auto">
            <a:xfrm>
              <a:off x="1296" y="3082"/>
              <a:ext cx="216" cy="0"/>
            </a:xfrm>
            <a:prstGeom prst="line">
              <a:avLst/>
            </a:prstGeom>
            <a:noFill/>
            <a:ln w="12700">
              <a:solidFill>
                <a:schemeClr val="tx1"/>
              </a:solidFill>
              <a:round/>
              <a:headEnd/>
              <a:tailEnd type="triangle" w="med" len="med"/>
            </a:ln>
          </p:spPr>
          <p:txBody>
            <a:bodyPr/>
            <a:lstStyle/>
            <a:p>
              <a:endParaRPr lang="en-US"/>
            </a:p>
          </p:txBody>
        </p:sp>
        <p:sp>
          <p:nvSpPr>
            <p:cNvPr id="12" name="Rectangle 8"/>
            <p:cNvSpPr>
              <a:spLocks noChangeArrowheads="1"/>
            </p:cNvSpPr>
            <p:nvPr/>
          </p:nvSpPr>
          <p:spPr bwMode="auto">
            <a:xfrm>
              <a:off x="1512"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13" name="Rectangle 9"/>
            <p:cNvSpPr>
              <a:spLocks noChangeArrowheads="1"/>
            </p:cNvSpPr>
            <p:nvPr/>
          </p:nvSpPr>
          <p:spPr bwMode="auto">
            <a:xfrm>
              <a:off x="1656"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14" name="Line 10"/>
            <p:cNvSpPr>
              <a:spLocks noChangeShapeType="1"/>
            </p:cNvSpPr>
            <p:nvPr/>
          </p:nvSpPr>
          <p:spPr bwMode="auto">
            <a:xfrm>
              <a:off x="1728" y="3082"/>
              <a:ext cx="216" cy="0"/>
            </a:xfrm>
            <a:prstGeom prst="line">
              <a:avLst/>
            </a:prstGeom>
            <a:noFill/>
            <a:ln w="12700">
              <a:solidFill>
                <a:schemeClr val="tx1"/>
              </a:solidFill>
              <a:round/>
              <a:headEnd/>
              <a:tailEnd type="triangle" w="med" len="med"/>
            </a:ln>
          </p:spPr>
          <p:txBody>
            <a:bodyPr/>
            <a:lstStyle/>
            <a:p>
              <a:endParaRPr lang="en-US"/>
            </a:p>
          </p:txBody>
        </p:sp>
        <p:sp>
          <p:nvSpPr>
            <p:cNvPr id="15" name="Rectangle 11"/>
            <p:cNvSpPr>
              <a:spLocks noChangeArrowheads="1"/>
            </p:cNvSpPr>
            <p:nvPr/>
          </p:nvSpPr>
          <p:spPr bwMode="auto">
            <a:xfrm>
              <a:off x="1944"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16" name="Rectangle 12"/>
            <p:cNvSpPr>
              <a:spLocks noChangeArrowheads="1"/>
            </p:cNvSpPr>
            <p:nvPr/>
          </p:nvSpPr>
          <p:spPr bwMode="auto">
            <a:xfrm>
              <a:off x="2088"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17" name="Line 13"/>
            <p:cNvSpPr>
              <a:spLocks noChangeShapeType="1"/>
            </p:cNvSpPr>
            <p:nvPr/>
          </p:nvSpPr>
          <p:spPr bwMode="auto">
            <a:xfrm>
              <a:off x="2160" y="3082"/>
              <a:ext cx="216" cy="0"/>
            </a:xfrm>
            <a:prstGeom prst="line">
              <a:avLst/>
            </a:prstGeom>
            <a:noFill/>
            <a:ln w="12700">
              <a:solidFill>
                <a:schemeClr val="tx1"/>
              </a:solidFill>
              <a:round/>
              <a:headEnd/>
              <a:tailEnd type="triangle" w="med" len="med"/>
            </a:ln>
          </p:spPr>
          <p:txBody>
            <a:bodyPr/>
            <a:lstStyle/>
            <a:p>
              <a:endParaRPr lang="en-US"/>
            </a:p>
          </p:txBody>
        </p:sp>
        <p:sp>
          <p:nvSpPr>
            <p:cNvPr id="18" name="Rectangle 14"/>
            <p:cNvSpPr>
              <a:spLocks noChangeArrowheads="1"/>
            </p:cNvSpPr>
            <p:nvPr/>
          </p:nvSpPr>
          <p:spPr bwMode="auto">
            <a:xfrm>
              <a:off x="2376"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19" name="Rectangle 15"/>
            <p:cNvSpPr>
              <a:spLocks noChangeArrowheads="1"/>
            </p:cNvSpPr>
            <p:nvPr/>
          </p:nvSpPr>
          <p:spPr bwMode="auto">
            <a:xfrm>
              <a:off x="2520"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20" name="Line 16"/>
            <p:cNvSpPr>
              <a:spLocks noChangeShapeType="1"/>
            </p:cNvSpPr>
            <p:nvPr/>
          </p:nvSpPr>
          <p:spPr bwMode="auto">
            <a:xfrm>
              <a:off x="2592" y="3082"/>
              <a:ext cx="216" cy="0"/>
            </a:xfrm>
            <a:prstGeom prst="line">
              <a:avLst/>
            </a:prstGeom>
            <a:noFill/>
            <a:ln w="12700">
              <a:solidFill>
                <a:schemeClr val="tx1"/>
              </a:solidFill>
              <a:round/>
              <a:headEnd/>
              <a:tailEnd type="triangle" w="med" len="med"/>
            </a:ln>
          </p:spPr>
          <p:txBody>
            <a:bodyPr/>
            <a:lstStyle/>
            <a:p>
              <a:endParaRPr lang="en-US"/>
            </a:p>
          </p:txBody>
        </p:sp>
        <p:sp>
          <p:nvSpPr>
            <p:cNvPr id="21" name="Rectangle 17"/>
            <p:cNvSpPr>
              <a:spLocks noChangeArrowheads="1"/>
            </p:cNvSpPr>
            <p:nvPr/>
          </p:nvSpPr>
          <p:spPr bwMode="auto">
            <a:xfrm>
              <a:off x="2808"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2" name="Rectangle 18"/>
            <p:cNvSpPr>
              <a:spLocks noChangeArrowheads="1"/>
            </p:cNvSpPr>
            <p:nvPr/>
          </p:nvSpPr>
          <p:spPr bwMode="auto">
            <a:xfrm>
              <a:off x="2952"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23" name="Line 19"/>
            <p:cNvSpPr>
              <a:spLocks noChangeShapeType="1"/>
            </p:cNvSpPr>
            <p:nvPr/>
          </p:nvSpPr>
          <p:spPr bwMode="auto">
            <a:xfrm>
              <a:off x="3024" y="3082"/>
              <a:ext cx="216" cy="0"/>
            </a:xfrm>
            <a:prstGeom prst="line">
              <a:avLst/>
            </a:prstGeom>
            <a:noFill/>
            <a:ln w="12700">
              <a:solidFill>
                <a:schemeClr val="tx1"/>
              </a:solidFill>
              <a:round/>
              <a:headEnd/>
              <a:tailEnd type="triangle" w="med" len="med"/>
            </a:ln>
          </p:spPr>
          <p:txBody>
            <a:bodyPr/>
            <a:lstStyle/>
            <a:p>
              <a:endParaRPr lang="en-US"/>
            </a:p>
          </p:txBody>
        </p:sp>
        <p:sp>
          <p:nvSpPr>
            <p:cNvPr id="24" name="Rectangle 20"/>
            <p:cNvSpPr>
              <a:spLocks noChangeArrowheads="1"/>
            </p:cNvSpPr>
            <p:nvPr/>
          </p:nvSpPr>
          <p:spPr bwMode="auto">
            <a:xfrm>
              <a:off x="3240"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5" name="Rectangle 21"/>
            <p:cNvSpPr>
              <a:spLocks noChangeArrowheads="1"/>
            </p:cNvSpPr>
            <p:nvPr/>
          </p:nvSpPr>
          <p:spPr bwMode="auto">
            <a:xfrm>
              <a:off x="3384" y="3010"/>
              <a:ext cx="144" cy="144"/>
            </a:xfrm>
            <a:prstGeom prst="rect">
              <a:avLst/>
            </a:prstGeom>
            <a:solidFill>
              <a:srgbClr val="FFFFFF"/>
            </a:solidFill>
            <a:ln w="12700">
              <a:solidFill>
                <a:schemeClr val="tx1"/>
              </a:solidFill>
              <a:miter lim="800000"/>
              <a:headEnd/>
              <a:tailEnd/>
            </a:ln>
          </p:spPr>
          <p:txBody>
            <a:bodyPr/>
            <a:lstStyle/>
            <a:p>
              <a:endParaRPr lang="en-US"/>
            </a:p>
          </p:txBody>
        </p:sp>
        <p:sp>
          <p:nvSpPr>
            <p:cNvPr id="26" name="Line 22"/>
            <p:cNvSpPr>
              <a:spLocks noChangeShapeType="1"/>
            </p:cNvSpPr>
            <p:nvPr/>
          </p:nvSpPr>
          <p:spPr bwMode="auto">
            <a:xfrm>
              <a:off x="3456" y="3082"/>
              <a:ext cx="216" cy="0"/>
            </a:xfrm>
            <a:prstGeom prst="line">
              <a:avLst/>
            </a:prstGeom>
            <a:noFill/>
            <a:ln w="12700">
              <a:solidFill>
                <a:schemeClr val="tx1"/>
              </a:solidFill>
              <a:round/>
              <a:headEnd/>
              <a:tailEnd type="triangle" w="med" len="med"/>
            </a:ln>
          </p:spPr>
          <p:txBody>
            <a:bodyPr/>
            <a:lstStyle/>
            <a:p>
              <a:endParaRPr lang="en-US"/>
            </a:p>
          </p:txBody>
        </p:sp>
        <p:sp>
          <p:nvSpPr>
            <p:cNvPr id="27" name="Rectangle 23"/>
            <p:cNvSpPr>
              <a:spLocks noChangeArrowheads="1"/>
            </p:cNvSpPr>
            <p:nvPr/>
          </p:nvSpPr>
          <p:spPr bwMode="auto">
            <a:xfrm>
              <a:off x="3672" y="3010"/>
              <a:ext cx="144" cy="144"/>
            </a:xfrm>
            <a:prstGeom prst="rect">
              <a:avLst/>
            </a:prstGeom>
            <a:solidFill>
              <a:srgbClr val="FFFFFF"/>
            </a:solidFill>
            <a:ln w="12700">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8" name="Rectangle 24"/>
            <p:cNvSpPr>
              <a:spLocks noChangeArrowheads="1"/>
            </p:cNvSpPr>
            <p:nvPr/>
          </p:nvSpPr>
          <p:spPr bwMode="auto">
            <a:xfrm>
              <a:off x="3816" y="3010"/>
              <a:ext cx="144" cy="144"/>
            </a:xfrm>
            <a:prstGeom prst="rect">
              <a:avLst/>
            </a:prstGeom>
            <a:solidFill>
              <a:srgbClr val="FFFFFF"/>
            </a:solidFill>
            <a:ln w="12700">
              <a:solidFill>
                <a:schemeClr val="tx1"/>
              </a:solidFill>
              <a:miter lim="800000"/>
              <a:headEnd/>
              <a:tailEnd/>
            </a:ln>
          </p:spPr>
          <p:txBody>
            <a:bodyPr/>
            <a:lstStyle/>
            <a:p>
              <a:pPr eaLnBrk="0" hangingPunct="0"/>
              <a:endParaRPr lang="en-US">
                <a:latin typeface="Verdana" pitchFamily="34" charset="0"/>
              </a:endParaRPr>
            </a:p>
          </p:txBody>
        </p:sp>
        <p:sp>
          <p:nvSpPr>
            <p:cNvPr id="29" name="Line 25"/>
            <p:cNvSpPr>
              <a:spLocks noChangeShapeType="1"/>
            </p:cNvSpPr>
            <p:nvPr/>
          </p:nvSpPr>
          <p:spPr bwMode="auto">
            <a:xfrm>
              <a:off x="3888" y="3082"/>
              <a:ext cx="0" cy="216"/>
            </a:xfrm>
            <a:prstGeom prst="line">
              <a:avLst/>
            </a:prstGeom>
            <a:noFill/>
            <a:ln w="12700">
              <a:solidFill>
                <a:schemeClr val="tx1"/>
              </a:solidFill>
              <a:round/>
              <a:headEnd/>
              <a:tailEnd/>
            </a:ln>
          </p:spPr>
          <p:txBody>
            <a:bodyPr/>
            <a:lstStyle/>
            <a:p>
              <a:endParaRPr lang="en-US"/>
            </a:p>
          </p:txBody>
        </p:sp>
        <p:sp>
          <p:nvSpPr>
            <p:cNvPr id="30" name="Line 26"/>
            <p:cNvSpPr>
              <a:spLocks noChangeShapeType="1"/>
            </p:cNvSpPr>
            <p:nvPr/>
          </p:nvSpPr>
          <p:spPr bwMode="auto">
            <a:xfrm flipH="1">
              <a:off x="1152" y="3298"/>
              <a:ext cx="2736" cy="0"/>
            </a:xfrm>
            <a:prstGeom prst="line">
              <a:avLst/>
            </a:prstGeom>
            <a:noFill/>
            <a:ln w="12700">
              <a:solidFill>
                <a:schemeClr val="tx1"/>
              </a:solidFill>
              <a:round/>
              <a:headEnd/>
              <a:tailEnd/>
            </a:ln>
          </p:spPr>
          <p:txBody>
            <a:bodyPr/>
            <a:lstStyle/>
            <a:p>
              <a:endParaRPr lang="en-US"/>
            </a:p>
          </p:txBody>
        </p:sp>
        <p:sp>
          <p:nvSpPr>
            <p:cNvPr id="31" name="Line 27"/>
            <p:cNvSpPr>
              <a:spLocks noChangeShapeType="1"/>
            </p:cNvSpPr>
            <p:nvPr/>
          </p:nvSpPr>
          <p:spPr bwMode="auto">
            <a:xfrm flipV="1">
              <a:off x="1152" y="3154"/>
              <a:ext cx="0" cy="144"/>
            </a:xfrm>
            <a:prstGeom prst="line">
              <a:avLst/>
            </a:prstGeom>
            <a:noFill/>
            <a:ln w="12700">
              <a:solidFill>
                <a:schemeClr val="tx1"/>
              </a:solidFill>
              <a:round/>
              <a:headEnd/>
              <a:tailEnd type="triangle" w="med" len="med"/>
            </a:ln>
          </p:spPr>
          <p:txBody>
            <a:bodyPr/>
            <a:lstStyle/>
            <a:p>
              <a:endParaRPr lang="en-US"/>
            </a:p>
          </p:txBody>
        </p:sp>
        <p:sp>
          <p:nvSpPr>
            <p:cNvPr id="32" name="Rectangle 28"/>
            <p:cNvSpPr>
              <a:spLocks noChangeArrowheads="1"/>
            </p:cNvSpPr>
            <p:nvPr/>
          </p:nvSpPr>
          <p:spPr bwMode="auto">
            <a:xfrm>
              <a:off x="720" y="2788"/>
              <a:ext cx="360" cy="144"/>
            </a:xfrm>
            <a:prstGeom prst="rect">
              <a:avLst/>
            </a:prstGeom>
            <a:solidFill>
              <a:srgbClr val="EAEAEA"/>
            </a:solidFill>
            <a:ln w="12700" algn="ctr">
              <a:solidFill>
                <a:schemeClr val="tx1"/>
              </a:solidFill>
              <a:miter lim="800000"/>
              <a:headEnd/>
              <a:tailEnd/>
            </a:ln>
            <a:effectLst/>
          </p:spPr>
          <p:txBody>
            <a:bodyPr/>
            <a:lstStyle/>
            <a:p>
              <a:pPr eaLnBrk="0" hangingPunct="0"/>
              <a:r>
                <a:rPr lang="en-US" sz="800" b="1">
                  <a:latin typeface="Verdana" pitchFamily="34" charset="0"/>
                </a:rPr>
                <a:t>START</a:t>
              </a:r>
              <a:endParaRPr lang="en-US">
                <a:latin typeface="Verdana" pitchFamily="34" charset="0"/>
              </a:endParaRPr>
            </a:p>
          </p:txBody>
        </p:sp>
        <p:sp>
          <p:nvSpPr>
            <p:cNvPr id="33" name="Line 29"/>
            <p:cNvSpPr>
              <a:spLocks noChangeShapeType="1"/>
            </p:cNvSpPr>
            <p:nvPr/>
          </p:nvSpPr>
          <p:spPr bwMode="auto">
            <a:xfrm>
              <a:off x="864" y="2932"/>
              <a:ext cx="0" cy="144"/>
            </a:xfrm>
            <a:prstGeom prst="line">
              <a:avLst/>
            </a:prstGeom>
            <a:noFill/>
            <a:ln w="12700">
              <a:solidFill>
                <a:schemeClr val="tx1"/>
              </a:solidFill>
              <a:round/>
              <a:headEnd/>
              <a:tailEnd/>
            </a:ln>
            <a:effectLst/>
          </p:spPr>
          <p:txBody>
            <a:bodyPr/>
            <a:lstStyle/>
            <a:p>
              <a:endParaRPr lang="en-US"/>
            </a:p>
          </p:txBody>
        </p:sp>
        <p:sp>
          <p:nvSpPr>
            <p:cNvPr id="34" name="Line 30"/>
            <p:cNvSpPr>
              <a:spLocks noChangeShapeType="1"/>
            </p:cNvSpPr>
            <p:nvPr/>
          </p:nvSpPr>
          <p:spPr bwMode="auto">
            <a:xfrm>
              <a:off x="864" y="3076"/>
              <a:ext cx="216" cy="0"/>
            </a:xfrm>
            <a:prstGeom prst="line">
              <a:avLst/>
            </a:prstGeom>
            <a:noFill/>
            <a:ln w="12700">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The node that contains the address of the first node is actually the last node of the linked list.</a:t>
            </a:r>
          </a:p>
          <a:p>
            <a:pPr algn="just">
              <a:lnSpc>
                <a:spcPct val="150000"/>
              </a:lnSpc>
              <a:buFont typeface="Wingdings" pitchFamily="2" charset="2"/>
              <a:buChar char="q"/>
            </a:pPr>
            <a:r>
              <a:rPr lang="en-US" sz="2000" dirty="0">
                <a:solidFill>
                  <a:schemeClr val="tx1"/>
                </a:solidFill>
              </a:rPr>
              <a:t>Memory representation of a circular linked list:</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CIRCULAR SINGLY </a:t>
            </a:r>
            <a:r>
              <a:rPr lang="en-US" sz="3000" dirty="0"/>
              <a:t>LINKED 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3728" y="2232707"/>
            <a:ext cx="4608512" cy="3932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0144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 Inserting a new node at the beginning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C1.JPG"/>
          <p:cNvPicPr>
            <a:picLocks noChangeAspect="1"/>
          </p:cNvPicPr>
          <p:nvPr/>
        </p:nvPicPr>
        <p:blipFill>
          <a:blip r:embed="rId2"/>
          <a:stretch>
            <a:fillRect/>
          </a:stretch>
        </p:blipFill>
        <p:spPr>
          <a:xfrm>
            <a:off x="571472" y="1200150"/>
            <a:ext cx="7962928" cy="5124450"/>
          </a:xfrm>
          <a:prstGeom prst="rect">
            <a:avLst/>
          </a:prstGeom>
        </p:spPr>
      </p:pic>
    </p:spTree>
    <p:extLst>
      <p:ext uri="{BB962C8B-B14F-4D97-AF65-F5344CB8AC3E}">
        <p14:creationId xmlns:p14="http://schemas.microsoft.com/office/powerpoint/2010/main" xmlns="" val="4126024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 Inserting a new node at the beginning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C1.JPG"/>
          <p:cNvPicPr>
            <a:picLocks noChangeAspect="1"/>
          </p:cNvPicPr>
          <p:nvPr/>
        </p:nvPicPr>
        <p:blipFill>
          <a:blip r:embed="rId2"/>
          <a:stretch>
            <a:fillRect/>
          </a:stretch>
        </p:blipFill>
        <p:spPr>
          <a:xfrm>
            <a:off x="685800" y="1295400"/>
            <a:ext cx="7543800" cy="4876800"/>
          </a:xfrm>
          <a:prstGeom prst="rect">
            <a:avLst/>
          </a:prstGeom>
        </p:spPr>
      </p:pic>
    </p:spTree>
    <p:extLst>
      <p:ext uri="{BB962C8B-B14F-4D97-AF65-F5344CB8AC3E}">
        <p14:creationId xmlns:p14="http://schemas.microsoft.com/office/powerpoint/2010/main" xmlns="" val="3070281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906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A linked list contains a pointer variable called</a:t>
            </a:r>
            <a:r>
              <a:rPr lang="en-US" sz="2000" b="1" dirty="0">
                <a:solidFill>
                  <a:schemeClr val="tx1"/>
                </a:solidFill>
              </a:rPr>
              <a:t> START</a:t>
            </a:r>
            <a:r>
              <a:rPr lang="en-US" sz="2000" dirty="0">
                <a:solidFill>
                  <a:schemeClr val="tx1"/>
                </a:solidFill>
              </a:rPr>
              <a:t>, which </a:t>
            </a:r>
            <a:r>
              <a:rPr lang="en-US" sz="2000" u="sng" dirty="0">
                <a:solidFill>
                  <a:schemeClr val="tx1"/>
                </a:solidFill>
              </a:rPr>
              <a:t>stores address of first node in the list</a:t>
            </a:r>
            <a:r>
              <a:rPr lang="en-US" sz="2000" dirty="0">
                <a:solidFill>
                  <a:schemeClr val="tx1"/>
                </a:solidFill>
              </a:rPr>
              <a:t>.</a:t>
            </a:r>
          </a:p>
          <a:p>
            <a:pPr algn="just">
              <a:lnSpc>
                <a:spcPct val="150000"/>
              </a:lnSpc>
              <a:buFont typeface="Wingdings" pitchFamily="2" charset="2"/>
              <a:buChar char="q"/>
            </a:pPr>
            <a:r>
              <a:rPr lang="en-US" sz="2000" dirty="0">
                <a:solidFill>
                  <a:schemeClr val="tx1"/>
                </a:solidFill>
              </a:rPr>
              <a:t>If </a:t>
            </a:r>
            <a:r>
              <a:rPr lang="en-US" sz="2000" b="1" u="sng" dirty="0">
                <a:solidFill>
                  <a:schemeClr val="tx1"/>
                </a:solidFill>
              </a:rPr>
              <a:t>START=NULL</a:t>
            </a:r>
            <a:r>
              <a:rPr lang="en-US" sz="2000" u="sng" dirty="0">
                <a:solidFill>
                  <a:schemeClr val="tx1"/>
                </a:solidFill>
              </a:rPr>
              <a:t> then it means that the linked list is empty </a:t>
            </a:r>
            <a:r>
              <a:rPr lang="en-US" sz="2000" dirty="0">
                <a:solidFill>
                  <a:schemeClr val="tx1"/>
                </a:solidFill>
              </a:rPr>
              <a:t>and contains no nodes.</a:t>
            </a:r>
          </a:p>
          <a:p>
            <a:pPr algn="just">
              <a:lnSpc>
                <a:spcPct val="150000"/>
              </a:lnSpc>
              <a:buFont typeface="Wingdings" pitchFamily="2" charset="2"/>
              <a:buChar char="q"/>
            </a:pPr>
            <a:r>
              <a:rPr lang="en-US" sz="2000" dirty="0">
                <a:solidFill>
                  <a:schemeClr val="tx1"/>
                </a:solidFill>
              </a:rPr>
              <a:t>In C we implement a linked list using the following code:</a:t>
            </a:r>
          </a:p>
          <a:p>
            <a:pPr marL="0" indent="857250" algn="just">
              <a:lnSpc>
                <a:spcPct val="150000"/>
              </a:lnSpc>
              <a:buNone/>
            </a:pPr>
            <a:r>
              <a:rPr lang="en-US" sz="2000" dirty="0">
                <a:solidFill>
                  <a:schemeClr val="tx1"/>
                </a:solidFill>
              </a:rPr>
              <a:t>struct node </a:t>
            </a:r>
          </a:p>
          <a:p>
            <a:pPr marL="0" indent="857250" algn="just">
              <a:lnSpc>
                <a:spcPct val="150000"/>
              </a:lnSpc>
              <a:buNone/>
            </a:pPr>
            <a:r>
              <a:rPr lang="en-US" sz="2000" dirty="0">
                <a:solidFill>
                  <a:schemeClr val="tx1"/>
                </a:solidFill>
              </a:rPr>
              <a:t>{</a:t>
            </a:r>
          </a:p>
          <a:p>
            <a:pPr marL="0" indent="857250" algn="just">
              <a:lnSpc>
                <a:spcPct val="150000"/>
              </a:lnSpc>
              <a:buNone/>
            </a:pPr>
            <a:r>
              <a:rPr lang="en-US" sz="2000" dirty="0">
                <a:solidFill>
                  <a:schemeClr val="tx1"/>
                </a:solidFill>
              </a:rPr>
              <a:t>		int data;</a:t>
            </a:r>
          </a:p>
          <a:p>
            <a:pPr marL="0" indent="857250" algn="just">
              <a:lnSpc>
                <a:spcPct val="150000"/>
              </a:lnSpc>
              <a:buNone/>
            </a:pPr>
            <a:r>
              <a:rPr lang="en-US" sz="2000" dirty="0">
                <a:solidFill>
                  <a:schemeClr val="tx1"/>
                </a:solidFill>
              </a:rPr>
              <a:t>		struct node *next;</a:t>
            </a:r>
          </a:p>
          <a:p>
            <a:pPr marL="0" indent="857250" algn="just">
              <a:lnSpc>
                <a:spcPct val="150000"/>
              </a:lnSpc>
              <a:buNone/>
            </a:pPr>
            <a:r>
              <a:rPr lang="en-US" sz="2000" dirty="0">
                <a:solidFill>
                  <a:schemeClr val="tx1"/>
                </a:solidFill>
              </a:rPr>
              <a:t>};</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22860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6053804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 Inserting a new node at the end of the Circular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C1.JPG"/>
          <p:cNvPicPr>
            <a:picLocks noChangeAspect="1"/>
          </p:cNvPicPr>
          <p:nvPr/>
        </p:nvPicPr>
        <p:blipFill>
          <a:blip r:embed="rId2"/>
          <a:stretch>
            <a:fillRect/>
          </a:stretch>
        </p:blipFill>
        <p:spPr>
          <a:xfrm>
            <a:off x="647672" y="1295400"/>
            <a:ext cx="7886728" cy="4724400"/>
          </a:xfrm>
          <a:prstGeom prst="rect">
            <a:avLst/>
          </a:prstGeom>
        </p:spPr>
      </p:pic>
    </p:spTree>
    <p:extLst>
      <p:ext uri="{BB962C8B-B14F-4D97-AF65-F5344CB8AC3E}">
        <p14:creationId xmlns:p14="http://schemas.microsoft.com/office/powerpoint/2010/main" xmlns="" val="1868291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Inserting a new node at the end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C1.JPG"/>
          <p:cNvPicPr>
            <a:picLocks noChangeAspect="1"/>
          </p:cNvPicPr>
          <p:nvPr/>
        </p:nvPicPr>
        <p:blipFill>
          <a:blip r:embed="rId2"/>
          <a:stretch>
            <a:fillRect/>
          </a:stretch>
        </p:blipFill>
        <p:spPr>
          <a:xfrm>
            <a:off x="866051" y="1219200"/>
            <a:ext cx="7058749" cy="5124450"/>
          </a:xfrm>
          <a:prstGeom prst="rect">
            <a:avLst/>
          </a:prstGeom>
        </p:spPr>
      </p:pic>
    </p:spTree>
    <p:extLst>
      <p:ext uri="{BB962C8B-B14F-4D97-AF65-F5344CB8AC3E}">
        <p14:creationId xmlns:p14="http://schemas.microsoft.com/office/powerpoint/2010/main" xmlns="" val="3888264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763488"/>
          </a:xfrm>
        </p:spPr>
        <p:txBody>
          <a:bodyPr anchor="t"/>
          <a:lstStyle/>
          <a:p>
            <a:pPr>
              <a:lnSpc>
                <a:spcPct val="100000"/>
              </a:lnSpc>
            </a:pPr>
            <a:r>
              <a:rPr lang="en-US" sz="3000" dirty="0" smtClean="0"/>
              <a:t>Case 3: After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692696"/>
            <a:ext cx="8424936" cy="5556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3116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24"/>
            <a:ext cx="8229600" cy="764704"/>
          </a:xfrm>
        </p:spPr>
        <p:txBody>
          <a:bodyPr anchor="t"/>
          <a:lstStyle/>
          <a:p>
            <a:pPr>
              <a:lnSpc>
                <a:spcPct val="100000"/>
              </a:lnSpc>
            </a:pPr>
            <a:r>
              <a:rPr lang="en-US" sz="3000" dirty="0" smtClean="0"/>
              <a:t>Case 3: After a given node</a:t>
            </a:r>
            <a:endParaRPr lang="en-US" sz="3000" dirty="0"/>
          </a:p>
        </p:txBody>
      </p:sp>
      <p:sp>
        <p:nvSpPr>
          <p:cNvPr id="2" name="Content Placeholder 1"/>
          <p:cNvSpPr>
            <a:spLocks noGrp="1"/>
          </p:cNvSpPr>
          <p:nvPr>
            <p:ph idx="1"/>
          </p:nvPr>
        </p:nvSpPr>
        <p:spPr>
          <a:xfrm>
            <a:off x="467544" y="764704"/>
            <a:ext cx="8219256" cy="5361459"/>
          </a:xfrm>
        </p:spPr>
        <p:txBody>
          <a:bodyPr/>
          <a:lstStyle/>
          <a:p>
            <a:pPr>
              <a:buFont typeface="Wingdings" pitchFamily="2" charset="2"/>
              <a:buChar char="q"/>
            </a:pPr>
            <a:r>
              <a:rPr lang="en-US" sz="2000" dirty="0">
                <a:solidFill>
                  <a:schemeClr val="tx1"/>
                </a:solidFill>
              </a:rPr>
              <a:t>Algorithm to insert a new node after a node that has a value NUM:</a:t>
            </a:r>
          </a:p>
          <a:p>
            <a:endParaRPr lang="en-US"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insert1.JPG"/>
          <p:cNvPicPr>
            <a:picLocks noChangeAspect="1"/>
          </p:cNvPicPr>
          <p:nvPr/>
        </p:nvPicPr>
        <p:blipFill>
          <a:blip r:embed="rId2"/>
          <a:stretch>
            <a:fillRect/>
          </a:stretch>
        </p:blipFill>
        <p:spPr>
          <a:xfrm>
            <a:off x="1676353" y="1295400"/>
            <a:ext cx="6858047" cy="4848244"/>
          </a:xfrm>
          <a:prstGeom prst="rect">
            <a:avLst/>
          </a:prstGeom>
        </p:spPr>
      </p:pic>
    </p:spTree>
    <p:extLst>
      <p:ext uri="{BB962C8B-B14F-4D97-AF65-F5344CB8AC3E}">
        <p14:creationId xmlns:p14="http://schemas.microsoft.com/office/powerpoint/2010/main" xmlns="" val="534161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763488"/>
          </a:xfrm>
        </p:spPr>
        <p:txBody>
          <a:bodyPr anchor="t"/>
          <a:lstStyle/>
          <a:p>
            <a:pPr>
              <a:lnSpc>
                <a:spcPct val="100000"/>
              </a:lnSpc>
            </a:pPr>
            <a:r>
              <a:rPr lang="en-US" sz="3000" dirty="0" smtClean="0"/>
              <a:t>Case 4: Before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685800"/>
            <a:ext cx="8731696" cy="5544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3248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7240"/>
            <a:ext cx="8229600" cy="763488"/>
          </a:xfrm>
        </p:spPr>
        <p:txBody>
          <a:bodyPr anchor="t"/>
          <a:lstStyle/>
          <a:p>
            <a:pPr>
              <a:lnSpc>
                <a:spcPct val="100000"/>
              </a:lnSpc>
            </a:pPr>
            <a:r>
              <a:rPr lang="en-US" sz="3000" dirty="0" smtClean="0"/>
              <a:t>Case 4: Before a given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6635" y="1781200"/>
            <a:ext cx="7100565" cy="41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3400" y="838453"/>
            <a:ext cx="8064896" cy="707886"/>
          </a:xfrm>
          <a:prstGeom prst="rect">
            <a:avLst/>
          </a:prstGeom>
        </p:spPr>
        <p:txBody>
          <a:bodyPr wrap="square">
            <a:spAutoFit/>
          </a:bodyPr>
          <a:lstStyle/>
          <a:p>
            <a:pPr marL="342900" indent="-342900" algn="just">
              <a:spcBef>
                <a:spcPct val="20000"/>
              </a:spcBef>
              <a:buFont typeface="Wingdings" pitchFamily="2" charset="2"/>
              <a:buChar char="q"/>
            </a:pPr>
            <a:r>
              <a:rPr lang="en-US" sz="2000" dirty="0" smtClean="0">
                <a:latin typeface="+mj-lt"/>
              </a:rPr>
              <a:t>Algorithm </a:t>
            </a:r>
            <a:r>
              <a:rPr lang="en-US" sz="2000" dirty="0">
                <a:latin typeface="+mj-lt"/>
              </a:rPr>
              <a:t>to insert a new node before a node that has a value NUM:</a:t>
            </a:r>
          </a:p>
        </p:txBody>
      </p:sp>
    </p:spTree>
    <p:extLst>
      <p:ext uri="{BB962C8B-B14F-4D97-AF65-F5344CB8AC3E}">
        <p14:creationId xmlns:p14="http://schemas.microsoft.com/office/powerpoint/2010/main" xmlns="" val="15317110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 Deleting the first node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C1.JPG"/>
          <p:cNvPicPr>
            <a:picLocks noChangeAspect="1"/>
          </p:cNvPicPr>
          <p:nvPr/>
        </p:nvPicPr>
        <p:blipFill>
          <a:blip r:embed="rId2"/>
          <a:stretch>
            <a:fillRect/>
          </a:stretch>
        </p:blipFill>
        <p:spPr>
          <a:xfrm>
            <a:off x="942251" y="1447800"/>
            <a:ext cx="7058749" cy="4622447"/>
          </a:xfrm>
          <a:prstGeom prst="rect">
            <a:avLst/>
          </a:prstGeom>
        </p:spPr>
      </p:pic>
    </p:spTree>
    <p:extLst>
      <p:ext uri="{BB962C8B-B14F-4D97-AF65-F5344CB8AC3E}">
        <p14:creationId xmlns:p14="http://schemas.microsoft.com/office/powerpoint/2010/main" xmlns="" val="3859642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1 : Deleting the first node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C1.JPG"/>
          <p:cNvPicPr>
            <a:picLocks noChangeAspect="1"/>
          </p:cNvPicPr>
          <p:nvPr/>
        </p:nvPicPr>
        <p:blipFill>
          <a:blip r:embed="rId2"/>
          <a:stretch>
            <a:fillRect/>
          </a:stretch>
        </p:blipFill>
        <p:spPr>
          <a:xfrm>
            <a:off x="762000" y="1219200"/>
            <a:ext cx="7543799" cy="4800600"/>
          </a:xfrm>
          <a:prstGeom prst="rect">
            <a:avLst/>
          </a:prstGeom>
        </p:spPr>
      </p:pic>
    </p:spTree>
    <p:extLst>
      <p:ext uri="{BB962C8B-B14F-4D97-AF65-F5344CB8AC3E}">
        <p14:creationId xmlns:p14="http://schemas.microsoft.com/office/powerpoint/2010/main" xmlns="" val="34321383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 Deleting the last node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C1.JPG"/>
          <p:cNvPicPr>
            <a:picLocks noChangeAspect="1"/>
          </p:cNvPicPr>
          <p:nvPr/>
        </p:nvPicPr>
        <p:blipFill>
          <a:blip r:embed="rId2"/>
          <a:stretch>
            <a:fillRect/>
          </a:stretch>
        </p:blipFill>
        <p:spPr>
          <a:xfrm>
            <a:off x="809235" y="1143000"/>
            <a:ext cx="7440421" cy="4800600"/>
          </a:xfrm>
          <a:prstGeom prst="rect">
            <a:avLst/>
          </a:prstGeom>
        </p:spPr>
      </p:pic>
    </p:spTree>
    <p:extLst>
      <p:ext uri="{BB962C8B-B14F-4D97-AF65-F5344CB8AC3E}">
        <p14:creationId xmlns:p14="http://schemas.microsoft.com/office/powerpoint/2010/main" xmlns="" val="22675986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2 : Deleting the last node of the Circular Singly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C1.JPG"/>
          <p:cNvPicPr>
            <a:picLocks noChangeAspect="1"/>
          </p:cNvPicPr>
          <p:nvPr/>
        </p:nvPicPr>
        <p:blipFill>
          <a:blip r:embed="rId2"/>
          <a:stretch>
            <a:fillRect/>
          </a:stretch>
        </p:blipFill>
        <p:spPr>
          <a:xfrm>
            <a:off x="809235" y="1143000"/>
            <a:ext cx="7344165" cy="4894290"/>
          </a:xfrm>
          <a:prstGeom prst="rect">
            <a:avLst/>
          </a:prstGeom>
        </p:spPr>
      </p:pic>
    </p:spTree>
    <p:extLst>
      <p:ext uri="{BB962C8B-B14F-4D97-AF65-F5344CB8AC3E}">
        <p14:creationId xmlns:p14="http://schemas.microsoft.com/office/powerpoint/2010/main" xmlns="" val="367016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Following figure shows how a linked list is maintained in memory.</a:t>
            </a:r>
          </a:p>
          <a:p>
            <a:pPr algn="just">
              <a:lnSpc>
                <a:spcPct val="150000"/>
              </a:lnSpc>
              <a:buFont typeface="Wingdings" pitchFamily="2" charset="2"/>
              <a:buChar char="q"/>
            </a:pPr>
            <a:r>
              <a:rPr lang="en-US" sz="2000" dirty="0">
                <a:solidFill>
                  <a:schemeClr val="tx1"/>
                </a:solidFill>
              </a:rPr>
              <a:t>In order to form a linked list we need to have a structure called node that has two fields: DATA and NEXT.</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22860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08034" y="2743200"/>
            <a:ext cx="4478566"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52663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Case </a:t>
            </a:r>
            <a:r>
              <a:rPr lang="en-US" sz="3000" dirty="0"/>
              <a:t>3</a:t>
            </a:r>
            <a:r>
              <a:rPr lang="en-US" sz="3000" dirty="0" smtClean="0"/>
              <a:t>: Specific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764704"/>
            <a:ext cx="8280920" cy="5420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38735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64"/>
            <a:ext cx="8229600" cy="763488"/>
          </a:xfrm>
        </p:spPr>
        <p:txBody>
          <a:bodyPr anchor="t"/>
          <a:lstStyle/>
          <a:p>
            <a:pPr>
              <a:lnSpc>
                <a:spcPct val="100000"/>
              </a:lnSpc>
            </a:pPr>
            <a:r>
              <a:rPr lang="en-US" sz="3000" dirty="0" smtClean="0"/>
              <a:t>Case </a:t>
            </a:r>
            <a:r>
              <a:rPr lang="en-US" sz="3000" dirty="0"/>
              <a:t>3: </a:t>
            </a:r>
            <a:r>
              <a:rPr lang="en-US" sz="3000" dirty="0" smtClean="0"/>
              <a:t>Specific Node</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 name="Rectangle 1"/>
          <p:cNvSpPr/>
          <p:nvPr/>
        </p:nvSpPr>
        <p:spPr>
          <a:xfrm>
            <a:off x="539552" y="1124744"/>
            <a:ext cx="8064896" cy="461665"/>
          </a:xfrm>
          <a:prstGeom prst="rect">
            <a:avLst/>
          </a:prstGeom>
        </p:spPr>
        <p:txBody>
          <a:bodyPr wrap="square">
            <a:spAutoFit/>
          </a:bodyPr>
          <a:lstStyle/>
          <a:p>
            <a:pPr marL="457200" indent="-400050">
              <a:buFont typeface="Wingdings" pitchFamily="2" charset="2"/>
              <a:buChar char="q"/>
            </a:pPr>
            <a:r>
              <a:rPr lang="en-US" sz="2400" dirty="0">
                <a:latin typeface="Calibri" pitchFamily="34" charset="0"/>
                <a:cs typeface="Calibri" pitchFamily="34" charset="0"/>
              </a:rPr>
              <a:t> </a:t>
            </a:r>
            <a:r>
              <a:rPr lang="en-US" sz="1900" dirty="0">
                <a:latin typeface="+mj-lt"/>
              </a:rPr>
              <a:t>Algorithm to delete a node after a given node in  a linked list</a:t>
            </a:r>
            <a:r>
              <a:rPr lang="en-US" sz="2400" dirty="0" smtClean="0">
                <a:latin typeface="Calibri" pitchFamily="34" charset="0"/>
                <a:cs typeface="Calibri" pitchFamily="34" charset="0"/>
              </a:rPr>
              <a:t>:</a:t>
            </a:r>
            <a:endParaRPr lang="en-US"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000100" y="1643050"/>
            <a:ext cx="7439025" cy="4286250"/>
          </a:xfrm>
          <a:prstGeom prst="rect">
            <a:avLst/>
          </a:prstGeom>
          <a:noFill/>
          <a:ln w="9525">
            <a:noFill/>
            <a:miter lim="800000"/>
            <a:headEnd/>
            <a:tailEnd/>
          </a:ln>
          <a:effectLst/>
        </p:spPr>
      </p:pic>
    </p:spTree>
    <p:extLst>
      <p:ext uri="{BB962C8B-B14F-4D97-AF65-F5344CB8AC3E}">
        <p14:creationId xmlns:p14="http://schemas.microsoft.com/office/powerpoint/2010/main" xmlns="" val="3791994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A </a:t>
            </a:r>
            <a:r>
              <a:rPr lang="en-US" sz="2000" b="1" dirty="0">
                <a:solidFill>
                  <a:schemeClr val="tx1"/>
                </a:solidFill>
              </a:rPr>
              <a:t>Doubly Linked List </a:t>
            </a:r>
            <a:r>
              <a:rPr lang="en-US" sz="2000" dirty="0">
                <a:solidFill>
                  <a:schemeClr val="tx1"/>
                </a:solidFill>
              </a:rPr>
              <a:t>or a two way linked list is a more complex type of linked list which contains a pointer to the next as well as previous node in the sequence. </a:t>
            </a:r>
          </a:p>
          <a:p>
            <a:pPr algn="just">
              <a:lnSpc>
                <a:spcPct val="150000"/>
              </a:lnSpc>
              <a:buFont typeface="Wingdings" pitchFamily="2" charset="2"/>
              <a:buChar char="q"/>
            </a:pPr>
            <a:r>
              <a:rPr lang="en-US" sz="2000" dirty="0">
                <a:solidFill>
                  <a:schemeClr val="tx1"/>
                </a:solidFill>
              </a:rPr>
              <a:t>Therefore, it consists of three parts and not just two.</a:t>
            </a:r>
          </a:p>
          <a:p>
            <a:pPr algn="just">
              <a:lnSpc>
                <a:spcPct val="150000"/>
              </a:lnSpc>
              <a:buFont typeface="Wingdings" pitchFamily="2" charset="2"/>
              <a:buChar char="q"/>
            </a:pPr>
            <a:r>
              <a:rPr lang="en-US" sz="2000" dirty="0">
                <a:solidFill>
                  <a:schemeClr val="tx1"/>
                </a:solidFill>
              </a:rPr>
              <a:t>The three parts are:</a:t>
            </a:r>
          </a:p>
          <a:p>
            <a:pPr marL="742950" indent="-400050" algn="just">
              <a:lnSpc>
                <a:spcPct val="150000"/>
              </a:lnSpc>
              <a:buFont typeface="+mj-lt"/>
              <a:buAutoNum type="arabicPeriod"/>
            </a:pPr>
            <a:r>
              <a:rPr lang="en-US" sz="2000" dirty="0">
                <a:solidFill>
                  <a:schemeClr val="tx1"/>
                </a:solidFill>
              </a:rPr>
              <a:t>Data</a:t>
            </a:r>
          </a:p>
          <a:p>
            <a:pPr marL="742950" indent="-400050" algn="just">
              <a:lnSpc>
                <a:spcPct val="150000"/>
              </a:lnSpc>
              <a:buFont typeface="+mj-lt"/>
              <a:buAutoNum type="arabicPeriod"/>
            </a:pPr>
            <a:r>
              <a:rPr lang="en-US" sz="2000" dirty="0">
                <a:solidFill>
                  <a:schemeClr val="tx1"/>
                </a:solidFill>
              </a:rPr>
              <a:t>A pointer to the next node  </a:t>
            </a:r>
          </a:p>
          <a:p>
            <a:pPr marL="742950" indent="-400050" algn="just">
              <a:lnSpc>
                <a:spcPct val="150000"/>
              </a:lnSpc>
              <a:buFont typeface="+mj-lt"/>
              <a:buAutoNum type="arabicPeriod"/>
            </a:pPr>
            <a:r>
              <a:rPr lang="en-US" sz="2000" dirty="0">
                <a:solidFill>
                  <a:schemeClr val="tx1"/>
                </a:solidFill>
              </a:rPr>
              <a:t>A pointer to the previous node </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DOUBLY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4888632"/>
            <a:ext cx="6840759"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58128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19200"/>
            <a:ext cx="5334000" cy="2438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685800"/>
            <a:ext cx="8305800" cy="5486400"/>
          </a:xfrm>
        </p:spPr>
        <p:txBody>
          <a:bodyPr>
            <a:normAutofit lnSpcReduction="10000"/>
          </a:bodyPr>
          <a:lstStyle/>
          <a:p>
            <a:pPr algn="just">
              <a:lnSpc>
                <a:spcPct val="150000"/>
              </a:lnSpc>
              <a:buFont typeface="Wingdings" pitchFamily="2" charset="2"/>
              <a:buChar char="q"/>
            </a:pPr>
            <a:r>
              <a:rPr lang="en-US" sz="2000" dirty="0">
                <a:solidFill>
                  <a:schemeClr val="tx1"/>
                </a:solidFill>
              </a:rPr>
              <a:t>In C, the structure of a doubly linked list is as given below</a:t>
            </a:r>
            <a:r>
              <a:rPr lang="en-US" sz="2000" dirty="0" smtClean="0">
                <a:solidFill>
                  <a:schemeClr val="tx1"/>
                </a:solidFill>
              </a:rPr>
              <a:t>:</a:t>
            </a:r>
          </a:p>
          <a:p>
            <a:pPr marL="0" indent="971550" algn="just">
              <a:lnSpc>
                <a:spcPct val="150000"/>
              </a:lnSpc>
              <a:buNone/>
            </a:pPr>
            <a:r>
              <a:rPr lang="en-US" sz="2000" b="1" dirty="0">
                <a:solidFill>
                  <a:schemeClr val="tx1"/>
                </a:solidFill>
              </a:rPr>
              <a:t>struct node</a:t>
            </a:r>
          </a:p>
          <a:p>
            <a:pPr marL="0" indent="971550" algn="just">
              <a:lnSpc>
                <a:spcPct val="150000"/>
              </a:lnSpc>
              <a:buNone/>
            </a:pPr>
            <a:r>
              <a:rPr lang="en-US" sz="2000" b="1" dirty="0">
                <a:solidFill>
                  <a:schemeClr val="tx1"/>
                </a:solidFill>
              </a:rPr>
              <a:t>{	</a:t>
            </a:r>
            <a:r>
              <a:rPr lang="en-US" sz="2000" b="1" dirty="0" smtClean="0">
                <a:solidFill>
                  <a:schemeClr val="tx1"/>
                </a:solidFill>
              </a:rPr>
              <a:t>             struct </a:t>
            </a:r>
            <a:r>
              <a:rPr lang="en-US" sz="2000" b="1" dirty="0">
                <a:solidFill>
                  <a:schemeClr val="tx1"/>
                </a:solidFill>
              </a:rPr>
              <a:t>node *prev;	</a:t>
            </a:r>
          </a:p>
          <a:p>
            <a:pPr marL="0" indent="971550" algn="just">
              <a:lnSpc>
                <a:spcPct val="150000"/>
              </a:lnSpc>
              <a:buNone/>
            </a:pPr>
            <a:r>
              <a:rPr lang="en-US" sz="2000" b="1" dirty="0">
                <a:solidFill>
                  <a:schemeClr val="tx1"/>
                </a:solidFill>
              </a:rPr>
              <a:t>		int data;</a:t>
            </a:r>
          </a:p>
          <a:p>
            <a:pPr marL="0" indent="971550" algn="just">
              <a:lnSpc>
                <a:spcPct val="150000"/>
              </a:lnSpc>
              <a:buNone/>
            </a:pPr>
            <a:r>
              <a:rPr lang="en-US" sz="2000" b="1" dirty="0">
                <a:solidFill>
                  <a:schemeClr val="tx1"/>
                </a:solidFill>
              </a:rPr>
              <a:t>		struct node *next;</a:t>
            </a:r>
          </a:p>
          <a:p>
            <a:pPr marL="0" indent="971550" algn="just">
              <a:lnSpc>
                <a:spcPct val="150000"/>
              </a:lnSpc>
              <a:buNone/>
            </a:pPr>
            <a:r>
              <a:rPr lang="en-US" sz="2000" b="1" dirty="0">
                <a:solidFill>
                  <a:schemeClr val="tx1"/>
                </a:solidFill>
              </a:rPr>
              <a:t>};</a:t>
            </a:r>
          </a:p>
          <a:p>
            <a:pPr algn="just">
              <a:lnSpc>
                <a:spcPct val="150000"/>
              </a:lnSpc>
              <a:buFont typeface="Wingdings" pitchFamily="2" charset="2"/>
              <a:buChar char="q"/>
            </a:pPr>
            <a:r>
              <a:rPr lang="en-US" sz="2000" dirty="0">
                <a:solidFill>
                  <a:schemeClr val="tx1"/>
                </a:solidFill>
              </a:rPr>
              <a:t>The prev field of first node and the next field of last node contains </a:t>
            </a:r>
            <a:r>
              <a:rPr lang="en-US" sz="2000" dirty="0" smtClean="0">
                <a:solidFill>
                  <a:schemeClr val="tx1"/>
                </a:solidFill>
              </a:rPr>
              <a:t>NULL.</a:t>
            </a:r>
          </a:p>
          <a:p>
            <a:pPr algn="just">
              <a:lnSpc>
                <a:spcPct val="150000"/>
              </a:lnSpc>
              <a:buFont typeface="Wingdings" pitchFamily="2" charset="2"/>
              <a:buChar char="q"/>
            </a:pPr>
            <a:r>
              <a:rPr lang="en-US" sz="2000" dirty="0">
                <a:solidFill>
                  <a:schemeClr val="tx1"/>
                </a:solidFill>
              </a:rPr>
              <a:t>The prev field is used to store the address of preceding node. This would enable us to traverse the list in backward direction as well.</a:t>
            </a: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DOUBLY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11253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at the beginning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5325" y="1676400"/>
            <a:ext cx="7915275"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717085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at the beginning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600200" y="1371600"/>
            <a:ext cx="6096000" cy="4876800"/>
          </a:xfrm>
          <a:prstGeom prst="rect">
            <a:avLst/>
          </a:prstGeom>
        </p:spPr>
      </p:pic>
    </p:spTree>
    <p:extLst>
      <p:ext uri="{BB962C8B-B14F-4D97-AF65-F5344CB8AC3E}">
        <p14:creationId xmlns:p14="http://schemas.microsoft.com/office/powerpoint/2010/main" xmlns="" val="517325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at the end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452437" y="1447800"/>
            <a:ext cx="8239125" cy="4610054"/>
          </a:xfrm>
          <a:prstGeom prst="rect">
            <a:avLst/>
          </a:prstGeom>
        </p:spPr>
      </p:pic>
    </p:spTree>
    <p:extLst>
      <p:ext uri="{BB962C8B-B14F-4D97-AF65-F5344CB8AC3E}">
        <p14:creationId xmlns:p14="http://schemas.microsoft.com/office/powerpoint/2010/main" xmlns="" val="37504370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at the end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d1.JPG"/>
          <p:cNvPicPr>
            <a:picLocks noChangeAspect="1"/>
          </p:cNvPicPr>
          <p:nvPr/>
        </p:nvPicPr>
        <p:blipFill>
          <a:blip r:embed="rId2"/>
          <a:stretch>
            <a:fillRect/>
          </a:stretch>
        </p:blipFill>
        <p:spPr>
          <a:xfrm>
            <a:off x="1371601" y="1366806"/>
            <a:ext cx="6248400" cy="4957794"/>
          </a:xfrm>
          <a:prstGeom prst="rect">
            <a:avLst/>
          </a:prstGeom>
        </p:spPr>
      </p:pic>
    </p:spTree>
    <p:extLst>
      <p:ext uri="{BB962C8B-B14F-4D97-AF65-F5344CB8AC3E}">
        <p14:creationId xmlns:p14="http://schemas.microsoft.com/office/powerpoint/2010/main" xmlns="" val="28660348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after the given node in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d1.JPG"/>
          <p:cNvPicPr>
            <a:picLocks noChangeAspect="1"/>
          </p:cNvPicPr>
          <p:nvPr/>
        </p:nvPicPr>
        <p:blipFill>
          <a:blip r:embed="rId2"/>
          <a:stretch>
            <a:fillRect/>
          </a:stretch>
        </p:blipFill>
        <p:spPr>
          <a:xfrm>
            <a:off x="685800" y="1295400"/>
            <a:ext cx="7772400" cy="5029200"/>
          </a:xfrm>
          <a:prstGeom prst="rect">
            <a:avLst/>
          </a:prstGeom>
        </p:spPr>
      </p:pic>
    </p:spTree>
    <p:extLst>
      <p:ext uri="{BB962C8B-B14F-4D97-AF65-F5344CB8AC3E}">
        <p14:creationId xmlns:p14="http://schemas.microsoft.com/office/powerpoint/2010/main" xmlns="" val="20760068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after the given node in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295400" y="1447800"/>
            <a:ext cx="6248400" cy="4800600"/>
          </a:xfrm>
          <a:prstGeom prst="rect">
            <a:avLst/>
          </a:prstGeom>
        </p:spPr>
      </p:pic>
    </p:spTree>
    <p:extLst>
      <p:ext uri="{BB962C8B-B14F-4D97-AF65-F5344CB8AC3E}">
        <p14:creationId xmlns:p14="http://schemas.microsoft.com/office/powerpoint/2010/main" xmlns="" val="2054490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lnSpc>
                <a:spcPct val="150000"/>
              </a:lnSpc>
              <a:buFont typeface="Wingdings" pitchFamily="2" charset="2"/>
              <a:buChar char="q"/>
            </a:pPr>
            <a:r>
              <a:rPr lang="en-US" sz="2000" dirty="0">
                <a:solidFill>
                  <a:schemeClr val="tx1"/>
                </a:solidFill>
              </a:rPr>
              <a:t>Two linked list can be maintained together in computer’s memory:</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22860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99049" y="1447800"/>
            <a:ext cx="4968551" cy="4627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178800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before the given node in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7" descr="d1.JPG"/>
          <p:cNvPicPr>
            <a:picLocks noChangeAspect="1"/>
          </p:cNvPicPr>
          <p:nvPr/>
        </p:nvPicPr>
        <p:blipFill>
          <a:blip r:embed="rId2"/>
          <a:stretch>
            <a:fillRect/>
          </a:stretch>
        </p:blipFill>
        <p:spPr>
          <a:xfrm>
            <a:off x="609600" y="1371600"/>
            <a:ext cx="8077200" cy="4800600"/>
          </a:xfrm>
          <a:prstGeom prst="rect">
            <a:avLst/>
          </a:prstGeom>
        </p:spPr>
      </p:pic>
    </p:spTree>
    <p:extLst>
      <p:ext uri="{BB962C8B-B14F-4D97-AF65-F5344CB8AC3E}">
        <p14:creationId xmlns:p14="http://schemas.microsoft.com/office/powerpoint/2010/main" xmlns="" val="4249927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Inserting a New Node before the given node in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143000" y="1295400"/>
            <a:ext cx="6781800" cy="5029200"/>
          </a:xfrm>
          <a:prstGeom prst="rect">
            <a:avLst/>
          </a:prstGeom>
        </p:spPr>
      </p:pic>
    </p:spTree>
    <p:extLst>
      <p:ext uri="{BB962C8B-B14F-4D97-AF65-F5344CB8AC3E}">
        <p14:creationId xmlns:p14="http://schemas.microsoft.com/office/powerpoint/2010/main" xmlns="" val="5947292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first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d1.JPG"/>
          <p:cNvPicPr>
            <a:picLocks noChangeAspect="1"/>
          </p:cNvPicPr>
          <p:nvPr/>
        </p:nvPicPr>
        <p:blipFill>
          <a:blip r:embed="rId2"/>
          <a:stretch>
            <a:fillRect/>
          </a:stretch>
        </p:blipFill>
        <p:spPr>
          <a:xfrm>
            <a:off x="452437" y="1524000"/>
            <a:ext cx="8239125" cy="3177124"/>
          </a:xfrm>
          <a:prstGeom prst="rect">
            <a:avLst/>
          </a:prstGeom>
        </p:spPr>
      </p:pic>
    </p:spTree>
    <p:extLst>
      <p:ext uri="{BB962C8B-B14F-4D97-AF65-F5344CB8AC3E}">
        <p14:creationId xmlns:p14="http://schemas.microsoft.com/office/powerpoint/2010/main" xmlns="" val="3279490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first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445633" y="1290606"/>
            <a:ext cx="6252733" cy="4043394"/>
          </a:xfrm>
          <a:prstGeom prst="rect">
            <a:avLst/>
          </a:prstGeom>
        </p:spPr>
      </p:pic>
    </p:spTree>
    <p:extLst>
      <p:ext uri="{BB962C8B-B14F-4D97-AF65-F5344CB8AC3E}">
        <p14:creationId xmlns:p14="http://schemas.microsoft.com/office/powerpoint/2010/main" xmlns="" val="2967398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last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452437" y="1198378"/>
            <a:ext cx="8239125" cy="4745222"/>
          </a:xfrm>
          <a:prstGeom prst="rect">
            <a:avLst/>
          </a:prstGeom>
        </p:spPr>
      </p:pic>
    </p:spTree>
    <p:extLst>
      <p:ext uri="{BB962C8B-B14F-4D97-AF65-F5344CB8AC3E}">
        <p14:creationId xmlns:p14="http://schemas.microsoft.com/office/powerpoint/2010/main" xmlns="" val="42253935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last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d1.JPG"/>
          <p:cNvPicPr>
            <a:picLocks noChangeAspect="1"/>
          </p:cNvPicPr>
          <p:nvPr/>
        </p:nvPicPr>
        <p:blipFill>
          <a:blip r:embed="rId2"/>
          <a:stretch>
            <a:fillRect/>
          </a:stretch>
        </p:blipFill>
        <p:spPr>
          <a:xfrm>
            <a:off x="1224508" y="1295400"/>
            <a:ext cx="6694983" cy="4500594"/>
          </a:xfrm>
          <a:prstGeom prst="rect">
            <a:avLst/>
          </a:prstGeom>
        </p:spPr>
      </p:pic>
    </p:spTree>
    <p:extLst>
      <p:ext uri="{BB962C8B-B14F-4D97-AF65-F5344CB8AC3E}">
        <p14:creationId xmlns:p14="http://schemas.microsoft.com/office/powerpoint/2010/main" xmlns="" val="1592202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specific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 name="Picture 5" descr="d1.JPG"/>
          <p:cNvPicPr>
            <a:picLocks noChangeAspect="1"/>
          </p:cNvPicPr>
          <p:nvPr/>
        </p:nvPicPr>
        <p:blipFill>
          <a:blip r:embed="rId2"/>
          <a:stretch>
            <a:fillRect/>
          </a:stretch>
        </p:blipFill>
        <p:spPr>
          <a:xfrm>
            <a:off x="452437" y="1371600"/>
            <a:ext cx="8239125" cy="4760316"/>
          </a:xfrm>
          <a:prstGeom prst="rect">
            <a:avLst/>
          </a:prstGeom>
        </p:spPr>
      </p:pic>
    </p:spTree>
    <p:extLst>
      <p:ext uri="{BB962C8B-B14F-4D97-AF65-F5344CB8AC3E}">
        <p14:creationId xmlns:p14="http://schemas.microsoft.com/office/powerpoint/2010/main" xmlns="" val="639313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3000" dirty="0" smtClean="0"/>
              <a:t>Deleting the specific  node of the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500034" y="1357298"/>
            <a:ext cx="7800975" cy="4819650"/>
          </a:xfrm>
          <a:prstGeom prst="rect">
            <a:avLst/>
          </a:prstGeom>
          <a:noFill/>
          <a:ln w="9525">
            <a:noFill/>
            <a:miter lim="800000"/>
            <a:headEnd/>
            <a:tailEnd/>
          </a:ln>
          <a:effectLst/>
        </p:spPr>
      </p:pic>
    </p:spTree>
    <p:extLst>
      <p:ext uri="{BB962C8B-B14F-4D97-AF65-F5344CB8AC3E}">
        <p14:creationId xmlns:p14="http://schemas.microsoft.com/office/powerpoint/2010/main" xmlns="" val="10592894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A circular doubly linked list or a circular two-way linked list is a more complex type of linked list which contains a pointer to the next as well as the previous node in the sequence. The difference between a doubly linked and a circular doubly linked list is same as that exists between a singly linked list and a circular linked list. </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smtClean="0">
                <a:solidFill>
                  <a:schemeClr val="tx1"/>
                </a:solidFill>
              </a:rPr>
              <a:t>The circular doubly linked list does not contain NULL in the previous field of the first node and the next field of the last node. Rather, the next field of the last node stores the address of the first node of the list.</a:t>
            </a:r>
          </a:p>
        </p:txBody>
      </p:sp>
      <p:sp>
        <p:nvSpPr>
          <p:cNvPr id="4" name="Title 3"/>
          <p:cNvSpPr>
            <a:spLocks noGrp="1"/>
          </p:cNvSpPr>
          <p:nvPr>
            <p:ph type="title"/>
          </p:nvPr>
        </p:nvSpPr>
        <p:spPr>
          <a:xfrm>
            <a:off x="304800" y="0"/>
            <a:ext cx="8229600" cy="685800"/>
          </a:xfrm>
        </p:spPr>
        <p:txBody>
          <a:bodyPr anchor="ctr"/>
          <a:lstStyle/>
          <a:p>
            <a:r>
              <a:rPr lang="en-US" sz="3000" dirty="0" smtClean="0"/>
              <a:t>CIRCULAR DOUBLY LINK LIST</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0"/>
            <a:ext cx="8229600" cy="685800"/>
          </a:xfrm>
        </p:spPr>
        <p:txBody>
          <a:bodyPr anchor="ctr"/>
          <a:lstStyle/>
          <a:p>
            <a:r>
              <a:rPr lang="en-US" sz="3000" dirty="0" smtClean="0"/>
              <a:t>CIRCULAR DOUBLY LINK LIST</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85721" y="2071678"/>
            <a:ext cx="8434994" cy="1785950"/>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0" indent="0" algn="just">
              <a:lnSpc>
                <a:spcPct val="150000"/>
              </a:lnSpc>
              <a:buNone/>
            </a:pP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Introduction – Linked 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3322" y="838200"/>
            <a:ext cx="8828278" cy="539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44763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Inserting a Node at the Beginning of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885654" y="1428736"/>
            <a:ext cx="6829617" cy="4461067"/>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Inserting a Node at the Beginning of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srcRect/>
          <a:stretch>
            <a:fillRect/>
          </a:stretch>
        </p:blipFill>
        <p:spPr bwMode="auto">
          <a:xfrm>
            <a:off x="1857356" y="1428736"/>
            <a:ext cx="5215483" cy="4857784"/>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Inserting a Node at the End of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p:cNvPicPr>
            <a:picLocks noChangeAspect="1" noChangeArrowheads="1"/>
          </p:cNvPicPr>
          <p:nvPr/>
        </p:nvPicPr>
        <p:blipFill>
          <a:blip r:embed="rId2"/>
          <a:srcRect/>
          <a:stretch>
            <a:fillRect/>
          </a:stretch>
        </p:blipFill>
        <p:spPr bwMode="auto">
          <a:xfrm>
            <a:off x="357158" y="1714488"/>
            <a:ext cx="8001979" cy="3790964"/>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Inserting a Node at the End of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srcRect/>
          <a:stretch>
            <a:fillRect/>
          </a:stretch>
        </p:blipFill>
        <p:spPr bwMode="auto">
          <a:xfrm>
            <a:off x="1785918" y="1260039"/>
            <a:ext cx="5229247" cy="5097919"/>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2800" b="1" dirty="0" smtClean="0"/>
              <a:t>Inserting a Node after the given node of a Circular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295400" y="1447800"/>
            <a:ext cx="6248400" cy="4800600"/>
          </a:xfrm>
          <a:prstGeom prst="rect">
            <a:avLst/>
          </a:prstGeom>
        </p:spPr>
      </p:pic>
    </p:spTree>
    <p:extLst>
      <p:ext uri="{BB962C8B-B14F-4D97-AF65-F5344CB8AC3E}">
        <p14:creationId xmlns:p14="http://schemas.microsoft.com/office/powerpoint/2010/main" xmlns="" val="20544904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2800" b="1" dirty="0" smtClean="0"/>
              <a:t>Inserting a Node before the given node of a Circular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descr="d1.JPG"/>
          <p:cNvPicPr>
            <a:picLocks noChangeAspect="1"/>
          </p:cNvPicPr>
          <p:nvPr/>
        </p:nvPicPr>
        <p:blipFill>
          <a:blip r:embed="rId2"/>
          <a:stretch>
            <a:fillRect/>
          </a:stretch>
        </p:blipFill>
        <p:spPr>
          <a:xfrm>
            <a:off x="1143000" y="1295400"/>
            <a:ext cx="6781800" cy="5029200"/>
          </a:xfrm>
          <a:prstGeom prst="rect">
            <a:avLst/>
          </a:prstGeom>
        </p:spPr>
      </p:pic>
    </p:spTree>
    <p:extLst>
      <p:ext uri="{BB962C8B-B14F-4D97-AF65-F5344CB8AC3E}">
        <p14:creationId xmlns:p14="http://schemas.microsoft.com/office/powerpoint/2010/main" xmlns="" val="5947292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Deleting the First Node from a Circular Doubly</a:t>
            </a:r>
            <a:br>
              <a:rPr lang="en-US" sz="2800" b="1" dirty="0" smtClean="0"/>
            </a:br>
            <a:r>
              <a:rPr lang="en-US" sz="2800" b="1" dirty="0" smtClean="0"/>
              <a:t>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194" name="Picture 2"/>
          <p:cNvPicPr>
            <a:picLocks noChangeAspect="1" noChangeArrowheads="1"/>
          </p:cNvPicPr>
          <p:nvPr/>
        </p:nvPicPr>
        <p:blipFill>
          <a:blip r:embed="rId2"/>
          <a:srcRect/>
          <a:stretch>
            <a:fillRect/>
          </a:stretch>
        </p:blipFill>
        <p:spPr bwMode="auto">
          <a:xfrm>
            <a:off x="642910" y="1571612"/>
            <a:ext cx="7584057" cy="3929090"/>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Deleting the First Node from a Circular Doubly</a:t>
            </a:r>
            <a:br>
              <a:rPr lang="en-US" sz="2800" b="1" dirty="0" smtClean="0"/>
            </a:br>
            <a:r>
              <a:rPr lang="en-US" sz="2800" b="1" dirty="0" smtClean="0"/>
              <a:t>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218" name="Picture 2"/>
          <p:cNvPicPr>
            <a:picLocks noChangeAspect="1" noChangeArrowheads="1"/>
          </p:cNvPicPr>
          <p:nvPr/>
        </p:nvPicPr>
        <p:blipFill>
          <a:blip r:embed="rId2"/>
          <a:srcRect/>
          <a:stretch>
            <a:fillRect/>
          </a:stretch>
        </p:blipFill>
        <p:spPr bwMode="auto">
          <a:xfrm>
            <a:off x="1142976" y="1285860"/>
            <a:ext cx="6987935" cy="4719921"/>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Deleting the Last Node from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42" name="Picture 2"/>
          <p:cNvPicPr>
            <a:picLocks noChangeAspect="1" noChangeArrowheads="1"/>
          </p:cNvPicPr>
          <p:nvPr/>
        </p:nvPicPr>
        <p:blipFill>
          <a:blip r:embed="rId2"/>
          <a:srcRect/>
          <a:stretch>
            <a:fillRect/>
          </a:stretch>
        </p:blipFill>
        <p:spPr bwMode="auto">
          <a:xfrm>
            <a:off x="571472" y="1428736"/>
            <a:ext cx="7665986" cy="4000528"/>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57298"/>
            <a:ext cx="8305800" cy="4814902"/>
          </a:xfrm>
        </p:spPr>
        <p:txBody>
          <a:bodyPr>
            <a:normAutofit/>
          </a:bodyPr>
          <a:lstStyle/>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357158" y="285728"/>
            <a:ext cx="8229600" cy="685800"/>
          </a:xfrm>
        </p:spPr>
        <p:txBody>
          <a:bodyPr anchor="ctr"/>
          <a:lstStyle/>
          <a:p>
            <a:r>
              <a:rPr lang="en-US" sz="2800" b="1" dirty="0" smtClean="0"/>
              <a:t>Deleting the Last Node from a Circular Doubly Linked List</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1266" name="Picture 2"/>
          <p:cNvPicPr>
            <a:picLocks noChangeAspect="1" noChangeArrowheads="1"/>
          </p:cNvPicPr>
          <p:nvPr/>
        </p:nvPicPr>
        <p:blipFill>
          <a:blip r:embed="rId2"/>
          <a:srcRect/>
          <a:stretch>
            <a:fillRect/>
          </a:stretch>
        </p:blipFill>
        <p:spPr bwMode="auto">
          <a:xfrm>
            <a:off x="642910" y="1571611"/>
            <a:ext cx="6715172" cy="4486819"/>
          </a:xfrm>
          <a:prstGeom prst="rect">
            <a:avLst/>
          </a:prstGeom>
          <a:noFill/>
          <a:ln w="9525">
            <a:noFill/>
            <a:miter lim="800000"/>
            <a:headEnd/>
            <a:tailEnd/>
          </a:ln>
          <a:effectLst/>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19472"/>
          </a:xfrm>
        </p:spPr>
        <p:txBody>
          <a:bodyPr/>
          <a:lstStyle/>
          <a:p>
            <a:r>
              <a:rPr lang="en-US" sz="3000" dirty="0"/>
              <a:t>LINKED </a:t>
            </a:r>
            <a:r>
              <a:rPr lang="en-US" sz="3000" dirty="0" smtClean="0"/>
              <a:t>LISTS versus ARRAYS</a:t>
            </a:r>
            <a:endParaRPr lang="en-US"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16549876"/>
              </p:ext>
            </p:extLst>
          </p:nvPr>
        </p:nvGraphicFramePr>
        <p:xfrm>
          <a:off x="304800" y="879498"/>
          <a:ext cx="8534400" cy="5368902"/>
        </p:xfrm>
        <a:graphic>
          <a:graphicData uri="http://schemas.openxmlformats.org/drawingml/2006/table">
            <a:tbl>
              <a:tblPr firstRow="1" bandRow="1">
                <a:tableStyleId>{5C22544A-7EE6-4342-B048-85BDC9FD1C3A}</a:tableStyleId>
              </a:tblPr>
              <a:tblGrid>
                <a:gridCol w="981501"/>
                <a:gridCol w="3883098"/>
                <a:gridCol w="3669801"/>
              </a:tblGrid>
              <a:tr h="863714">
                <a:tc>
                  <a:txBody>
                    <a:bodyPr/>
                    <a:lstStyle/>
                    <a:p>
                      <a:pPr algn="ctr"/>
                      <a:r>
                        <a:rPr lang="en-US" sz="2200" dirty="0" smtClean="0">
                          <a:solidFill>
                            <a:schemeClr val="bg1"/>
                          </a:solidFill>
                        </a:rPr>
                        <a:t>Sr.</a:t>
                      </a:r>
                      <a:r>
                        <a:rPr lang="en-US" sz="2200" baseline="0" dirty="0" smtClean="0">
                          <a:solidFill>
                            <a:schemeClr val="bg1"/>
                          </a:solidFill>
                        </a:rPr>
                        <a:t> No.</a:t>
                      </a:r>
                      <a:endParaRPr lang="en-US" sz="2200" dirty="0">
                        <a:solidFill>
                          <a:schemeClr val="bg1"/>
                        </a:solidFill>
                      </a:endParaRPr>
                    </a:p>
                  </a:txBody>
                  <a:tcPr anchor="ctr"/>
                </a:tc>
                <a:tc>
                  <a:txBody>
                    <a:bodyPr/>
                    <a:lstStyle/>
                    <a:p>
                      <a:pPr algn="ctr"/>
                      <a:r>
                        <a:rPr lang="en-US" sz="2200" dirty="0" smtClean="0">
                          <a:solidFill>
                            <a:schemeClr val="bg1"/>
                          </a:solidFill>
                        </a:rPr>
                        <a:t>Arrays</a:t>
                      </a:r>
                      <a:endParaRPr lang="en-US" sz="2200" dirty="0">
                        <a:solidFill>
                          <a:schemeClr val="bg1"/>
                        </a:solidFill>
                      </a:endParaRPr>
                    </a:p>
                  </a:txBody>
                  <a:tcPr anchor="ctr"/>
                </a:tc>
                <a:tc>
                  <a:txBody>
                    <a:bodyPr/>
                    <a:lstStyle/>
                    <a:p>
                      <a:pPr algn="ctr"/>
                      <a:r>
                        <a:rPr lang="en-US" sz="2200" dirty="0" smtClean="0">
                          <a:solidFill>
                            <a:schemeClr val="bg1"/>
                          </a:solidFill>
                        </a:rPr>
                        <a:t>Linked Lists</a:t>
                      </a:r>
                      <a:endParaRPr lang="en-US" sz="2200" dirty="0">
                        <a:solidFill>
                          <a:schemeClr val="bg1"/>
                        </a:solidFill>
                      </a:endParaRPr>
                    </a:p>
                  </a:txBody>
                  <a:tcPr anchor="ctr"/>
                </a:tc>
              </a:tr>
              <a:tr h="1166966">
                <a:tc>
                  <a:txBody>
                    <a:bodyPr/>
                    <a:lstStyle/>
                    <a:p>
                      <a:pPr algn="ctr"/>
                      <a:r>
                        <a:rPr lang="en-US" dirty="0" smtClean="0"/>
                        <a:t>1</a:t>
                      </a:r>
                      <a:endParaRPr lang="en-US" dirty="0"/>
                    </a:p>
                  </a:txBody>
                  <a:tcPr anchor="ctr"/>
                </a:tc>
                <a:tc>
                  <a:txBody>
                    <a:bodyPr/>
                    <a:lstStyle/>
                    <a:p>
                      <a:pPr algn="just"/>
                      <a:r>
                        <a:rPr lang="en-US" dirty="0" smtClean="0"/>
                        <a:t>An array is a collection of data elements.</a:t>
                      </a:r>
                      <a:endParaRPr lang="en-US" dirty="0"/>
                    </a:p>
                  </a:txBody>
                  <a:tcPr anchor="ctr"/>
                </a:tc>
                <a:tc>
                  <a:txBody>
                    <a:bodyPr/>
                    <a:lstStyle/>
                    <a:p>
                      <a:pPr algn="just"/>
                      <a:r>
                        <a:rPr lang="en-US" dirty="0" smtClean="0"/>
                        <a:t>A linked list is</a:t>
                      </a:r>
                      <a:r>
                        <a:rPr lang="en-US" baseline="0" dirty="0" smtClean="0"/>
                        <a:t> a linear collection of nodes (data elements + address of next data element).</a:t>
                      </a:r>
                      <a:endParaRPr lang="en-US" dirty="0"/>
                    </a:p>
                  </a:txBody>
                  <a:tcPr anchor="ctr"/>
                </a:tc>
              </a:tr>
              <a:tr h="1291553">
                <a:tc>
                  <a:txBody>
                    <a:bodyPr/>
                    <a:lstStyle/>
                    <a:p>
                      <a:pPr algn="ctr"/>
                      <a:r>
                        <a:rPr lang="en-US" dirty="0" smtClean="0"/>
                        <a:t>2</a:t>
                      </a:r>
                      <a:endParaRPr lang="en-US" dirty="0"/>
                    </a:p>
                  </a:txBody>
                  <a:tcPr anchor="ctr"/>
                </a:tc>
                <a:tc>
                  <a:txBody>
                    <a:bodyPr/>
                    <a:lstStyle/>
                    <a:p>
                      <a:pPr algn="just"/>
                      <a:r>
                        <a:rPr lang="en-US" dirty="0" smtClean="0"/>
                        <a:t>An Array stores its data elements in consecutive memory locations.</a:t>
                      </a:r>
                      <a:endParaRPr lang="en-US" dirty="0"/>
                    </a:p>
                  </a:txBody>
                  <a:tcPr anchor="ctr"/>
                </a:tc>
                <a:tc>
                  <a:txBody>
                    <a:bodyPr/>
                    <a:lstStyle/>
                    <a:p>
                      <a:pPr algn="just"/>
                      <a:r>
                        <a:rPr lang="en-US" dirty="0" smtClean="0"/>
                        <a:t>A Linked list doesn’t store its data</a:t>
                      </a:r>
                      <a:r>
                        <a:rPr lang="en-US" baseline="0" dirty="0" smtClean="0"/>
                        <a:t> elements in consecutive memory locations.</a:t>
                      </a:r>
                      <a:endParaRPr lang="en-US" dirty="0"/>
                    </a:p>
                  </a:txBody>
                  <a:tcPr anchor="ctr"/>
                </a:tc>
              </a:tr>
              <a:tr h="765901">
                <a:tc>
                  <a:txBody>
                    <a:bodyPr/>
                    <a:lstStyle/>
                    <a:p>
                      <a:pPr algn="ctr"/>
                      <a:r>
                        <a:rPr lang="en-US" dirty="0" smtClean="0"/>
                        <a:t>3</a:t>
                      </a:r>
                      <a:endParaRPr lang="en-US" dirty="0"/>
                    </a:p>
                  </a:txBody>
                  <a:tcPr anchor="ctr"/>
                </a:tc>
                <a:tc>
                  <a:txBody>
                    <a:bodyPr/>
                    <a:lstStyle/>
                    <a:p>
                      <a:r>
                        <a:rPr lang="en-US" dirty="0" smtClean="0"/>
                        <a:t>Arrays</a:t>
                      </a:r>
                      <a:r>
                        <a:rPr lang="en-US" baseline="0" dirty="0" smtClean="0"/>
                        <a:t> are static.</a:t>
                      </a:r>
                      <a:endParaRPr lang="en-US" dirty="0"/>
                    </a:p>
                  </a:txBody>
                  <a:tcPr anchor="ctr"/>
                </a:tc>
                <a:tc>
                  <a:txBody>
                    <a:bodyPr/>
                    <a:lstStyle/>
                    <a:p>
                      <a:r>
                        <a:rPr lang="en-US" dirty="0" smtClean="0"/>
                        <a:t>Linked lists</a:t>
                      </a:r>
                      <a:r>
                        <a:rPr lang="en-US" baseline="0" dirty="0" smtClean="0"/>
                        <a:t> are dynamic.</a:t>
                      </a:r>
                      <a:endParaRPr lang="en-US" dirty="0"/>
                    </a:p>
                  </a:txBody>
                  <a:tcPr anchor="ctr"/>
                </a:tc>
              </a:tr>
              <a:tr h="1280768">
                <a:tc>
                  <a:txBody>
                    <a:bodyPr/>
                    <a:lstStyle/>
                    <a:p>
                      <a:pPr algn="ctr"/>
                      <a:r>
                        <a:rPr lang="en-US" dirty="0" smtClean="0"/>
                        <a:t>4</a:t>
                      </a:r>
                      <a:endParaRPr lang="en-US" dirty="0"/>
                    </a:p>
                  </a:txBody>
                  <a:tcPr anchor="ctr"/>
                </a:tc>
                <a:tc>
                  <a:txBody>
                    <a:bodyPr/>
                    <a:lstStyle/>
                    <a:p>
                      <a:r>
                        <a:rPr lang="en-US" dirty="0" smtClean="0"/>
                        <a:t>It is used for storing small amount of</a:t>
                      </a:r>
                      <a:r>
                        <a:rPr lang="en-US" baseline="0" dirty="0" smtClean="0"/>
                        <a:t> data.</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used for storing large</a:t>
                      </a:r>
                      <a:r>
                        <a:rPr lang="en-US" baseline="0" dirty="0" smtClean="0"/>
                        <a:t> amount of data.</a:t>
                      </a:r>
                      <a:endParaRPr lang="en-US" dirty="0" smtClean="0"/>
                    </a:p>
                    <a:p>
                      <a:endParaRPr lang="en-US" dirty="0"/>
                    </a:p>
                  </a:txBody>
                  <a:tcPr anchor="ctr"/>
                </a:tc>
              </a:tr>
            </a:tbl>
          </a:graphicData>
        </a:graphic>
      </p:graphicFrame>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8273181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648"/>
            <a:ext cx="8229600" cy="763488"/>
          </a:xfrm>
        </p:spPr>
        <p:txBody>
          <a:bodyPr anchor="t"/>
          <a:lstStyle/>
          <a:p>
            <a:pPr>
              <a:lnSpc>
                <a:spcPct val="100000"/>
              </a:lnSpc>
            </a:pPr>
            <a:r>
              <a:rPr lang="en-US" sz="2800" b="1" dirty="0" smtClean="0"/>
              <a:t>Deleting the Specific from a Circular Doubly Linked List</a:t>
            </a:r>
            <a:endParaRPr lang="en-US" sz="3000" dirty="0"/>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500034" y="1357298"/>
            <a:ext cx="7800975" cy="4819650"/>
          </a:xfrm>
          <a:prstGeom prst="rect">
            <a:avLst/>
          </a:prstGeom>
          <a:noFill/>
          <a:ln w="9525">
            <a:noFill/>
            <a:miter lim="800000"/>
            <a:headEnd/>
            <a:tailEnd/>
          </a:ln>
          <a:effectLst/>
        </p:spPr>
      </p:pic>
    </p:spTree>
    <p:extLst>
      <p:ext uri="{BB962C8B-B14F-4D97-AF65-F5344CB8AC3E}">
        <p14:creationId xmlns:p14="http://schemas.microsoft.com/office/powerpoint/2010/main" xmlns="" val="10592894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GB" sz="2000" dirty="0" smtClean="0">
                <a:solidFill>
                  <a:schemeClr val="tx1"/>
                </a:solidFill>
              </a:rPr>
              <a:t>We have seen how a stack is created using an array. This technique of creating a stack is easy, but the drawback is that the array must be declared to have some fixed size. </a:t>
            </a:r>
          </a:p>
          <a:p>
            <a:pPr algn="just">
              <a:lnSpc>
                <a:spcPct val="150000"/>
              </a:lnSpc>
              <a:buFont typeface="Wingdings" pitchFamily="2" charset="2"/>
              <a:buChar char="q"/>
            </a:pPr>
            <a:endParaRPr lang="en-GB" sz="2000" dirty="0" smtClean="0">
              <a:solidFill>
                <a:schemeClr val="tx1"/>
              </a:solidFill>
            </a:endParaRPr>
          </a:p>
          <a:p>
            <a:pPr algn="just">
              <a:lnSpc>
                <a:spcPct val="150000"/>
              </a:lnSpc>
              <a:buFont typeface="Wingdings" pitchFamily="2" charset="2"/>
              <a:buChar char="q"/>
            </a:pPr>
            <a:r>
              <a:rPr lang="en-GB" sz="2000" dirty="0" smtClean="0">
                <a:solidFill>
                  <a:schemeClr val="tx1"/>
                </a:solidFill>
              </a:rPr>
              <a:t>In case the stack is a very small one or its maximum size is known in advance, then the array implementation of the stack gives an efficient implementation. But if the array size cannot be determined in advance, then the other alternative, i.e., linked presentation, is used.</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Push Operation</a:t>
            </a:r>
          </a:p>
          <a:p>
            <a:pPr algn="just">
              <a:lnSpc>
                <a:spcPct val="150000"/>
              </a:lnSpc>
              <a:buFont typeface="Wingdings" pitchFamily="2" charset="2"/>
              <a:buChar char="q"/>
            </a:pPr>
            <a:endParaRPr lang="en-GB" sz="2000" dirty="0" smtClean="0">
              <a:solidFill>
                <a:schemeClr val="tx1"/>
              </a:solidFill>
            </a:endParaRPr>
          </a:p>
          <a:p>
            <a:pPr algn="just">
              <a:lnSpc>
                <a:spcPct val="150000"/>
              </a:lnSpc>
              <a:buFont typeface="Wingdings" pitchFamily="2" charset="2"/>
              <a:buChar char="q"/>
            </a:pPr>
            <a:r>
              <a:rPr lang="en-GB" sz="2000" dirty="0" smtClean="0">
                <a:solidFill>
                  <a:schemeClr val="tx1"/>
                </a:solidFill>
              </a:rPr>
              <a:t>The push operation is used to insert an element into the stack. The new element is added at the topmost position of the stack. Consider the linked stack shown in Fig. 7.14.</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descr="C:\Users\DELL\Desktop\DS SNAP\PUSH.JPG"/>
          <p:cNvPicPr>
            <a:picLocks noChangeAspect="1" noChangeArrowheads="1"/>
          </p:cNvPicPr>
          <p:nvPr/>
        </p:nvPicPr>
        <p:blipFill>
          <a:blip r:embed="rId2"/>
          <a:srcRect/>
          <a:stretch>
            <a:fillRect/>
          </a:stretch>
        </p:blipFill>
        <p:spPr bwMode="auto">
          <a:xfrm>
            <a:off x="785786" y="3571876"/>
            <a:ext cx="7360577" cy="1285884"/>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Push Operation</a:t>
            </a:r>
          </a:p>
          <a:p>
            <a:pPr algn="just">
              <a:lnSpc>
                <a:spcPct val="150000"/>
              </a:lnSpc>
              <a:buFont typeface="Wingdings" pitchFamily="2" charset="2"/>
              <a:buChar char="q"/>
            </a:pPr>
            <a:r>
              <a:rPr lang="en-GB" sz="2000" dirty="0" smtClean="0">
                <a:solidFill>
                  <a:schemeClr val="tx1"/>
                </a:solidFill>
              </a:rPr>
              <a:t>To insert an element with value 9, we first check if TOP=NULL. If this is the case, then we allocate memory for a new node, store the value in its DATA part and NULL in its NEXT part. The new node will then be called TOP. However, if TOP!=NULL, then we insert the new node at the beginning of the linked stack and name this new node as TOP. Thus, the updated stack becomes as shown in Fig. 7.15.</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descr="C:\Users\DELL\Desktop\DS SNAP\PUSH2.JPG"/>
          <p:cNvPicPr>
            <a:picLocks noChangeAspect="1" noChangeArrowheads="1"/>
          </p:cNvPicPr>
          <p:nvPr/>
        </p:nvPicPr>
        <p:blipFill>
          <a:blip r:embed="rId2"/>
          <a:srcRect/>
          <a:stretch>
            <a:fillRect/>
          </a:stretch>
        </p:blipFill>
        <p:spPr bwMode="auto">
          <a:xfrm>
            <a:off x="642910" y="4714884"/>
            <a:ext cx="7929618" cy="1285884"/>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Push Operation</a:t>
            </a: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descr="C:\Users\DELL\Desktop\DS SNAP\PUSH3.JPG"/>
          <p:cNvPicPr>
            <a:picLocks noChangeAspect="1" noChangeArrowheads="1"/>
          </p:cNvPicPr>
          <p:nvPr/>
        </p:nvPicPr>
        <p:blipFill>
          <a:blip r:embed="rId2"/>
          <a:srcRect/>
          <a:stretch>
            <a:fillRect/>
          </a:stretch>
        </p:blipFill>
        <p:spPr bwMode="auto">
          <a:xfrm>
            <a:off x="1357290" y="1142984"/>
            <a:ext cx="6143668" cy="5066114"/>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Pop Operation</a:t>
            </a:r>
          </a:p>
          <a:p>
            <a:pPr algn="just">
              <a:lnSpc>
                <a:spcPct val="150000"/>
              </a:lnSpc>
              <a:buFont typeface="Wingdings" pitchFamily="2" charset="2"/>
              <a:buChar char="q"/>
            </a:pPr>
            <a:r>
              <a:rPr lang="en-GB" sz="2000" dirty="0" smtClean="0">
                <a:solidFill>
                  <a:schemeClr val="tx1"/>
                </a:solidFill>
              </a:rPr>
              <a:t>The pop operation is used to delete the topmost element from a stack. However, before deleting the value, we must first check if TOP=NULL, because if this is the case, then it means that the stack is empty and no more deletions can be done. If an attempt is made to delete a value from a stack that is already empty, an UNDERFLOW message is printed. Consider the stack shown in Fig. 7.17</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8" name="Picture 2" descr="C:\Users\DELL\Desktop\DS SNAP\POP1.JPG"/>
          <p:cNvPicPr>
            <a:picLocks noChangeAspect="1" noChangeArrowheads="1"/>
          </p:cNvPicPr>
          <p:nvPr/>
        </p:nvPicPr>
        <p:blipFill>
          <a:blip r:embed="rId2"/>
          <a:srcRect/>
          <a:stretch>
            <a:fillRect/>
          </a:stretch>
        </p:blipFill>
        <p:spPr bwMode="auto">
          <a:xfrm>
            <a:off x="857225" y="4786322"/>
            <a:ext cx="7358114" cy="1285884"/>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Pop Operation</a:t>
            </a:r>
          </a:p>
          <a:p>
            <a:pPr algn="just">
              <a:lnSpc>
                <a:spcPct val="150000"/>
              </a:lnSpc>
              <a:buFont typeface="Wingdings" pitchFamily="2" charset="2"/>
              <a:buChar char="q"/>
            </a:pPr>
            <a:r>
              <a:rPr lang="en-GB" sz="2000" dirty="0" smtClean="0">
                <a:solidFill>
                  <a:schemeClr val="tx1"/>
                </a:solidFill>
              </a:rPr>
              <a:t>In case TOP!=NULL, then we will delete the node pointed by TOP, and make TOP point to the second element of the linked stack. Thus, the updated stack becomes as shown in Fig. 7.18.</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descr="C:\Users\DELL\Desktop\DS SNAP\POP2.JPG"/>
          <p:cNvPicPr>
            <a:picLocks noChangeAspect="1" noChangeArrowheads="1"/>
          </p:cNvPicPr>
          <p:nvPr/>
        </p:nvPicPr>
        <p:blipFill>
          <a:blip r:embed="rId2"/>
          <a:srcRect/>
          <a:stretch>
            <a:fillRect/>
          </a:stretch>
        </p:blipFill>
        <p:spPr bwMode="auto">
          <a:xfrm>
            <a:off x="1071538" y="3143248"/>
            <a:ext cx="7043401" cy="1357322"/>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Pop Operation</a:t>
            </a:r>
          </a:p>
        </p:txBody>
      </p:sp>
      <p:sp>
        <p:nvSpPr>
          <p:cNvPr id="4" name="Title 3"/>
          <p:cNvSpPr>
            <a:spLocks noGrp="1"/>
          </p:cNvSpPr>
          <p:nvPr>
            <p:ph type="title"/>
          </p:nvPr>
        </p:nvSpPr>
        <p:spPr>
          <a:xfrm>
            <a:off x="304800" y="0"/>
            <a:ext cx="8229600" cy="685800"/>
          </a:xfrm>
        </p:spPr>
        <p:txBody>
          <a:bodyPr anchor="ctr"/>
          <a:lstStyle/>
          <a:p>
            <a:r>
              <a:rPr lang="en-US" sz="3000" dirty="0" smtClean="0"/>
              <a:t>STACK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descr="C:\Users\DELL\Desktop\DS SNAP\POP3.JPG"/>
          <p:cNvPicPr>
            <a:picLocks noChangeAspect="1" noChangeArrowheads="1"/>
          </p:cNvPicPr>
          <p:nvPr/>
        </p:nvPicPr>
        <p:blipFill>
          <a:blip r:embed="rId2"/>
          <a:srcRect/>
          <a:stretch>
            <a:fillRect/>
          </a:stretch>
        </p:blipFill>
        <p:spPr bwMode="auto">
          <a:xfrm>
            <a:off x="1214414" y="1142984"/>
            <a:ext cx="5857916" cy="4621842"/>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q"/>
            </a:pPr>
            <a:r>
              <a:rPr lang="en-GB" sz="2000" dirty="0" smtClean="0">
                <a:solidFill>
                  <a:schemeClr val="tx1"/>
                </a:solidFill>
              </a:rPr>
              <a:t>In case the queue is a very small one or its maximum size is known in advance, then the array implementation of the queue gives an efficient implementation. But if the array size cannot be determined in advance, the other alternative, i.e., the linked representation is used.</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INSERT Operation</a:t>
            </a:r>
          </a:p>
          <a:p>
            <a:pPr algn="just">
              <a:lnSpc>
                <a:spcPct val="150000"/>
              </a:lnSpc>
              <a:buFont typeface="Wingdings" pitchFamily="2" charset="2"/>
              <a:buChar char="q"/>
            </a:pPr>
            <a:r>
              <a:rPr lang="en-GB" sz="2000" dirty="0" smtClean="0">
                <a:solidFill>
                  <a:schemeClr val="tx1"/>
                </a:solidFill>
              </a:rPr>
              <a:t>To insert an element with value 9, we first check if FRONT=NULL. If the condition holds, then the queue is empty. So, we allocate memory for a new node, store the value in its data part and NULL in its next part. The new node will then be called both FRONT and rear. However, if FRONT != NULL, then we will insert the new node at the rear end of the linked queue and name this new node as rear. Thus, the updated queue becomes as shown in Fig. 8.8.</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9392"/>
            <a:ext cx="8229600" cy="1267544"/>
          </a:xfrm>
        </p:spPr>
        <p:txBody>
          <a:bodyPr/>
          <a:lstStyle/>
          <a:p>
            <a:pPr>
              <a:lnSpc>
                <a:spcPct val="100000"/>
              </a:lnSpc>
            </a:pPr>
            <a:r>
              <a:rPr lang="en-US" sz="3000" dirty="0" smtClean="0"/>
              <a:t>Memory Allocation And De-allocation For A Linked List</a:t>
            </a:r>
            <a:endParaRPr lang="en-US" sz="3000" dirty="0"/>
          </a:p>
        </p:txBody>
      </p:sp>
      <p:sp>
        <p:nvSpPr>
          <p:cNvPr id="7" name="Content Placeholder 6"/>
          <p:cNvSpPr>
            <a:spLocks noGrp="1"/>
          </p:cNvSpPr>
          <p:nvPr>
            <p:ph idx="1"/>
          </p:nvPr>
        </p:nvSpPr>
        <p:spPr>
          <a:xfrm>
            <a:off x="457200" y="1556792"/>
            <a:ext cx="8229600" cy="2952328"/>
          </a:xfrm>
        </p:spPr>
        <p:txBody>
          <a:bodyPr>
            <a:normAutofit/>
          </a:bodyPr>
          <a:lstStyle/>
          <a:p>
            <a:pPr algn="just">
              <a:lnSpc>
                <a:spcPct val="150000"/>
              </a:lnSpc>
              <a:buFont typeface="Wingdings" pitchFamily="2" charset="2"/>
              <a:buChar char="q"/>
            </a:pPr>
            <a:r>
              <a:rPr lang="en-US" sz="2000" dirty="0">
                <a:solidFill>
                  <a:schemeClr val="tx1"/>
                </a:solidFill>
              </a:rPr>
              <a:t>If a new node is to be added to an already existing linked list, firstly free space is found in the memory and then used to store the information.</a:t>
            </a:r>
          </a:p>
          <a:p>
            <a:pPr algn="just">
              <a:lnSpc>
                <a:spcPct val="150000"/>
              </a:lnSpc>
              <a:buFont typeface="Wingdings" pitchFamily="2" charset="2"/>
              <a:buChar char="q"/>
            </a:pPr>
            <a:r>
              <a:rPr lang="en-US" sz="2000" dirty="0">
                <a:solidFill>
                  <a:schemeClr val="tx1"/>
                </a:solidFill>
              </a:rPr>
              <a:t>Following figures show the scenario of memory before and after adding a new record.</a:t>
            </a:r>
          </a:p>
        </p:txBody>
      </p:sp>
      <p:sp>
        <p:nvSpPr>
          <p:cNvPr id="10" name="Rectangle 9"/>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6"/>
          <p:cNvSpPr txBox="1">
            <a:spLocks/>
          </p:cNvSpPr>
          <p:nvPr/>
        </p:nvSpPr>
        <p:spPr>
          <a:xfrm>
            <a:off x="457200" y="141277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xmlns="" val="3498628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INSERT Operation</a:t>
            </a: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194" name="Picture 2" descr="C:\Users\DELL\Desktop\DS SNAP\QUEUE1.JPG"/>
          <p:cNvPicPr>
            <a:picLocks noChangeAspect="1" noChangeArrowheads="1"/>
          </p:cNvPicPr>
          <p:nvPr/>
        </p:nvPicPr>
        <p:blipFill>
          <a:blip r:embed="rId2"/>
          <a:srcRect/>
          <a:stretch>
            <a:fillRect/>
          </a:stretch>
        </p:blipFill>
        <p:spPr bwMode="auto">
          <a:xfrm>
            <a:off x="1000100" y="1571612"/>
            <a:ext cx="6519943" cy="3786214"/>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INSERT Operation</a:t>
            </a: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218" name="Picture 2" descr="C:\Users\DELL\Desktop\DS SNAP\QUEUE2.JPG"/>
          <p:cNvPicPr>
            <a:picLocks noChangeAspect="1" noChangeArrowheads="1"/>
          </p:cNvPicPr>
          <p:nvPr/>
        </p:nvPicPr>
        <p:blipFill>
          <a:blip r:embed="rId2"/>
          <a:srcRect/>
          <a:stretch>
            <a:fillRect/>
          </a:stretch>
        </p:blipFill>
        <p:spPr bwMode="auto">
          <a:xfrm>
            <a:off x="1071538" y="1142984"/>
            <a:ext cx="6938495" cy="4929222"/>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DELETE Operation</a:t>
            </a:r>
          </a:p>
          <a:p>
            <a:pPr algn="just">
              <a:lnSpc>
                <a:spcPct val="150000"/>
              </a:lnSpc>
              <a:buFont typeface="Wingdings" pitchFamily="2" charset="2"/>
              <a:buChar char="q"/>
            </a:pPr>
            <a:r>
              <a:rPr lang="en-GB" sz="2000" dirty="0" smtClean="0">
                <a:solidFill>
                  <a:schemeClr val="tx1"/>
                </a:solidFill>
              </a:rPr>
              <a:t>To delete an element, we first check if FRONT=NULL. If the condition is false, then we delete the first node pointed by FRONT. The FRONT will now point to the second element of the linked queue. Thus, the updated queue becomes as shown in Fig. 8.11.</a:t>
            </a:r>
            <a:endParaRPr lang="en-US" sz="2000" dirty="0" smtClean="0">
              <a:solidFill>
                <a:schemeClr val="tx1"/>
              </a:solidFill>
            </a:endParaRP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42" name="Picture 2" descr="C:\Users\DELL\Desktop\DS SNAP\QUEUE3.JPG"/>
          <p:cNvPicPr>
            <a:picLocks noChangeAspect="1" noChangeArrowheads="1"/>
          </p:cNvPicPr>
          <p:nvPr/>
        </p:nvPicPr>
        <p:blipFill>
          <a:blip r:embed="rId2"/>
          <a:srcRect/>
          <a:stretch>
            <a:fillRect/>
          </a:stretch>
        </p:blipFill>
        <p:spPr bwMode="auto">
          <a:xfrm>
            <a:off x="2000232" y="3143248"/>
            <a:ext cx="6357982" cy="2580963"/>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None/>
            </a:pPr>
            <a:r>
              <a:rPr lang="en-GB" sz="2000" b="1" dirty="0" smtClean="0">
                <a:solidFill>
                  <a:schemeClr val="tx1"/>
                </a:solidFill>
              </a:rPr>
              <a:t>DELETE Operation</a:t>
            </a:r>
          </a:p>
        </p:txBody>
      </p:sp>
      <p:sp>
        <p:nvSpPr>
          <p:cNvPr id="4" name="Title 3"/>
          <p:cNvSpPr>
            <a:spLocks noGrp="1"/>
          </p:cNvSpPr>
          <p:nvPr>
            <p:ph type="title"/>
          </p:nvPr>
        </p:nvSpPr>
        <p:spPr>
          <a:xfrm>
            <a:off x="304800" y="0"/>
            <a:ext cx="8229600" cy="685800"/>
          </a:xfrm>
        </p:spPr>
        <p:txBody>
          <a:bodyPr anchor="ctr"/>
          <a:lstStyle/>
          <a:p>
            <a:r>
              <a:rPr lang="en-US" sz="3000" dirty="0" smtClean="0"/>
              <a:t>QUEUE USING LINKED </a:t>
            </a:r>
            <a:r>
              <a:rPr lang="en-US" sz="3000" dirty="0"/>
              <a:t>LIST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1266" name="Picture 2" descr="C:\Users\DELL\Desktop\DS SNAP\QUEUE4.JPG"/>
          <p:cNvPicPr>
            <a:picLocks noChangeAspect="1" noChangeArrowheads="1"/>
          </p:cNvPicPr>
          <p:nvPr/>
        </p:nvPicPr>
        <p:blipFill>
          <a:blip r:embed="rId2"/>
          <a:srcRect/>
          <a:stretch>
            <a:fillRect/>
          </a:stretch>
        </p:blipFill>
        <p:spPr bwMode="auto">
          <a:xfrm>
            <a:off x="785786" y="1214422"/>
            <a:ext cx="6715172" cy="4906501"/>
          </a:xfrm>
          <a:prstGeom prst="rect">
            <a:avLst/>
          </a:prstGeom>
          <a:noFill/>
        </p:spPr>
      </p:pic>
    </p:spTree>
    <p:extLst>
      <p:ext uri="{BB962C8B-B14F-4D97-AF65-F5344CB8AC3E}">
        <p14:creationId xmlns:p14="http://schemas.microsoft.com/office/powerpoint/2010/main" xmlns="" val="3552525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4DF57-24B5-4F1C-914A-57A573BC52E2}"/>
              </a:ext>
            </a:extLst>
          </p:cNvPr>
          <p:cNvSpPr>
            <a:spLocks noGrp="1"/>
          </p:cNvSpPr>
          <p:nvPr>
            <p:ph type="title"/>
          </p:nvPr>
        </p:nvSpPr>
        <p:spPr/>
        <p:txBody>
          <a:bodyPr/>
          <a:lstStyle/>
          <a:p>
            <a:r>
              <a:rPr lang="en-IN" dirty="0"/>
              <a:t>Linked List Applications</a:t>
            </a:r>
          </a:p>
        </p:txBody>
      </p:sp>
      <p:sp>
        <p:nvSpPr>
          <p:cNvPr id="3" name="Content Placeholder 2">
            <a:extLst>
              <a:ext uri="{FF2B5EF4-FFF2-40B4-BE49-F238E27FC236}">
                <a16:creationId xmlns:a16="http://schemas.microsoft.com/office/drawing/2014/main" xmlns="" id="{AF505602-D31D-40EB-9D79-BFDEC4C02E78}"/>
              </a:ext>
            </a:extLst>
          </p:cNvPr>
          <p:cNvSpPr>
            <a:spLocks noGrp="1"/>
          </p:cNvSpPr>
          <p:nvPr>
            <p:ph idx="1"/>
          </p:nvPr>
        </p:nvSpPr>
        <p:spPr/>
        <p:txBody>
          <a:bodyPr/>
          <a:lstStyle/>
          <a:p>
            <a:r>
              <a:rPr lang="en-IN" b="1" dirty="0">
                <a:solidFill>
                  <a:schemeClr val="tx1"/>
                </a:solidFill>
              </a:rPr>
              <a:t>Polynomial Manipulation</a:t>
            </a:r>
          </a:p>
        </p:txBody>
      </p:sp>
      <p:pic>
        <p:nvPicPr>
          <p:cNvPr id="6" name="Picture 5">
            <a:extLst>
              <a:ext uri="{FF2B5EF4-FFF2-40B4-BE49-F238E27FC236}">
                <a16:creationId xmlns:a16="http://schemas.microsoft.com/office/drawing/2014/main" xmlns="" id="{3DECA992-46FC-46AE-A0E1-C980AF535099}"/>
              </a:ext>
            </a:extLst>
          </p:cNvPr>
          <p:cNvPicPr>
            <a:picLocks noChangeAspect="1"/>
          </p:cNvPicPr>
          <p:nvPr/>
        </p:nvPicPr>
        <p:blipFill>
          <a:blip r:embed="rId2"/>
          <a:stretch>
            <a:fillRect/>
          </a:stretch>
        </p:blipFill>
        <p:spPr>
          <a:xfrm>
            <a:off x="513284" y="2651888"/>
            <a:ext cx="7886700" cy="3528000"/>
          </a:xfrm>
          <a:prstGeom prst="rect">
            <a:avLst/>
          </a:prstGeom>
        </p:spPr>
      </p:pic>
    </p:spTree>
    <p:extLst>
      <p:ext uri="{BB962C8B-B14F-4D97-AF65-F5344CB8AC3E}">
        <p14:creationId xmlns:p14="http://schemas.microsoft.com/office/powerpoint/2010/main" xmlns="" val="1800147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B2398-D846-401D-BF0B-BDF78C6D5DEB}"/>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xmlns="" id="{6B9D442A-6E8A-4CE9-857A-8598D65473DE}"/>
              </a:ext>
            </a:extLst>
          </p:cNvPr>
          <p:cNvPicPr>
            <a:picLocks noChangeAspect="1"/>
          </p:cNvPicPr>
          <p:nvPr/>
        </p:nvPicPr>
        <p:blipFill>
          <a:blip r:embed="rId2"/>
          <a:stretch>
            <a:fillRect/>
          </a:stretch>
        </p:blipFill>
        <p:spPr>
          <a:xfrm>
            <a:off x="284634" y="215284"/>
            <a:ext cx="5084313" cy="3213717"/>
          </a:xfrm>
          <a:prstGeom prst="rect">
            <a:avLst/>
          </a:prstGeom>
        </p:spPr>
      </p:pic>
      <p:pic>
        <p:nvPicPr>
          <p:cNvPr id="7" name="Content Placeholder 6">
            <a:extLst>
              <a:ext uri="{FF2B5EF4-FFF2-40B4-BE49-F238E27FC236}">
                <a16:creationId xmlns:a16="http://schemas.microsoft.com/office/drawing/2014/main" xmlns="" id="{1B438844-6FE8-4ECD-8913-0D103F25049D}"/>
              </a:ext>
            </a:extLst>
          </p:cNvPr>
          <p:cNvPicPr>
            <a:picLocks noGrp="1" noChangeAspect="1"/>
          </p:cNvPicPr>
          <p:nvPr>
            <p:ph idx="1"/>
          </p:nvPr>
        </p:nvPicPr>
        <p:blipFill>
          <a:blip r:embed="rId3"/>
          <a:stretch>
            <a:fillRect/>
          </a:stretch>
        </p:blipFill>
        <p:spPr>
          <a:xfrm>
            <a:off x="3943186" y="2819400"/>
            <a:ext cx="4916180" cy="3496728"/>
          </a:xfrm>
          <a:prstGeom prst="rect">
            <a:avLst/>
          </a:prstGeom>
        </p:spPr>
      </p:pic>
    </p:spTree>
    <p:extLst>
      <p:ext uri="{BB962C8B-B14F-4D97-AF65-F5344CB8AC3E}">
        <p14:creationId xmlns:p14="http://schemas.microsoft.com/office/powerpoint/2010/main" xmlns="" val="3921088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2F667-4DC1-4B6A-AC46-EC8BD6C5C7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86EE293-6D83-4DE6-895A-1FCCC2BEA856}"/>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3A63FB53-7757-4BA0-9D87-027D37CEE762}"/>
              </a:ext>
            </a:extLst>
          </p:cNvPr>
          <p:cNvPicPr>
            <a:picLocks noChangeAspect="1"/>
          </p:cNvPicPr>
          <p:nvPr/>
        </p:nvPicPr>
        <p:blipFill>
          <a:blip r:embed="rId2"/>
          <a:stretch>
            <a:fillRect/>
          </a:stretch>
        </p:blipFill>
        <p:spPr>
          <a:xfrm>
            <a:off x="643027" y="378981"/>
            <a:ext cx="7886700" cy="5868000"/>
          </a:xfrm>
          <a:prstGeom prst="rect">
            <a:avLst/>
          </a:prstGeom>
        </p:spPr>
      </p:pic>
    </p:spTree>
    <p:extLst>
      <p:ext uri="{BB962C8B-B14F-4D97-AF65-F5344CB8AC3E}">
        <p14:creationId xmlns:p14="http://schemas.microsoft.com/office/powerpoint/2010/main" xmlns="" val="3304785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45DDE-B178-4861-B10B-1751CD873A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1F4D8AA-0324-4A9E-9B5F-C32CCD97E906}"/>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3A9340FC-5285-439C-8F9F-32098DACB30A}"/>
              </a:ext>
            </a:extLst>
          </p:cNvPr>
          <p:cNvPicPr>
            <a:picLocks noChangeAspect="1"/>
          </p:cNvPicPr>
          <p:nvPr/>
        </p:nvPicPr>
        <p:blipFill>
          <a:blip r:embed="rId2"/>
          <a:stretch>
            <a:fillRect/>
          </a:stretch>
        </p:blipFill>
        <p:spPr>
          <a:xfrm>
            <a:off x="628629" y="365125"/>
            <a:ext cx="7886700" cy="5832000"/>
          </a:xfrm>
          <a:prstGeom prst="rect">
            <a:avLst/>
          </a:prstGeom>
        </p:spPr>
      </p:pic>
    </p:spTree>
    <p:extLst>
      <p:ext uri="{BB962C8B-B14F-4D97-AF65-F5344CB8AC3E}">
        <p14:creationId xmlns:p14="http://schemas.microsoft.com/office/powerpoint/2010/main" xmlns="" val="6614793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F412C-B747-47C3-88D7-1FCAC70D18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0FD22DA-A3BE-444E-86CE-EDF0690F7BF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41116C32-9E46-413E-B607-BB1F0E577FF1}"/>
              </a:ext>
            </a:extLst>
          </p:cNvPr>
          <p:cNvPicPr>
            <a:picLocks noChangeAspect="1"/>
          </p:cNvPicPr>
          <p:nvPr/>
        </p:nvPicPr>
        <p:blipFill>
          <a:blip r:embed="rId2"/>
          <a:stretch>
            <a:fillRect/>
          </a:stretch>
        </p:blipFill>
        <p:spPr>
          <a:xfrm>
            <a:off x="643049" y="396960"/>
            <a:ext cx="7786559" cy="5796000"/>
          </a:xfrm>
          <a:prstGeom prst="rect">
            <a:avLst/>
          </a:prstGeom>
        </p:spPr>
      </p:pic>
    </p:spTree>
    <p:extLst>
      <p:ext uri="{BB962C8B-B14F-4D97-AF65-F5344CB8AC3E}">
        <p14:creationId xmlns:p14="http://schemas.microsoft.com/office/powerpoint/2010/main" xmlns="" val="3289143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Multilinked Structures - Sparse Matrices</a:t>
            </a:r>
            <a:endParaRPr lang="en-IN" dirty="0"/>
          </a:p>
        </p:txBody>
      </p:sp>
      <p:sp>
        <p:nvSpPr>
          <p:cNvPr id="3" name="Content Placeholder 2"/>
          <p:cNvSpPr>
            <a:spLocks noGrp="1"/>
          </p:cNvSpPr>
          <p:nvPr>
            <p:ph idx="1"/>
          </p:nvPr>
        </p:nvSpPr>
        <p:spPr/>
        <p:txBody>
          <a:bodyPr/>
          <a:lstStyle/>
          <a:p>
            <a:pPr algn="just"/>
            <a:r>
              <a:rPr lang="en-US" dirty="0">
                <a:solidFill>
                  <a:schemeClr val="tx1"/>
                </a:solidFill>
              </a:rPr>
              <a:t>A useful application of linear lists is the representation of matrices that contain a preponderance of zero elements.</a:t>
            </a:r>
          </a:p>
          <a:p>
            <a:pPr algn="just"/>
            <a:r>
              <a:rPr lang="en-US" dirty="0">
                <a:solidFill>
                  <a:schemeClr val="tx1"/>
                </a:solidFill>
              </a:rPr>
              <a:t>These matrices are called sparse matrices.</a:t>
            </a:r>
          </a:p>
          <a:p>
            <a:pPr algn="just"/>
            <a:r>
              <a:rPr lang="en-US" dirty="0">
                <a:solidFill>
                  <a:schemeClr val="tx1"/>
                </a:solidFill>
              </a:rPr>
              <a:t>They are commonly used in scientific applications and contain hundreds or even thousands of rows and columns.</a:t>
            </a:r>
          </a:p>
          <a:p>
            <a:pPr algn="just">
              <a:buNone/>
            </a:pP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74AE4FC-0C8F-4050-B835-3EB0A42CD958}" type="slidenum">
              <a:rPr lang="en-US" smtClean="0"/>
              <a:pPr>
                <a:defRPr/>
              </a:pPr>
              <a:t>99</a:t>
            </a:fld>
            <a:endParaRPr lang="en-US"/>
          </a:p>
        </p:txBody>
      </p:sp>
    </p:spTree>
    <p:extLst>
      <p:ext uri="{BB962C8B-B14F-4D97-AF65-F5344CB8AC3E}">
        <p14:creationId xmlns:p14="http://schemas.microsoft.com/office/powerpoint/2010/main" xmlns="" val="15428958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4759</TotalTime>
  <Words>2744</Words>
  <Application>Microsoft Office PowerPoint</Application>
  <PresentationFormat>On-screen Show (4:3)</PresentationFormat>
  <Paragraphs>343</Paragraphs>
  <Slides>104</Slides>
  <Notes>0</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Executive</vt:lpstr>
      <vt:lpstr>Unit-3   Linked List</vt:lpstr>
      <vt:lpstr>Introduction – Linked list </vt:lpstr>
      <vt:lpstr>Introduction – Linked list </vt:lpstr>
      <vt:lpstr>Introduction – Linked list </vt:lpstr>
      <vt:lpstr>Introduction – Linked list </vt:lpstr>
      <vt:lpstr>Introduction – Linked list </vt:lpstr>
      <vt:lpstr>Introduction – Linked list </vt:lpstr>
      <vt:lpstr>LINKED LISTS versus ARRAYS</vt:lpstr>
      <vt:lpstr>Memory Allocation And De-allocation For A Linked List</vt:lpstr>
      <vt:lpstr>Slide 10</vt:lpstr>
      <vt:lpstr>Memory Allocation And De-allocation For A Linked List</vt:lpstr>
      <vt:lpstr>Slide 12</vt:lpstr>
      <vt:lpstr>Types of Linked list </vt:lpstr>
      <vt:lpstr>SINGLY LINKED LIST</vt:lpstr>
      <vt:lpstr>Inserting A New Node In A Linked List</vt:lpstr>
      <vt:lpstr>Case 1: At the beginning of the linked list</vt:lpstr>
      <vt:lpstr>Case 1: At the beginning of the linked list</vt:lpstr>
      <vt:lpstr>Case 2: At the end of the linked list</vt:lpstr>
      <vt:lpstr>Case 2: At the end of the linked list</vt:lpstr>
      <vt:lpstr>Case 3: After a given node</vt:lpstr>
      <vt:lpstr>Case 3: After a given node</vt:lpstr>
      <vt:lpstr>Case 4: Before a given node</vt:lpstr>
      <vt:lpstr>Case 4: Before a given node</vt:lpstr>
      <vt:lpstr>Deleting A New Node In A Linked List</vt:lpstr>
      <vt:lpstr>Deleting A New Node In A Linked List</vt:lpstr>
      <vt:lpstr>Case 1: First node </vt:lpstr>
      <vt:lpstr>Case 1: First node </vt:lpstr>
      <vt:lpstr>Case 2: Last node </vt:lpstr>
      <vt:lpstr>Case 2: Last node </vt:lpstr>
      <vt:lpstr>Case 3: Specific Node</vt:lpstr>
      <vt:lpstr>Case 3: Specific Node</vt:lpstr>
      <vt:lpstr>Search</vt:lpstr>
      <vt:lpstr>Count</vt:lpstr>
      <vt:lpstr>Update</vt:lpstr>
      <vt:lpstr>Sort</vt:lpstr>
      <vt:lpstr>CIRCULAR SINGLY LINKED LIST</vt:lpstr>
      <vt:lpstr>CIRCULAR SINGLY LINKED LIST</vt:lpstr>
      <vt:lpstr>Case 1 : Inserting a new node at the beginning of the Circular Singly linked list</vt:lpstr>
      <vt:lpstr>Case 1 : Inserting a new node at the beginning of the Circular Singly linked list</vt:lpstr>
      <vt:lpstr>Case 2 : Inserting a new node at the end of the Circular linked list</vt:lpstr>
      <vt:lpstr>Case 2:  Inserting a new node at the end of the Circular Singly linked list</vt:lpstr>
      <vt:lpstr>Case 3: After a given node</vt:lpstr>
      <vt:lpstr>Case 3: After a given node</vt:lpstr>
      <vt:lpstr>Case 4: Before a given node</vt:lpstr>
      <vt:lpstr>Case 4: Before a given node</vt:lpstr>
      <vt:lpstr>Case 1 : Deleting the first node of the Circular Singly linked list</vt:lpstr>
      <vt:lpstr>Case 1 : Deleting the first node of the Circular Singly linked list</vt:lpstr>
      <vt:lpstr>Case 2 : Deleting the last node of the Circular Singly linked list</vt:lpstr>
      <vt:lpstr>Case 2 : Deleting the last node of the Circular Singly linked list</vt:lpstr>
      <vt:lpstr>Case 3: Specific Node</vt:lpstr>
      <vt:lpstr>Case 3: Specific Node</vt:lpstr>
      <vt:lpstr>DOUBLY LINKED LIST</vt:lpstr>
      <vt:lpstr>DOUBLY LINKED LIST</vt:lpstr>
      <vt:lpstr>Inserting a New Node at the beginning of the Doubly Linked List</vt:lpstr>
      <vt:lpstr>Inserting a New Node at the beginning of the Doubly Linked List</vt:lpstr>
      <vt:lpstr>Inserting a New Node at the end of the Doubly Linked List</vt:lpstr>
      <vt:lpstr>Inserting a New Node at the end of the Doubly Linked List</vt:lpstr>
      <vt:lpstr>Inserting a New Node after the given node in the Doubly Linked List</vt:lpstr>
      <vt:lpstr>Inserting a New Node after the given node in the Doubly Linked List</vt:lpstr>
      <vt:lpstr>Inserting a New Node before the given node in the Doubly Linked List</vt:lpstr>
      <vt:lpstr>Inserting a New Node before the given node in the Doubly Linked List</vt:lpstr>
      <vt:lpstr>Deleting the first node of the Doubly linked list</vt:lpstr>
      <vt:lpstr>Deleting the first node of the Doubly linked list</vt:lpstr>
      <vt:lpstr>Deleting the last node of the Doubly linked list</vt:lpstr>
      <vt:lpstr>Deleting the last node of the Doubly linked list</vt:lpstr>
      <vt:lpstr>Deleting the specific  node of the Doubly linked list</vt:lpstr>
      <vt:lpstr>Deleting the specific  node of the Doubly linked list</vt:lpstr>
      <vt:lpstr>CIRCULAR DOUBLY LINK LIST</vt:lpstr>
      <vt:lpstr>CIRCULAR DOUBLY LINK LIST</vt:lpstr>
      <vt:lpstr>Inserting a Node at the Beginning of a Circular Doubly Linked List</vt:lpstr>
      <vt:lpstr>Inserting a Node at the Beginning of a Circular Doubly Linked List</vt:lpstr>
      <vt:lpstr>Inserting a Node at the End of a Circular Doubly Linked List</vt:lpstr>
      <vt:lpstr>Inserting a Node at the End of a Circular Doubly Linked List</vt:lpstr>
      <vt:lpstr>Inserting a Node after the given node of a Circular Doubly Linked List</vt:lpstr>
      <vt:lpstr>Inserting a Node before the given node of a Circular Doubly Linked List</vt:lpstr>
      <vt:lpstr>Deleting the First Node from a Circular Doubly Linked List</vt:lpstr>
      <vt:lpstr>Deleting the First Node from a Circular Doubly Linked List</vt:lpstr>
      <vt:lpstr>Deleting the Last Node from a Circular Doubly Linked List</vt:lpstr>
      <vt:lpstr>Deleting the Last Node from a Circular Doubly Linked List</vt:lpstr>
      <vt:lpstr>Deleting the Specific from a Circular Doubly Linked List</vt:lpstr>
      <vt:lpstr>STACK USING LINKED LIST</vt:lpstr>
      <vt:lpstr>STACK USING LINKED LIST</vt:lpstr>
      <vt:lpstr>STACK USING LINKED LIST</vt:lpstr>
      <vt:lpstr>STACK USING LINKED LIST</vt:lpstr>
      <vt:lpstr>STACK USING LINKED LIST</vt:lpstr>
      <vt:lpstr>STACK USING LINKED LIST</vt:lpstr>
      <vt:lpstr>STACK USING LINKED LIST</vt:lpstr>
      <vt:lpstr>QUEUE USING LINKED LIST</vt:lpstr>
      <vt:lpstr>QUEUE USING LINKED LIST</vt:lpstr>
      <vt:lpstr>QUEUE USING LINKED LIST</vt:lpstr>
      <vt:lpstr>QUEUE USING LINKED LIST</vt:lpstr>
      <vt:lpstr>QUEUE USING LINKED LIST</vt:lpstr>
      <vt:lpstr>QUEUE USING LINKED LIST</vt:lpstr>
      <vt:lpstr>Linked List Applications</vt:lpstr>
      <vt:lpstr>Slide 95</vt:lpstr>
      <vt:lpstr>Slide 96</vt:lpstr>
      <vt:lpstr>Slide 97</vt:lpstr>
      <vt:lpstr>Slide 98</vt:lpstr>
      <vt:lpstr>Multilinked Structures - Sparse Matrices</vt:lpstr>
      <vt:lpstr>Slide 100</vt:lpstr>
      <vt:lpstr>Slide 101</vt:lpstr>
      <vt:lpstr>Slide 102</vt:lpstr>
      <vt:lpstr>Slide 103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Basic concepts of Design and Analysis of Algorithm</dc:title>
  <dc:creator>Windows User</dc:creator>
  <cp:lastModifiedBy>Admin</cp:lastModifiedBy>
  <cp:revision>416</cp:revision>
  <dcterms:created xsi:type="dcterms:W3CDTF">2018-06-25T13:25:34Z</dcterms:created>
  <dcterms:modified xsi:type="dcterms:W3CDTF">2022-11-14T10:40:08Z</dcterms:modified>
</cp:coreProperties>
</file>