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5"/>
  </p:notesMasterIdLst>
  <p:sldIdLst>
    <p:sldId id="256" r:id="rId2"/>
    <p:sldId id="326" r:id="rId3"/>
    <p:sldId id="333" r:id="rId4"/>
    <p:sldId id="327" r:id="rId5"/>
    <p:sldId id="328" r:id="rId6"/>
    <p:sldId id="329" r:id="rId7"/>
    <p:sldId id="330" r:id="rId8"/>
    <p:sldId id="406" r:id="rId9"/>
    <p:sldId id="407" r:id="rId10"/>
    <p:sldId id="334" r:id="rId11"/>
    <p:sldId id="331" r:id="rId12"/>
    <p:sldId id="332" r:id="rId13"/>
    <p:sldId id="335" r:id="rId14"/>
    <p:sldId id="336" r:id="rId15"/>
    <p:sldId id="337" r:id="rId16"/>
    <p:sldId id="338" r:id="rId17"/>
    <p:sldId id="340" r:id="rId18"/>
    <p:sldId id="341" r:id="rId19"/>
    <p:sldId id="346" r:id="rId20"/>
    <p:sldId id="349" r:id="rId21"/>
    <p:sldId id="348" r:id="rId22"/>
    <p:sldId id="347" r:id="rId23"/>
    <p:sldId id="350" r:id="rId24"/>
    <p:sldId id="342" r:id="rId25"/>
    <p:sldId id="343" r:id="rId26"/>
    <p:sldId id="344" r:id="rId27"/>
    <p:sldId id="345" r:id="rId28"/>
    <p:sldId id="351" r:id="rId29"/>
    <p:sldId id="352" r:id="rId30"/>
    <p:sldId id="353" r:id="rId31"/>
    <p:sldId id="356" r:id="rId32"/>
    <p:sldId id="357" r:id="rId33"/>
    <p:sldId id="358" r:id="rId34"/>
    <p:sldId id="354" r:id="rId35"/>
    <p:sldId id="359" r:id="rId36"/>
    <p:sldId id="360" r:id="rId37"/>
    <p:sldId id="361" r:id="rId38"/>
    <p:sldId id="355" r:id="rId39"/>
    <p:sldId id="363" r:id="rId40"/>
    <p:sldId id="364" r:id="rId41"/>
    <p:sldId id="365" r:id="rId42"/>
    <p:sldId id="366" r:id="rId43"/>
    <p:sldId id="385" r:id="rId44"/>
    <p:sldId id="386" r:id="rId45"/>
    <p:sldId id="387" r:id="rId46"/>
    <p:sldId id="388" r:id="rId47"/>
    <p:sldId id="389" r:id="rId48"/>
    <p:sldId id="390" r:id="rId49"/>
    <p:sldId id="395" r:id="rId50"/>
    <p:sldId id="396" r:id="rId51"/>
    <p:sldId id="367" r:id="rId52"/>
    <p:sldId id="391" r:id="rId53"/>
    <p:sldId id="392" r:id="rId54"/>
    <p:sldId id="393" r:id="rId55"/>
    <p:sldId id="394" r:id="rId56"/>
    <p:sldId id="397" r:id="rId57"/>
    <p:sldId id="398" r:id="rId58"/>
    <p:sldId id="399" r:id="rId59"/>
    <p:sldId id="400" r:id="rId60"/>
    <p:sldId id="447" r:id="rId61"/>
    <p:sldId id="448" r:id="rId62"/>
    <p:sldId id="449" r:id="rId63"/>
    <p:sldId id="451" r:id="rId64"/>
    <p:sldId id="369" r:id="rId65"/>
    <p:sldId id="370" r:id="rId66"/>
    <p:sldId id="371" r:id="rId67"/>
    <p:sldId id="403" r:id="rId68"/>
    <p:sldId id="404" r:id="rId69"/>
    <p:sldId id="373" r:id="rId70"/>
    <p:sldId id="374" r:id="rId71"/>
    <p:sldId id="375" r:id="rId72"/>
    <p:sldId id="376" r:id="rId73"/>
    <p:sldId id="377" r:id="rId74"/>
    <p:sldId id="378" r:id="rId75"/>
    <p:sldId id="379" r:id="rId76"/>
    <p:sldId id="452" r:id="rId77"/>
    <p:sldId id="453" r:id="rId78"/>
    <p:sldId id="454" r:id="rId79"/>
    <p:sldId id="381" r:id="rId80"/>
    <p:sldId id="455" r:id="rId81"/>
    <p:sldId id="456" r:id="rId82"/>
    <p:sldId id="457" r:id="rId83"/>
    <p:sldId id="458" r:id="rId84"/>
    <p:sldId id="465" r:id="rId85"/>
    <p:sldId id="466" r:id="rId86"/>
    <p:sldId id="467" r:id="rId87"/>
    <p:sldId id="459" r:id="rId88"/>
    <p:sldId id="464" r:id="rId89"/>
    <p:sldId id="461" r:id="rId90"/>
    <p:sldId id="462" r:id="rId91"/>
    <p:sldId id="463" r:id="rId92"/>
    <p:sldId id="468" r:id="rId93"/>
    <p:sldId id="469" r:id="rId94"/>
    <p:sldId id="470" r:id="rId95"/>
    <p:sldId id="471" r:id="rId96"/>
    <p:sldId id="472" r:id="rId97"/>
    <p:sldId id="473" r:id="rId98"/>
    <p:sldId id="474" r:id="rId99"/>
    <p:sldId id="475" r:id="rId100"/>
    <p:sldId id="476" r:id="rId101"/>
    <p:sldId id="477" r:id="rId102"/>
    <p:sldId id="408" r:id="rId103"/>
    <p:sldId id="409" r:id="rId104"/>
    <p:sldId id="410" r:id="rId105"/>
    <p:sldId id="411" r:id="rId106"/>
    <p:sldId id="412" r:id="rId107"/>
    <p:sldId id="413" r:id="rId108"/>
    <p:sldId id="414" r:id="rId109"/>
    <p:sldId id="415" r:id="rId110"/>
    <p:sldId id="416" r:id="rId111"/>
    <p:sldId id="417" r:id="rId112"/>
    <p:sldId id="418" r:id="rId113"/>
    <p:sldId id="419"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2" r:id="rId136"/>
    <p:sldId id="443" r:id="rId137"/>
    <p:sldId id="444" r:id="rId138"/>
    <p:sldId id="445" r:id="rId139"/>
    <p:sldId id="446" r:id="rId140"/>
    <p:sldId id="478" r:id="rId141"/>
    <p:sldId id="479" r:id="rId142"/>
    <p:sldId id="480" r:id="rId143"/>
    <p:sldId id="481" r:id="rId144"/>
    <p:sldId id="482" r:id="rId145"/>
    <p:sldId id="483" r:id="rId146"/>
    <p:sldId id="484" r:id="rId147"/>
    <p:sldId id="485" r:id="rId148"/>
    <p:sldId id="486" r:id="rId149"/>
    <p:sldId id="487" r:id="rId150"/>
    <p:sldId id="488" r:id="rId151"/>
    <p:sldId id="489" r:id="rId152"/>
    <p:sldId id="490" r:id="rId153"/>
    <p:sldId id="491" r:id="rId154"/>
    <p:sldId id="492" r:id="rId155"/>
    <p:sldId id="493" r:id="rId156"/>
    <p:sldId id="494" r:id="rId157"/>
    <p:sldId id="495" r:id="rId158"/>
    <p:sldId id="496" r:id="rId159"/>
    <p:sldId id="497" r:id="rId160"/>
    <p:sldId id="498" r:id="rId161"/>
    <p:sldId id="499" r:id="rId162"/>
    <p:sldId id="500" r:id="rId163"/>
    <p:sldId id="325"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F2404-23A5-4CE1-B681-C56CA191580F}" type="datetimeFigureOut">
              <a:rPr lang="en-US" smtClean="0"/>
              <a:pPr/>
              <a:t>6/16/2024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C0B6F-9BF7-495D-B172-86C014DC5BB2}" type="slidenum">
              <a:rPr lang="en-US" smtClean="0"/>
              <a:pPr/>
              <a:t>‹#›</a:t>
            </a:fld>
            <a:endParaRPr lang="en-US"/>
          </a:p>
        </p:txBody>
      </p:sp>
    </p:spTree>
    <p:extLst>
      <p:ext uri="{BB962C8B-B14F-4D97-AF65-F5344CB8AC3E}">
        <p14:creationId xmlns="" xmlns:p14="http://schemas.microsoft.com/office/powerpoint/2010/main" val="244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015DB4-C0A9-4A3A-85D0-F92F39D0E4E6}" type="datetimeFigureOut">
              <a:rPr lang="en-US" smtClean="0"/>
              <a:pPr/>
              <a:t>6/16/2024</a:t>
            </a:fld>
            <a:endParaRPr lang="en-US"/>
          </a:p>
        </p:txBody>
      </p:sp>
      <p:sp>
        <p:nvSpPr>
          <p:cNvPr id="8" name="Slide Number Placeholder 7"/>
          <p:cNvSpPr>
            <a:spLocks noGrp="1"/>
          </p:cNvSpPr>
          <p:nvPr>
            <p:ph type="sldNum" sz="quarter" idx="11"/>
          </p:nvPr>
        </p:nvSpPr>
        <p:spPr/>
        <p:txBody>
          <a:bodyPr/>
          <a:lstStyle/>
          <a:p>
            <a:fld id="{479DB4B1-9568-4BEA-8A06-5660C7EB8CE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15DB4-C0A9-4A3A-85D0-F92F39D0E4E6}"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2015DB4-C0A9-4A3A-85D0-F92F39D0E4E6}"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15DB4-C0A9-4A3A-85D0-F92F39D0E4E6}"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DB4B1-9568-4BEA-8A06-5660C7EB8CEC}"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2015DB4-C0A9-4A3A-85D0-F92F39D0E4E6}"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015DB4-C0A9-4A3A-85D0-F92F39D0E4E6}" type="datetimeFigureOut">
              <a:rPr lang="en-US" smtClean="0"/>
              <a:pPr/>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DB4B1-9568-4BEA-8A06-5660C7EB8CEC}"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015DB4-C0A9-4A3A-85D0-F92F39D0E4E6}" type="datetimeFigureOut">
              <a:rPr lang="en-US" smtClean="0"/>
              <a:pPr/>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15DB4-C0A9-4A3A-85D0-F92F39D0E4E6}" type="datetimeFigureOut">
              <a:rPr lang="en-US" smtClean="0"/>
              <a:pPr/>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15DB4-C0A9-4A3A-85D0-F92F39D0E4E6}"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DB4B1-9568-4BEA-8A06-5660C7EB8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2015DB4-C0A9-4A3A-85D0-F92F39D0E4E6}" type="datetimeFigureOut">
              <a:rPr lang="en-US" smtClean="0"/>
              <a:pPr/>
              <a:t>6/16/2024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9DB4B1-9568-4BEA-8A06-5660C7EB8CEC}"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7.xml"/><Relationship Id="rId4" Type="http://schemas.openxmlformats.org/officeDocument/2006/relationships/image" Target="../media/image7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i="1" u="sng" dirty="0" smtClean="0"/>
              <a:t>Unit-4</a:t>
            </a:r>
            <a:r>
              <a:rPr lang="en-US" sz="4000" dirty="0" smtClean="0"/>
              <a:t/>
            </a:r>
            <a:br>
              <a:rPr lang="en-US" sz="4000" dirty="0" smtClean="0"/>
            </a:br>
            <a:r>
              <a:rPr lang="en-US" sz="4000" dirty="0" smtClean="0"/>
              <a:t/>
            </a:r>
            <a:br>
              <a:rPr lang="en-US" sz="4000" dirty="0" smtClean="0"/>
            </a:br>
            <a:r>
              <a:rPr lang="en-US" sz="4000" smtClean="0"/>
              <a:t> Tree and Graph</a:t>
            </a:r>
            <a:endParaRPr lang="en-US" sz="4000" dirty="0"/>
          </a:p>
        </p:txBody>
      </p:sp>
      <p:sp>
        <p:nvSpPr>
          <p:cNvPr id="5" name="Rectangle 4"/>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46868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Ancestor :</a:t>
            </a:r>
          </a:p>
          <a:p>
            <a:pPr algn="just">
              <a:lnSpc>
                <a:spcPct val="150000"/>
              </a:lnSpc>
            </a:pPr>
            <a:r>
              <a:rPr lang="en-US" sz="2000" dirty="0" smtClean="0">
                <a:solidFill>
                  <a:schemeClr val="tx1"/>
                </a:solidFill>
              </a:rPr>
              <a:t>An ancestor is any node in the  path from root to the node.</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Descendent :</a:t>
            </a:r>
          </a:p>
          <a:p>
            <a:pPr algn="just">
              <a:lnSpc>
                <a:spcPct val="150000"/>
              </a:lnSpc>
            </a:pPr>
            <a:r>
              <a:rPr lang="en-US" sz="2000" dirty="0" smtClean="0">
                <a:solidFill>
                  <a:schemeClr val="tx1"/>
                </a:solidFill>
              </a:rPr>
              <a:t>A descendent is any node in the path below the parent node. i.e. all nodes in the path from a given node to a leaf node are descendents of the node.</a:t>
            </a: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Node </a:t>
            </a:r>
            <a:r>
              <a:rPr lang="en-US" sz="2000" dirty="0">
                <a:solidFill>
                  <a:schemeClr val="tx1"/>
                </a:solidFill>
              </a:rPr>
              <a:t>:</a:t>
            </a:r>
          </a:p>
          <a:p>
            <a:pPr algn="just">
              <a:lnSpc>
                <a:spcPct val="150000"/>
              </a:lnSpc>
            </a:pPr>
            <a:r>
              <a:rPr lang="en-US" sz="2000" dirty="0" smtClean="0">
                <a:solidFill>
                  <a:schemeClr val="tx1"/>
                </a:solidFill>
              </a:rPr>
              <a:t>Each element in a tree is known as node of a tree.</a:t>
            </a: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1011735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Draw B-Tree Order 3 using following elements : </a:t>
            </a:r>
          </a:p>
          <a:p>
            <a:pPr>
              <a:buNone/>
            </a:pPr>
            <a:r>
              <a:rPr lang="en-US" sz="2000" dirty="0" smtClean="0">
                <a:solidFill>
                  <a:schemeClr val="tx1"/>
                </a:solidFill>
              </a:rPr>
              <a:t>	20 30 35 85 10 55 60 25</a:t>
            </a:r>
          </a:p>
        </p:txBody>
      </p:sp>
      <p:sp>
        <p:nvSpPr>
          <p:cNvPr id="4" name="Title 3"/>
          <p:cNvSpPr>
            <a:spLocks noGrp="1"/>
          </p:cNvSpPr>
          <p:nvPr>
            <p:ph type="title"/>
          </p:nvPr>
        </p:nvSpPr>
        <p:spPr>
          <a:xfrm>
            <a:off x="533400" y="76200"/>
            <a:ext cx="8229600" cy="685800"/>
          </a:xfrm>
        </p:spPr>
        <p:txBody>
          <a:bodyPr anchor="ctr"/>
          <a:lstStyle/>
          <a:p>
            <a:r>
              <a:rPr lang="en-US" sz="2800" dirty="0" smtClean="0"/>
              <a:t>B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2000232" y="0"/>
            <a:ext cx="4929222" cy="6547668"/>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600" dirty="0" smtClean="0">
                <a:solidFill>
                  <a:schemeClr val="tx2"/>
                </a:solidFill>
                <a:effectLst>
                  <a:outerShdw blurRad="63500" dist="38100" dir="5400000" algn="t" rotWithShape="0">
                    <a:prstClr val="black">
                      <a:alpha val="25000"/>
                    </a:prstClr>
                  </a:outerShdw>
                </a:effectLst>
                <a:latin typeface="+mn-lt"/>
                <a:ea typeface="+mj-ea"/>
                <a:cs typeface="+mj-cs"/>
              </a:rPr>
              <a:t>Graph </a:t>
            </a:r>
            <a:r>
              <a:rPr lang="en-US" sz="2600" dirty="0">
                <a:solidFill>
                  <a:schemeClr val="tx2"/>
                </a:solidFill>
                <a:effectLst>
                  <a:outerShdw blurRad="63500" dist="38100" dir="5400000" algn="t" rotWithShape="0">
                    <a:prstClr val="black">
                      <a:alpha val="25000"/>
                    </a:prstClr>
                  </a:outerShdw>
                </a:effectLst>
                <a:latin typeface="+mn-lt"/>
                <a:ea typeface="+mj-ea"/>
                <a:cs typeface="+mj-cs"/>
              </a:rPr>
              <a:t>:</a:t>
            </a:r>
          </a:p>
          <a:p>
            <a:pPr marL="393700" indent="-280988" algn="just">
              <a:lnSpc>
                <a:spcPct val="150000"/>
              </a:lnSpc>
            </a:pPr>
            <a:r>
              <a:rPr lang="en-US" sz="2000" dirty="0">
                <a:solidFill>
                  <a:schemeClr val="tx1"/>
                </a:solidFill>
              </a:rPr>
              <a:t>A graph is basically, </a:t>
            </a:r>
            <a:r>
              <a:rPr lang="en-US" sz="2000" b="1" dirty="0">
                <a:solidFill>
                  <a:schemeClr val="tx1"/>
                </a:solidFill>
              </a:rPr>
              <a:t>“a collection of vertices (also called nodes) and edges that connect these vertices”. </a:t>
            </a:r>
          </a:p>
          <a:p>
            <a:pPr marL="393700" indent="-280988" algn="just">
              <a:lnSpc>
                <a:spcPct val="150000"/>
              </a:lnSpc>
            </a:pPr>
            <a:r>
              <a:rPr lang="en-US" sz="2000" dirty="0">
                <a:solidFill>
                  <a:schemeClr val="tx1"/>
                </a:solidFill>
              </a:rPr>
              <a:t>A graph is often viewed as a generalization of the tree structure, where instead of a having a purely parent-to-child relationship between tree nodes, any kind of complex relationships between the nodes can be represented</a:t>
            </a:r>
            <a:r>
              <a:rPr lang="en-US" sz="2000" dirty="0" smtClean="0">
                <a:solidFill>
                  <a:schemeClr val="tx1"/>
                </a:solidFill>
              </a:rPr>
              <a:t>.</a:t>
            </a:r>
          </a:p>
          <a:p>
            <a:pPr marL="393700" indent="-280988" algn="just">
              <a:lnSpc>
                <a:spcPct val="150000"/>
              </a:lnSpc>
            </a:pPr>
            <a:r>
              <a:rPr lang="en-US" sz="2000" b="1" dirty="0">
                <a:solidFill>
                  <a:schemeClr val="tx1"/>
                </a:solidFill>
              </a:rPr>
              <a:t>A graph G=&lt;V,E&gt; is defined as an ordered set (V,E),where V(G) represents set of vertices and E(G) represents the edges that connect the vertices</a:t>
            </a:r>
            <a:r>
              <a:rPr lang="en-US" sz="2000" dirty="0">
                <a:solidFill>
                  <a:schemeClr val="tx1"/>
                </a:solidFill>
              </a:rPr>
              <a:t>.</a:t>
            </a:r>
          </a:p>
          <a:p>
            <a:pPr marL="857250" algn="just">
              <a:lnSpc>
                <a:spcPct val="150000"/>
              </a:lnSpc>
            </a:pPr>
            <a:endParaRPr lang="en-US" sz="2000" dirty="0" smtClean="0">
              <a:solidFill>
                <a:schemeClr val="tx1"/>
              </a:solidFill>
            </a:endParaRPr>
          </a:p>
          <a:p>
            <a:pPr marL="857250"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778039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600" dirty="0" smtClean="0">
                <a:solidFill>
                  <a:schemeClr val="tx2"/>
                </a:solidFill>
                <a:effectLst>
                  <a:outerShdw blurRad="63500" dist="38100" dir="5400000" algn="t" rotWithShape="0">
                    <a:prstClr val="black">
                      <a:alpha val="25000"/>
                    </a:prstClr>
                  </a:outerShdw>
                </a:effectLst>
                <a:latin typeface="+mn-lt"/>
                <a:ea typeface="+mj-ea"/>
                <a:cs typeface="+mj-cs"/>
              </a:rPr>
              <a:t>Graph </a:t>
            </a:r>
            <a:r>
              <a:rPr lang="en-US" sz="2600" dirty="0">
                <a:solidFill>
                  <a:schemeClr val="tx2"/>
                </a:solidFill>
                <a:effectLst>
                  <a:outerShdw blurRad="63500" dist="38100" dir="5400000" algn="t" rotWithShape="0">
                    <a:prstClr val="black">
                      <a:alpha val="25000"/>
                    </a:prstClr>
                  </a:outerShdw>
                </a:effectLst>
                <a:latin typeface="+mn-lt"/>
                <a:ea typeface="+mj-ea"/>
                <a:cs typeface="+mj-cs"/>
              </a:rPr>
              <a:t>:</a:t>
            </a:r>
          </a:p>
          <a:p>
            <a:pPr marL="857250" algn="just">
              <a:lnSpc>
                <a:spcPct val="150000"/>
              </a:lnSpc>
            </a:pPr>
            <a:r>
              <a:rPr lang="en-US" sz="2000" dirty="0">
                <a:solidFill>
                  <a:schemeClr val="tx1"/>
                </a:solidFill>
              </a:rPr>
              <a:t>The figure given shows a graph with V(G) = { A, B, C, D and E} and E(G) = { (A, B), (B, C), (A, D), (B, D), (D, E), (C, E) }. Note that there are 5 vertices or nodes and 6 edges in the graph.</a:t>
            </a:r>
          </a:p>
          <a:p>
            <a:pPr marL="857250" algn="just">
              <a:lnSpc>
                <a:spcPct val="150000"/>
              </a:lnSpc>
            </a:pPr>
            <a:endParaRPr lang="en-US" sz="2000" dirty="0" smtClean="0">
              <a:solidFill>
                <a:schemeClr val="tx1"/>
              </a:solidFill>
            </a:endParaRPr>
          </a:p>
          <a:p>
            <a:pPr marL="857250"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43200" y="3733800"/>
            <a:ext cx="35052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382892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30000"/>
              </a:lnSpc>
              <a:buFont typeface="Wingdings" pitchFamily="2" charset="2"/>
              <a:buChar char="v"/>
            </a:pPr>
            <a:r>
              <a:rPr lang="en-US" dirty="0" smtClean="0">
                <a:solidFill>
                  <a:schemeClr val="tx2"/>
                </a:solidFill>
                <a:effectLst>
                  <a:outerShdw blurRad="63500" dist="38100" dir="5400000" algn="t" rotWithShape="0">
                    <a:prstClr val="black">
                      <a:alpha val="25000"/>
                    </a:prstClr>
                  </a:outerShdw>
                </a:effectLst>
                <a:latin typeface="+mn-lt"/>
                <a:ea typeface="+mj-ea"/>
                <a:cs typeface="+mj-cs"/>
              </a:rPr>
              <a:t>Adjacent Nodes:</a:t>
            </a:r>
            <a:endParaRPr lang="en-US"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smtClean="0">
                <a:solidFill>
                  <a:schemeClr val="tx1"/>
                </a:solidFill>
              </a:rPr>
              <a:t>Any two nodes which are connected by an edge in a graph are called Adjacent nodes.</a:t>
            </a:r>
            <a:endParaRPr lang="en-US" sz="2000" dirty="0">
              <a:solidFill>
                <a:schemeClr val="tx1"/>
              </a:solidFill>
            </a:endParaRPr>
          </a:p>
          <a:p>
            <a:pPr marL="0" indent="0" algn="just">
              <a:lnSpc>
                <a:spcPct val="150000"/>
              </a:lnSpc>
              <a:buNone/>
            </a:pPr>
            <a:endParaRPr lang="en-US" sz="2000" dirty="0" smtClean="0">
              <a:solidFill>
                <a:schemeClr val="tx1"/>
              </a:solidFill>
            </a:endParaRPr>
          </a:p>
          <a:p>
            <a:pPr algn="just">
              <a:lnSpc>
                <a:spcPct val="130000"/>
              </a:lnSpc>
              <a:buFont typeface="Wingdings" pitchFamily="2" charset="2"/>
              <a:buChar char="v"/>
            </a:pPr>
            <a:r>
              <a:rPr lang="en-US" dirty="0" smtClean="0">
                <a:solidFill>
                  <a:schemeClr val="tx2"/>
                </a:solidFill>
                <a:effectLst>
                  <a:outerShdw blurRad="63500" dist="38100" dir="5400000" algn="t" rotWithShape="0">
                    <a:prstClr val="black">
                      <a:alpha val="25000"/>
                    </a:prstClr>
                  </a:outerShdw>
                </a:effectLst>
                <a:latin typeface="+mn-lt"/>
                <a:ea typeface="+mj-ea"/>
                <a:cs typeface="+mj-cs"/>
              </a:rPr>
              <a:t>Directed Edge and Undirected Edge:</a:t>
            </a:r>
          </a:p>
          <a:p>
            <a:pPr algn="just">
              <a:lnSpc>
                <a:spcPct val="150000"/>
              </a:lnSpc>
            </a:pPr>
            <a:r>
              <a:rPr lang="en-US" sz="2000" dirty="0" smtClean="0">
                <a:solidFill>
                  <a:schemeClr val="tx1"/>
                </a:solidFill>
              </a:rPr>
              <a:t>In a graph G = (V,E), an edge which is directed from one node to another is called a directed edge, while an edge which has no specific direction is called an undirected edge.</a:t>
            </a: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9566016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Directed Graph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 </a:t>
            </a:r>
          </a:p>
          <a:p>
            <a:pPr>
              <a:lnSpc>
                <a:spcPts val="2800"/>
              </a:lnSpc>
            </a:pPr>
            <a:r>
              <a:rPr lang="en-CA" sz="1800" dirty="0" smtClean="0">
                <a:solidFill>
                  <a:schemeClr val="tx1"/>
                </a:solidFill>
              </a:rPr>
              <a:t>A graph in which every edge is directed is called a directed graph or diagraph.</a:t>
            </a:r>
          </a:p>
          <a:p>
            <a:pPr>
              <a:lnSpc>
                <a:spcPts val="2800"/>
              </a:lnSpc>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Undirected Graph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 </a:t>
            </a:r>
          </a:p>
          <a:p>
            <a:pPr algn="just">
              <a:lnSpc>
                <a:spcPct val="150000"/>
              </a:lnSpc>
            </a:pPr>
            <a:r>
              <a:rPr lang="en-US" sz="2000" dirty="0">
                <a:solidFill>
                  <a:schemeClr val="tx1"/>
                </a:solidFill>
              </a:rPr>
              <a:t>A </a:t>
            </a:r>
            <a:r>
              <a:rPr lang="en-US" sz="2000" dirty="0" smtClean="0">
                <a:solidFill>
                  <a:schemeClr val="tx1"/>
                </a:solidFill>
              </a:rPr>
              <a:t>graph in which every edge is undirected is called an undirected graph.</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Mixed Graph: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a:solidFill>
                  <a:schemeClr val="tx1"/>
                </a:solidFill>
              </a:rPr>
              <a:t>A </a:t>
            </a:r>
            <a:r>
              <a:rPr lang="en-US" sz="2000" dirty="0" smtClean="0">
                <a:solidFill>
                  <a:schemeClr val="tx1"/>
                </a:solidFill>
              </a:rPr>
              <a:t>graph in which some of the edges are directed and some are undirected is called mixed graph.</a:t>
            </a:r>
            <a:endParaRPr lang="en-US" sz="2000" dirty="0">
              <a:solidFill>
                <a:schemeClr val="tx1"/>
              </a:solidFill>
            </a:endParaRP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9573334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Loop or Sling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a:t>
            </a:r>
          </a:p>
          <a:p>
            <a:pPr algn="just">
              <a:lnSpc>
                <a:spcPct val="150000"/>
              </a:lnSpc>
            </a:pPr>
            <a:r>
              <a:rPr lang="en-US" sz="2000" dirty="0" smtClean="0">
                <a:solidFill>
                  <a:schemeClr val="tx1"/>
                </a:solidFill>
              </a:rPr>
              <a:t>An edge of a graph which joins a node to itself is called a loop.</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Tree :</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a:solidFill>
                  <a:schemeClr val="tx1"/>
                </a:solidFill>
              </a:rPr>
              <a:t>A </a:t>
            </a:r>
            <a:r>
              <a:rPr lang="en-US" sz="2000" dirty="0" smtClean="0">
                <a:solidFill>
                  <a:schemeClr val="tx1"/>
                </a:solidFill>
              </a:rPr>
              <a:t>tree consists of finite set of elements called nodes, and finite set of directed lines, called branches, that connect the nodes.</a:t>
            </a:r>
            <a:endParaRPr lang="en-US" sz="2000" dirty="0">
              <a:solidFill>
                <a:schemeClr val="tx1"/>
              </a:solidFill>
            </a:endParaRPr>
          </a:p>
          <a:p>
            <a:pPr algn="just">
              <a:lnSpc>
                <a:spcPct val="150000"/>
              </a:lnSpc>
            </a:pPr>
            <a:endParaRPr lang="en-US" sz="2000" dirty="0" smtClean="0">
              <a:solidFill>
                <a:schemeClr val="tx1"/>
              </a:solidFill>
            </a:endParaRPr>
          </a:p>
          <a:p>
            <a:pPr marL="0" indent="0" algn="just">
              <a:lnSpc>
                <a:spcPct val="150000"/>
              </a:lnSpc>
              <a:buNone/>
            </a:pPr>
            <a:endParaRPr lang="en-US" sz="2000" dirty="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6293584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Parallel Edges:</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1800" dirty="0" smtClean="0">
                <a:solidFill>
                  <a:schemeClr val="tx1"/>
                </a:solidFill>
              </a:rPr>
              <a:t>Distinct edges which connect the same end points are called Parallel edges.</a:t>
            </a:r>
          </a:p>
          <a:p>
            <a:pPr algn="just">
              <a:lnSpc>
                <a:spcPct val="150000"/>
              </a:lnSpc>
            </a:pPr>
            <a:endParaRPr lang="en-US" sz="18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Distinct edges : </a:t>
            </a:r>
          </a:p>
          <a:p>
            <a:pPr algn="just">
              <a:lnSpc>
                <a:spcPct val="150000"/>
              </a:lnSpc>
            </a:pPr>
            <a:r>
              <a:rPr lang="en-US" sz="1800" dirty="0" smtClean="0">
                <a:solidFill>
                  <a:schemeClr val="tx1"/>
                </a:solidFill>
              </a:rPr>
              <a:t>In the case of directed edges, the two possible edges between a pair of nodes which are opposite in direction are considered distinct.</a:t>
            </a:r>
            <a:endParaRPr lang="en-US" sz="1800" dirty="0">
              <a:solidFill>
                <a:schemeClr val="tx1"/>
              </a:solidFill>
            </a:endParaRPr>
          </a:p>
          <a:p>
            <a:pPr algn="just">
              <a:lnSpc>
                <a:spcPct val="150000"/>
              </a:lnSpc>
            </a:pPr>
            <a:endParaRPr lang="en-US" sz="1800" dirty="0" smtClean="0">
              <a:solidFill>
                <a:schemeClr val="tx1"/>
              </a:solidFill>
            </a:endParaRPr>
          </a:p>
          <a:p>
            <a:pPr algn="just">
              <a:lnSpc>
                <a:spcPct val="150000"/>
              </a:lnSpc>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5821982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Multigraph :</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smtClean="0">
                <a:solidFill>
                  <a:schemeClr val="tx1"/>
                </a:solidFill>
              </a:rPr>
              <a:t>Any graph which contains some parallel edges is called a multigraph.</a:t>
            </a:r>
            <a:endParaRPr lang="en-US" sz="2000" dirty="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Simple graph: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1800" dirty="0" smtClean="0">
                <a:solidFill>
                  <a:schemeClr val="tx1"/>
                </a:solidFill>
              </a:rPr>
              <a:t>If a graph does not contain any parallel edges or loop then it is Simple graph.</a:t>
            </a:r>
          </a:p>
          <a:p>
            <a:pPr algn="just">
              <a:lnSpc>
                <a:spcPct val="150000"/>
              </a:lnSpc>
              <a:buFont typeface="Wingdings" pitchFamily="2" charset="2"/>
              <a:buChar char="v"/>
            </a:pPr>
            <a:r>
              <a:rPr lang="en-US" sz="2200" dirty="0" smtClean="0">
                <a:solidFill>
                  <a:srgbClr val="2F5897"/>
                </a:solidFill>
                <a:effectLst>
                  <a:outerShdw blurRad="63500" dist="38100" dir="5400000" algn="t" rotWithShape="0">
                    <a:prstClr val="black">
                      <a:alpha val="25000"/>
                    </a:prstClr>
                  </a:outerShdw>
                </a:effectLst>
                <a:latin typeface="Palatino Linotype"/>
              </a:rPr>
              <a:t>Multiplicity :</a:t>
            </a:r>
            <a:endParaRPr lang="en-US" sz="2200" dirty="0">
              <a:solidFill>
                <a:srgbClr val="2F5897"/>
              </a:solidFill>
              <a:effectLst>
                <a:outerShdw blurRad="63500" dist="38100" dir="5400000" algn="t" rotWithShape="0">
                  <a:prstClr val="black">
                    <a:alpha val="25000"/>
                  </a:prstClr>
                </a:outerShdw>
              </a:effectLst>
              <a:latin typeface="Palatino Linotype"/>
            </a:endParaRPr>
          </a:p>
          <a:p>
            <a:pPr lvl="0" algn="just">
              <a:lnSpc>
                <a:spcPct val="150000"/>
              </a:lnSpc>
            </a:pPr>
            <a:r>
              <a:rPr lang="en-US" sz="1800" dirty="0">
                <a:solidFill>
                  <a:prstClr val="black"/>
                </a:solidFill>
              </a:rPr>
              <a:t>In graph, number on any edge shows the multiplicity </a:t>
            </a:r>
            <a:r>
              <a:rPr lang="en-US" sz="1800" dirty="0" smtClean="0">
                <a:solidFill>
                  <a:prstClr val="black"/>
                </a:solidFill>
              </a:rPr>
              <a:t>of the </a:t>
            </a:r>
            <a:r>
              <a:rPr lang="en-US" sz="1800" dirty="0">
                <a:solidFill>
                  <a:prstClr val="black"/>
                </a:solidFill>
              </a:rPr>
              <a:t>edge.</a:t>
            </a:r>
          </a:p>
          <a:p>
            <a:pPr lvl="0" algn="just">
              <a:lnSpc>
                <a:spcPct val="150000"/>
              </a:lnSpc>
            </a:pPr>
            <a:r>
              <a:rPr lang="en-US" sz="1800" dirty="0">
                <a:solidFill>
                  <a:prstClr val="black"/>
                </a:solidFill>
              </a:rPr>
              <a:t>We may also consider the multiplicity as a weight</a:t>
            </a:r>
            <a:br>
              <a:rPr lang="en-US" sz="1800" dirty="0">
                <a:solidFill>
                  <a:prstClr val="black"/>
                </a:solidFill>
              </a:rPr>
            </a:br>
            <a:r>
              <a:rPr lang="en-US" sz="1800" dirty="0" smtClean="0">
                <a:solidFill>
                  <a:prstClr val="black"/>
                </a:solidFill>
              </a:rPr>
              <a:t>assigned </a:t>
            </a:r>
            <a:r>
              <a:rPr lang="en-US" sz="1800" dirty="0">
                <a:solidFill>
                  <a:prstClr val="black"/>
                </a:solidFill>
              </a:rPr>
              <a:t>to an edge</a:t>
            </a:r>
            <a:r>
              <a:rPr lang="en-US" sz="1800" dirty="0" smtClean="0">
                <a:solidFill>
                  <a:prstClr val="black"/>
                </a:solidFill>
              </a:rPr>
              <a:t>.</a:t>
            </a:r>
          </a:p>
          <a:p>
            <a:pPr algn="just">
              <a:lnSpc>
                <a:spcPct val="150000"/>
              </a:lnSpc>
            </a:pPr>
            <a:endParaRPr lang="en-US" sz="1800" dirty="0" smtClean="0">
              <a:solidFill>
                <a:schemeClr val="tx1"/>
              </a:solidFill>
            </a:endParaRPr>
          </a:p>
          <a:p>
            <a:pPr algn="just">
              <a:lnSpc>
                <a:spcPct val="150000"/>
              </a:lnSpc>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8616777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lnSpcReduction="10000"/>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Weighted Graph: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smtClean="0">
                <a:solidFill>
                  <a:schemeClr val="tx1"/>
                </a:solidFill>
              </a:rPr>
              <a:t>A graph in which weights are assigned to every edge is called weighted graph. </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Isolated Node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a:t>
            </a:r>
          </a:p>
          <a:p>
            <a:pPr algn="just">
              <a:lnSpc>
                <a:spcPct val="150000"/>
              </a:lnSpc>
            </a:pPr>
            <a:r>
              <a:rPr lang="en-US" sz="2000" dirty="0">
                <a:solidFill>
                  <a:schemeClr val="tx1"/>
                </a:solidFill>
              </a:rPr>
              <a:t>In a graph, a node which is not adjacent to any</a:t>
            </a:r>
            <a:br>
              <a:rPr lang="en-US" sz="2000" dirty="0">
                <a:solidFill>
                  <a:schemeClr val="tx1"/>
                </a:solidFill>
              </a:rPr>
            </a:br>
            <a:r>
              <a:rPr lang="en-US" sz="2000" dirty="0">
                <a:solidFill>
                  <a:schemeClr val="tx1"/>
                </a:solidFill>
              </a:rPr>
              <a:t>other node is called an isolated graph</a:t>
            </a:r>
            <a:r>
              <a:rPr lang="en-US" sz="2000" dirty="0" smtClean="0">
                <a:solidFill>
                  <a:schemeClr val="tx1"/>
                </a:solidFill>
              </a:rPr>
              <a:t>.</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Null Graph </a:t>
            </a:r>
            <a:r>
              <a:rPr lang="en-US" sz="2000" dirty="0">
                <a:solidFill>
                  <a:schemeClr val="tx1"/>
                </a:solidFill>
              </a:rPr>
              <a:t>:</a:t>
            </a:r>
          </a:p>
          <a:p>
            <a:pPr algn="just">
              <a:lnSpc>
                <a:spcPct val="150000"/>
              </a:lnSpc>
            </a:pPr>
            <a:r>
              <a:rPr lang="en-US" sz="2000" dirty="0">
                <a:solidFill>
                  <a:schemeClr val="tx1"/>
                </a:solidFill>
              </a:rPr>
              <a:t>A graph containing only isolated nodes is called</a:t>
            </a:r>
            <a:br>
              <a:rPr lang="en-US" sz="2000" dirty="0">
                <a:solidFill>
                  <a:schemeClr val="tx1"/>
                </a:solidFill>
              </a:rPr>
            </a:br>
            <a:r>
              <a:rPr lang="en-US" sz="2000" dirty="0">
                <a:solidFill>
                  <a:schemeClr val="tx1"/>
                </a:solidFill>
              </a:rPr>
              <a:t>a null graph.</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10117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fontScale="92500"/>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Forest :-</a:t>
            </a:r>
          </a:p>
          <a:p>
            <a:r>
              <a:rPr lang="en-US" sz="2100" dirty="0" smtClean="0">
                <a:solidFill>
                  <a:schemeClr val="tx1"/>
                </a:solidFill>
              </a:rPr>
              <a:t>A forest is a set of n&gt;=0 disjoint trees, where n represents no. of nodes in the tree. The meaning of a forest is very close to a tree, because if we remove the root of a tree, we get a forest.</a:t>
            </a:r>
          </a:p>
          <a:p>
            <a:pPr algn="just">
              <a:lnSpc>
                <a:spcPct val="150000"/>
              </a:lnSpc>
              <a:buFont typeface="Wingdings" pitchFamily="2" charset="2"/>
              <a:buChar char="v"/>
            </a:pPr>
            <a:endParaRPr lang="en-US" sz="2200" dirty="0" smtClean="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Directed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Tree :</a:t>
            </a:r>
          </a:p>
          <a:p>
            <a:pPr algn="just">
              <a:lnSpc>
                <a:spcPct val="150000"/>
              </a:lnSpc>
            </a:pPr>
            <a:r>
              <a:rPr lang="en-US" sz="2000" dirty="0" smtClean="0">
                <a:solidFill>
                  <a:schemeClr val="tx1"/>
                </a:solidFill>
              </a:rPr>
              <a:t>It is an acyclic digraph which has one node called its root, with in-degree 0, while all other nodes have in-degree 1.</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Terminal Node and Branch Node :</a:t>
            </a:r>
          </a:p>
          <a:p>
            <a:pPr algn="just">
              <a:lnSpc>
                <a:spcPct val="150000"/>
              </a:lnSpc>
            </a:pPr>
            <a:r>
              <a:rPr lang="en-US" sz="2000" dirty="0" smtClean="0">
                <a:solidFill>
                  <a:schemeClr val="tx1"/>
                </a:solidFill>
              </a:rPr>
              <a:t>In a directed tree, any node which has out-degree 0 is called terminal node or leaf; all other nodes are known as branch nodes.</a:t>
            </a:r>
          </a:p>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7652288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lnSpcReduction="10000"/>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Sub Graph</a:t>
            </a:r>
          </a:p>
          <a:p>
            <a:r>
              <a:rPr lang="en-US" sz="2000" dirty="0" smtClean="0">
                <a:solidFill>
                  <a:schemeClr val="tx1"/>
                </a:solidFill>
              </a:rPr>
              <a:t>Let G be a graph with vertex set V(G) and edge-list E(G). A subgraph of G is a graph all of whose vertices belong to V(G) and all of whose edges belong to E(G).</a:t>
            </a:r>
          </a:p>
          <a:p>
            <a:pPr algn="just">
              <a:lnSpc>
                <a:spcPct val="150000"/>
              </a:lnSpc>
              <a:buNone/>
            </a:pPr>
            <a:endParaRPr lang="en-US" sz="2200" dirty="0" smtClean="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Cycle Graph: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nSpc>
                <a:spcPct val="150000"/>
              </a:lnSpc>
            </a:pPr>
            <a:r>
              <a:rPr lang="en-US" sz="2000" dirty="0">
                <a:solidFill>
                  <a:schemeClr val="tx1"/>
                </a:solidFill>
              </a:rPr>
              <a:t>A cycle graph is a graph </a:t>
            </a:r>
            <a:r>
              <a:rPr lang="en-US" sz="2000" dirty="0" smtClean="0">
                <a:solidFill>
                  <a:schemeClr val="tx1"/>
                </a:solidFill>
              </a:rPr>
              <a:t>consisting of </a:t>
            </a:r>
            <a:r>
              <a:rPr lang="en-US" sz="2000" dirty="0">
                <a:solidFill>
                  <a:schemeClr val="tx1"/>
                </a:solidFill>
              </a:rPr>
              <a:t>a single cycle. The cycle graph with n </a:t>
            </a:r>
            <a:r>
              <a:rPr lang="en-US" sz="2000" dirty="0" smtClean="0">
                <a:solidFill>
                  <a:schemeClr val="tx1"/>
                </a:solidFill>
              </a:rPr>
              <a:t>vertices is </a:t>
            </a:r>
            <a:r>
              <a:rPr lang="en-US" sz="2000" dirty="0">
                <a:solidFill>
                  <a:schemeClr val="tx1"/>
                </a:solidFill>
              </a:rPr>
              <a:t>denoted by C</a:t>
            </a:r>
            <a:r>
              <a:rPr lang="en-US" sz="2000" baseline="-25000" dirty="0">
                <a:solidFill>
                  <a:schemeClr val="tx1"/>
                </a:solidFill>
              </a:rPr>
              <a:t>n</a:t>
            </a:r>
            <a:r>
              <a:rPr lang="en-US" sz="2000" dirty="0">
                <a:solidFill>
                  <a:schemeClr val="tx1"/>
                </a:solidFill>
              </a:rPr>
              <a:t>.</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Acyclic Graph: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smtClean="0">
                <a:solidFill>
                  <a:schemeClr val="tx1"/>
                </a:solidFill>
              </a:rPr>
              <a:t>A simple diagraph which does not have any cycle is called acyclic graph.</a:t>
            </a:r>
          </a:p>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7652288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Path:</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a:solidFill>
                  <a:schemeClr val="tx1"/>
                </a:solidFill>
              </a:rPr>
              <a:t>A path of length n from u to v, where n is a</a:t>
            </a:r>
            <a:br>
              <a:rPr lang="en-US" sz="2000" dirty="0">
                <a:solidFill>
                  <a:schemeClr val="tx1"/>
                </a:solidFill>
              </a:rPr>
            </a:br>
            <a:r>
              <a:rPr lang="en-US" sz="2000" dirty="0">
                <a:solidFill>
                  <a:schemeClr val="tx1"/>
                </a:solidFill>
              </a:rPr>
              <a:t>positive integer, in an undirected graph is a</a:t>
            </a:r>
            <a:br>
              <a:rPr lang="en-US" sz="2000" dirty="0">
                <a:solidFill>
                  <a:schemeClr val="tx1"/>
                </a:solidFill>
              </a:rPr>
            </a:br>
            <a:r>
              <a:rPr lang="en-US" sz="2000" dirty="0">
                <a:solidFill>
                  <a:schemeClr val="tx1"/>
                </a:solidFill>
              </a:rPr>
              <a:t>sequence of edges e</a:t>
            </a:r>
            <a:r>
              <a:rPr lang="en-US" sz="2000" baseline="-25000" dirty="0">
                <a:solidFill>
                  <a:schemeClr val="tx1"/>
                </a:solidFill>
              </a:rPr>
              <a:t>1</a:t>
            </a:r>
            <a:r>
              <a:rPr lang="en-US" sz="2000" dirty="0">
                <a:solidFill>
                  <a:schemeClr val="tx1"/>
                </a:solidFill>
              </a:rPr>
              <a:t>, e</a:t>
            </a:r>
            <a:r>
              <a:rPr lang="en-US" sz="2000" baseline="-25000" dirty="0">
                <a:solidFill>
                  <a:schemeClr val="tx1"/>
                </a:solidFill>
              </a:rPr>
              <a:t>2</a:t>
            </a:r>
            <a:r>
              <a:rPr lang="en-US" sz="2000" dirty="0">
                <a:solidFill>
                  <a:schemeClr val="tx1"/>
                </a:solidFill>
              </a:rPr>
              <a:t>, …, e</a:t>
            </a:r>
            <a:r>
              <a:rPr lang="en-US" sz="2000" baseline="-25000" dirty="0">
                <a:solidFill>
                  <a:schemeClr val="tx1"/>
                </a:solidFill>
              </a:rPr>
              <a:t>n</a:t>
            </a:r>
            <a:r>
              <a:rPr lang="en-US" sz="2000" dirty="0">
                <a:solidFill>
                  <a:schemeClr val="tx1"/>
                </a:solidFill>
              </a:rPr>
              <a:t> of the graph such</a:t>
            </a:r>
            <a:br>
              <a:rPr lang="en-US" sz="2000" dirty="0">
                <a:solidFill>
                  <a:schemeClr val="tx1"/>
                </a:solidFill>
              </a:rPr>
            </a:br>
            <a:r>
              <a:rPr lang="en-US" sz="2000" dirty="0">
                <a:solidFill>
                  <a:schemeClr val="tx1"/>
                </a:solidFill>
              </a:rPr>
              <a:t>that e</a:t>
            </a:r>
            <a:r>
              <a:rPr lang="en-US" sz="2000" baseline="-25000" dirty="0">
                <a:solidFill>
                  <a:schemeClr val="tx1"/>
                </a:solidFill>
              </a:rPr>
              <a:t>1</a:t>
            </a:r>
            <a:r>
              <a:rPr lang="en-US" sz="2000" dirty="0">
                <a:solidFill>
                  <a:schemeClr val="tx1"/>
                </a:solidFill>
              </a:rPr>
              <a:t> = {x</a:t>
            </a:r>
            <a:r>
              <a:rPr lang="en-US" sz="2000" baseline="-25000" dirty="0">
                <a:solidFill>
                  <a:schemeClr val="tx1"/>
                </a:solidFill>
              </a:rPr>
              <a:t>0</a:t>
            </a:r>
            <a:r>
              <a:rPr lang="en-US" sz="2000" dirty="0">
                <a:solidFill>
                  <a:schemeClr val="tx1"/>
                </a:solidFill>
              </a:rPr>
              <a:t>, x</a:t>
            </a:r>
            <a:r>
              <a:rPr lang="en-US" sz="2000" baseline="-25000" dirty="0">
                <a:solidFill>
                  <a:schemeClr val="tx1"/>
                </a:solidFill>
              </a:rPr>
              <a:t>1</a:t>
            </a:r>
            <a:r>
              <a:rPr lang="en-US" sz="2000" dirty="0">
                <a:solidFill>
                  <a:schemeClr val="tx1"/>
                </a:solidFill>
              </a:rPr>
              <a:t>}, e</a:t>
            </a:r>
            <a:r>
              <a:rPr lang="en-US" sz="2000" baseline="-25000" dirty="0">
                <a:solidFill>
                  <a:schemeClr val="tx1"/>
                </a:solidFill>
              </a:rPr>
              <a:t>2</a:t>
            </a:r>
            <a:r>
              <a:rPr lang="en-US" sz="2000" dirty="0">
                <a:solidFill>
                  <a:schemeClr val="tx1"/>
                </a:solidFill>
              </a:rPr>
              <a:t> = {x</a:t>
            </a:r>
            <a:r>
              <a:rPr lang="en-US" sz="2000" baseline="-25000" dirty="0">
                <a:solidFill>
                  <a:schemeClr val="tx1"/>
                </a:solidFill>
              </a:rPr>
              <a:t>1</a:t>
            </a:r>
            <a:r>
              <a:rPr lang="en-US" sz="2000" dirty="0">
                <a:solidFill>
                  <a:schemeClr val="tx1"/>
                </a:solidFill>
              </a:rPr>
              <a:t>, x</a:t>
            </a:r>
            <a:r>
              <a:rPr lang="en-US" sz="2000" baseline="-25000" dirty="0">
                <a:solidFill>
                  <a:schemeClr val="tx1"/>
                </a:solidFill>
              </a:rPr>
              <a:t>2</a:t>
            </a:r>
            <a:r>
              <a:rPr lang="en-US" sz="2000" dirty="0">
                <a:solidFill>
                  <a:schemeClr val="tx1"/>
                </a:solidFill>
              </a:rPr>
              <a:t>}, …, e</a:t>
            </a:r>
            <a:r>
              <a:rPr lang="en-US" sz="2000" baseline="-25000" dirty="0">
                <a:solidFill>
                  <a:schemeClr val="tx1"/>
                </a:solidFill>
              </a:rPr>
              <a:t>n</a:t>
            </a:r>
            <a:r>
              <a:rPr lang="en-US" sz="2000" dirty="0">
                <a:solidFill>
                  <a:schemeClr val="tx1"/>
                </a:solidFill>
              </a:rPr>
              <a:t> = {x</a:t>
            </a:r>
            <a:r>
              <a:rPr lang="en-US" sz="2000" baseline="-25000" dirty="0">
                <a:solidFill>
                  <a:schemeClr val="tx1"/>
                </a:solidFill>
              </a:rPr>
              <a:t>n-1</a:t>
            </a:r>
            <a:r>
              <a:rPr lang="en-US" sz="2000" dirty="0">
                <a:solidFill>
                  <a:schemeClr val="tx1"/>
                </a:solidFill>
              </a:rPr>
              <a:t>, </a:t>
            </a:r>
            <a:r>
              <a:rPr lang="en-US" sz="2000" dirty="0" err="1">
                <a:solidFill>
                  <a:schemeClr val="tx1"/>
                </a:solidFill>
              </a:rPr>
              <a:t>x</a:t>
            </a:r>
            <a:r>
              <a:rPr lang="en-US" sz="2000" baseline="-25000" dirty="0" err="1">
                <a:solidFill>
                  <a:schemeClr val="tx1"/>
                </a:solidFill>
              </a:rPr>
              <a:t>n</a:t>
            </a:r>
            <a:r>
              <a:rPr lang="en-US" sz="2000" dirty="0">
                <a:solidFill>
                  <a:schemeClr val="tx1"/>
                </a:solidFill>
              </a:rPr>
              <a:t>},</a:t>
            </a:r>
            <a:br>
              <a:rPr lang="en-US" sz="2000" dirty="0">
                <a:solidFill>
                  <a:schemeClr val="tx1"/>
                </a:solidFill>
              </a:rPr>
            </a:br>
            <a:r>
              <a:rPr lang="en-US" sz="2000" dirty="0">
                <a:solidFill>
                  <a:schemeClr val="tx1"/>
                </a:solidFill>
              </a:rPr>
              <a:t>where x</a:t>
            </a:r>
            <a:r>
              <a:rPr lang="en-US" sz="2000" baseline="-25000" dirty="0">
                <a:solidFill>
                  <a:schemeClr val="tx1"/>
                </a:solidFill>
              </a:rPr>
              <a:t>0</a:t>
            </a:r>
            <a:r>
              <a:rPr lang="en-US" sz="2000" dirty="0">
                <a:solidFill>
                  <a:schemeClr val="tx1"/>
                </a:solidFill>
              </a:rPr>
              <a:t> = u and </a:t>
            </a:r>
            <a:r>
              <a:rPr lang="en-US" sz="2000" dirty="0" err="1">
                <a:solidFill>
                  <a:schemeClr val="tx1"/>
                </a:solidFill>
              </a:rPr>
              <a:t>x</a:t>
            </a:r>
            <a:r>
              <a:rPr lang="en-US" sz="2000" baseline="-25000" dirty="0" err="1">
                <a:solidFill>
                  <a:schemeClr val="tx1"/>
                </a:solidFill>
              </a:rPr>
              <a:t>n</a:t>
            </a:r>
            <a:r>
              <a:rPr lang="en-US" sz="2000" dirty="0">
                <a:solidFill>
                  <a:schemeClr val="tx1"/>
                </a:solidFill>
              </a:rPr>
              <a:t> = v.</a:t>
            </a:r>
          </a:p>
          <a:p>
            <a:pPr lvl="0" algn="just">
              <a:lnSpc>
                <a:spcPct val="150000"/>
              </a:lnSpc>
              <a:buFont typeface="Wingdings" pitchFamily="2" charset="2"/>
              <a:buChar char="v"/>
            </a:pPr>
            <a:r>
              <a:rPr lang="en-US" sz="2200" dirty="0" smtClean="0">
                <a:solidFill>
                  <a:srgbClr val="2F5897"/>
                </a:solidFill>
                <a:effectLst>
                  <a:outerShdw blurRad="63500" dist="38100" dir="5400000" algn="t" rotWithShape="0">
                    <a:prstClr val="black">
                      <a:alpha val="25000"/>
                    </a:prstClr>
                  </a:outerShdw>
                </a:effectLst>
                <a:latin typeface="Palatino Linotype"/>
              </a:rPr>
              <a:t>Circuit :</a:t>
            </a:r>
            <a:endParaRPr lang="en-US" sz="2200" dirty="0">
              <a:solidFill>
                <a:srgbClr val="2F5897"/>
              </a:solidFill>
              <a:effectLst>
                <a:outerShdw blurRad="63500" dist="38100" dir="5400000" algn="t" rotWithShape="0">
                  <a:prstClr val="black">
                    <a:alpha val="25000"/>
                  </a:prstClr>
                </a:outerShdw>
              </a:effectLst>
              <a:latin typeface="Palatino Linotype"/>
            </a:endParaRPr>
          </a:p>
          <a:p>
            <a:pPr algn="just">
              <a:lnSpc>
                <a:spcPct val="150000"/>
              </a:lnSpc>
            </a:pPr>
            <a:r>
              <a:rPr lang="en-US" sz="2000" dirty="0">
                <a:solidFill>
                  <a:schemeClr val="tx1"/>
                </a:solidFill>
              </a:rPr>
              <a:t>The path is a circuit if it begins and</a:t>
            </a:r>
            <a:br>
              <a:rPr lang="en-US" sz="2000" dirty="0">
                <a:solidFill>
                  <a:schemeClr val="tx1"/>
                </a:solidFill>
              </a:rPr>
            </a:br>
            <a:r>
              <a:rPr lang="en-US" sz="2000" dirty="0">
                <a:solidFill>
                  <a:schemeClr val="tx1"/>
                </a:solidFill>
              </a:rPr>
              <a:t>ends at the same vertex, that is, if u = v.</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612352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fontScale="92500" lnSpcReduction="10000"/>
          </a:bodyPr>
          <a:lstStyle/>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Wheels:</a:t>
            </a:r>
          </a:p>
          <a:p>
            <a:pPr algn="just">
              <a:lnSpc>
                <a:spcPct val="150000"/>
              </a:lnSpc>
            </a:pPr>
            <a:r>
              <a:rPr lang="en-US" sz="2000" dirty="0" smtClean="0">
                <a:solidFill>
                  <a:schemeClr val="tx1"/>
                </a:solidFill>
              </a:rPr>
              <a:t>The wheel </a:t>
            </a:r>
            <a:r>
              <a:rPr lang="en-US" sz="2000" dirty="0">
                <a:solidFill>
                  <a:schemeClr val="tx1"/>
                </a:solidFill>
              </a:rPr>
              <a:t>graph W</a:t>
            </a:r>
            <a:r>
              <a:rPr lang="en-US" sz="2000" baseline="-25000" dirty="0">
                <a:solidFill>
                  <a:schemeClr val="tx1"/>
                </a:solidFill>
              </a:rPr>
              <a:t>n</a:t>
            </a:r>
            <a:r>
              <a:rPr lang="en-US" sz="2000" dirty="0">
                <a:solidFill>
                  <a:schemeClr val="tx1"/>
                </a:solidFill>
              </a:rPr>
              <a:t> is just a</a:t>
            </a:r>
            <a:br>
              <a:rPr lang="en-US" sz="2000" dirty="0">
                <a:solidFill>
                  <a:schemeClr val="tx1"/>
                </a:solidFill>
              </a:rPr>
            </a:br>
            <a:r>
              <a:rPr lang="en-US" sz="2000" dirty="0">
                <a:solidFill>
                  <a:schemeClr val="tx1"/>
                </a:solidFill>
              </a:rPr>
              <a:t>cycle graph with an extra vertex in the </a:t>
            </a:r>
            <a:r>
              <a:rPr lang="en-US" sz="2000" dirty="0" smtClean="0">
                <a:solidFill>
                  <a:schemeClr val="tx1"/>
                </a:solidFill>
              </a:rPr>
              <a:t>middle.</a:t>
            </a:r>
          </a:p>
          <a:p>
            <a:pPr algn="just">
              <a:lnSpc>
                <a:spcPct val="150000"/>
              </a:lnSpc>
            </a:pPr>
            <a:endParaRPr lang="en-US" sz="2000" dirty="0">
              <a:solidFill>
                <a:schemeClr val="tx1"/>
              </a:solidFill>
            </a:endParaRPr>
          </a:p>
          <a:p>
            <a:pPr marL="0" indent="0" algn="just">
              <a:lnSpc>
                <a:spcPct val="150000"/>
              </a:lnSpc>
              <a:buNone/>
            </a:pPr>
            <a:endParaRPr lang="en-US" sz="2000" dirty="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Degree </a:t>
            </a:r>
            <a:r>
              <a:rPr lang="en-US" sz="2000" dirty="0" smtClean="0">
                <a:solidFill>
                  <a:schemeClr val="tx1"/>
                </a:solidFill>
              </a:rPr>
              <a:t>:</a:t>
            </a:r>
          </a:p>
          <a:p>
            <a:pPr algn="just">
              <a:lnSpc>
                <a:spcPct val="150000"/>
              </a:lnSpc>
            </a:pPr>
            <a:r>
              <a:rPr lang="en-US" sz="2000" dirty="0">
                <a:solidFill>
                  <a:prstClr val="black"/>
                </a:solidFill>
              </a:rPr>
              <a:t>Degree of a node u, </a:t>
            </a:r>
            <a:r>
              <a:rPr lang="en-US" sz="2000" dirty="0" err="1">
                <a:solidFill>
                  <a:prstClr val="black"/>
                </a:solidFill>
              </a:rPr>
              <a:t>deg</a:t>
            </a:r>
            <a:r>
              <a:rPr lang="en-US" sz="2000" dirty="0">
                <a:solidFill>
                  <a:prstClr val="black"/>
                </a:solidFill>
              </a:rPr>
              <a:t>(u), is the total number of edges </a:t>
            </a:r>
            <a:r>
              <a:rPr lang="en-US" sz="2000" dirty="0" smtClean="0">
                <a:solidFill>
                  <a:prstClr val="black"/>
                </a:solidFill>
              </a:rPr>
              <a:t>containing </a:t>
            </a:r>
            <a:r>
              <a:rPr lang="en-US" sz="2000" dirty="0">
                <a:solidFill>
                  <a:prstClr val="black"/>
                </a:solidFill>
              </a:rPr>
              <a:t>the node u</a:t>
            </a:r>
            <a:r>
              <a:rPr lang="en-US" sz="2000" dirty="0" smtClean="0">
                <a:solidFill>
                  <a:prstClr val="black"/>
                </a:solidFill>
              </a:rPr>
              <a:t>.</a:t>
            </a:r>
          </a:p>
          <a:p>
            <a:pPr lvl="0" algn="just">
              <a:lnSpc>
                <a:spcPct val="150000"/>
              </a:lnSpc>
              <a:buFont typeface="Wingdings" pitchFamily="2" charset="2"/>
              <a:buChar char="v"/>
            </a:pPr>
            <a:r>
              <a:rPr lang="en-US" sz="2200" dirty="0" smtClean="0">
                <a:solidFill>
                  <a:srgbClr val="2F5897"/>
                </a:solidFill>
                <a:effectLst>
                  <a:outerShdw blurRad="63500" dist="38100" dir="5400000" algn="t" rotWithShape="0">
                    <a:prstClr val="black">
                      <a:alpha val="25000"/>
                    </a:prstClr>
                  </a:outerShdw>
                </a:effectLst>
                <a:latin typeface="Palatino Linotype"/>
              </a:rPr>
              <a:t>Length  </a:t>
            </a:r>
            <a:r>
              <a:rPr lang="en-US" sz="2000" dirty="0">
                <a:solidFill>
                  <a:prstClr val="black"/>
                </a:solidFill>
              </a:rPr>
              <a:t>:</a:t>
            </a:r>
          </a:p>
          <a:p>
            <a:pPr lvl="0" algn="just">
              <a:lnSpc>
                <a:spcPct val="150000"/>
              </a:lnSpc>
            </a:pPr>
            <a:r>
              <a:rPr lang="en-US" sz="2000" dirty="0">
                <a:solidFill>
                  <a:prstClr val="black"/>
                </a:solidFill>
              </a:rPr>
              <a:t>The no. of edges appearing in the</a:t>
            </a:r>
            <a:br>
              <a:rPr lang="en-US" sz="2000" dirty="0">
                <a:solidFill>
                  <a:prstClr val="black"/>
                </a:solidFill>
              </a:rPr>
            </a:br>
            <a:r>
              <a:rPr lang="en-US" sz="2000" dirty="0">
                <a:solidFill>
                  <a:prstClr val="black"/>
                </a:solidFill>
              </a:rPr>
              <a:t>sequence of a path is called the length of the</a:t>
            </a:r>
            <a:br>
              <a:rPr lang="en-US" sz="2000" dirty="0">
                <a:solidFill>
                  <a:prstClr val="black"/>
                </a:solidFill>
              </a:rPr>
            </a:br>
            <a:r>
              <a:rPr lang="en-US" sz="2000" dirty="0">
                <a:solidFill>
                  <a:prstClr val="black"/>
                </a:solidFill>
              </a:rPr>
              <a:t>path.</a:t>
            </a:r>
          </a:p>
          <a:p>
            <a:pPr algn="just">
              <a:lnSpc>
                <a:spcPct val="150000"/>
              </a:lnSpc>
            </a:pPr>
            <a:endParaRPr lang="en-US" sz="2000" dirty="0">
              <a:solidFill>
                <a:prstClr val="black"/>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1981200"/>
            <a:ext cx="5943600" cy="11087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104535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buFont typeface="Wingdings" pitchFamily="2" charset="2"/>
              <a:buChar char="v"/>
            </a:pPr>
            <a:r>
              <a:rPr lang="en-US" sz="1800" dirty="0" smtClean="0">
                <a:solidFill>
                  <a:schemeClr val="tx2"/>
                </a:solidFill>
                <a:effectLst>
                  <a:outerShdw blurRad="63500" dist="38100" dir="5400000" algn="t" rotWithShape="0">
                    <a:prstClr val="black">
                      <a:alpha val="25000"/>
                    </a:prstClr>
                  </a:outerShdw>
                </a:effectLst>
              </a:rPr>
              <a:t>Simple path </a:t>
            </a:r>
            <a:r>
              <a:rPr lang="en-US" sz="1800" dirty="0" smtClean="0">
                <a:solidFill>
                  <a:schemeClr val="tx1"/>
                </a:solidFill>
              </a:rPr>
              <a:t>:- A path in a diagraph in which the edges are distinct is called simple path</a:t>
            </a:r>
          </a:p>
          <a:p>
            <a:pPr>
              <a:buNone/>
            </a:pPr>
            <a:endParaRPr lang="en-US" sz="1800" dirty="0" smtClean="0">
              <a:solidFill>
                <a:schemeClr val="tx1"/>
              </a:solidFill>
            </a:endParaRPr>
          </a:p>
          <a:p>
            <a:pPr>
              <a:buFont typeface="Wingdings" pitchFamily="2" charset="2"/>
              <a:buChar char="v"/>
            </a:pPr>
            <a:r>
              <a:rPr lang="en-US" sz="1800" dirty="0" smtClean="0">
                <a:solidFill>
                  <a:schemeClr val="tx2"/>
                </a:solidFill>
                <a:effectLst>
                  <a:outerShdw blurRad="63500" dist="38100" dir="5400000" algn="t" rotWithShape="0">
                    <a:prstClr val="black">
                      <a:alpha val="25000"/>
                    </a:prstClr>
                  </a:outerShdw>
                </a:effectLst>
              </a:rPr>
              <a:t>Elementary path </a:t>
            </a:r>
            <a:r>
              <a:rPr lang="en-US" sz="1800" dirty="0" smtClean="0">
                <a:solidFill>
                  <a:schemeClr val="tx1"/>
                </a:solidFill>
              </a:rPr>
              <a:t>:- A path in which all the nodes through which it traverses are distinct is called an elementary path (node simple). </a:t>
            </a:r>
          </a:p>
          <a:p>
            <a:pPr>
              <a:buNone/>
            </a:pPr>
            <a:r>
              <a:rPr lang="en-US" sz="1800" b="1" dirty="0" smtClean="0">
                <a:solidFill>
                  <a:schemeClr val="tx1"/>
                </a:solidFill>
              </a:rPr>
              <a:t>    Note :- Every elementary path of a digraph is also simple.</a:t>
            </a:r>
          </a:p>
          <a:p>
            <a:pPr>
              <a:buNone/>
            </a:pPr>
            <a:endParaRPr lang="en-US" sz="1800" dirty="0" smtClean="0">
              <a:solidFill>
                <a:schemeClr val="tx1"/>
              </a:solidFill>
            </a:endParaRPr>
          </a:p>
          <a:p>
            <a:pPr>
              <a:buNone/>
            </a:pPr>
            <a:r>
              <a:rPr lang="en-US" sz="1800" dirty="0" smtClean="0">
                <a:solidFill>
                  <a:schemeClr val="tx1"/>
                </a:solidFill>
              </a:rPr>
              <a:t>Example of simple and elementary path : 1, 2, 5 is a simple and elementary path ,</a:t>
            </a:r>
          </a:p>
          <a:p>
            <a:pPr>
              <a:buNone/>
            </a:pPr>
            <a:r>
              <a:rPr lang="en-US" sz="1800" dirty="0" smtClean="0">
                <a:solidFill>
                  <a:schemeClr val="tx1"/>
                </a:solidFill>
              </a:rPr>
              <a:t>1, 2, 2, 5 is a simple path but not elementary.</a:t>
            </a:r>
          </a:p>
          <a:p>
            <a:pPr>
              <a:buNone/>
            </a:pPr>
            <a:r>
              <a:rPr lang="en-US" sz="1800" dirty="0" smtClean="0">
                <a:solidFill>
                  <a:schemeClr val="tx1"/>
                </a:solidFill>
              </a:rPr>
              <a:t>1, 2, 4, 5 is a simple elementary path,</a:t>
            </a:r>
          </a:p>
          <a:p>
            <a:pPr>
              <a:buNone/>
            </a:pPr>
            <a:r>
              <a:rPr lang="en-US" sz="1800" dirty="0" smtClean="0">
                <a:solidFill>
                  <a:schemeClr val="tx1"/>
                </a:solidFill>
              </a:rPr>
              <a:t>1, 2, 4, 5, 2, 4, 5 is not simple (hence not elementary),</a:t>
            </a:r>
            <a:endParaRPr lang="en-US" sz="18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2500298" y="4714884"/>
            <a:ext cx="3533775" cy="1552575"/>
          </a:xfrm>
          <a:prstGeom prst="rect">
            <a:avLst/>
          </a:prstGeom>
          <a:noFill/>
          <a:ln w="9525">
            <a:noFill/>
            <a:miter lim="800000"/>
            <a:headEnd/>
            <a:tailEnd/>
          </a:ln>
          <a:effectLst/>
        </p:spPr>
      </p:pic>
    </p:spTree>
    <p:extLst>
      <p:ext uri="{BB962C8B-B14F-4D97-AF65-F5344CB8AC3E}">
        <p14:creationId xmlns="" xmlns:p14="http://schemas.microsoft.com/office/powerpoint/2010/main" val="9104535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buFont typeface="Wingdings" pitchFamily="2" charset="2"/>
              <a:buChar char="v"/>
            </a:pPr>
            <a:r>
              <a:rPr lang="en-US" sz="1800" dirty="0" smtClean="0">
                <a:solidFill>
                  <a:schemeClr val="tx2"/>
                </a:solidFill>
                <a:effectLst>
                  <a:outerShdw blurRad="63500" dist="38100" dir="5400000" algn="t" rotWithShape="0">
                    <a:prstClr val="black">
                      <a:alpha val="25000"/>
                    </a:prstClr>
                  </a:outerShdw>
                </a:effectLst>
              </a:rPr>
              <a:t>Connected Graph: </a:t>
            </a:r>
            <a:r>
              <a:rPr lang="en-US" sz="1800" dirty="0" smtClean="0">
                <a:solidFill>
                  <a:schemeClr val="tx1"/>
                </a:solidFill>
              </a:rPr>
              <a:t>An undirected graph is called connected if there is a path between every pair of distinct vertices in the graph.</a:t>
            </a:r>
          </a:p>
          <a:p>
            <a:pPr>
              <a:buNone/>
            </a:pPr>
            <a:endParaRPr lang="en-US" sz="1800" dirty="0" smtClean="0">
              <a:solidFill>
                <a:schemeClr val="tx1"/>
              </a:solidFill>
            </a:endParaRPr>
          </a:p>
          <a:p>
            <a:pPr>
              <a:buNone/>
            </a:pPr>
            <a:r>
              <a:rPr lang="en-US" sz="1800" dirty="0" smtClean="0">
                <a:solidFill>
                  <a:schemeClr val="tx1"/>
                </a:solidFill>
              </a:rPr>
              <a:t>•For example, any two computers in a network can communicate if and only if the graph of this network is connected.</a:t>
            </a:r>
          </a:p>
          <a:p>
            <a:pPr>
              <a:buNone/>
            </a:pPr>
            <a:r>
              <a:rPr lang="en-US" sz="1800" dirty="0" smtClean="0">
                <a:solidFill>
                  <a:schemeClr val="tx1"/>
                </a:solidFill>
              </a:rPr>
              <a:t> •Note: A graph consisting of only one vertex is always connected, because it does not contain any pair of distinct vertices.</a:t>
            </a:r>
            <a:endParaRPr lang="en-US" sz="18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2285984" y="3143248"/>
            <a:ext cx="4143404" cy="2921938"/>
          </a:xfrm>
          <a:prstGeom prst="rect">
            <a:avLst/>
          </a:prstGeom>
          <a:noFill/>
          <a:ln w="9525">
            <a:noFill/>
            <a:miter lim="800000"/>
            <a:headEnd/>
            <a:tailEnd/>
          </a:ln>
          <a:effectLst/>
        </p:spPr>
      </p:pic>
    </p:spTree>
    <p:extLst>
      <p:ext uri="{BB962C8B-B14F-4D97-AF65-F5344CB8AC3E}">
        <p14:creationId xmlns="" xmlns:p14="http://schemas.microsoft.com/office/powerpoint/2010/main" val="910453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buFont typeface="Wingdings" pitchFamily="2" charset="2"/>
              <a:buChar char="v"/>
            </a:pPr>
            <a:r>
              <a:rPr lang="en-US" sz="1800" dirty="0" smtClean="0">
                <a:solidFill>
                  <a:schemeClr val="tx2"/>
                </a:solidFill>
                <a:effectLst>
                  <a:outerShdw blurRad="63500" dist="38100" dir="5400000" algn="t" rotWithShape="0">
                    <a:prstClr val="black">
                      <a:alpha val="25000"/>
                    </a:prstClr>
                  </a:outerShdw>
                </a:effectLst>
              </a:rPr>
              <a:t>Strongly Connected Graph:  </a:t>
            </a:r>
          </a:p>
          <a:p>
            <a:r>
              <a:rPr lang="en-US" sz="1800" dirty="0" smtClean="0">
                <a:solidFill>
                  <a:schemeClr val="tx1"/>
                </a:solidFill>
              </a:rPr>
              <a:t>An directed graph is strongly connected if there is a path from a to b and from b to a whenever a and b are vertices in the graph.</a:t>
            </a:r>
          </a:p>
          <a:p>
            <a:endParaRPr lang="en-US" sz="1800" dirty="0" smtClean="0">
              <a:solidFill>
                <a:schemeClr val="tx1"/>
              </a:solidFill>
            </a:endParaRPr>
          </a:p>
          <a:p>
            <a:pPr>
              <a:buFont typeface="Wingdings" pitchFamily="2" charset="2"/>
              <a:buChar char="v"/>
            </a:pPr>
            <a:r>
              <a:rPr lang="en-US" sz="1800" dirty="0" smtClean="0">
                <a:solidFill>
                  <a:schemeClr val="tx2"/>
                </a:solidFill>
                <a:effectLst>
                  <a:outerShdw blurRad="63500" dist="38100" dir="5400000" algn="t" rotWithShape="0">
                    <a:prstClr val="black">
                      <a:alpha val="25000"/>
                    </a:prstClr>
                  </a:outerShdw>
                </a:effectLst>
              </a:rPr>
              <a:t>Weakly Connected Graph: </a:t>
            </a:r>
          </a:p>
          <a:p>
            <a:pPr>
              <a:buNone/>
            </a:pPr>
            <a:r>
              <a:rPr lang="en-US" sz="1800" dirty="0" smtClean="0">
                <a:solidFill>
                  <a:schemeClr val="tx1"/>
                </a:solidFill>
              </a:rPr>
              <a:t>An directed graph is weakly connected if there  is a path between any two vertices in the underlying undirected graph.</a:t>
            </a:r>
            <a:endParaRPr lang="en-US" sz="18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5" name="Picture 3"/>
          <p:cNvPicPr>
            <a:picLocks noChangeAspect="1" noChangeArrowheads="1"/>
          </p:cNvPicPr>
          <p:nvPr/>
        </p:nvPicPr>
        <p:blipFill>
          <a:blip r:embed="rId2"/>
          <a:srcRect/>
          <a:stretch>
            <a:fillRect/>
          </a:stretch>
        </p:blipFill>
        <p:spPr bwMode="auto">
          <a:xfrm>
            <a:off x="1214414" y="3357562"/>
            <a:ext cx="6267450" cy="2286000"/>
          </a:xfrm>
          <a:prstGeom prst="rect">
            <a:avLst/>
          </a:prstGeom>
          <a:noFill/>
          <a:ln w="9525">
            <a:noFill/>
            <a:miter lim="800000"/>
            <a:headEnd/>
            <a:tailEnd/>
          </a:ln>
          <a:effectLst/>
        </p:spPr>
      </p:pic>
    </p:spTree>
    <p:extLst>
      <p:ext uri="{BB962C8B-B14F-4D97-AF65-F5344CB8AC3E}">
        <p14:creationId xmlns="" xmlns:p14="http://schemas.microsoft.com/office/powerpoint/2010/main" val="910453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90600"/>
            <a:ext cx="8305800" cy="5486400"/>
          </a:xfrm>
        </p:spPr>
        <p:txBody>
          <a:bodyPr>
            <a:normAutofit/>
          </a:bodyPr>
          <a:lstStyle/>
          <a:p>
            <a:pPr marL="461963" indent="-461963" algn="just">
              <a:lnSpc>
                <a:spcPct val="150000"/>
              </a:lnSpc>
              <a:buFont typeface="Wingdings" pitchFamily="2" charset="2"/>
              <a:buChar char="q"/>
            </a:pPr>
            <a:r>
              <a:rPr lang="en-US" sz="2000" dirty="0">
                <a:solidFill>
                  <a:schemeClr val="tx1"/>
                </a:solidFill>
              </a:rPr>
              <a:t>There are two common ways of storing graphs in computer’s memory. </a:t>
            </a:r>
            <a:endParaRPr lang="en-US" sz="2000" dirty="0" smtClean="0">
              <a:solidFill>
                <a:schemeClr val="tx1"/>
              </a:solidFill>
            </a:endParaRPr>
          </a:p>
          <a:p>
            <a:pPr marL="461963" indent="-461963" algn="just">
              <a:lnSpc>
                <a:spcPct val="150000"/>
              </a:lnSpc>
              <a:buFont typeface="+mj-lt"/>
              <a:buAutoNum type="arabicPeriod"/>
            </a:pPr>
            <a:r>
              <a:rPr lang="en-US" sz="2000" dirty="0" smtClean="0">
                <a:solidFill>
                  <a:schemeClr val="tx1"/>
                </a:solidFill>
              </a:rPr>
              <a:t>Sequential Representation - Adjacency Matrix (Static)</a:t>
            </a:r>
          </a:p>
          <a:p>
            <a:pPr marL="461963" indent="-461963" algn="just">
              <a:lnSpc>
                <a:spcPct val="150000"/>
              </a:lnSpc>
              <a:buFont typeface="+mj-lt"/>
              <a:buAutoNum type="arabicPeriod"/>
            </a:pPr>
            <a:r>
              <a:rPr lang="en-US" sz="2000" dirty="0" smtClean="0">
                <a:solidFill>
                  <a:schemeClr val="tx1"/>
                </a:solidFill>
              </a:rPr>
              <a:t>Linked Representation - Adjacency List (Dynamic)</a:t>
            </a: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Representation of a Graph</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6970876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fontScale="92500" lnSpcReduction="10000"/>
          </a:bodyPr>
          <a:lstStyle/>
          <a:p>
            <a:pPr marL="461963" indent="-461963" algn="just">
              <a:lnSpc>
                <a:spcPct val="150000"/>
              </a:lnSpc>
              <a:buFont typeface="Wingdings" pitchFamily="2" charset="2"/>
              <a:buChar char="q"/>
            </a:pPr>
            <a:r>
              <a:rPr lang="en-US" sz="2000" dirty="0">
                <a:solidFill>
                  <a:schemeClr val="tx1"/>
                </a:solidFill>
              </a:rPr>
              <a:t>An adjacency matrix is used to represent which nodes are adjacent to one another. By definition, we have learnt that, two nodes are said to be adjacent if there is an edge connecting them. </a:t>
            </a:r>
          </a:p>
          <a:p>
            <a:pPr marL="461963" indent="-461963" algn="just">
              <a:lnSpc>
                <a:spcPct val="150000"/>
              </a:lnSpc>
              <a:buFont typeface="Wingdings" pitchFamily="2" charset="2"/>
              <a:buChar char="q"/>
            </a:pPr>
            <a:r>
              <a:rPr lang="en-US" sz="2000" dirty="0">
                <a:solidFill>
                  <a:schemeClr val="tx1"/>
                </a:solidFill>
              </a:rPr>
              <a:t>In a directed graph G, if node v is adjacent to node u, then surely there is an edge from u to v. That is, if v is adjacent to u, we can get from u to v by traversing one edge. For any graph G having n nodes, the adjacency matrix will have dimensions of   </a:t>
            </a:r>
            <a:r>
              <a:rPr lang="en-US" sz="2000" dirty="0" smtClean="0">
                <a:solidFill>
                  <a:schemeClr val="tx1"/>
                </a:solidFill>
              </a:rPr>
              <a:t>   n </a:t>
            </a:r>
            <a:r>
              <a:rPr lang="en-US" sz="2000" dirty="0">
                <a:solidFill>
                  <a:schemeClr val="tx1"/>
                </a:solidFill>
              </a:rPr>
              <a:t>x n. </a:t>
            </a:r>
          </a:p>
          <a:p>
            <a:pPr marL="461963" indent="-461963" algn="just">
              <a:lnSpc>
                <a:spcPct val="150000"/>
              </a:lnSpc>
              <a:buFont typeface="Wingdings" pitchFamily="2" charset="2"/>
              <a:buChar char="q"/>
            </a:pPr>
            <a:r>
              <a:rPr lang="en-US" sz="2000" dirty="0">
                <a:solidFill>
                  <a:schemeClr val="tx1"/>
                </a:solidFill>
              </a:rPr>
              <a:t>In an adjacency matrix, the rows and columns are labeled by graph vertices. An entry </a:t>
            </a:r>
            <a:r>
              <a:rPr lang="en-US" sz="2000" dirty="0" err="1">
                <a:solidFill>
                  <a:schemeClr val="tx1"/>
                </a:solidFill>
              </a:rPr>
              <a:t>a</a:t>
            </a:r>
            <a:r>
              <a:rPr lang="en-US" sz="2000" baseline="-25000" dirty="0" err="1">
                <a:solidFill>
                  <a:schemeClr val="tx1"/>
                </a:solidFill>
              </a:rPr>
              <a:t>ij</a:t>
            </a:r>
            <a:r>
              <a:rPr lang="en-US" sz="2000" dirty="0">
                <a:solidFill>
                  <a:schemeClr val="tx1"/>
                </a:solidFill>
              </a:rPr>
              <a:t> in the adjacency matrix will contain 1, if vertices v</a:t>
            </a:r>
            <a:r>
              <a:rPr lang="en-US" sz="2100" baseline="-25000" dirty="0">
                <a:solidFill>
                  <a:schemeClr val="tx1"/>
                </a:solidFill>
              </a:rPr>
              <a:t>i</a:t>
            </a:r>
            <a:r>
              <a:rPr lang="en-US" sz="2000" dirty="0">
                <a:solidFill>
                  <a:schemeClr val="tx1"/>
                </a:solidFill>
              </a:rPr>
              <a:t> and </a:t>
            </a:r>
            <a:r>
              <a:rPr lang="en-US" sz="2000" dirty="0" err="1">
                <a:solidFill>
                  <a:schemeClr val="tx1"/>
                </a:solidFill>
              </a:rPr>
              <a:t>v</a:t>
            </a:r>
            <a:r>
              <a:rPr lang="en-US" sz="2100" baseline="-25000" dirty="0" err="1">
                <a:solidFill>
                  <a:schemeClr val="tx1"/>
                </a:solidFill>
              </a:rPr>
              <a:t>j</a:t>
            </a:r>
            <a:r>
              <a:rPr lang="en-US" sz="2000" dirty="0">
                <a:solidFill>
                  <a:schemeClr val="tx1"/>
                </a:solidFill>
              </a:rPr>
              <a:t> are adjacent to each other. However, if the nodes are not adjacent, </a:t>
            </a:r>
            <a:r>
              <a:rPr lang="en-US" sz="2000" dirty="0" err="1">
                <a:solidFill>
                  <a:schemeClr val="tx1"/>
                </a:solidFill>
              </a:rPr>
              <a:t>a</a:t>
            </a:r>
            <a:r>
              <a:rPr lang="en-US" sz="2100" baseline="-25000" dirty="0" err="1">
                <a:solidFill>
                  <a:schemeClr val="tx1"/>
                </a:solidFill>
              </a:rPr>
              <a:t>ij</a:t>
            </a:r>
            <a:r>
              <a:rPr lang="en-US" sz="2000" dirty="0">
                <a:solidFill>
                  <a:schemeClr val="tx1"/>
                </a:solidFill>
              </a:rPr>
              <a:t> will be set to zero. </a:t>
            </a:r>
          </a:p>
          <a:p>
            <a:pPr marL="0" indent="0"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a:t>Adjacency Matrix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endParaRPr lang="en-US" sz="2000" dirty="0" smtClean="0">
              <a:solidFill>
                <a:schemeClr val="tx1"/>
              </a:solidFill>
            </a:endParaRPr>
          </a:p>
          <a:p>
            <a:pPr marL="461963" indent="-461963" algn="just">
              <a:lnSpc>
                <a:spcPct val="150000"/>
              </a:lnSpc>
              <a:buFont typeface="Wingdings" pitchFamily="2" charset="2"/>
              <a:buChar char="q"/>
            </a:pPr>
            <a:endParaRPr lang="en-US" sz="2000" dirty="0">
              <a:solidFill>
                <a:schemeClr val="tx1"/>
              </a:solidFill>
            </a:endParaRPr>
          </a:p>
          <a:p>
            <a:pPr marL="461963" indent="-461963" algn="just">
              <a:lnSpc>
                <a:spcPct val="150000"/>
              </a:lnSpc>
              <a:buFont typeface="Wingdings" pitchFamily="2" charset="2"/>
              <a:buChar char="q"/>
            </a:pPr>
            <a:endParaRPr lang="en-US" sz="2000" dirty="0" smtClean="0">
              <a:solidFill>
                <a:schemeClr val="tx1"/>
              </a:solidFill>
            </a:endParaRPr>
          </a:p>
          <a:p>
            <a:pPr marL="461963" indent="-461963" algn="just">
              <a:lnSpc>
                <a:spcPct val="150000"/>
              </a:lnSpc>
              <a:buFont typeface="Wingdings" pitchFamily="2" charset="2"/>
              <a:buChar char="q"/>
            </a:pPr>
            <a:endParaRPr lang="en-US" sz="2000" dirty="0">
              <a:solidFill>
                <a:schemeClr val="tx1"/>
              </a:solidFill>
            </a:endParaRPr>
          </a:p>
          <a:p>
            <a:pPr marL="461963" indent="-461963" algn="just">
              <a:lnSpc>
                <a:spcPct val="150000"/>
              </a:lnSpc>
              <a:buFont typeface="Wingdings" pitchFamily="2" charset="2"/>
              <a:buChar char="q"/>
            </a:pPr>
            <a:r>
              <a:rPr lang="en-US" sz="2000" dirty="0" smtClean="0">
                <a:solidFill>
                  <a:schemeClr val="tx1"/>
                </a:solidFill>
              </a:rPr>
              <a:t>Since </a:t>
            </a:r>
            <a:r>
              <a:rPr lang="en-US" sz="2000" dirty="0">
                <a:solidFill>
                  <a:schemeClr val="tx1"/>
                </a:solidFill>
              </a:rPr>
              <a:t>an adjacency matrix contains only 0s and 1s, it is called a </a:t>
            </a:r>
            <a:r>
              <a:rPr lang="en-US" sz="2000" b="1" dirty="0">
                <a:solidFill>
                  <a:schemeClr val="tx1"/>
                </a:solidFill>
              </a:rPr>
              <a:t>Bit Matrix </a:t>
            </a:r>
            <a:r>
              <a:rPr lang="en-US" sz="2000" dirty="0">
                <a:solidFill>
                  <a:schemeClr val="tx1"/>
                </a:solidFill>
              </a:rPr>
              <a:t>or a </a:t>
            </a:r>
            <a:r>
              <a:rPr lang="en-US" sz="2000" b="1" dirty="0">
                <a:solidFill>
                  <a:schemeClr val="tx1"/>
                </a:solidFill>
              </a:rPr>
              <a:t>Boolean Matrix. </a:t>
            </a:r>
          </a:p>
          <a:p>
            <a:pPr marL="461963" indent="-461963" algn="just">
              <a:lnSpc>
                <a:spcPct val="150000"/>
              </a:lnSpc>
              <a:buFont typeface="Wingdings" pitchFamily="2" charset="2"/>
              <a:buChar char="q"/>
            </a:pPr>
            <a:r>
              <a:rPr lang="en-US" sz="2000" dirty="0">
                <a:solidFill>
                  <a:schemeClr val="tx1"/>
                </a:solidFill>
              </a:rPr>
              <a:t>The entries in the matrix depend on the ordering of the nodes in G. </a:t>
            </a:r>
          </a:p>
          <a:p>
            <a:pPr marL="461963" indent="-461963" algn="just">
              <a:lnSpc>
                <a:spcPct val="150000"/>
              </a:lnSpc>
              <a:buFont typeface="Wingdings" pitchFamily="2" charset="2"/>
              <a:buChar char="q"/>
            </a:pPr>
            <a:r>
              <a:rPr lang="en-US" sz="2000" dirty="0">
                <a:solidFill>
                  <a:schemeClr val="tx1"/>
                </a:solidFill>
              </a:rPr>
              <a:t>Therefore, a change in the order of nodes will result in a different adjacency matrix. </a:t>
            </a:r>
          </a:p>
          <a:p>
            <a:pPr marL="0" indent="0"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a:t>Adjacency Matrix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1219200"/>
            <a:ext cx="61722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616331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endParaRPr lang="en-US" sz="2000" dirty="0" smtClean="0">
              <a:solidFill>
                <a:schemeClr val="tx1"/>
              </a:solidFill>
            </a:endParaRPr>
          </a:p>
          <a:p>
            <a:pPr marL="461963" indent="-461963" algn="just">
              <a:lnSpc>
                <a:spcPct val="150000"/>
              </a:lnSpc>
              <a:buFont typeface="Wingdings" pitchFamily="2" charset="2"/>
              <a:buChar char="q"/>
            </a:pPr>
            <a:endParaRPr lang="en-US" sz="2000" dirty="0">
              <a:solidFill>
                <a:schemeClr val="tx1"/>
              </a:solidFill>
            </a:endParaRPr>
          </a:p>
          <a:p>
            <a:pPr marL="461963" indent="-461963" algn="just">
              <a:lnSpc>
                <a:spcPct val="150000"/>
              </a:lnSpc>
              <a:buFont typeface="Wingdings" pitchFamily="2" charset="2"/>
              <a:buChar char="q"/>
            </a:pPr>
            <a:endParaRPr lang="en-US" sz="2000" dirty="0" smtClean="0">
              <a:solidFill>
                <a:schemeClr val="tx1"/>
              </a:solidFill>
            </a:endParaRPr>
          </a:p>
          <a:p>
            <a:pPr marL="461963" indent="-461963" algn="just">
              <a:lnSpc>
                <a:spcPct val="150000"/>
              </a:lnSpc>
              <a:buFont typeface="Wingdings" pitchFamily="2" charset="2"/>
              <a:buChar char="q"/>
            </a:pPr>
            <a:endParaRPr lang="en-US" sz="2000" dirty="0">
              <a:solidFill>
                <a:schemeClr val="tx1"/>
              </a:solidFill>
            </a:endParaRPr>
          </a:p>
          <a:p>
            <a:pPr marL="0" indent="0"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a:t>Adjacency Matrix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914400"/>
            <a:ext cx="7924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8727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Ordered Tree:</a:t>
            </a:r>
          </a:p>
          <a:p>
            <a:r>
              <a:rPr lang="en-US" sz="1800" dirty="0" smtClean="0">
                <a:solidFill>
                  <a:schemeClr val="tx1"/>
                </a:solidFill>
              </a:rPr>
              <a:t>If in a directed tree an ordering of the nodes at each level is prescribed, then such a tree is called an ordered tree. Order can be given from left to right at each level.</a:t>
            </a:r>
          </a:p>
          <a:p>
            <a:endParaRPr lang="en-US" sz="1800" dirty="0" smtClean="0">
              <a:solidFill>
                <a:schemeClr val="tx1"/>
              </a:solidFill>
            </a:endParaRPr>
          </a:p>
          <a:p>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General Tree</a:t>
            </a:r>
          </a:p>
          <a:p>
            <a:r>
              <a:rPr lang="en-US" sz="2000" dirty="0" smtClean="0">
                <a:solidFill>
                  <a:schemeClr val="tx1"/>
                </a:solidFill>
              </a:rPr>
              <a:t>A general tree is tree in which each node can have an unlimited out – degree.</a:t>
            </a:r>
          </a:p>
          <a:p>
            <a:r>
              <a:rPr lang="en-US" sz="2000" dirty="0" smtClean="0">
                <a:solidFill>
                  <a:schemeClr val="tx1"/>
                </a:solidFill>
              </a:rPr>
              <a:t> Each node may have as many children as is necessary to satisfy its requirements.</a:t>
            </a: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612352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US" sz="2000" dirty="0">
                <a:solidFill>
                  <a:schemeClr val="tx1"/>
                </a:solidFill>
              </a:rPr>
              <a:t>The adjacency list is another way in which graphs can be represented in computer’s memory. </a:t>
            </a:r>
          </a:p>
          <a:p>
            <a:pPr marL="461963" indent="-461963" algn="just">
              <a:lnSpc>
                <a:spcPct val="150000"/>
              </a:lnSpc>
              <a:buFont typeface="Wingdings" pitchFamily="2" charset="2"/>
              <a:buChar char="q"/>
            </a:pPr>
            <a:r>
              <a:rPr lang="en-US" sz="2000" dirty="0">
                <a:solidFill>
                  <a:schemeClr val="tx1"/>
                </a:solidFill>
              </a:rPr>
              <a:t>This structure consists of a list of all nodes in G.  </a:t>
            </a:r>
          </a:p>
          <a:p>
            <a:pPr marL="461963" indent="-461963" algn="just">
              <a:lnSpc>
                <a:spcPct val="150000"/>
              </a:lnSpc>
              <a:buFont typeface="Wingdings" pitchFamily="2" charset="2"/>
              <a:buChar char="q"/>
            </a:pPr>
            <a:r>
              <a:rPr lang="en-US" sz="2000" dirty="0">
                <a:solidFill>
                  <a:schemeClr val="tx1"/>
                </a:solidFill>
              </a:rPr>
              <a:t>Furthermore, every node is in turn linked to its own list that contains the names of all other nodes that are adjacent to itself. </a:t>
            </a:r>
          </a:p>
          <a:p>
            <a:pPr marL="461963" indent="-461963"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a:t>Adjacency </a:t>
            </a:r>
            <a:r>
              <a:rPr lang="en-US" sz="3000" dirty="0" smtClean="0"/>
              <a:t>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90800" y="3657600"/>
            <a:ext cx="3881437"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903189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3000" dirty="0"/>
              <a:t>Adjacency </a:t>
            </a:r>
            <a:r>
              <a:rPr lang="en-US" sz="3000" dirty="0" smtClean="0"/>
              <a:t>List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066800"/>
            <a:ext cx="7086600"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9052858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BFS stands for Breadth First Search is a vertex based technique for finding a shortest path in graph. It uses a Queue data structure which follows first in first out. In BFS, one vertex is selected at a time when it is visited and marked then its adjacent are visited and stored in the queue. </a:t>
            </a:r>
          </a:p>
          <a:p>
            <a:pPr marL="461963" indent="-461963" algn="just">
              <a:lnSpc>
                <a:spcPct val="150000"/>
              </a:lnSpc>
              <a:buFont typeface="Wingdings" pitchFamily="2" charset="2"/>
              <a:buChar char="q"/>
            </a:pPr>
            <a:endParaRPr lang="en-GB" sz="2000" dirty="0" smtClean="0">
              <a:solidFill>
                <a:schemeClr val="tx1"/>
              </a:solidFill>
            </a:endParaRPr>
          </a:p>
          <a:p>
            <a:pPr marL="461963" indent="-461963" algn="just">
              <a:lnSpc>
                <a:spcPct val="150000"/>
              </a:lnSpc>
              <a:buFont typeface="Wingdings" pitchFamily="2" charset="2"/>
              <a:buChar char="q"/>
            </a:pPr>
            <a:endParaRPr lang="en-GB" sz="2000" dirty="0" smtClean="0">
              <a:solidFill>
                <a:schemeClr val="tx1"/>
              </a:solidFill>
            </a:endParaRPr>
          </a:p>
          <a:p>
            <a:pPr marL="461963" indent="-461963" algn="just">
              <a:lnSpc>
                <a:spcPct val="150000"/>
              </a:lnSpc>
              <a:buFont typeface="Wingdings" pitchFamily="2" charset="2"/>
              <a:buChar char="q"/>
            </a:pPr>
            <a:r>
              <a:rPr lang="en-GB" sz="2000" dirty="0" smtClean="0">
                <a:solidFill>
                  <a:schemeClr val="tx1"/>
                </a:solidFill>
              </a:rPr>
              <a:t>Breadth First Search (BFS) algorithm traverses a graph in a </a:t>
            </a:r>
            <a:r>
              <a:rPr lang="en-GB" sz="2000" dirty="0" err="1" smtClean="0">
                <a:solidFill>
                  <a:schemeClr val="tx1"/>
                </a:solidFill>
              </a:rPr>
              <a:t>breadthward</a:t>
            </a:r>
            <a:r>
              <a:rPr lang="en-GB" sz="2000" dirty="0" smtClean="0">
                <a:solidFill>
                  <a:schemeClr val="tx1"/>
                </a:solidFill>
              </a:rPr>
              <a:t> motion and uses a queue to remember to get the next vertex to start a search, when a dead end occurs in any iteration.</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Breadth-first search (BFS) is a graph search algorithm that begins at the root node and explores all</a:t>
            </a:r>
          </a:p>
          <a:p>
            <a:pPr marL="461963" indent="-461963" algn="just">
              <a:lnSpc>
                <a:spcPct val="150000"/>
              </a:lnSpc>
              <a:buFont typeface="Wingdings" pitchFamily="2" charset="2"/>
              <a:buChar char="q"/>
            </a:pPr>
            <a:r>
              <a:rPr lang="en-GB" sz="2000" dirty="0" smtClean="0">
                <a:solidFill>
                  <a:schemeClr val="tx1"/>
                </a:solidFill>
              </a:rPr>
              <a:t>the neighbouring nodes. Then for each of those nearest nodes, the algorithm (Fig. 13.20) explores</a:t>
            </a:r>
          </a:p>
          <a:p>
            <a:pPr marL="461963" indent="-461963" algn="just">
              <a:lnSpc>
                <a:spcPct val="150000"/>
              </a:lnSpc>
              <a:buFont typeface="Wingdings" pitchFamily="2" charset="2"/>
              <a:buChar char="q"/>
            </a:pPr>
            <a:r>
              <a:rPr lang="en-GB" sz="2000" dirty="0" smtClean="0">
                <a:solidFill>
                  <a:schemeClr val="tx1"/>
                </a:solidFill>
              </a:rPr>
              <a:t>their unexplored neighbour nodes, and so on, until it finds the goal.</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FS ALGO.JPG"/>
          <p:cNvPicPr>
            <a:picLocks noGrp="1" noChangeAspect="1"/>
          </p:cNvPicPr>
          <p:nvPr>
            <p:ph idx="1"/>
          </p:nvPr>
        </p:nvPicPr>
        <p:blipFill>
          <a:blip r:embed="rId2"/>
          <a:stretch>
            <a:fillRect/>
          </a:stretch>
        </p:blipFill>
        <p:spPr>
          <a:xfrm>
            <a:off x="1714480" y="698385"/>
            <a:ext cx="5357850" cy="5478703"/>
          </a:xfrm>
        </p:spPr>
      </p:pic>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That is, we start examining the node A and then all the neighbours of A are examined. In the next step, we examine the neighbours of neighbours of A, so on and so forth. This means that we need to track the neighbours of the node and guarantee that every node in the graph is processed and no node is processed more than once. This is accomplished by using a queue that will hold the nodes that are waiting for further processing and a variable STATUS to represent the current state of the node.</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FS GRAPH.JPG"/>
          <p:cNvPicPr>
            <a:picLocks noGrp="1" noChangeAspect="1"/>
          </p:cNvPicPr>
          <p:nvPr>
            <p:ph idx="1"/>
          </p:nvPr>
        </p:nvPicPr>
        <p:blipFill>
          <a:blip r:embed="rId2"/>
          <a:stretch>
            <a:fillRect/>
          </a:stretch>
        </p:blipFill>
        <p:spPr>
          <a:xfrm>
            <a:off x="1000100" y="1000108"/>
            <a:ext cx="6858048" cy="4896125"/>
          </a:xfrm>
        </p:spPr>
      </p:pic>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fontScale="92500" lnSpcReduction="20000"/>
          </a:bodyPr>
          <a:lstStyle/>
          <a:p>
            <a:pPr marL="461963" indent="-461963" algn="just">
              <a:lnSpc>
                <a:spcPct val="150000"/>
              </a:lnSpc>
              <a:buFont typeface="Wingdings" pitchFamily="2" charset="2"/>
              <a:buChar char="q"/>
            </a:pPr>
            <a:r>
              <a:rPr lang="en-GB" sz="2000" dirty="0" smtClean="0">
                <a:solidFill>
                  <a:schemeClr val="tx1"/>
                </a:solidFill>
              </a:rPr>
              <a:t>Consider the graph G given in Fig. 13.21. The adjacency list of G is also given. Assume that G represents the daily flights between different cities and we want to fly from city A to I with minimum stops. That is, find the minimum path P from A to I given that every edge has a length of 1.</a:t>
            </a:r>
          </a:p>
          <a:p>
            <a:pPr marL="461963" indent="-461963" algn="just">
              <a:lnSpc>
                <a:spcPct val="150000"/>
              </a:lnSpc>
              <a:buFont typeface="Wingdings" pitchFamily="2" charset="2"/>
              <a:buChar char="q"/>
            </a:pPr>
            <a:r>
              <a:rPr lang="en-GB" sz="2000" dirty="0" smtClean="0">
                <a:solidFill>
                  <a:schemeClr val="tx1"/>
                </a:solidFill>
              </a:rPr>
              <a:t>The minimum path P can be found by applying the breadth-first search algorithm that begins at city A and</a:t>
            </a:r>
          </a:p>
          <a:p>
            <a:pPr marL="461963" indent="-461963" algn="just">
              <a:lnSpc>
                <a:spcPct val="150000"/>
              </a:lnSpc>
              <a:buFont typeface="Wingdings" pitchFamily="2" charset="2"/>
              <a:buChar char="q"/>
            </a:pPr>
            <a:r>
              <a:rPr lang="en-GB" sz="2000" dirty="0" smtClean="0">
                <a:solidFill>
                  <a:schemeClr val="tx1"/>
                </a:solidFill>
              </a:rPr>
              <a:t>ends when I is encountered. During the execution of the algorithm, we use two arrays:</a:t>
            </a:r>
          </a:p>
          <a:p>
            <a:pPr marL="461963" indent="-461963" algn="just">
              <a:lnSpc>
                <a:spcPct val="150000"/>
              </a:lnSpc>
              <a:buFont typeface="Wingdings" pitchFamily="2" charset="2"/>
              <a:buChar char="q"/>
            </a:pPr>
            <a:r>
              <a:rPr lang="en-GB" sz="2000" dirty="0" smtClean="0">
                <a:solidFill>
                  <a:schemeClr val="tx1"/>
                </a:solidFill>
              </a:rPr>
              <a:t>QUEUE and ORIG. </a:t>
            </a:r>
          </a:p>
          <a:p>
            <a:pPr marL="461963" indent="-461963" algn="just">
              <a:lnSpc>
                <a:spcPct val="150000"/>
              </a:lnSpc>
              <a:buFont typeface="Wingdings" pitchFamily="2" charset="2"/>
              <a:buChar char="q"/>
            </a:pPr>
            <a:r>
              <a:rPr lang="en-GB" sz="2000" dirty="0" smtClean="0">
                <a:solidFill>
                  <a:schemeClr val="tx1"/>
                </a:solidFill>
              </a:rPr>
              <a:t>While QUEUE is used to hold the nodes that have to be processed, ORIG is used to keep track of the origin of each edge. Initially, FRONT = REAR = –1.</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idx="1"/>
          </p:nvPr>
        </p:nvPicPr>
        <p:blipFill>
          <a:blip r:embed="rId2"/>
          <a:stretch>
            <a:fillRect/>
          </a:stretch>
        </p:blipFill>
        <p:spPr>
          <a:xfrm>
            <a:off x="500034" y="857232"/>
            <a:ext cx="8143932" cy="876300"/>
          </a:xfrm>
        </p:spPr>
      </p:pic>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7" descr="2.JPG"/>
          <p:cNvPicPr>
            <a:picLocks noChangeAspect="1"/>
          </p:cNvPicPr>
          <p:nvPr/>
        </p:nvPicPr>
        <p:blipFill>
          <a:blip r:embed="rId3"/>
          <a:stretch>
            <a:fillRect/>
          </a:stretch>
        </p:blipFill>
        <p:spPr>
          <a:xfrm>
            <a:off x="500034" y="1857364"/>
            <a:ext cx="8258175" cy="4143375"/>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 name="Picture 9" descr="3.JPG"/>
          <p:cNvPicPr>
            <a:picLocks noChangeAspect="1"/>
          </p:cNvPicPr>
          <p:nvPr/>
        </p:nvPicPr>
        <p:blipFill>
          <a:blip r:embed="rId2"/>
          <a:stretch>
            <a:fillRect/>
          </a:stretch>
        </p:blipFill>
        <p:spPr>
          <a:xfrm>
            <a:off x="400050" y="785793"/>
            <a:ext cx="8343900" cy="5453081"/>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r>
              <a:rPr lang="en-US" sz="1800" dirty="0" smtClean="0">
                <a:solidFill>
                  <a:schemeClr val="tx1"/>
                </a:solidFill>
              </a:rPr>
              <a:t>If in a directed tree the out degree of every node is less than or equal to m, then the tree is called an m-</a:t>
            </a:r>
            <a:r>
              <a:rPr lang="en-US" sz="1800" dirty="0" err="1" smtClean="0">
                <a:solidFill>
                  <a:schemeClr val="tx1"/>
                </a:solidFill>
              </a:rPr>
              <a:t>ary</a:t>
            </a:r>
            <a:r>
              <a:rPr lang="en-US" sz="1800" dirty="0" smtClean="0">
                <a:solidFill>
                  <a:schemeClr val="tx1"/>
                </a:solidFill>
              </a:rPr>
              <a:t> tree.</a:t>
            </a:r>
            <a:endParaRPr lang="en-US" sz="1800" u="sng" dirty="0" smtClean="0">
              <a:solidFill>
                <a:schemeClr val="tx1"/>
              </a:solidFill>
            </a:endParaRPr>
          </a:p>
          <a:p>
            <a:pPr algn="just">
              <a:lnSpc>
                <a:spcPct val="150000"/>
              </a:lnSpc>
            </a:pPr>
            <a:r>
              <a:rPr lang="en-US" sz="1800" u="sng" dirty="0" smtClean="0">
                <a:solidFill>
                  <a:schemeClr val="tx1"/>
                </a:solidFill>
              </a:rPr>
              <a:t>A tree is called an M-</a:t>
            </a:r>
            <a:r>
              <a:rPr lang="en-US" sz="1800" u="sng" dirty="0" err="1" smtClean="0">
                <a:solidFill>
                  <a:schemeClr val="tx1"/>
                </a:solidFill>
              </a:rPr>
              <a:t>ary</a:t>
            </a:r>
            <a:r>
              <a:rPr lang="en-US" sz="1800" u="sng" dirty="0" smtClean="0">
                <a:solidFill>
                  <a:schemeClr val="tx1"/>
                </a:solidFill>
              </a:rPr>
              <a:t> tree if every internal node has no more than M children.</a:t>
            </a:r>
          </a:p>
          <a:p>
            <a:pPr algn="just">
              <a:lnSpc>
                <a:spcPct val="150000"/>
              </a:lnSpc>
            </a:pPr>
            <a:r>
              <a:rPr lang="en-US" sz="1800" u="sng" dirty="0" smtClean="0">
                <a:solidFill>
                  <a:schemeClr val="tx1"/>
                </a:solidFill>
              </a:rPr>
              <a:t>The tree is called </a:t>
            </a:r>
            <a:r>
              <a:rPr lang="en-US" sz="1800" b="1" u="sng" dirty="0" smtClean="0">
                <a:solidFill>
                  <a:schemeClr val="tx1"/>
                </a:solidFill>
              </a:rPr>
              <a:t>full M-</a:t>
            </a:r>
            <a:r>
              <a:rPr lang="en-US" sz="1800" b="1" u="sng" dirty="0" err="1" smtClean="0">
                <a:solidFill>
                  <a:schemeClr val="tx1"/>
                </a:solidFill>
              </a:rPr>
              <a:t>ary</a:t>
            </a:r>
            <a:r>
              <a:rPr lang="en-US" sz="1800" b="1" u="sng" dirty="0" smtClean="0">
                <a:solidFill>
                  <a:schemeClr val="tx1"/>
                </a:solidFill>
              </a:rPr>
              <a:t> tree </a:t>
            </a:r>
            <a:r>
              <a:rPr lang="en-US" sz="1800" u="sng" dirty="0" smtClean="0">
                <a:solidFill>
                  <a:schemeClr val="tx1"/>
                </a:solidFill>
              </a:rPr>
              <a:t>if every internal node has exactly M children.</a:t>
            </a:r>
          </a:p>
          <a:p>
            <a:pPr algn="just">
              <a:lnSpc>
                <a:spcPct val="150000"/>
              </a:lnSpc>
            </a:pPr>
            <a:r>
              <a:rPr lang="en-US" sz="1800" dirty="0" smtClean="0">
                <a:solidFill>
                  <a:schemeClr val="tx1"/>
                </a:solidFill>
              </a:rPr>
              <a:t>An M-</a:t>
            </a:r>
            <a:r>
              <a:rPr lang="en-US" sz="1800" dirty="0" err="1" smtClean="0">
                <a:solidFill>
                  <a:schemeClr val="tx1"/>
                </a:solidFill>
              </a:rPr>
              <a:t>ary</a:t>
            </a:r>
            <a:r>
              <a:rPr lang="en-US" sz="1800" dirty="0" smtClean="0">
                <a:solidFill>
                  <a:schemeClr val="tx1"/>
                </a:solidFill>
              </a:rPr>
              <a:t> tree with M=2 is called a binary tree. </a:t>
            </a: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a:t>M-</a:t>
            </a:r>
            <a:r>
              <a:rPr lang="en-US" sz="3000" dirty="0" err="1"/>
              <a:t>ary</a:t>
            </a:r>
            <a:r>
              <a:rPr lang="en-US" sz="3000" dirty="0"/>
              <a:t> 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descr="D:\SM_DS\mary.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57818" y="3802242"/>
            <a:ext cx="3405182" cy="25223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538611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IN" sz="3000" dirty="0" smtClean="0"/>
              <a:t>BFS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1071538" y="928670"/>
            <a:ext cx="6143668" cy="4462104"/>
          </a:xfrm>
          <a:prstGeom prst="rect">
            <a:avLst/>
          </a:prstGeom>
          <a:noFill/>
          <a:ln w="9525">
            <a:noFill/>
            <a:miter lim="800000"/>
            <a:headEnd/>
            <a:tailEnd/>
          </a:ln>
          <a:effectLst/>
        </p:spPr>
      </p:pic>
      <p:sp>
        <p:nvSpPr>
          <p:cNvPr id="7" name="TextBox 6"/>
          <p:cNvSpPr txBox="1"/>
          <p:nvPr/>
        </p:nvSpPr>
        <p:spPr>
          <a:xfrm>
            <a:off x="500034" y="5429264"/>
            <a:ext cx="4735014" cy="369332"/>
          </a:xfrm>
          <a:prstGeom prst="rect">
            <a:avLst/>
          </a:prstGeom>
          <a:noFill/>
        </p:spPr>
        <p:txBody>
          <a:bodyPr wrap="none" rtlCol="0">
            <a:spAutoFit/>
          </a:bodyPr>
          <a:lstStyle/>
          <a:p>
            <a:r>
              <a:rPr lang="en-US" dirty="0" smtClean="0"/>
              <a:t>BFS TRAVERSAL OF GRAPH :  A C E B F D </a:t>
            </a:r>
            <a:endParaRPr lang="en-US"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Depth First Search (DFS) algorithm traverses a graph in a </a:t>
            </a:r>
            <a:r>
              <a:rPr lang="en-GB" sz="2000" dirty="0" err="1" smtClean="0">
                <a:solidFill>
                  <a:schemeClr val="tx1"/>
                </a:solidFill>
              </a:rPr>
              <a:t>depthward</a:t>
            </a:r>
            <a:r>
              <a:rPr lang="en-GB" sz="2000" dirty="0" smtClean="0">
                <a:solidFill>
                  <a:schemeClr val="tx1"/>
                </a:solidFill>
              </a:rPr>
              <a:t> motion and uses a stack to remember to get the next vertex to start a search, when a dead end occurs in any iteration.</a:t>
            </a:r>
          </a:p>
          <a:p>
            <a:pPr marL="461963" indent="-461963" algn="just">
              <a:lnSpc>
                <a:spcPct val="150000"/>
              </a:lnSpc>
              <a:buFont typeface="Wingdings" pitchFamily="2" charset="2"/>
              <a:buChar char="q"/>
            </a:pPr>
            <a:endParaRPr lang="en-GB" sz="2000" dirty="0" smtClean="0">
              <a:solidFill>
                <a:schemeClr val="tx1"/>
              </a:solidFill>
            </a:endParaRPr>
          </a:p>
          <a:p>
            <a:pPr marL="461963" indent="-461963" algn="just">
              <a:lnSpc>
                <a:spcPct val="150000"/>
              </a:lnSpc>
              <a:buFont typeface="Wingdings" pitchFamily="2" charset="2"/>
              <a:buChar char="q"/>
            </a:pPr>
            <a:r>
              <a:rPr lang="en-GB" sz="2000" dirty="0" smtClean="0">
                <a:solidFill>
                  <a:schemeClr val="tx1"/>
                </a:solidFill>
              </a:rPr>
              <a:t>The depth-first search algorithm (Fig. 13.22) progresses by expanding the starting node of G and then going deeper and deeper until the goal node is found, or until a node that has no children is encountered. When a dead-end is reached, the algorithm backtracks, returning to the most recent node that has not been completely explored.</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FS.JPG"/>
          <p:cNvPicPr>
            <a:picLocks noGrp="1" noChangeAspect="1"/>
          </p:cNvPicPr>
          <p:nvPr>
            <p:ph idx="1"/>
          </p:nvPr>
        </p:nvPicPr>
        <p:blipFill>
          <a:blip r:embed="rId2"/>
          <a:stretch>
            <a:fillRect/>
          </a:stretch>
        </p:blipFill>
        <p:spPr>
          <a:xfrm>
            <a:off x="571472" y="785794"/>
            <a:ext cx="7143800" cy="5000660"/>
          </a:xfrm>
        </p:spPr>
      </p:pic>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In other words, depth-first search begins at a starting node A which becomes the current </a:t>
            </a:r>
            <a:r>
              <a:rPr lang="en-GB" sz="2000" dirty="0" err="1" smtClean="0">
                <a:solidFill>
                  <a:schemeClr val="tx1"/>
                </a:solidFill>
              </a:rPr>
              <a:t>node.Then</a:t>
            </a:r>
            <a:r>
              <a:rPr lang="en-GB" sz="2000" dirty="0" smtClean="0">
                <a:solidFill>
                  <a:schemeClr val="tx1"/>
                </a:solidFill>
              </a:rPr>
              <a:t>, it examines each node N along a path P which begins at A. That is, we process a neighbour of A, then a neighbour of neighbour of A, and so on. During the execution of the algorithm, if we reach a path that has a node N that has already been processed, then we backtrack to the current node. Otherwise, the unvisited (unprocessed) node becomes the current node.</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The algorithm proceeds like this until we reach a dead-end (end of path P). On reaching the </a:t>
            </a:r>
            <a:r>
              <a:rPr lang="en-GB" sz="2000" dirty="0" err="1" smtClean="0">
                <a:solidFill>
                  <a:schemeClr val="tx1"/>
                </a:solidFill>
              </a:rPr>
              <a:t>deadend</a:t>
            </a:r>
            <a:r>
              <a:rPr lang="en-GB" sz="2000" dirty="0" smtClean="0">
                <a:solidFill>
                  <a:schemeClr val="tx1"/>
                </a:solidFill>
              </a:rPr>
              <a:t>, we backtrack to find another path P¢. The algorithm terminates when backtracking leads back to the starting node A. In this algorithm, edges that lead to a new vertex are called discovery edges and edges that lead to an already visited vertex are called back edges.</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marL="461963" indent="-461963" algn="just">
              <a:lnSpc>
                <a:spcPct val="150000"/>
              </a:lnSpc>
              <a:buFont typeface="Wingdings" pitchFamily="2" charset="2"/>
              <a:buChar char="q"/>
            </a:pPr>
            <a:r>
              <a:rPr lang="en-GB" sz="2000" dirty="0" smtClean="0">
                <a:solidFill>
                  <a:schemeClr val="tx1"/>
                </a:solidFill>
              </a:rPr>
              <a:t>Consider the graph G given in Fig. 13.23. The adjacency list of G is also given. Suppose we want to print all the nodes that can be reached from the node H (including H itself). One alternative is to use a depth-first search of G starting at node H.</a:t>
            </a: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DFS GRAPH.JPG"/>
          <p:cNvPicPr>
            <a:picLocks noChangeAspect="1"/>
          </p:cNvPicPr>
          <p:nvPr/>
        </p:nvPicPr>
        <p:blipFill>
          <a:blip r:embed="rId2"/>
          <a:stretch>
            <a:fillRect/>
          </a:stretch>
        </p:blipFill>
        <p:spPr>
          <a:xfrm>
            <a:off x="1285852" y="2857496"/>
            <a:ext cx="6715172" cy="3399908"/>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 name="Content Placeholder 8" descr="S1.JPG"/>
          <p:cNvPicPr>
            <a:picLocks noGrp="1" noChangeAspect="1"/>
          </p:cNvPicPr>
          <p:nvPr>
            <p:ph idx="1"/>
          </p:nvPr>
        </p:nvPicPr>
        <p:blipFill>
          <a:blip r:embed="rId2"/>
          <a:stretch>
            <a:fillRect/>
          </a:stretch>
        </p:blipFill>
        <p:spPr>
          <a:xfrm>
            <a:off x="457200" y="1071547"/>
            <a:ext cx="8229600" cy="4617578"/>
          </a:xfr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Content Placeholder 6" descr="S2.JPG"/>
          <p:cNvPicPr>
            <a:picLocks noGrp="1" noChangeAspect="1"/>
          </p:cNvPicPr>
          <p:nvPr>
            <p:ph idx="1"/>
          </p:nvPr>
        </p:nvPicPr>
        <p:blipFill>
          <a:blip r:embed="rId2"/>
          <a:stretch>
            <a:fillRect/>
          </a:stretch>
        </p:blipFill>
        <p:spPr>
          <a:xfrm>
            <a:off x="857224" y="785794"/>
            <a:ext cx="7207702" cy="4525963"/>
          </a:xfrm>
        </p:spPr>
      </p:pic>
      <p:pic>
        <p:nvPicPr>
          <p:cNvPr id="8" name="Picture 7" descr="S3.JPG"/>
          <p:cNvPicPr>
            <a:picLocks noChangeAspect="1"/>
          </p:cNvPicPr>
          <p:nvPr/>
        </p:nvPicPr>
        <p:blipFill>
          <a:blip r:embed="rId3"/>
          <a:stretch>
            <a:fillRect/>
          </a:stretch>
        </p:blipFill>
        <p:spPr>
          <a:xfrm>
            <a:off x="857224" y="5248292"/>
            <a:ext cx="7215238" cy="609600"/>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IN" sz="3000" dirty="0" smtClean="0"/>
              <a:t>DFS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571472" y="1071546"/>
            <a:ext cx="5715040" cy="4048642"/>
          </a:xfrm>
          <a:prstGeom prst="rect">
            <a:avLst/>
          </a:prstGeom>
          <a:noFill/>
          <a:ln w="9525">
            <a:noFill/>
            <a:miter lim="800000"/>
            <a:headEnd/>
            <a:tailEnd/>
          </a:ln>
          <a:effectLst/>
        </p:spPr>
      </p:pic>
      <p:sp>
        <p:nvSpPr>
          <p:cNvPr id="7" name="TextBox 6"/>
          <p:cNvSpPr txBox="1"/>
          <p:nvPr/>
        </p:nvSpPr>
        <p:spPr>
          <a:xfrm>
            <a:off x="785786" y="5715016"/>
            <a:ext cx="4656468" cy="369332"/>
          </a:xfrm>
          <a:prstGeom prst="rect">
            <a:avLst/>
          </a:prstGeom>
          <a:noFill/>
        </p:spPr>
        <p:txBody>
          <a:bodyPr wrap="none" rtlCol="0">
            <a:spAutoFit/>
          </a:bodyPr>
          <a:lstStyle/>
          <a:p>
            <a:r>
              <a:rPr lang="en-US" dirty="0" smtClean="0"/>
              <a:t>DFS TRAVERSAL OF GRAPH : A C B F D E</a:t>
            </a:r>
            <a:endParaRPr lang="en-US"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7" name="TextBox 7"/>
          <p:cNvSpPr txBox="1"/>
          <p:nvPr/>
        </p:nvSpPr>
        <p:spPr>
          <a:xfrm>
            <a:off x="8432800" y="6489700"/>
            <a:ext cx="444500" cy="254000"/>
          </a:xfrm>
          <a:prstGeom prst="rect">
            <a:avLst/>
          </a:prstGeom>
          <a:noFill/>
        </p:spPr>
        <p:txBody>
          <a:bodyPr vert="horz" wrap="none" lIns="0" tIns="0" rIns="0" bIns="0" rtlCol="0">
            <a:spAutoFit/>
          </a:bodyPr>
          <a:lstStyle/>
          <a:p>
            <a:pPr>
              <a:lnSpc>
                <a:spcPts val="1610"/>
              </a:lnSpc>
            </a:pPr>
            <a:r>
              <a:rPr lang="en-CA" sz="1404" b="1" smtClean="0">
                <a:solidFill>
                  <a:srgbClr val="FFFFFF"/>
                </a:solidFill>
                <a:latin typeface="Century Schoolbook Bold"/>
                <a:cs typeface="Century Schoolbook Bold"/>
              </a:rPr>
              <a:t>36</a:t>
            </a:r>
          </a:p>
          <a:p>
            <a:pPr>
              <a:lnSpc>
                <a:spcPts val="1610"/>
              </a:lnSpc>
            </a:pPr>
            <a:endParaRPr/>
          </a:p>
        </p:txBody>
      </p:sp>
      <p:graphicFrame>
        <p:nvGraphicFramePr>
          <p:cNvPr id="9" name="Table 8"/>
          <p:cNvGraphicFramePr>
            <a:graphicFrameLocks noGrp="1"/>
          </p:cNvGraphicFramePr>
          <p:nvPr/>
        </p:nvGraphicFramePr>
        <p:xfrm>
          <a:off x="0" y="2"/>
          <a:ext cx="9144000" cy="6942147"/>
        </p:xfrm>
        <a:graphic>
          <a:graphicData uri="http://schemas.openxmlformats.org/drawingml/2006/table">
            <a:tbl>
              <a:tblPr/>
              <a:tblGrid>
                <a:gridCol w="4572000"/>
                <a:gridCol w="4572000"/>
              </a:tblGrid>
              <a:tr h="224725">
                <a:tc>
                  <a:txBody>
                    <a:bodyPr/>
                    <a:lstStyle/>
                    <a:p>
                      <a:pPr algn="ctr" fontAlgn="base"/>
                      <a:r>
                        <a:rPr lang="en-US" sz="1600" b="1" dirty="0">
                          <a:latin typeface="inherit"/>
                        </a:rPr>
                        <a:t>BFS</a:t>
                      </a:r>
                      <a:endParaRPr lang="en-US" sz="1600" b="1" dirty="0">
                        <a:latin typeface="Open Sans"/>
                      </a:endParaRP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ase"/>
                      <a:r>
                        <a:rPr lang="en-US" sz="1600" b="1">
                          <a:latin typeface="Open Sans"/>
                        </a:rPr>
                        <a:t>DFS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0705">
                <a:tc>
                  <a:txBody>
                    <a:bodyPr/>
                    <a:lstStyle/>
                    <a:p>
                      <a:pPr algn="l" fontAlgn="t"/>
                      <a:r>
                        <a:rPr lang="en-US" sz="1600" b="1" dirty="0">
                          <a:latin typeface="inherit"/>
                        </a:rPr>
                        <a:t>BFS</a:t>
                      </a:r>
                      <a:r>
                        <a:rPr lang="en-US" sz="1600" b="0" dirty="0">
                          <a:latin typeface="inherit"/>
                        </a:rPr>
                        <a:t> Stands for “</a:t>
                      </a:r>
                      <a:r>
                        <a:rPr lang="en-US" sz="1600" b="1" dirty="0">
                          <a:latin typeface="inherit"/>
                        </a:rPr>
                        <a:t>Breadth First Search</a:t>
                      </a:r>
                      <a:r>
                        <a:rPr lang="en-US" sz="1600" b="0" dirty="0">
                          <a:latin typeface="inherit"/>
                        </a:rPr>
                        <a:t>”.</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1">
                          <a:latin typeface="inherit"/>
                        </a:rPr>
                        <a:t>DFS</a:t>
                      </a:r>
                      <a:r>
                        <a:rPr lang="en-US" sz="1600" b="0">
                          <a:latin typeface="inherit"/>
                        </a:rPr>
                        <a:t> stands for “</a:t>
                      </a:r>
                      <a:r>
                        <a:rPr lang="en-US" sz="1600" b="1">
                          <a:latin typeface="inherit"/>
                        </a:rPr>
                        <a:t>Depth First Search</a:t>
                      </a:r>
                      <a:r>
                        <a:rPr lang="en-US" sz="1600" b="0">
                          <a:latin typeface="inherit"/>
                        </a:rPr>
                        <a:t>”.</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68643">
                <a:tc>
                  <a:txBody>
                    <a:bodyPr/>
                    <a:lstStyle/>
                    <a:p>
                      <a:pPr algn="l" fontAlgn="t"/>
                      <a:r>
                        <a:rPr lang="en-US" sz="1600" b="0">
                          <a:latin typeface="inherit"/>
                        </a:rPr>
                        <a:t> BFS starts traversal from the root node and then explore the search in the level by level manner i.e. as close as possible from the root node.</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latin typeface="inherit"/>
                        </a:rPr>
                        <a:t> DFS starts the traversal from the root node and explore the search as far as possible from the root node i.e. depth wise.</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82663">
                <a:tc>
                  <a:txBody>
                    <a:bodyPr/>
                    <a:lstStyle/>
                    <a:p>
                      <a:pPr algn="l" fontAlgn="t"/>
                      <a:r>
                        <a:rPr lang="en-US" sz="1600" b="0">
                          <a:latin typeface="inherit"/>
                        </a:rPr>
                        <a:t>Breadth First Search can be done with the help of </a:t>
                      </a:r>
                      <a:r>
                        <a:rPr lang="en-US" sz="1600" b="1">
                          <a:latin typeface="inherit"/>
                        </a:rPr>
                        <a:t>queue</a:t>
                      </a:r>
                      <a:r>
                        <a:rPr lang="en-US" sz="1600" b="0">
                          <a:latin typeface="inherit"/>
                        </a:rPr>
                        <a:t> i.e. </a:t>
                      </a:r>
                      <a:r>
                        <a:rPr lang="en-US" sz="1600" b="1">
                          <a:latin typeface="inherit"/>
                        </a:rPr>
                        <a:t>FIFO</a:t>
                      </a:r>
                      <a:r>
                        <a:rPr lang="en-US" sz="1600" b="0">
                          <a:latin typeface="inherit"/>
                        </a:rPr>
                        <a:t> implementation.</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latin typeface="inherit"/>
                        </a:rPr>
                        <a:t>Depth First Search can be done with the help of </a:t>
                      </a:r>
                      <a:r>
                        <a:rPr lang="en-US" sz="1600" b="1">
                          <a:latin typeface="inherit"/>
                        </a:rPr>
                        <a:t>Stack</a:t>
                      </a:r>
                      <a:r>
                        <a:rPr lang="en-US" sz="1600" b="0">
                          <a:latin typeface="inherit"/>
                        </a:rPr>
                        <a:t> i.e. </a:t>
                      </a:r>
                      <a:r>
                        <a:rPr lang="en-US" sz="1600" b="1">
                          <a:latin typeface="inherit"/>
                        </a:rPr>
                        <a:t>LIFO</a:t>
                      </a:r>
                      <a:r>
                        <a:rPr lang="en-US" sz="1600" b="0">
                          <a:latin typeface="inherit"/>
                        </a:rPr>
                        <a:t> implementations.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154623">
                <a:tc>
                  <a:txBody>
                    <a:bodyPr/>
                    <a:lstStyle/>
                    <a:p>
                      <a:pPr algn="l" fontAlgn="t"/>
                      <a:r>
                        <a:rPr lang="en-US" sz="1600" b="0" dirty="0">
                          <a:latin typeface="inherit"/>
                        </a:rPr>
                        <a:t>This algorithm works in single stage. The visited vertices are removed from the queue and then displayed at once.</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dirty="0">
                          <a:latin typeface="inherit"/>
                        </a:rPr>
                        <a:t>This algorithm works in two stages – in the first stage the visited vertices are pushed onto the stack and later on when there is no vertex further to visit those are popped-off.</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4725">
                <a:tc>
                  <a:txBody>
                    <a:bodyPr/>
                    <a:lstStyle/>
                    <a:p>
                      <a:pPr algn="l" fontAlgn="t"/>
                      <a:r>
                        <a:rPr lang="en-US" sz="1600" b="0">
                          <a:latin typeface="inherit"/>
                        </a:rPr>
                        <a:t>BFS is </a:t>
                      </a:r>
                      <a:r>
                        <a:rPr lang="en-US" sz="1600" b="1">
                          <a:latin typeface="inherit"/>
                        </a:rPr>
                        <a:t>slower</a:t>
                      </a:r>
                      <a:r>
                        <a:rPr lang="en-US" sz="1600" b="0">
                          <a:latin typeface="inherit"/>
                        </a:rPr>
                        <a:t> than DFS.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latin typeface="inherit"/>
                        </a:rPr>
                        <a:t>DFS is more </a:t>
                      </a:r>
                      <a:r>
                        <a:rPr lang="en-US" sz="1600" b="1">
                          <a:latin typeface="inherit"/>
                        </a:rPr>
                        <a:t>faster</a:t>
                      </a:r>
                      <a:r>
                        <a:rPr lang="en-US" sz="1600" b="0">
                          <a:latin typeface="inherit"/>
                        </a:rPr>
                        <a:t> than BFS.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0705">
                <a:tc>
                  <a:txBody>
                    <a:bodyPr/>
                    <a:lstStyle/>
                    <a:p>
                      <a:pPr algn="l" fontAlgn="t"/>
                      <a:r>
                        <a:rPr lang="en-US" sz="1600" b="0">
                          <a:latin typeface="inherit"/>
                        </a:rPr>
                        <a:t>BFS requires </a:t>
                      </a:r>
                      <a:r>
                        <a:rPr lang="en-US" sz="1600" b="1">
                          <a:latin typeface="inherit"/>
                        </a:rPr>
                        <a:t>more</a:t>
                      </a:r>
                      <a:r>
                        <a:rPr lang="en-US" sz="1600" b="0">
                          <a:latin typeface="inherit"/>
                        </a:rPr>
                        <a:t> memory compare to DFS.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a:latin typeface="inherit"/>
                        </a:rPr>
                        <a:t>DFS require </a:t>
                      </a:r>
                      <a:r>
                        <a:rPr lang="en-US" sz="1600" b="1">
                          <a:latin typeface="inherit"/>
                        </a:rPr>
                        <a:t>less</a:t>
                      </a:r>
                      <a:r>
                        <a:rPr lang="en-US" sz="1600" b="0">
                          <a:latin typeface="inherit"/>
                        </a:rPr>
                        <a:t> memory compare to BFS.</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40604">
                <a:tc>
                  <a:txBody>
                    <a:bodyPr/>
                    <a:lstStyle/>
                    <a:p>
                      <a:pPr algn="l" fontAlgn="t"/>
                      <a:r>
                        <a:rPr lang="en-US" sz="1600" b="0" dirty="0">
                          <a:latin typeface="inherit"/>
                        </a:rPr>
                        <a:t>BFS is useful in finding shortest path.BFS can be used to find the shortest distance between some starting node and the remaining nodes of the graph.</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dirty="0">
                          <a:latin typeface="inherit"/>
                        </a:rPr>
                        <a:t>DFS in not so useful in finding shortest path. It is used to perform a traversal of a general graph and the idea of DFS is to make a path as long as possible, and then go back (</a:t>
                      </a:r>
                      <a:r>
                        <a:rPr lang="en-US" sz="1600" b="1" dirty="0">
                          <a:latin typeface="inherit"/>
                        </a:rPr>
                        <a:t>backtrack</a:t>
                      </a:r>
                      <a:r>
                        <a:rPr lang="en-US" sz="1600" b="0" dirty="0">
                          <a:latin typeface="inherit"/>
                        </a:rPr>
                        <a:t>) to add branches also as long as possible.</a:t>
                      </a: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40604">
                <a:tc>
                  <a:txBody>
                    <a:bodyPr/>
                    <a:lstStyle/>
                    <a:p>
                      <a:pPr algn="l" fontAlgn="t"/>
                      <a:r>
                        <a:rPr lang="en-US" sz="1600" b="0" dirty="0" smtClean="0">
                          <a:latin typeface="inherit"/>
                        </a:rPr>
                        <a:t>Ex.</a:t>
                      </a:r>
                      <a:endParaRPr lang="en-US" sz="1600" b="0" dirty="0">
                        <a:latin typeface="inherit"/>
                      </a:endParaRP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b="0" dirty="0" smtClean="0">
                          <a:latin typeface="inherit"/>
                        </a:rPr>
                        <a:t>Ex.</a:t>
                      </a:r>
                      <a:endParaRPr lang="en-US" sz="1600" b="0" dirty="0">
                        <a:latin typeface="inherit"/>
                      </a:endParaRPr>
                    </a:p>
                  </a:txBody>
                  <a:tcPr marL="38267" marR="38267" marT="11480" marB="114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pic>
        <p:nvPicPr>
          <p:cNvPr id="10" name="Picture 9" descr="bfs.jpg"/>
          <p:cNvPicPr>
            <a:picLocks noChangeAspect="1"/>
          </p:cNvPicPr>
          <p:nvPr/>
        </p:nvPicPr>
        <p:blipFill>
          <a:blip r:embed="rId3"/>
          <a:stretch>
            <a:fillRect/>
          </a:stretch>
        </p:blipFill>
        <p:spPr>
          <a:xfrm>
            <a:off x="785786" y="5643578"/>
            <a:ext cx="3286148" cy="1214422"/>
          </a:xfrm>
          <a:prstGeom prst="rect">
            <a:avLst/>
          </a:prstGeom>
        </p:spPr>
      </p:pic>
      <p:pic>
        <p:nvPicPr>
          <p:cNvPr id="11" name="Picture 10" descr="dfs.jpg"/>
          <p:cNvPicPr>
            <a:picLocks noChangeAspect="1"/>
          </p:cNvPicPr>
          <p:nvPr/>
        </p:nvPicPr>
        <p:blipFill>
          <a:blip r:embed="rId4"/>
          <a:stretch>
            <a:fillRect/>
          </a:stretch>
        </p:blipFill>
        <p:spPr>
          <a:xfrm>
            <a:off x="5286380" y="5786454"/>
            <a:ext cx="3500462" cy="107154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A Binary tree is a special case of tree in which no node of a tree can have more than two nodes.</a:t>
            </a:r>
          </a:p>
          <a:p>
            <a:pPr algn="just">
              <a:lnSpc>
                <a:spcPct val="150000"/>
              </a:lnSpc>
              <a:buFont typeface="Wingdings" pitchFamily="2" charset="2"/>
              <a:buChar char="q"/>
            </a:pPr>
            <a:endParaRPr lang="en-US" dirty="0">
              <a:solidFill>
                <a:schemeClr val="tx1"/>
              </a:solidFill>
            </a:endParaRPr>
          </a:p>
          <a:p>
            <a:pPr algn="just">
              <a:lnSpc>
                <a:spcPct val="150000"/>
              </a:lnSpc>
              <a:buFont typeface="Wingdings" pitchFamily="2" charset="2"/>
              <a:buChar char="q"/>
            </a:pPr>
            <a:r>
              <a:rPr lang="en-US" sz="2000" dirty="0" smtClean="0">
                <a:solidFill>
                  <a:schemeClr val="tx1"/>
                </a:solidFill>
              </a:rPr>
              <a:t>For a binary tree, it has been found that:</a:t>
            </a:r>
          </a:p>
          <a:p>
            <a:pPr algn="just">
              <a:lnSpc>
                <a:spcPct val="150000"/>
              </a:lnSpc>
            </a:pPr>
            <a:r>
              <a:rPr lang="en-US" sz="2000" dirty="0" smtClean="0">
                <a:solidFill>
                  <a:schemeClr val="tx1"/>
                </a:solidFill>
              </a:rPr>
              <a:t>The maximum number of nodes at level i will be 2</a:t>
            </a:r>
            <a:r>
              <a:rPr lang="en-US" sz="2000" baseline="30000" dirty="0" smtClean="0">
                <a:solidFill>
                  <a:schemeClr val="tx1"/>
                </a:solidFill>
              </a:rPr>
              <a:t>i </a:t>
            </a:r>
            <a:r>
              <a:rPr lang="en-US" sz="2000" dirty="0" smtClean="0">
                <a:solidFill>
                  <a:schemeClr val="tx1"/>
                </a:solidFill>
              </a:rPr>
              <a:t>.</a:t>
            </a:r>
            <a:endParaRPr lang="en-US" sz="2000" baseline="30000" dirty="0" smtClean="0">
              <a:solidFill>
                <a:schemeClr val="tx1"/>
              </a:solidFill>
            </a:endParaRPr>
          </a:p>
          <a:p>
            <a:pPr algn="just">
              <a:lnSpc>
                <a:spcPct val="150000"/>
              </a:lnSpc>
            </a:pPr>
            <a:r>
              <a:rPr lang="en-US" sz="2000" dirty="0" smtClean="0">
                <a:solidFill>
                  <a:schemeClr val="tx1"/>
                </a:solidFill>
              </a:rPr>
              <a:t>If d is the depth of the tree then the maximum number of nodes that the tree can have is 2</a:t>
            </a:r>
            <a:r>
              <a:rPr lang="en-US" sz="2000" baseline="30000" dirty="0" smtClean="0">
                <a:solidFill>
                  <a:schemeClr val="tx1"/>
                </a:solidFill>
              </a:rPr>
              <a:t>d+1</a:t>
            </a:r>
            <a:r>
              <a:rPr lang="en-US" sz="2000" dirty="0" smtClean="0">
                <a:solidFill>
                  <a:schemeClr val="tx1"/>
                </a:solidFill>
              </a:rPr>
              <a:t>-1.</a:t>
            </a:r>
          </a:p>
        </p:txBody>
      </p:sp>
      <p:sp>
        <p:nvSpPr>
          <p:cNvPr id="4" name="Title 3"/>
          <p:cNvSpPr>
            <a:spLocks noGrp="1"/>
          </p:cNvSpPr>
          <p:nvPr>
            <p:ph type="title"/>
          </p:nvPr>
        </p:nvSpPr>
        <p:spPr>
          <a:xfrm>
            <a:off x="533400" y="76200"/>
            <a:ext cx="8229600" cy="685800"/>
          </a:xfrm>
        </p:spPr>
        <p:txBody>
          <a:bodyPr anchor="ctr"/>
          <a:lstStyle/>
          <a:p>
            <a:r>
              <a:rPr lang="en-US" sz="3000" dirty="0" smtClean="0"/>
              <a:t>Binary </a:t>
            </a:r>
            <a:r>
              <a:rPr lang="en-US" sz="30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8104071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Spanning tree -</a:t>
            </a:r>
            <a:r>
              <a:rPr lang="en-US" sz="2000" dirty="0" smtClean="0">
                <a:solidFill>
                  <a:schemeClr val="tx1"/>
                </a:solidFill>
              </a:rPr>
              <a:t> A spanning tree is the </a:t>
            </a:r>
            <a:r>
              <a:rPr lang="en-US" sz="2000" dirty="0" err="1" smtClean="0">
                <a:solidFill>
                  <a:schemeClr val="tx1"/>
                </a:solidFill>
              </a:rPr>
              <a:t>subgraph</a:t>
            </a:r>
            <a:r>
              <a:rPr lang="en-US" sz="2000" dirty="0" smtClean="0">
                <a:solidFill>
                  <a:schemeClr val="tx1"/>
                </a:solidFill>
              </a:rPr>
              <a:t> of an undirected connected graph.</a:t>
            </a:r>
          </a:p>
          <a:p>
            <a:endParaRPr lang="en-US" sz="2000" dirty="0" smtClean="0">
              <a:solidFill>
                <a:schemeClr val="tx1"/>
              </a:solidFill>
            </a:endParaRPr>
          </a:p>
          <a:p>
            <a:endParaRPr lang="en-US" sz="2000" dirty="0" smtClean="0">
              <a:solidFill>
                <a:schemeClr val="tx1"/>
              </a:solidFill>
            </a:endParaRPr>
          </a:p>
          <a:p>
            <a:r>
              <a:rPr lang="en-US" sz="2000" b="1" dirty="0" smtClean="0">
                <a:solidFill>
                  <a:schemeClr val="tx1"/>
                </a:solidFill>
              </a:rPr>
              <a:t>Minimum Spanning tree -</a:t>
            </a:r>
            <a:r>
              <a:rPr lang="en-US" sz="2000" dirty="0" smtClean="0">
                <a:solidFill>
                  <a:schemeClr val="tx1"/>
                </a:solidFill>
              </a:rPr>
              <a:t> Minimum spanning tree can be defined as the spanning tree in which the sum of the weights of the edge is minimum. The weight of the spanning tree is the sum of the weights given to the edges of the spanning tree.</a:t>
            </a: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smtClean="0"/>
              <a:t>Spanning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Prim's Algorithm</a:t>
            </a:r>
            <a:r>
              <a:rPr lang="en-US" sz="2000" dirty="0" smtClean="0">
                <a:solidFill>
                  <a:schemeClr val="tx1"/>
                </a:solidFill>
              </a:rPr>
              <a:t> is a greedy algorithm that is used to find the minimum spanning tree from a graph. Prim's algorithm finds the subset of edges that includes every vertex of the graph such that the sum of the weights of the edges can be minimized.</a:t>
            </a:r>
          </a:p>
          <a:p>
            <a:endParaRPr lang="en-US" sz="2000" dirty="0" smtClean="0">
              <a:solidFill>
                <a:schemeClr val="tx1"/>
              </a:solidFill>
            </a:endParaRPr>
          </a:p>
          <a:p>
            <a:pPr>
              <a:buNone/>
            </a:pPr>
            <a:endParaRPr lang="en-US" sz="2000" dirty="0" smtClean="0">
              <a:solidFill>
                <a:schemeClr val="tx1"/>
              </a:solidFill>
            </a:endParaRPr>
          </a:p>
          <a:p>
            <a:r>
              <a:rPr lang="en-US" sz="2000" dirty="0" smtClean="0">
                <a:solidFill>
                  <a:schemeClr val="tx1"/>
                </a:solidFill>
              </a:rPr>
              <a:t>Prim's algorithm starts with the single node and explores all the adjacent nodes with all the connecting edges at every step. The edges with the minimal weights causing no cycles in the graph got selected.</a:t>
            </a:r>
          </a:p>
          <a:p>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buNone/>
            </a:pPr>
            <a:r>
              <a:rPr lang="en-US" sz="2000" b="1" dirty="0" smtClean="0">
                <a:solidFill>
                  <a:schemeClr val="tx1"/>
                </a:solidFill>
              </a:rPr>
              <a:t>How does the prim's algorithm work?</a:t>
            </a: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Prim's algorithm is a greedy algorithm that starts from one vertex and continue to add the edges with the smallest weight until the goal is reached. The steps to implement the prim's algorithm are given as follows –</a:t>
            </a:r>
          </a:p>
          <a:p>
            <a:endParaRPr lang="en-US" sz="2000" dirty="0" smtClean="0">
              <a:solidFill>
                <a:schemeClr val="tx1"/>
              </a:solidFill>
            </a:endParaRPr>
          </a:p>
          <a:p>
            <a:r>
              <a:rPr lang="en-US" sz="2000" dirty="0" smtClean="0">
                <a:solidFill>
                  <a:schemeClr val="tx1"/>
                </a:solidFill>
              </a:rPr>
              <a:t>First, we have to initialize an MST with the randomly chosen vertex.</a:t>
            </a:r>
          </a:p>
          <a:p>
            <a:r>
              <a:rPr lang="en-US" sz="2000" dirty="0" smtClean="0">
                <a:solidFill>
                  <a:schemeClr val="tx1"/>
                </a:solidFill>
              </a:rPr>
              <a:t>Now, we have to find all the edges that connect the tree in the above step with the new vertices. From the edges found, select the minimum edge and add it to the tree.</a:t>
            </a:r>
          </a:p>
          <a:p>
            <a:r>
              <a:rPr lang="en-US" sz="2000" dirty="0" smtClean="0">
                <a:solidFill>
                  <a:schemeClr val="tx1"/>
                </a:solidFill>
              </a:rPr>
              <a:t>Repeat step 2 until the minimum spanning tree is formed.</a:t>
            </a:r>
          </a:p>
          <a:p>
            <a:pPr>
              <a:buNone/>
            </a:pP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buNone/>
            </a:pPr>
            <a:r>
              <a:rPr lang="en-US" sz="2000" b="1" dirty="0" smtClean="0">
                <a:solidFill>
                  <a:schemeClr val="tx1"/>
                </a:solidFill>
              </a:rPr>
              <a:t>Example of prim's algorithm</a:t>
            </a:r>
          </a:p>
          <a:p>
            <a:r>
              <a:rPr lang="en-US" sz="2000" dirty="0" smtClean="0">
                <a:solidFill>
                  <a:schemeClr val="tx1"/>
                </a:solidFill>
              </a:rPr>
              <a:t>Now, let's see the working of prim's algorithm using an example. It will be easier to understand the prim's algorithm using an example.</a:t>
            </a:r>
          </a:p>
          <a:p>
            <a:r>
              <a:rPr lang="en-US" sz="2000" dirty="0" smtClean="0">
                <a:solidFill>
                  <a:schemeClr val="tx1"/>
                </a:solidFill>
              </a:rPr>
              <a:t>Suppose, a weighted graph is -</a:t>
            </a: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1428728" y="2857496"/>
            <a:ext cx="5267325" cy="2447925"/>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buNone/>
            </a:pPr>
            <a:r>
              <a:rPr lang="en-US" sz="2000" b="1" dirty="0" smtClean="0">
                <a:solidFill>
                  <a:schemeClr val="tx1"/>
                </a:solidFill>
              </a:rPr>
              <a:t>Step 1 -</a:t>
            </a:r>
            <a:r>
              <a:rPr lang="en-US" sz="2000" dirty="0" smtClean="0">
                <a:solidFill>
                  <a:schemeClr val="tx1"/>
                </a:solidFill>
              </a:rPr>
              <a:t> First, we have to choose a vertex from the above graph. Let's choose B.</a:t>
            </a:r>
          </a:p>
          <a:p>
            <a:pPr>
              <a:buNone/>
            </a:pPr>
            <a:endParaRPr lang="en-US" sz="2000" dirty="0" smtClean="0">
              <a:solidFill>
                <a:schemeClr val="tx1"/>
              </a:solidFill>
            </a:endParaRPr>
          </a:p>
          <a:p>
            <a:pPr>
              <a:buNone/>
            </a:pPr>
            <a:endParaRPr lang="en-US" sz="2000" dirty="0" smtClean="0">
              <a:solidFill>
                <a:schemeClr val="tx1"/>
              </a:solidFill>
            </a:endParaRPr>
          </a:p>
          <a:p>
            <a:r>
              <a:rPr lang="en-US" sz="2000" b="1" dirty="0" smtClean="0">
                <a:solidFill>
                  <a:schemeClr val="tx1"/>
                </a:solidFill>
              </a:rPr>
              <a:t>Step 2 -</a:t>
            </a:r>
            <a:r>
              <a:rPr lang="en-US" sz="2000" dirty="0" smtClean="0">
                <a:solidFill>
                  <a:schemeClr val="tx1"/>
                </a:solidFill>
              </a:rPr>
              <a:t> Now, we have to choose and add the shortest edge from vertex B. There are two edges from vertex B that are B to C with weight 10 and edge B to D with weight 4. Among the edges, the edge BD has the minimum weight. So, add it to the MST.</a:t>
            </a:r>
          </a:p>
          <a:p>
            <a:pPr>
              <a:buNone/>
            </a:pP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1" name="Picture 3"/>
          <p:cNvPicPr>
            <a:picLocks noChangeAspect="1" noChangeArrowheads="1"/>
          </p:cNvPicPr>
          <p:nvPr/>
        </p:nvPicPr>
        <p:blipFill>
          <a:blip r:embed="rId2"/>
          <a:srcRect/>
          <a:stretch>
            <a:fillRect/>
          </a:stretch>
        </p:blipFill>
        <p:spPr bwMode="auto">
          <a:xfrm>
            <a:off x="2928926" y="1142984"/>
            <a:ext cx="1650206" cy="100013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928926" y="3500438"/>
            <a:ext cx="2962275" cy="2867025"/>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Step 3 -</a:t>
            </a:r>
            <a:r>
              <a:rPr lang="en-US" sz="2000" dirty="0" smtClean="0">
                <a:solidFill>
                  <a:schemeClr val="tx1"/>
                </a:solidFill>
              </a:rPr>
              <a:t> Now, again, choose the edge with the minimum weight among all the other edges. In this case, the edges DE and CD are such edges. Add them to MST and explore the adjacent of C, i.e., E and A. So, select the edge DE and add it to the MST.</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pPr>
              <a:buNone/>
            </a:pP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5" name="Picture 3"/>
          <p:cNvPicPr>
            <a:picLocks noChangeAspect="1" noChangeArrowheads="1"/>
          </p:cNvPicPr>
          <p:nvPr/>
        </p:nvPicPr>
        <p:blipFill>
          <a:blip r:embed="rId2"/>
          <a:srcRect/>
          <a:stretch>
            <a:fillRect/>
          </a:stretch>
        </p:blipFill>
        <p:spPr bwMode="auto">
          <a:xfrm>
            <a:off x="2500298" y="2285992"/>
            <a:ext cx="3714750" cy="2647950"/>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Step 4 -</a:t>
            </a:r>
            <a:r>
              <a:rPr lang="en-US" sz="2000" dirty="0" smtClean="0">
                <a:solidFill>
                  <a:schemeClr val="tx1"/>
                </a:solidFill>
              </a:rPr>
              <a:t> Now, select the edge CD, and add it to the MST.</a:t>
            </a:r>
          </a:p>
          <a:p>
            <a:pPr>
              <a:buNone/>
            </a:pP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9" name="Picture 3"/>
          <p:cNvPicPr>
            <a:picLocks noChangeAspect="1" noChangeArrowheads="1"/>
          </p:cNvPicPr>
          <p:nvPr/>
        </p:nvPicPr>
        <p:blipFill>
          <a:blip r:embed="rId2"/>
          <a:srcRect/>
          <a:stretch>
            <a:fillRect/>
          </a:stretch>
        </p:blipFill>
        <p:spPr bwMode="auto">
          <a:xfrm>
            <a:off x="1571604" y="1643050"/>
            <a:ext cx="5745728" cy="3357586"/>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Step 5 -</a:t>
            </a:r>
            <a:r>
              <a:rPr lang="en-US" sz="2000" dirty="0" smtClean="0">
                <a:solidFill>
                  <a:schemeClr val="tx1"/>
                </a:solidFill>
              </a:rPr>
              <a:t> Now, choose the edge CA. Here, we cannot select the edge CE as it would create a cycle to the graph. So, choose the edge CA and add it to the MST.</a:t>
            </a:r>
          </a:p>
          <a:p>
            <a:pPr>
              <a:buNone/>
            </a:pPr>
            <a:r>
              <a:rPr lang="en-US" sz="2000" dirty="0" smtClean="0">
                <a:solidFill>
                  <a:schemeClr val="tx1"/>
                </a:solidFill>
              </a:rPr>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srcRect/>
          <a:stretch>
            <a:fillRect/>
          </a:stretch>
        </p:blipFill>
        <p:spPr bwMode="auto">
          <a:xfrm>
            <a:off x="1142976" y="2428868"/>
            <a:ext cx="7175804" cy="3071834"/>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dirty="0" smtClean="0">
                <a:solidFill>
                  <a:schemeClr val="tx1"/>
                </a:solidFill>
              </a:rPr>
              <a:t>So, the graph produced in step 5 is the minimum spanning tree of the given graph. The cost of the MST is given below -</a:t>
            </a:r>
            <a:br>
              <a:rPr lang="en-US" sz="2000" dirty="0" smtClean="0">
                <a:solidFill>
                  <a:schemeClr val="tx1"/>
                </a:solidFill>
              </a:rPr>
            </a:br>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Cost of MST = 4 + 2 + 1 + 3 = 10 units.</a:t>
            </a:r>
          </a:p>
          <a:p>
            <a:pPr>
              <a:buNone/>
            </a:pPr>
            <a:r>
              <a:rPr lang="en-US" sz="2000" dirty="0" smtClean="0"/>
              <a:t/>
            </a:r>
            <a:br>
              <a:rPr lang="en-US" sz="2000" dirty="0" smtClean="0"/>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IN" sz="3000" dirty="0" smtClean="0"/>
              <a:t>Prim's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p:cNvPicPr>
            <a:picLocks noChangeAspect="1" noChangeArrowheads="1"/>
          </p:cNvPicPr>
          <p:nvPr/>
        </p:nvPicPr>
        <p:blipFill>
          <a:blip r:embed="rId2"/>
          <a:srcRect/>
          <a:stretch>
            <a:fillRect/>
          </a:stretch>
        </p:blipFill>
        <p:spPr bwMode="auto">
          <a:xfrm>
            <a:off x="571472" y="928670"/>
            <a:ext cx="7884594" cy="4714908"/>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Full Binary Tree:</a:t>
            </a:r>
          </a:p>
          <a:p>
            <a:pPr algn="just">
              <a:lnSpc>
                <a:spcPct val="150000"/>
              </a:lnSpc>
            </a:pPr>
            <a:r>
              <a:rPr lang="en-US" sz="2000" dirty="0" smtClean="0">
                <a:solidFill>
                  <a:schemeClr val="tx1"/>
                </a:solidFill>
              </a:rPr>
              <a:t>A binary tree in which every node other than leaf nodes has two children.</a:t>
            </a: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Binary </a:t>
            </a:r>
            <a:r>
              <a:rPr lang="en-US" sz="30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descr="D:\SM_DS\FullBinary.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41600" y="2133600"/>
            <a:ext cx="4292600" cy="4038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768369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r>
              <a:rPr lang="en-US" sz="2000" b="1" dirty="0" err="1" smtClean="0">
                <a:solidFill>
                  <a:schemeClr val="tx1"/>
                </a:solidFill>
              </a:rPr>
              <a:t>Kruskal's</a:t>
            </a:r>
            <a:r>
              <a:rPr lang="en-US" sz="2000" b="1" dirty="0" smtClean="0">
                <a:solidFill>
                  <a:schemeClr val="tx1"/>
                </a:solidFill>
              </a:rPr>
              <a:t> Algorithm</a:t>
            </a:r>
            <a:r>
              <a:rPr lang="en-US" sz="2000" dirty="0" smtClean="0">
                <a:solidFill>
                  <a:schemeClr val="tx1"/>
                </a:solidFill>
              </a:rPr>
              <a:t> is used to find the minimum spanning tree for a connected weighted graph. The main target of the algorithm is to find the subset of edges by using which we can traverse every vertex of the graph. </a:t>
            </a:r>
          </a:p>
          <a:p>
            <a:pPr algn="just"/>
            <a:endParaRPr lang="en-US" sz="2000" dirty="0" smtClean="0">
              <a:solidFill>
                <a:schemeClr val="tx1"/>
              </a:solidFill>
            </a:endParaRPr>
          </a:p>
          <a:p>
            <a:pPr algn="just"/>
            <a:r>
              <a:rPr lang="en-US" sz="2000" dirty="0" smtClean="0">
                <a:solidFill>
                  <a:schemeClr val="tx1"/>
                </a:solidFill>
              </a:rPr>
              <a:t>It follows the greedy approach that finds an optimum solution at every stage instead of focusing on a global optimum.</a:t>
            </a:r>
          </a:p>
          <a:p>
            <a:pPr algn="just">
              <a:buNone/>
            </a:pPr>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r>
              <a:rPr lang="en-US" sz="2000" b="1" dirty="0" smtClean="0">
                <a:solidFill>
                  <a:schemeClr val="tx1"/>
                </a:solidFill>
              </a:rPr>
              <a:t>How does </a:t>
            </a:r>
            <a:r>
              <a:rPr lang="en-US" sz="2000" b="1" dirty="0" err="1" smtClean="0">
                <a:solidFill>
                  <a:schemeClr val="tx1"/>
                </a:solidFill>
              </a:rPr>
              <a:t>Kruskal's</a:t>
            </a:r>
            <a:r>
              <a:rPr lang="en-US" sz="2000" b="1" dirty="0" smtClean="0">
                <a:solidFill>
                  <a:schemeClr val="tx1"/>
                </a:solidFill>
              </a:rPr>
              <a:t> algorithm work?</a:t>
            </a:r>
          </a:p>
          <a:p>
            <a:pPr>
              <a:buNone/>
            </a:pPr>
            <a:r>
              <a:rPr lang="en-US" sz="2000" dirty="0" smtClean="0">
                <a:solidFill>
                  <a:schemeClr val="tx1"/>
                </a:solidFill>
              </a:rPr>
              <a:t/>
            </a:r>
            <a:br>
              <a:rPr lang="en-US" sz="2000" dirty="0" smtClean="0">
                <a:solidFill>
                  <a:schemeClr val="tx1"/>
                </a:solidFill>
              </a:rPr>
            </a:br>
            <a:r>
              <a:rPr lang="en-US" sz="2000" dirty="0" smtClean="0">
                <a:solidFill>
                  <a:schemeClr val="tx1"/>
                </a:solidFill>
              </a:rPr>
              <a:t>In </a:t>
            </a:r>
            <a:r>
              <a:rPr lang="en-US" sz="2000" dirty="0" err="1" smtClean="0">
                <a:solidFill>
                  <a:schemeClr val="tx1"/>
                </a:solidFill>
              </a:rPr>
              <a:t>Kruskal's</a:t>
            </a:r>
            <a:r>
              <a:rPr lang="en-US" sz="2000" dirty="0" smtClean="0">
                <a:solidFill>
                  <a:schemeClr val="tx1"/>
                </a:solidFill>
              </a:rPr>
              <a:t> algorithm, we start from edges with the lowest weight and keep adding the edges until the goal is reached. The steps to implement </a:t>
            </a:r>
            <a:r>
              <a:rPr lang="en-US" sz="2000" dirty="0" err="1" smtClean="0">
                <a:solidFill>
                  <a:schemeClr val="tx1"/>
                </a:solidFill>
              </a:rPr>
              <a:t>Kruskal's</a:t>
            </a:r>
            <a:r>
              <a:rPr lang="en-US" sz="2000" dirty="0" smtClean="0">
                <a:solidFill>
                  <a:schemeClr val="tx1"/>
                </a:solidFill>
              </a:rPr>
              <a:t> algorithm are listed as follows –</a:t>
            </a:r>
          </a:p>
          <a:p>
            <a:pPr>
              <a:buNone/>
            </a:pPr>
            <a:endParaRPr lang="en-US" sz="2000" dirty="0" smtClean="0">
              <a:solidFill>
                <a:schemeClr val="tx1"/>
              </a:solidFill>
            </a:endParaRPr>
          </a:p>
          <a:p>
            <a:r>
              <a:rPr lang="en-US" sz="2000" dirty="0" smtClean="0">
                <a:solidFill>
                  <a:schemeClr val="tx1"/>
                </a:solidFill>
              </a:rPr>
              <a:t>First, sort all the edges from low weight to high.</a:t>
            </a:r>
          </a:p>
          <a:p>
            <a:r>
              <a:rPr lang="en-US" sz="2000" dirty="0" smtClean="0">
                <a:solidFill>
                  <a:schemeClr val="tx1"/>
                </a:solidFill>
              </a:rPr>
              <a:t>Now, take the edge with the lowest weight and add it to the spanning tree. If the edge to be added creates a cycle, then reject the edge.</a:t>
            </a:r>
          </a:p>
          <a:p>
            <a:r>
              <a:rPr lang="en-US" sz="2000" dirty="0" smtClean="0">
                <a:solidFill>
                  <a:schemeClr val="tx1"/>
                </a:solidFill>
              </a:rPr>
              <a:t>Continue to add the edges until we reach all vertices, and a minimum spanning tree is created.</a:t>
            </a:r>
          </a:p>
          <a:p>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785786" y="1142984"/>
            <a:ext cx="7294919" cy="4500594"/>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571472" y="1357298"/>
            <a:ext cx="7296150" cy="1714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85786" y="3571876"/>
            <a:ext cx="7229475" cy="1609725"/>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srcRect/>
          <a:stretch>
            <a:fillRect/>
          </a:stretch>
        </p:blipFill>
        <p:spPr bwMode="auto">
          <a:xfrm>
            <a:off x="857224" y="1285860"/>
            <a:ext cx="3929090" cy="238288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28662" y="3786190"/>
            <a:ext cx="4643470" cy="2504518"/>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285720" y="1500174"/>
            <a:ext cx="8382059" cy="3429024"/>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srcRect/>
          <a:stretch>
            <a:fillRect/>
          </a:stretch>
        </p:blipFill>
        <p:spPr bwMode="auto">
          <a:xfrm>
            <a:off x="928662" y="1214422"/>
            <a:ext cx="6810375" cy="3790950"/>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p:cNvPicPr>
            <a:picLocks noChangeAspect="1" noChangeArrowheads="1"/>
          </p:cNvPicPr>
          <p:nvPr/>
        </p:nvPicPr>
        <p:blipFill>
          <a:blip r:embed="rId2"/>
          <a:srcRect/>
          <a:stretch>
            <a:fillRect/>
          </a:stretch>
        </p:blipFill>
        <p:spPr bwMode="auto">
          <a:xfrm>
            <a:off x="500034" y="1214422"/>
            <a:ext cx="7267575" cy="12573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71472" y="2571744"/>
            <a:ext cx="7229475" cy="3752850"/>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3000" dirty="0" err="1" smtClean="0"/>
              <a:t>Kruskal's</a:t>
            </a:r>
            <a:r>
              <a:rPr lang="en-US" sz="3200" b="1" dirty="0" smtClean="0"/>
              <a:t> </a:t>
            </a:r>
            <a:r>
              <a:rPr lang="en-IN" sz="3000" dirty="0" smtClean="0"/>
              <a:t> Algorithm</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srcRect/>
          <a:stretch>
            <a:fillRect/>
          </a:stretch>
        </p:blipFill>
        <p:spPr bwMode="auto">
          <a:xfrm>
            <a:off x="642909" y="1071546"/>
            <a:ext cx="7765485" cy="5143536"/>
          </a:xfrm>
          <a:prstGeom prst="rect">
            <a:avLst/>
          </a:prstGeom>
          <a:noFill/>
          <a:ln w="9525">
            <a:noFill/>
            <a:miter lim="800000"/>
            <a:headEnd/>
            <a:tailEnd/>
          </a:ln>
          <a:effectLst/>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r>
              <a:rPr lang="en-US" sz="2000" dirty="0" err="1" smtClean="0">
                <a:solidFill>
                  <a:schemeClr val="tx1"/>
                </a:solidFill>
              </a:rPr>
              <a:t>Dijkstra</a:t>
            </a:r>
            <a:r>
              <a:rPr lang="en-US" sz="2000" dirty="0" smtClean="0">
                <a:solidFill>
                  <a:schemeClr val="tx1"/>
                </a:solidFill>
              </a:rPr>
              <a:t> algorithm is a single-source shortest path algorithm. Here, single-source means that only one source is given, and we have to find the shortest path from the source to all the nodes.</a:t>
            </a:r>
          </a:p>
          <a:p>
            <a:pPr algn="just"/>
            <a:endParaRPr lang="en-US" sz="2000" dirty="0" smtClean="0">
              <a:solidFill>
                <a:schemeClr val="tx1"/>
              </a:solidFill>
            </a:endParaRPr>
          </a:p>
          <a:p>
            <a:pPr algn="just"/>
            <a:r>
              <a:rPr lang="en-US" sz="2000" dirty="0" smtClean="0">
                <a:solidFill>
                  <a:schemeClr val="tx1"/>
                </a:solidFill>
              </a:rPr>
              <a:t>A weighted graph is a graph where the values are assigned to the edges and the length of a path is sum of the weight of the edges in the path.</a:t>
            </a:r>
          </a:p>
          <a:p>
            <a:pPr algn="just"/>
            <a:endParaRPr lang="en-US" sz="2000" dirty="0" smtClean="0">
              <a:solidFill>
                <a:schemeClr val="tx1"/>
              </a:solidFill>
            </a:endParaRPr>
          </a:p>
          <a:p>
            <a:pPr algn="just"/>
            <a:r>
              <a:rPr lang="en-US" sz="2000" dirty="0" smtClean="0">
                <a:solidFill>
                  <a:schemeClr val="tx1"/>
                </a:solidFill>
              </a:rPr>
              <a:t>In a weighted graph, we often need to find the shortest path. </a:t>
            </a:r>
          </a:p>
          <a:p>
            <a:pPr algn="just"/>
            <a:r>
              <a:rPr lang="en-US" sz="2000" dirty="0" smtClean="0">
                <a:solidFill>
                  <a:schemeClr val="tx1"/>
                </a:solidFill>
              </a:rPr>
              <a:t>The shortest path between two  given vertices is the</a:t>
            </a:r>
            <a:br>
              <a:rPr lang="en-US" sz="2000" dirty="0" smtClean="0">
                <a:solidFill>
                  <a:schemeClr val="tx1"/>
                </a:solidFill>
              </a:rPr>
            </a:br>
            <a:r>
              <a:rPr lang="en-US" sz="2000" dirty="0" smtClean="0">
                <a:solidFill>
                  <a:schemeClr val="tx1"/>
                </a:solidFill>
              </a:rPr>
              <a:t>path having minimum length.</a:t>
            </a:r>
          </a:p>
          <a:p>
            <a:pPr algn="just"/>
            <a:endParaRPr lang="en-US" sz="2000" dirty="0" smtClean="0">
              <a:solidFill>
                <a:schemeClr val="tx1"/>
              </a:solidFill>
            </a:endParaRPr>
          </a:p>
          <a:p>
            <a:pPr algn="just"/>
            <a:r>
              <a:rPr lang="en-US" sz="2000" dirty="0" smtClean="0">
                <a:solidFill>
                  <a:schemeClr val="tx1"/>
                </a:solidFill>
              </a:rPr>
              <a:t>This problem can be solved by one of the greedy algorithms, by Edger W. </a:t>
            </a:r>
            <a:r>
              <a:rPr lang="en-US" sz="2000" dirty="0" err="1" smtClean="0">
                <a:solidFill>
                  <a:schemeClr val="tx1"/>
                </a:solidFill>
              </a:rPr>
              <a:t>Dijkstra</a:t>
            </a:r>
            <a:r>
              <a:rPr lang="en-US" sz="2000" dirty="0" smtClean="0">
                <a:solidFill>
                  <a:schemeClr val="tx1"/>
                </a:solidFill>
              </a:rPr>
              <a:t>, often called as Dijkstra’s algorithm.</a:t>
            </a:r>
          </a:p>
          <a:p>
            <a:pPr algn="just"/>
            <a:endParaRPr lang="en-US" sz="2000" dirty="0" smtClean="0">
              <a:solidFill>
                <a:schemeClr val="tx1"/>
              </a:solidFill>
            </a:endParaRPr>
          </a:p>
          <a:p>
            <a:pPr algn="just"/>
            <a:endParaRPr lang="en-US" sz="2000" dirty="0" smtClean="0">
              <a:solidFill>
                <a:schemeClr val="tx1"/>
              </a:solidFill>
            </a:endParaRPr>
          </a:p>
          <a:p>
            <a:pPr algn="just"/>
            <a:endParaRPr lang="en-US" sz="2000" dirty="0" smtClean="0">
              <a:solidFill>
                <a:schemeClr val="tx1"/>
              </a:solidFill>
            </a:endParaRPr>
          </a:p>
          <a:p>
            <a:pPr algn="just"/>
            <a:endParaRPr lang="en-US" sz="2000" dirty="0" smtClean="0">
              <a:solidFill>
                <a:schemeClr val="tx1"/>
              </a:solidFill>
            </a:endParaRPr>
          </a:p>
          <a:p>
            <a:pPr algn="just"/>
            <a:endParaRPr lang="en-US" sz="2000" dirty="0" smtClean="0">
              <a:solidFill>
                <a:schemeClr val="tx1"/>
              </a:solidFill>
            </a:endParaRPr>
          </a:p>
          <a:p>
            <a:pPr algn="just"/>
            <a:endParaRPr lang="en-US" sz="2000" dirty="0" smtClean="0">
              <a:solidFill>
                <a:schemeClr val="tx1"/>
              </a:solidFill>
            </a:endParaRPr>
          </a:p>
          <a:p>
            <a:pPr algn="just"/>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400" dirty="0" err="1" smtClean="0"/>
              <a:t>Dijkstra</a:t>
            </a:r>
            <a:r>
              <a:rPr lang="en-US" sz="2400" b="1" dirty="0" smtClean="0"/>
              <a:t> </a:t>
            </a:r>
            <a:r>
              <a:rPr lang="en-IN" sz="2400" dirty="0" smtClean="0"/>
              <a:t> Algorithm (</a:t>
            </a:r>
            <a:r>
              <a:rPr lang="en-CA" sz="2400" dirty="0" smtClean="0"/>
              <a:t>SHORTEST PATH ALGORITHM )</a:t>
            </a:r>
            <a:endParaRPr lang="en-US" sz="24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Complete Binary Tree:</a:t>
            </a:r>
          </a:p>
          <a:p>
            <a:pPr algn="just">
              <a:lnSpc>
                <a:spcPct val="150000"/>
              </a:lnSpc>
            </a:pPr>
            <a:r>
              <a:rPr lang="en-US" sz="2000" dirty="0" smtClean="0">
                <a:solidFill>
                  <a:schemeClr val="tx1"/>
                </a:solidFill>
              </a:rPr>
              <a:t>A binary tree in which every level, except possibly the last, is completely filled, and all nodes are as far left as possible.</a:t>
            </a:r>
          </a:p>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Binary </a:t>
            </a:r>
            <a:r>
              <a:rPr lang="en-US" sz="30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8" name="Picture 2" descr="D:\SM_DS\complet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2819400"/>
            <a:ext cx="3886200"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270425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838200"/>
            <a:ext cx="8305800" cy="5486400"/>
          </a:xfrm>
        </p:spPr>
        <p:txBody>
          <a:bodyPr>
            <a:normAutofit/>
          </a:bodyPr>
          <a:lstStyle/>
          <a:p>
            <a:pPr algn="just"/>
            <a:r>
              <a:rPr lang="en-US" sz="2000" dirty="0" smtClean="0">
                <a:solidFill>
                  <a:schemeClr val="tx1"/>
                </a:solidFill>
              </a:rPr>
              <a:t>The distance of a vertex v from a vertex s is the length of a shortest path between s and v</a:t>
            </a:r>
          </a:p>
          <a:p>
            <a:pPr algn="just"/>
            <a:endParaRPr lang="en-US" sz="2000" dirty="0" smtClean="0">
              <a:solidFill>
                <a:schemeClr val="tx1"/>
              </a:solidFill>
            </a:endParaRPr>
          </a:p>
          <a:p>
            <a:pPr algn="just"/>
            <a:r>
              <a:rPr lang="en-US" sz="2000" dirty="0" smtClean="0">
                <a:solidFill>
                  <a:schemeClr val="tx1"/>
                </a:solidFill>
              </a:rPr>
              <a:t>Dijkstra’s algorithm computes the distances of all the vertices from a given start vertex s.</a:t>
            </a: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400" dirty="0" err="1" smtClean="0"/>
              <a:t>Dijkstra</a:t>
            </a:r>
            <a:r>
              <a:rPr lang="en-US" sz="2400" b="1" dirty="0" smtClean="0"/>
              <a:t> </a:t>
            </a:r>
            <a:r>
              <a:rPr lang="en-IN" sz="2400" dirty="0" smtClean="0"/>
              <a:t> Algorithm (</a:t>
            </a:r>
            <a:r>
              <a:rPr lang="en-CA" sz="2400" dirty="0" smtClean="0"/>
              <a:t>SHORTEST PATH ALGORITHM )</a:t>
            </a:r>
            <a:endParaRPr lang="en-US" sz="24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400" dirty="0" err="1" smtClean="0"/>
              <a:t>Dijkstra</a:t>
            </a:r>
            <a:r>
              <a:rPr lang="en-US" sz="2400" b="1" dirty="0" smtClean="0"/>
              <a:t> </a:t>
            </a:r>
            <a:r>
              <a:rPr lang="en-IN" sz="2400" dirty="0" smtClean="0"/>
              <a:t> Algorithm (</a:t>
            </a:r>
            <a:r>
              <a:rPr lang="en-CA" sz="2400" dirty="0" smtClean="0"/>
              <a:t>SHORTEST PATH ALGORITHM )</a:t>
            </a:r>
            <a:endParaRPr lang="en-US" sz="24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Content Placeholder 6" descr="DIJ.JPG"/>
          <p:cNvPicPr>
            <a:picLocks noGrp="1" noChangeAspect="1"/>
          </p:cNvPicPr>
          <p:nvPr>
            <p:ph idx="1"/>
          </p:nvPr>
        </p:nvPicPr>
        <p:blipFill>
          <a:blip r:embed="rId2"/>
          <a:stretch>
            <a:fillRect/>
          </a:stretch>
        </p:blipFill>
        <p:spPr>
          <a:xfrm>
            <a:off x="785786" y="1214422"/>
            <a:ext cx="6729967" cy="4143404"/>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400" dirty="0" err="1" smtClean="0"/>
              <a:t>Dijkstra</a:t>
            </a:r>
            <a:r>
              <a:rPr lang="en-US" sz="2400" b="1" dirty="0" smtClean="0"/>
              <a:t> </a:t>
            </a:r>
            <a:r>
              <a:rPr lang="en-IN" sz="2400" dirty="0" smtClean="0"/>
              <a:t> Algorithm (</a:t>
            </a:r>
            <a:r>
              <a:rPr lang="en-CA" sz="2400" dirty="0" smtClean="0"/>
              <a:t>SHORTEST PATH ALGORITHM )</a:t>
            </a:r>
            <a:endParaRPr lang="en-US" sz="24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Content Placeholder 4"/>
          <p:cNvSpPr>
            <a:spLocks noGrp="1"/>
          </p:cNvSpPr>
          <p:nvPr>
            <p:ph idx="1"/>
          </p:nvPr>
        </p:nvSpPr>
        <p:spPr/>
        <p:txBody>
          <a:bodyPr/>
          <a:lstStyle/>
          <a:p>
            <a:endParaRPr lang="en-US"/>
          </a:p>
        </p:txBody>
      </p:sp>
      <p:pic>
        <p:nvPicPr>
          <p:cNvPr id="8" name="Picture 7" descr="DIJ.JPG"/>
          <p:cNvPicPr>
            <a:picLocks noChangeAspect="1"/>
          </p:cNvPicPr>
          <p:nvPr/>
        </p:nvPicPr>
        <p:blipFill>
          <a:blip r:embed="rId2"/>
          <a:stretch>
            <a:fillRect/>
          </a:stretch>
        </p:blipFill>
        <p:spPr>
          <a:xfrm>
            <a:off x="2285984" y="1714488"/>
            <a:ext cx="4405923" cy="4181493"/>
          </a:xfrm>
          <a:prstGeom prst="rect">
            <a:avLst/>
          </a:prstGeom>
        </p:spPr>
      </p:pic>
    </p:spTree>
    <p:extLst>
      <p:ext uri="{BB962C8B-B14F-4D97-AF65-F5344CB8AC3E}">
        <p14:creationId xmlns="" xmlns:p14="http://schemas.microsoft.com/office/powerpoint/2010/main" val="412953763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Thank You...!!!!</a:t>
            </a:r>
            <a:endParaRPr lang="en-US" dirty="0"/>
          </a:p>
        </p:txBody>
      </p:sp>
      <p:sp>
        <p:nvSpPr>
          <p:cNvPr id="3" name="Rectangle 2"/>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576535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Left Skewed Binary Tree:</a:t>
            </a:r>
          </a:p>
          <a:p>
            <a:pPr algn="just">
              <a:lnSpc>
                <a:spcPct val="150000"/>
              </a:lnSpc>
            </a:pPr>
            <a:r>
              <a:rPr lang="en-US" sz="2000" dirty="0" smtClean="0">
                <a:solidFill>
                  <a:schemeClr val="tx1"/>
                </a:solidFill>
              </a:rPr>
              <a:t>A binary tree in which in every node  </a:t>
            </a:r>
            <a:r>
              <a:rPr lang="en-US" sz="2000" b="1" dirty="0" smtClean="0">
                <a:solidFill>
                  <a:schemeClr val="tx1"/>
                </a:solidFill>
              </a:rPr>
              <a:t>right sub-tree is missing</a:t>
            </a:r>
            <a:r>
              <a:rPr lang="en-US" sz="2000" dirty="0" smtClean="0">
                <a:solidFill>
                  <a:schemeClr val="tx1"/>
                </a:solidFill>
              </a:rPr>
              <a:t>, is known as Left Skewed Binary Tree.</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Binary </a:t>
            </a:r>
            <a:r>
              <a:rPr lang="en-US" sz="30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71799" y="2556856"/>
            <a:ext cx="3324225" cy="369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1155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Right Skewed Binary Tree:</a:t>
            </a:r>
          </a:p>
          <a:p>
            <a:pPr algn="just">
              <a:lnSpc>
                <a:spcPct val="150000"/>
              </a:lnSpc>
            </a:pPr>
            <a:r>
              <a:rPr lang="en-US" sz="2000" dirty="0" smtClean="0">
                <a:solidFill>
                  <a:schemeClr val="tx1"/>
                </a:solidFill>
              </a:rPr>
              <a:t>A binary tree in which in every node </a:t>
            </a:r>
            <a:r>
              <a:rPr lang="en-US" sz="2000" b="1" dirty="0" smtClean="0">
                <a:solidFill>
                  <a:schemeClr val="tx1"/>
                </a:solidFill>
              </a:rPr>
              <a:t>left sub-tree is missing</a:t>
            </a:r>
            <a:r>
              <a:rPr lang="en-US" sz="2000" dirty="0" smtClean="0">
                <a:solidFill>
                  <a:schemeClr val="tx1"/>
                </a:solidFill>
              </a:rPr>
              <a:t>, is known as Right Skewed Binary Tree.</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Binary </a:t>
            </a:r>
            <a:r>
              <a:rPr lang="en-US" sz="30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67013" y="2590800"/>
            <a:ext cx="3481387" cy="3609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58900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An </a:t>
            </a:r>
            <a:r>
              <a:rPr lang="en-US" sz="2000" b="1" dirty="0" smtClean="0">
                <a:solidFill>
                  <a:schemeClr val="tx1"/>
                </a:solidFill>
              </a:rPr>
              <a:t>expression tree </a:t>
            </a:r>
            <a:r>
              <a:rPr lang="en-US" sz="2000" dirty="0" smtClean="0">
                <a:solidFill>
                  <a:schemeClr val="tx1"/>
                </a:solidFill>
              </a:rPr>
              <a:t>is a binary tree with the following properties:</a:t>
            </a:r>
          </a:p>
          <a:p>
            <a:pPr marL="577850" indent="-295275" algn="just">
              <a:lnSpc>
                <a:spcPct val="150000"/>
              </a:lnSpc>
              <a:buFont typeface="Wingdings" pitchFamily="2" charset="2"/>
              <a:buChar char="§"/>
            </a:pPr>
            <a:r>
              <a:rPr lang="en-US" sz="2000" dirty="0" smtClean="0">
                <a:solidFill>
                  <a:schemeClr val="tx1"/>
                </a:solidFill>
              </a:rPr>
              <a:t>Each leaf is an operand.</a:t>
            </a:r>
          </a:p>
          <a:p>
            <a:pPr marL="577850" indent="-295275" algn="just">
              <a:lnSpc>
                <a:spcPct val="150000"/>
              </a:lnSpc>
              <a:buFont typeface="Wingdings" pitchFamily="2" charset="2"/>
              <a:buChar char="§"/>
            </a:pPr>
            <a:r>
              <a:rPr lang="en-US" sz="2000" dirty="0" smtClean="0">
                <a:solidFill>
                  <a:schemeClr val="tx1"/>
                </a:solidFill>
              </a:rPr>
              <a:t>The root and internal nodes are operators.</a:t>
            </a:r>
          </a:p>
          <a:p>
            <a:pPr marL="577850" indent="-295275" algn="just">
              <a:lnSpc>
                <a:spcPct val="150000"/>
              </a:lnSpc>
              <a:buFont typeface="Wingdings" pitchFamily="2" charset="2"/>
              <a:buChar char="§"/>
            </a:pPr>
            <a:r>
              <a:rPr lang="en-US" sz="2000" dirty="0" smtClean="0">
                <a:solidFill>
                  <a:schemeClr val="tx1"/>
                </a:solidFill>
              </a:rPr>
              <a:t>Sub-trees are sub-expressions, with the root being an operator.</a:t>
            </a: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Expression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79933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fontScale="92500" lnSpcReduction="10000"/>
          </a:bodyPr>
          <a:lstStyle/>
          <a:p>
            <a:pPr algn="just">
              <a:lnSpc>
                <a:spcPct val="150000"/>
              </a:lnSpc>
              <a:buFont typeface="Wingdings" pitchFamily="2" charset="2"/>
              <a:buChar char="v"/>
            </a:pPr>
            <a:r>
              <a:rPr lang="en-US" sz="2600" dirty="0">
                <a:solidFill>
                  <a:schemeClr val="tx2"/>
                </a:solidFill>
                <a:effectLst>
                  <a:outerShdw blurRad="63500" dist="38100" dir="5400000" algn="t" rotWithShape="0">
                    <a:prstClr val="black">
                      <a:alpha val="25000"/>
                    </a:prstClr>
                  </a:outerShdw>
                </a:effectLst>
                <a:latin typeface="+mn-lt"/>
                <a:ea typeface="+mj-ea"/>
                <a:cs typeface="+mj-cs"/>
              </a:rPr>
              <a:t>Tree :</a:t>
            </a:r>
          </a:p>
          <a:p>
            <a:pPr marL="857250" algn="just">
              <a:lnSpc>
                <a:spcPct val="150000"/>
              </a:lnSpc>
            </a:pPr>
            <a:r>
              <a:rPr lang="en-US" sz="2000" dirty="0" smtClean="0">
                <a:solidFill>
                  <a:schemeClr val="tx1"/>
                </a:solidFill>
              </a:rPr>
              <a:t>A tree consists of a finite set of elements, called nodes, and a finite set of directed lines called branches, that connect nodes.</a:t>
            </a:r>
          </a:p>
          <a:p>
            <a:pPr algn="just">
              <a:lnSpc>
                <a:spcPct val="150000"/>
              </a:lnSpc>
              <a:buFont typeface="Wingdings" pitchFamily="2" charset="2"/>
              <a:buChar char="v"/>
            </a:pPr>
            <a:r>
              <a:rPr lang="en-US" sz="2600" dirty="0">
                <a:solidFill>
                  <a:schemeClr val="tx2"/>
                </a:solidFill>
                <a:effectLst>
                  <a:outerShdw blurRad="63500" dist="38100" dir="5400000" algn="t" rotWithShape="0">
                    <a:prstClr val="black">
                      <a:alpha val="25000"/>
                    </a:prstClr>
                  </a:outerShdw>
                </a:effectLst>
                <a:latin typeface="+mn-lt"/>
                <a:ea typeface="+mj-ea"/>
                <a:cs typeface="+mj-cs"/>
              </a:rPr>
              <a:t>Degree :</a:t>
            </a:r>
          </a:p>
          <a:p>
            <a:pPr marL="857250" algn="just">
              <a:lnSpc>
                <a:spcPct val="150000"/>
              </a:lnSpc>
            </a:pPr>
            <a:r>
              <a:rPr lang="en-US" sz="2000" dirty="0">
                <a:solidFill>
                  <a:schemeClr val="tx1"/>
                </a:solidFill>
              </a:rPr>
              <a:t>The no. of branches associated with a node is the degree of the node. </a:t>
            </a:r>
            <a:endParaRPr lang="en-US" sz="2000" dirty="0" smtClean="0">
              <a:solidFill>
                <a:schemeClr val="tx1"/>
              </a:solidFill>
            </a:endParaRPr>
          </a:p>
          <a:p>
            <a:pPr marL="857250" algn="just">
              <a:lnSpc>
                <a:spcPct val="150000"/>
              </a:lnSpc>
            </a:pPr>
            <a:r>
              <a:rPr lang="en-US" sz="2000" dirty="0" smtClean="0">
                <a:solidFill>
                  <a:schemeClr val="tx1"/>
                </a:solidFill>
              </a:rPr>
              <a:t>When </a:t>
            </a:r>
            <a:r>
              <a:rPr lang="en-US" sz="2000" dirty="0">
                <a:solidFill>
                  <a:schemeClr val="tx1"/>
                </a:solidFill>
              </a:rPr>
              <a:t>the branch is directed toward the node, it is an in-degree branch ; </a:t>
            </a:r>
            <a:r>
              <a:rPr lang="en-US" sz="2000" dirty="0" smtClean="0">
                <a:solidFill>
                  <a:schemeClr val="tx1"/>
                </a:solidFill>
              </a:rPr>
              <a:t>when </a:t>
            </a:r>
            <a:r>
              <a:rPr lang="en-US" sz="2000" dirty="0">
                <a:solidFill>
                  <a:schemeClr val="tx1"/>
                </a:solidFill>
              </a:rPr>
              <a:t>the branch is directed away from the node, it is an out-degree branch. </a:t>
            </a:r>
            <a:endParaRPr lang="en-US" sz="2000" dirty="0" smtClean="0">
              <a:solidFill>
                <a:schemeClr val="tx1"/>
              </a:solidFill>
            </a:endParaRPr>
          </a:p>
          <a:p>
            <a:pPr marL="857250" algn="just">
              <a:lnSpc>
                <a:spcPct val="150000"/>
              </a:lnSpc>
            </a:pPr>
            <a:r>
              <a:rPr lang="en-US" sz="2000" dirty="0" smtClean="0">
                <a:solidFill>
                  <a:schemeClr val="tx1"/>
                </a:solidFill>
              </a:rPr>
              <a:t>The </a:t>
            </a:r>
            <a:r>
              <a:rPr lang="en-US" sz="2000" dirty="0">
                <a:solidFill>
                  <a:schemeClr val="tx1"/>
                </a:solidFill>
              </a:rPr>
              <a:t>sum of in-degree and </a:t>
            </a:r>
            <a:r>
              <a:rPr lang="en-US" sz="2000" dirty="0" smtClean="0">
                <a:solidFill>
                  <a:schemeClr val="tx1"/>
                </a:solidFill>
              </a:rPr>
              <a:t>out-degree braches </a:t>
            </a:r>
            <a:r>
              <a:rPr lang="en-US" sz="2000" dirty="0">
                <a:solidFill>
                  <a:schemeClr val="tx1"/>
                </a:solidFill>
              </a:rPr>
              <a:t>is</a:t>
            </a:r>
            <a:br>
              <a:rPr lang="en-US" sz="2000" dirty="0">
                <a:solidFill>
                  <a:schemeClr val="tx1"/>
                </a:solidFill>
              </a:rPr>
            </a:br>
            <a:r>
              <a:rPr lang="en-US" sz="2000" dirty="0">
                <a:solidFill>
                  <a:schemeClr val="tx1"/>
                </a:solidFill>
              </a:rPr>
              <a:t>the degree of the node</a:t>
            </a:r>
            <a:r>
              <a:rPr lang="en-US" sz="2000" dirty="0" smtClean="0">
                <a:solidFill>
                  <a:schemeClr val="tx1"/>
                </a:solidFill>
              </a:rPr>
              <a:t>.</a:t>
            </a: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77803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Expression :</a:t>
            </a: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Expression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62200" y="1219200"/>
            <a:ext cx="266700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1943100"/>
            <a:ext cx="5586413" cy="354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51293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Expression : </a:t>
            </a:r>
            <a:r>
              <a:rPr lang="en-US" b="1" dirty="0" smtClean="0">
                <a:solidFill>
                  <a:schemeClr val="tx1"/>
                </a:solidFill>
              </a:rPr>
              <a:t>3 </a:t>
            </a:r>
            <a:r>
              <a:rPr lang="en-US" b="1" dirty="0">
                <a:solidFill>
                  <a:schemeClr val="tx1"/>
                </a:solidFill>
              </a:rPr>
              <a:t>+ ((5+9)*2)</a:t>
            </a:r>
          </a:p>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Expression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data.JPG"/>
          <p:cNvPicPr>
            <a:picLocks noChangeAspect="1"/>
          </p:cNvPicPr>
          <p:nvPr/>
        </p:nvPicPr>
        <p:blipFill>
          <a:blip r:embed="rId2"/>
          <a:stretch>
            <a:fillRect/>
          </a:stretch>
        </p:blipFill>
        <p:spPr>
          <a:xfrm>
            <a:off x="2514600" y="2057400"/>
            <a:ext cx="4577359" cy="4038600"/>
          </a:xfrm>
          <a:prstGeom prst="rect">
            <a:avLst/>
          </a:prstGeom>
        </p:spPr>
      </p:pic>
    </p:spTree>
    <p:extLst>
      <p:ext uri="{BB962C8B-B14F-4D97-AF65-F5344CB8AC3E}">
        <p14:creationId xmlns="" xmlns:p14="http://schemas.microsoft.com/office/powerpoint/2010/main" val="2401804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Expression </a:t>
            </a:r>
            <a:r>
              <a:rPr lang="en-US" b="1" dirty="0" smtClean="0">
                <a:solidFill>
                  <a:schemeClr val="tx1"/>
                </a:solidFill>
              </a:rPr>
              <a:t>: (</a:t>
            </a:r>
            <a:r>
              <a:rPr lang="en-US" b="1" dirty="0">
                <a:solidFill>
                  <a:schemeClr val="tx1"/>
                </a:solidFill>
              </a:rPr>
              <a:t>4+8)*(3/12</a:t>
            </a:r>
            <a:r>
              <a:rPr lang="en-US" b="1" dirty="0" smtClean="0">
                <a:solidFill>
                  <a:schemeClr val="tx1"/>
                </a:solidFill>
              </a:rPr>
              <a:t>)+(5-(</a:t>
            </a:r>
            <a:r>
              <a:rPr lang="en-US" b="1" dirty="0">
                <a:solidFill>
                  <a:schemeClr val="tx1"/>
                </a:solidFill>
              </a:rPr>
              <a:t>3+2))</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Expression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76339" y="1871662"/>
            <a:ext cx="6291262" cy="4376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25093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Expression :</a:t>
            </a: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Expression Tree </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1181100"/>
            <a:ext cx="2581275" cy="41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57300" y="2076450"/>
            <a:ext cx="6629400"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79989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Trees can be represented in two ways:</a:t>
            </a:r>
          </a:p>
          <a:p>
            <a:pPr marL="690563" indent="-230188" algn="just">
              <a:lnSpc>
                <a:spcPct val="150000"/>
              </a:lnSpc>
              <a:buAutoNum type="arabicPeriod"/>
            </a:pPr>
            <a:r>
              <a:rPr lang="en-US" sz="2000" dirty="0" smtClean="0">
                <a:solidFill>
                  <a:schemeClr val="tx1"/>
                </a:solidFill>
              </a:rPr>
              <a:t> Array Representation (Static)</a:t>
            </a:r>
          </a:p>
          <a:p>
            <a:pPr marL="690563" indent="-230188" algn="just">
              <a:lnSpc>
                <a:spcPct val="150000"/>
              </a:lnSpc>
              <a:buAutoNum type="arabicPeriod"/>
            </a:pPr>
            <a:r>
              <a:rPr lang="en-US" sz="2000" dirty="0" smtClean="0">
                <a:solidFill>
                  <a:schemeClr val="tx1"/>
                </a:solidFill>
              </a:rPr>
              <a:t> Linked Representation (Dynamic)</a:t>
            </a: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Storage Representation of a Binary </a:t>
            </a:r>
            <a:r>
              <a:rPr lang="en-US" sz="2800" dirty="0"/>
              <a:t>Tree </a:t>
            </a: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463519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b="1" dirty="0" smtClean="0">
                <a:solidFill>
                  <a:schemeClr val="tx1"/>
                </a:solidFill>
              </a:rPr>
              <a:t>The maximum size of an array is 2</a:t>
            </a:r>
            <a:r>
              <a:rPr lang="en-US" sz="2000" b="1" baseline="30000" dirty="0" smtClean="0">
                <a:solidFill>
                  <a:schemeClr val="tx1"/>
                </a:solidFill>
              </a:rPr>
              <a:t>d+1</a:t>
            </a:r>
            <a:r>
              <a:rPr lang="en-US" sz="2000" b="1" dirty="0" smtClean="0">
                <a:solidFill>
                  <a:schemeClr val="tx1"/>
                </a:solidFill>
              </a:rPr>
              <a:t>-1, where d is the depth of the tree</a:t>
            </a:r>
            <a:r>
              <a:rPr lang="en-US" sz="2000" dirty="0" smtClean="0">
                <a:solidFill>
                  <a:schemeClr val="tx1"/>
                </a:solidFill>
              </a:rPr>
              <a:t>.</a:t>
            </a:r>
          </a:p>
          <a:p>
            <a:pPr algn="just">
              <a:lnSpc>
                <a:spcPct val="150000"/>
              </a:lnSpc>
              <a:buNone/>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smtClean="0">
                <a:solidFill>
                  <a:schemeClr val="tx1"/>
                </a:solidFill>
              </a:rPr>
              <a:t>If Parent = p, then</a:t>
            </a:r>
          </a:p>
          <a:p>
            <a:pPr algn="just">
              <a:lnSpc>
                <a:spcPct val="150000"/>
              </a:lnSpc>
              <a:buFont typeface="Wingdings" pitchFamily="2" charset="2"/>
              <a:buChar char="q"/>
            </a:pPr>
            <a:r>
              <a:rPr lang="en-US" sz="2000" dirty="0" smtClean="0">
                <a:solidFill>
                  <a:schemeClr val="tx1"/>
                </a:solidFill>
              </a:rPr>
              <a:t>left_child = (2*p)+1</a:t>
            </a:r>
          </a:p>
          <a:p>
            <a:pPr algn="just">
              <a:lnSpc>
                <a:spcPct val="150000"/>
              </a:lnSpc>
              <a:buFont typeface="Wingdings" pitchFamily="2" charset="2"/>
              <a:buChar char="q"/>
            </a:pPr>
            <a:r>
              <a:rPr lang="en-US" sz="2000" dirty="0" smtClean="0">
                <a:solidFill>
                  <a:schemeClr val="tx1"/>
                </a:solidFill>
              </a:rPr>
              <a:t>right_child = (2*p)+2</a:t>
            </a:r>
          </a:p>
          <a:p>
            <a:pPr algn="just">
              <a:lnSpc>
                <a:spcPct val="150000"/>
              </a:lnSpc>
              <a:buFont typeface="Wingdings" pitchFamily="2" charset="2"/>
              <a:buChar char="q"/>
            </a:pPr>
            <a:r>
              <a:rPr lang="en-US" sz="2000" dirty="0" smtClean="0">
                <a:solidFill>
                  <a:schemeClr val="tx1"/>
                </a:solidFill>
              </a:rPr>
              <a:t>Where, parent, left_child and right_child are the values of indices of the array.</a:t>
            </a: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Array Representation</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57800" y="1524000"/>
            <a:ext cx="3200400"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6089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838200"/>
            <a:ext cx="8382000" cy="5562600"/>
          </a:xfrm>
        </p:spPr>
        <p:txBody>
          <a:bodyPr>
            <a:normAutofit fontScale="92500" lnSpcReduction="10000"/>
          </a:bodyPr>
          <a:lstStyle/>
          <a:p>
            <a:pPr algn="just">
              <a:lnSpc>
                <a:spcPct val="150000"/>
              </a:lnSpc>
              <a:buFont typeface="Wingdings" pitchFamily="2" charset="2"/>
              <a:buChar char="q"/>
            </a:pPr>
            <a:r>
              <a:rPr lang="en-US" sz="2000" dirty="0">
                <a:solidFill>
                  <a:schemeClr val="tx1"/>
                </a:solidFill>
              </a:rPr>
              <a:t>In linked representation of a binary tree, every node will have three parts:</a:t>
            </a:r>
          </a:p>
          <a:p>
            <a:pPr marL="690563" indent="-350838" algn="just">
              <a:lnSpc>
                <a:spcPct val="150000"/>
              </a:lnSpc>
              <a:buFont typeface="+mj-lt"/>
              <a:buAutoNum type="arabicPeriod"/>
            </a:pPr>
            <a:r>
              <a:rPr lang="en-US" sz="2000" dirty="0" smtClean="0">
                <a:solidFill>
                  <a:schemeClr val="tx1"/>
                </a:solidFill>
              </a:rPr>
              <a:t>A data </a:t>
            </a:r>
            <a:r>
              <a:rPr lang="en-US" sz="2000" dirty="0">
                <a:solidFill>
                  <a:schemeClr val="tx1"/>
                </a:solidFill>
              </a:rPr>
              <a:t>element</a:t>
            </a:r>
          </a:p>
          <a:p>
            <a:pPr marL="690563" indent="-350838" algn="just">
              <a:lnSpc>
                <a:spcPct val="150000"/>
              </a:lnSpc>
              <a:buFont typeface="+mj-lt"/>
              <a:buAutoNum type="arabicPeriod"/>
            </a:pPr>
            <a:r>
              <a:rPr lang="en-US" sz="2000" dirty="0" smtClean="0">
                <a:solidFill>
                  <a:schemeClr val="tx1"/>
                </a:solidFill>
              </a:rPr>
              <a:t>A </a:t>
            </a:r>
            <a:r>
              <a:rPr lang="en-US" sz="2000" dirty="0">
                <a:solidFill>
                  <a:schemeClr val="tx1"/>
                </a:solidFill>
              </a:rPr>
              <a:t>pointer to the left node</a:t>
            </a:r>
          </a:p>
          <a:p>
            <a:pPr marL="690563" indent="-350838" algn="just">
              <a:lnSpc>
                <a:spcPct val="150000"/>
              </a:lnSpc>
              <a:buFont typeface="+mj-lt"/>
              <a:buAutoNum type="arabicPeriod"/>
            </a:pPr>
            <a:r>
              <a:rPr lang="en-US" sz="2000" dirty="0">
                <a:solidFill>
                  <a:schemeClr val="tx1"/>
                </a:solidFill>
              </a:rPr>
              <a:t>A</a:t>
            </a:r>
            <a:r>
              <a:rPr lang="en-US" sz="2000" dirty="0" smtClean="0">
                <a:solidFill>
                  <a:schemeClr val="tx1"/>
                </a:solidFill>
              </a:rPr>
              <a:t> </a:t>
            </a:r>
            <a:r>
              <a:rPr lang="en-US" sz="2000" dirty="0">
                <a:solidFill>
                  <a:schemeClr val="tx1"/>
                </a:solidFill>
              </a:rPr>
              <a:t>pointer to the right </a:t>
            </a:r>
            <a:r>
              <a:rPr lang="en-US" sz="2000" dirty="0" smtClean="0">
                <a:solidFill>
                  <a:schemeClr val="tx1"/>
                </a:solidFill>
              </a:rPr>
              <a:t>node</a:t>
            </a: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So in C, the binary tree is built with a node type given as follows:</a:t>
            </a:r>
          </a:p>
          <a:p>
            <a:pPr marL="1084263" indent="0" algn="just">
              <a:lnSpc>
                <a:spcPct val="150000"/>
              </a:lnSpc>
              <a:buNone/>
            </a:pPr>
            <a:r>
              <a:rPr lang="en-US" sz="2000" b="1" dirty="0">
                <a:solidFill>
                  <a:schemeClr val="tx1"/>
                </a:solidFill>
              </a:rPr>
              <a:t>struct node</a:t>
            </a:r>
          </a:p>
          <a:p>
            <a:pPr marL="1084263" indent="0" algn="just">
              <a:lnSpc>
                <a:spcPct val="150000"/>
              </a:lnSpc>
              <a:buNone/>
            </a:pPr>
            <a:r>
              <a:rPr lang="en-US" sz="2000" b="1" dirty="0">
                <a:solidFill>
                  <a:schemeClr val="tx1"/>
                </a:solidFill>
              </a:rPr>
              <a:t>{</a:t>
            </a:r>
          </a:p>
          <a:p>
            <a:pPr marL="1084263" indent="0" algn="just">
              <a:lnSpc>
                <a:spcPct val="150000"/>
              </a:lnSpc>
              <a:buNone/>
            </a:pPr>
            <a:r>
              <a:rPr lang="en-US" sz="2000" b="1" dirty="0">
                <a:solidFill>
                  <a:schemeClr val="tx1"/>
                </a:solidFill>
              </a:rPr>
              <a:t>	struct node *left;</a:t>
            </a:r>
          </a:p>
          <a:p>
            <a:pPr marL="1084263" indent="0" algn="just">
              <a:lnSpc>
                <a:spcPct val="150000"/>
              </a:lnSpc>
              <a:buNone/>
            </a:pPr>
            <a:r>
              <a:rPr lang="en-US" sz="2000" b="1" dirty="0">
                <a:solidFill>
                  <a:schemeClr val="tx1"/>
                </a:solidFill>
              </a:rPr>
              <a:t>	int data;</a:t>
            </a:r>
          </a:p>
          <a:p>
            <a:pPr marL="1084263" indent="0" algn="just">
              <a:lnSpc>
                <a:spcPct val="150000"/>
              </a:lnSpc>
              <a:buNone/>
            </a:pPr>
            <a:r>
              <a:rPr lang="en-US" sz="2000" b="1" dirty="0">
                <a:solidFill>
                  <a:schemeClr val="tx1"/>
                </a:solidFill>
              </a:rPr>
              <a:t>	struct node *right;</a:t>
            </a:r>
          </a:p>
          <a:p>
            <a:pPr marL="1084263" indent="0" algn="just">
              <a:lnSpc>
                <a:spcPct val="150000"/>
              </a:lnSpc>
              <a:buNone/>
            </a:pPr>
            <a:r>
              <a:rPr lang="en-US" sz="2000" b="1" dirty="0" smtClean="0">
                <a:solidFill>
                  <a:schemeClr val="tx1"/>
                </a:solidFill>
              </a:rPr>
              <a:t>}</a:t>
            </a: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Linked Representation</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Tree>
    <p:extLst>
      <p:ext uri="{BB962C8B-B14F-4D97-AF65-F5344CB8AC3E}">
        <p14:creationId xmlns="" xmlns:p14="http://schemas.microsoft.com/office/powerpoint/2010/main" val="1374634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pPr algn="l"/>
            <a:r>
              <a:rPr lang="en-US" sz="2800" dirty="0" smtClean="0"/>
              <a:t>Linked Representation</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2" name="Content Placeholder 1"/>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062038"/>
            <a:ext cx="8636473" cy="5110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21715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b="1" u="sng" dirty="0">
                <a:solidFill>
                  <a:schemeClr val="tx1"/>
                </a:solidFill>
              </a:rPr>
              <a:t>Traversing a binary tree </a:t>
            </a:r>
            <a:r>
              <a:rPr lang="en-US" sz="2000" u="sng" dirty="0">
                <a:solidFill>
                  <a:schemeClr val="tx1"/>
                </a:solidFill>
              </a:rPr>
              <a:t>is the process in which </a:t>
            </a:r>
            <a:r>
              <a:rPr lang="en-US" sz="2000" b="1" u="sng" dirty="0">
                <a:solidFill>
                  <a:schemeClr val="tx1"/>
                </a:solidFill>
              </a:rPr>
              <a:t>each node in the tree should be visited exactly once</a:t>
            </a:r>
            <a:r>
              <a:rPr lang="en-US" sz="2000" u="sng" dirty="0">
                <a:solidFill>
                  <a:schemeClr val="tx1"/>
                </a:solidFill>
              </a:rPr>
              <a:t>, in a systematic way</a:t>
            </a:r>
            <a:r>
              <a:rPr lang="en-US" sz="2000" dirty="0" smtClean="0">
                <a:solidFill>
                  <a:schemeClr val="tx1"/>
                </a:solidFill>
              </a:rPr>
              <a:t>.</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Unlike linear data structures in which the elements are traversed sequentially, a tree is a non-linear data structure in which the elements can be traversed in many different ways</a:t>
            </a:r>
            <a:r>
              <a:rPr lang="en-US" sz="2000" dirty="0" smtClean="0">
                <a:solidFill>
                  <a:schemeClr val="tx1"/>
                </a:solidFill>
              </a:rPr>
              <a:t>.</a:t>
            </a:r>
          </a:p>
          <a:p>
            <a:pPr algn="just">
              <a:lnSpc>
                <a:spcPct val="150000"/>
              </a:lnSpc>
              <a:buFont typeface="Wingdings" pitchFamily="2" charset="2"/>
              <a:buChar char="q"/>
            </a:pP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There are many different </a:t>
            </a:r>
            <a:r>
              <a:rPr lang="en-US" sz="2000" dirty="0" smtClean="0">
                <a:solidFill>
                  <a:schemeClr val="tx1"/>
                </a:solidFill>
              </a:rPr>
              <a:t>ways for </a:t>
            </a:r>
            <a:r>
              <a:rPr lang="en-US" sz="2000" dirty="0">
                <a:solidFill>
                  <a:schemeClr val="tx1"/>
                </a:solidFill>
              </a:rPr>
              <a:t>tree traversals</a:t>
            </a:r>
            <a:r>
              <a:rPr lang="en-US" sz="2000" dirty="0" smtClean="0">
                <a:solidFill>
                  <a:schemeClr val="tx1"/>
                </a:solidFill>
              </a:rPr>
              <a:t>.</a:t>
            </a:r>
          </a:p>
          <a:p>
            <a:pPr marL="0" indent="0" algn="just">
              <a:lnSpc>
                <a:spcPct val="150000"/>
              </a:lnSpc>
              <a:buNone/>
            </a:pPr>
            <a:endParaRPr lang="en-US" sz="2000" dirty="0">
              <a:solidFill>
                <a:schemeClr val="tx1"/>
              </a:solidFill>
            </a:endParaRPr>
          </a:p>
          <a:p>
            <a:pPr algn="just">
              <a:lnSpc>
                <a:spcPct val="150000"/>
              </a:lnSpc>
              <a:buFont typeface="Wingdings" pitchFamily="2" charset="2"/>
              <a:buChar char="q"/>
            </a:pPr>
            <a:r>
              <a:rPr lang="en-US" sz="2000" dirty="0">
                <a:solidFill>
                  <a:schemeClr val="tx1"/>
                </a:solidFill>
              </a:rPr>
              <a:t>These </a:t>
            </a:r>
            <a:r>
              <a:rPr lang="en-US" sz="2000" dirty="0" smtClean="0">
                <a:solidFill>
                  <a:schemeClr val="tx1"/>
                </a:solidFill>
              </a:rPr>
              <a:t>ways differ </a:t>
            </a:r>
            <a:r>
              <a:rPr lang="en-US" sz="2000" dirty="0">
                <a:solidFill>
                  <a:schemeClr val="tx1"/>
                </a:solidFill>
              </a:rPr>
              <a:t>in the order in which the nodes are visited.</a:t>
            </a: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569495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Following are the different ways in which a binary tree can be traversed:</a:t>
            </a:r>
          </a:p>
          <a:p>
            <a:pPr indent="344488" algn="just">
              <a:lnSpc>
                <a:spcPct val="150000"/>
              </a:lnSpc>
            </a:pPr>
            <a:r>
              <a:rPr lang="en-US" sz="2000" b="1" dirty="0" smtClean="0">
                <a:solidFill>
                  <a:schemeClr val="tx1"/>
                </a:solidFill>
              </a:rPr>
              <a:t>Preorder Traversal</a:t>
            </a:r>
          </a:p>
          <a:p>
            <a:pPr indent="344488" algn="just">
              <a:lnSpc>
                <a:spcPct val="150000"/>
              </a:lnSpc>
            </a:pPr>
            <a:r>
              <a:rPr lang="en-US" sz="2000" b="1" dirty="0" smtClean="0">
                <a:solidFill>
                  <a:schemeClr val="tx1"/>
                </a:solidFill>
              </a:rPr>
              <a:t>Inorder Traversal</a:t>
            </a:r>
          </a:p>
          <a:p>
            <a:pPr indent="344488" algn="just">
              <a:lnSpc>
                <a:spcPct val="150000"/>
              </a:lnSpc>
            </a:pPr>
            <a:r>
              <a:rPr lang="en-US" sz="2000" b="1" dirty="0" smtClean="0">
                <a:solidFill>
                  <a:schemeClr val="tx1"/>
                </a:solidFill>
              </a:rPr>
              <a:t>Postorder Traversal</a:t>
            </a:r>
          </a:p>
          <a:p>
            <a:pPr indent="0"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50091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30000"/>
              </a:lnSpc>
              <a:buFont typeface="Wingdings" pitchFamily="2" charset="2"/>
              <a:buChar char="v"/>
            </a:pPr>
            <a:r>
              <a:rPr lang="en-US" dirty="0">
                <a:solidFill>
                  <a:schemeClr val="tx2"/>
                </a:solidFill>
                <a:effectLst>
                  <a:outerShdw blurRad="63500" dist="38100" dir="5400000" algn="t" rotWithShape="0">
                    <a:prstClr val="black">
                      <a:alpha val="25000"/>
                    </a:prstClr>
                  </a:outerShdw>
                </a:effectLst>
                <a:latin typeface="+mn-lt"/>
                <a:ea typeface="+mj-ea"/>
                <a:cs typeface="+mj-cs"/>
              </a:rPr>
              <a:t>In-degree :</a:t>
            </a:r>
          </a:p>
          <a:p>
            <a:pPr algn="just">
              <a:lnSpc>
                <a:spcPct val="150000"/>
              </a:lnSpc>
            </a:pPr>
            <a:r>
              <a:rPr lang="en-US" sz="2000" dirty="0">
                <a:solidFill>
                  <a:schemeClr val="tx1"/>
                </a:solidFill>
              </a:rPr>
              <a:t>In-degree of a node is the number of edges arriving </a:t>
            </a:r>
            <a:r>
              <a:rPr lang="en-US" sz="2000" dirty="0" smtClean="0">
                <a:solidFill>
                  <a:schemeClr val="tx1"/>
                </a:solidFill>
              </a:rPr>
              <a:t>at that </a:t>
            </a:r>
            <a:r>
              <a:rPr lang="en-US" sz="2000" dirty="0">
                <a:solidFill>
                  <a:schemeClr val="tx1"/>
                </a:solidFill>
              </a:rPr>
              <a:t>node.</a:t>
            </a:r>
          </a:p>
          <a:p>
            <a:pPr marL="0" indent="0" algn="just">
              <a:lnSpc>
                <a:spcPct val="150000"/>
              </a:lnSpc>
              <a:buNone/>
            </a:pPr>
            <a:endParaRPr lang="en-US" sz="2000" dirty="0" smtClean="0">
              <a:solidFill>
                <a:schemeClr val="tx1"/>
              </a:solidFill>
            </a:endParaRPr>
          </a:p>
          <a:p>
            <a:pPr algn="just">
              <a:lnSpc>
                <a:spcPct val="130000"/>
              </a:lnSpc>
              <a:buFont typeface="Wingdings" pitchFamily="2" charset="2"/>
              <a:buChar char="v"/>
            </a:pPr>
            <a:r>
              <a:rPr lang="en-US" dirty="0" smtClean="0">
                <a:solidFill>
                  <a:schemeClr val="tx2"/>
                </a:solidFill>
                <a:effectLst>
                  <a:outerShdw blurRad="63500" dist="38100" dir="5400000" algn="t" rotWithShape="0">
                    <a:prstClr val="black">
                      <a:alpha val="25000"/>
                    </a:prstClr>
                  </a:outerShdw>
                </a:effectLst>
                <a:latin typeface="+mn-lt"/>
                <a:ea typeface="+mj-ea"/>
                <a:cs typeface="+mj-cs"/>
              </a:rPr>
              <a:t>Out-degree :</a:t>
            </a:r>
          </a:p>
          <a:p>
            <a:pPr algn="just">
              <a:lnSpc>
                <a:spcPct val="150000"/>
              </a:lnSpc>
            </a:pPr>
            <a:r>
              <a:rPr lang="en-US" sz="2000" dirty="0" smtClean="0">
                <a:solidFill>
                  <a:schemeClr val="tx1"/>
                </a:solidFill>
              </a:rPr>
              <a:t>Out-degree </a:t>
            </a:r>
            <a:r>
              <a:rPr lang="en-US" sz="2000" dirty="0">
                <a:solidFill>
                  <a:schemeClr val="tx1"/>
                </a:solidFill>
              </a:rPr>
              <a:t>of a node is the number of edges leaving that </a:t>
            </a:r>
            <a:r>
              <a:rPr lang="en-US" sz="2000" dirty="0" smtClean="0">
                <a:solidFill>
                  <a:schemeClr val="tx1"/>
                </a:solidFill>
              </a:rPr>
              <a:t>node.</a:t>
            </a: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956601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r>
              <a:rPr lang="en-US" sz="2000" dirty="0">
                <a:solidFill>
                  <a:schemeClr val="tx1"/>
                </a:solidFill>
              </a:rPr>
              <a:t>To traverse a non-empty binary tree in preorder, the following operations are performed recursively at each </a:t>
            </a:r>
            <a:r>
              <a:rPr lang="en-US" sz="2000" dirty="0" smtClean="0">
                <a:solidFill>
                  <a:schemeClr val="tx1"/>
                </a:solidFill>
              </a:rPr>
              <a:t>node.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a:solidFill>
                  <a:schemeClr val="tx1"/>
                </a:solidFill>
              </a:rPr>
              <a:t>The </a:t>
            </a:r>
            <a:r>
              <a:rPr lang="en-US" sz="2000" dirty="0" smtClean="0">
                <a:solidFill>
                  <a:schemeClr val="tx1"/>
                </a:solidFill>
              </a:rPr>
              <a:t>traversal </a:t>
            </a:r>
            <a:r>
              <a:rPr lang="en-US" sz="2000" dirty="0">
                <a:solidFill>
                  <a:schemeClr val="tx1"/>
                </a:solidFill>
              </a:rPr>
              <a:t>starts with the root node of the tree and continues by</a:t>
            </a:r>
            <a:r>
              <a:rPr lang="en-US" sz="2000" dirty="0" smtClean="0">
                <a:solidFill>
                  <a:schemeClr val="tx1"/>
                </a:solidFill>
              </a:rPr>
              <a:t>:</a:t>
            </a:r>
          </a:p>
          <a:p>
            <a:pPr marL="806450" indent="-344488" algn="just">
              <a:lnSpc>
                <a:spcPct val="150000"/>
              </a:lnSpc>
              <a:buFont typeface="+mj-lt"/>
              <a:buAutoNum type="arabicPeriod"/>
            </a:pPr>
            <a:r>
              <a:rPr lang="en-US" sz="2000" dirty="0">
                <a:solidFill>
                  <a:schemeClr val="tx1"/>
                </a:solidFill>
              </a:rPr>
              <a:t>Visiting the root node. </a:t>
            </a:r>
          </a:p>
          <a:p>
            <a:pPr marL="806450" indent="-344488" algn="just">
              <a:lnSpc>
                <a:spcPct val="150000"/>
              </a:lnSpc>
              <a:buFont typeface="+mj-lt"/>
              <a:buAutoNum type="arabicPeriod"/>
            </a:pPr>
            <a:r>
              <a:rPr lang="en-US" sz="2000" dirty="0">
                <a:solidFill>
                  <a:schemeClr val="tx1"/>
                </a:solidFill>
              </a:rPr>
              <a:t>Traversing the left sub-tree. </a:t>
            </a:r>
          </a:p>
          <a:p>
            <a:pPr marL="806450" indent="-344488" algn="just">
              <a:lnSpc>
                <a:spcPct val="150000"/>
              </a:lnSpc>
              <a:buFont typeface="+mj-lt"/>
              <a:buAutoNum type="arabicPeriod"/>
            </a:pPr>
            <a:r>
              <a:rPr lang="en-US" sz="2000" dirty="0">
                <a:solidFill>
                  <a:schemeClr val="tx1"/>
                </a:solidFill>
              </a:rPr>
              <a:t>Traversing the right sub-tree.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Preorder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792313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Preorder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1027350"/>
            <a:ext cx="5562600" cy="3973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38200" y="5334000"/>
            <a:ext cx="8001000" cy="523220"/>
          </a:xfrm>
          <a:prstGeom prst="rect">
            <a:avLst/>
          </a:prstGeom>
          <a:noFill/>
        </p:spPr>
        <p:txBody>
          <a:bodyPr wrap="square" rtlCol="0">
            <a:spAutoFit/>
          </a:bodyPr>
          <a:lstStyle/>
          <a:p>
            <a:pPr algn="just"/>
            <a:r>
              <a:rPr lang="en-US" sz="2000" b="1" dirty="0">
                <a:latin typeface="+mj-lt"/>
              </a:rPr>
              <a:t>Pre-Order Traversal:    </a:t>
            </a:r>
            <a:r>
              <a:rPr lang="en-US" sz="2800" dirty="0" smtClean="0">
                <a:latin typeface="Calibri" pitchFamily="34" charset="0"/>
                <a:cs typeface="Calibri" pitchFamily="34" charset="0"/>
              </a:rPr>
              <a:t>A,B,D,G,H,L,E,C,F,I,J,K</a:t>
            </a:r>
            <a:endParaRPr lang="en-US" sz="2800" dirty="0">
              <a:latin typeface="Calibri" pitchFamily="34" charset="0"/>
              <a:cs typeface="Calibri" pitchFamily="34" charset="0"/>
            </a:endParaRPr>
          </a:p>
        </p:txBody>
      </p:sp>
    </p:spTree>
    <p:extLst>
      <p:ext uri="{BB962C8B-B14F-4D97-AF65-F5344CB8AC3E}">
        <p14:creationId xmlns="" xmlns:p14="http://schemas.microsoft.com/office/powerpoint/2010/main" val="3747926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Preorder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TextBox 7"/>
          <p:cNvSpPr txBox="1"/>
          <p:nvPr/>
        </p:nvSpPr>
        <p:spPr>
          <a:xfrm>
            <a:off x="838200" y="5334000"/>
            <a:ext cx="8001000" cy="523220"/>
          </a:xfrm>
          <a:prstGeom prst="rect">
            <a:avLst/>
          </a:prstGeom>
          <a:noFill/>
        </p:spPr>
        <p:txBody>
          <a:bodyPr wrap="square" rtlCol="0">
            <a:spAutoFit/>
          </a:bodyPr>
          <a:lstStyle/>
          <a:p>
            <a:pPr algn="just"/>
            <a:r>
              <a:rPr lang="en-US" sz="2000" b="1" dirty="0">
                <a:latin typeface="+mj-lt"/>
              </a:rPr>
              <a:t>Pre-Order Traversal:    </a:t>
            </a:r>
            <a:r>
              <a:rPr lang="en-US" sz="2800" dirty="0">
                <a:latin typeface="Calibri" pitchFamily="34" charset="0"/>
                <a:cs typeface="Calibri" pitchFamily="34" charset="0"/>
              </a:rPr>
              <a:t>A,B,D,C,E,F,G,H,I</a:t>
            </a:r>
          </a:p>
        </p:txBody>
      </p:sp>
      <p:pic>
        <p:nvPicPr>
          <p:cNvPr id="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90800" y="1295400"/>
            <a:ext cx="32766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157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Preorder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TextBox 7"/>
          <p:cNvSpPr txBox="1"/>
          <p:nvPr/>
        </p:nvSpPr>
        <p:spPr>
          <a:xfrm>
            <a:off x="838200" y="5334000"/>
            <a:ext cx="8001000" cy="769441"/>
          </a:xfrm>
          <a:prstGeom prst="rect">
            <a:avLst/>
          </a:prstGeom>
          <a:noFill/>
        </p:spPr>
        <p:txBody>
          <a:bodyPr wrap="square" rtlCol="0">
            <a:spAutoFit/>
          </a:bodyPr>
          <a:lstStyle/>
          <a:p>
            <a:r>
              <a:rPr lang="en-US" sz="2000" b="1" dirty="0" smtClean="0">
                <a:latin typeface="+mj-lt"/>
              </a:rPr>
              <a:t>Pre-Order Traversal:  </a:t>
            </a:r>
            <a:r>
              <a:rPr lang="en-US" sz="2400" dirty="0" smtClean="0">
                <a:latin typeface="Calibri" pitchFamily="34" charset="0"/>
                <a:cs typeface="Calibri" pitchFamily="34" charset="0"/>
              </a:rPr>
              <a:t>8</a:t>
            </a:r>
            <a:r>
              <a:rPr lang="en-US" sz="2400" dirty="0">
                <a:latin typeface="Calibri" pitchFamily="34" charset="0"/>
                <a:cs typeface="Calibri" pitchFamily="34" charset="0"/>
              </a:rPr>
              <a:t>, 5, 9, 7, 1, 12, 2, 4, 11, 3</a:t>
            </a:r>
            <a:r>
              <a:rPr lang="en-US" sz="2000" dirty="0">
                <a:latin typeface="Calibri" pitchFamily="34" charset="0"/>
                <a:cs typeface="Calibri" pitchFamily="34" charset="0"/>
              </a:rPr>
              <a:t/>
            </a:r>
            <a:br>
              <a:rPr lang="en-US" sz="2000" dirty="0">
                <a:latin typeface="Calibri" pitchFamily="34" charset="0"/>
                <a:cs typeface="Calibri" pitchFamily="34" charset="0"/>
              </a:rPr>
            </a:br>
            <a:endParaRPr lang="en-US" sz="2000" dirty="0">
              <a:latin typeface="Calibri" pitchFamily="34" charset="0"/>
              <a:cs typeface="Calibri" pitchFamily="34" charset="0"/>
            </a:endParaRPr>
          </a:p>
        </p:txBody>
      </p:sp>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714356"/>
            <a:ext cx="4947503" cy="441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3246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r>
              <a:rPr lang="en-US" sz="2000" dirty="0">
                <a:solidFill>
                  <a:schemeClr val="tx1"/>
                </a:solidFill>
              </a:rPr>
              <a:t>To traverse a non-empty binary tree in </a:t>
            </a:r>
            <a:r>
              <a:rPr lang="en-US" sz="2000" dirty="0" smtClean="0">
                <a:solidFill>
                  <a:schemeClr val="tx1"/>
                </a:solidFill>
              </a:rPr>
              <a:t>inorder</a:t>
            </a:r>
            <a:r>
              <a:rPr lang="en-US" sz="2000" dirty="0">
                <a:solidFill>
                  <a:schemeClr val="tx1"/>
                </a:solidFill>
              </a:rPr>
              <a:t>, the following operations are performed recursively at each </a:t>
            </a:r>
            <a:r>
              <a:rPr lang="en-US" sz="2000" dirty="0" smtClean="0">
                <a:solidFill>
                  <a:schemeClr val="tx1"/>
                </a:solidFill>
              </a:rPr>
              <a:t>node.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a:solidFill>
                  <a:schemeClr val="tx1"/>
                </a:solidFill>
              </a:rPr>
              <a:t>The </a:t>
            </a:r>
            <a:r>
              <a:rPr lang="en-US" sz="2000" dirty="0" smtClean="0">
                <a:solidFill>
                  <a:schemeClr val="tx1"/>
                </a:solidFill>
              </a:rPr>
              <a:t>traversal </a:t>
            </a:r>
            <a:r>
              <a:rPr lang="en-US" sz="2000" dirty="0">
                <a:solidFill>
                  <a:schemeClr val="tx1"/>
                </a:solidFill>
              </a:rPr>
              <a:t>starts with the root node of the tree and continues by</a:t>
            </a:r>
            <a:r>
              <a:rPr lang="en-US" sz="2000" dirty="0" smtClean="0">
                <a:solidFill>
                  <a:schemeClr val="tx1"/>
                </a:solidFill>
              </a:rPr>
              <a:t>:</a:t>
            </a:r>
          </a:p>
          <a:p>
            <a:pPr marL="806450" indent="-344488" algn="just">
              <a:lnSpc>
                <a:spcPct val="150000"/>
              </a:lnSpc>
              <a:buFont typeface="+mj-lt"/>
              <a:buAutoNum type="arabicPeriod"/>
            </a:pPr>
            <a:r>
              <a:rPr lang="en-US" sz="2000" dirty="0">
                <a:solidFill>
                  <a:schemeClr val="tx1"/>
                </a:solidFill>
              </a:rPr>
              <a:t>Traversing the left sub-tree. </a:t>
            </a:r>
          </a:p>
          <a:p>
            <a:pPr marL="806450" indent="-344488" algn="just">
              <a:lnSpc>
                <a:spcPct val="150000"/>
              </a:lnSpc>
              <a:buFont typeface="+mj-lt"/>
              <a:buAutoNum type="arabicPeriod"/>
            </a:pPr>
            <a:r>
              <a:rPr lang="en-US" sz="2000" dirty="0">
                <a:solidFill>
                  <a:schemeClr val="tx1"/>
                </a:solidFill>
              </a:rPr>
              <a:t>Visiting the root node. </a:t>
            </a:r>
          </a:p>
          <a:p>
            <a:pPr marL="806450" indent="-344488" algn="just">
              <a:lnSpc>
                <a:spcPct val="150000"/>
              </a:lnSpc>
              <a:buFont typeface="+mj-lt"/>
              <a:buAutoNum type="arabicPeriod"/>
            </a:pPr>
            <a:r>
              <a:rPr lang="en-US" sz="2000" dirty="0">
                <a:solidFill>
                  <a:schemeClr val="tx1"/>
                </a:solidFill>
              </a:rPr>
              <a:t>Traversing the right sub-tree.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Inorder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483087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Inorder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990600"/>
            <a:ext cx="5562600" cy="3973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38200" y="5334000"/>
            <a:ext cx="8001000" cy="523220"/>
          </a:xfrm>
          <a:prstGeom prst="rect">
            <a:avLst/>
          </a:prstGeom>
          <a:noFill/>
        </p:spPr>
        <p:txBody>
          <a:bodyPr wrap="square" rtlCol="0">
            <a:spAutoFit/>
          </a:bodyPr>
          <a:lstStyle/>
          <a:p>
            <a:pPr algn="just"/>
            <a:r>
              <a:rPr lang="en-US" sz="2400" dirty="0" smtClean="0">
                <a:latin typeface="Calibri" pitchFamily="34" charset="0"/>
                <a:cs typeface="Calibri" pitchFamily="34" charset="0"/>
              </a:rPr>
              <a:t>In-Order Traversal</a:t>
            </a:r>
            <a:r>
              <a:rPr lang="en-US" sz="2800" dirty="0" smtClean="0">
                <a:latin typeface="Calibri" pitchFamily="34" charset="0"/>
                <a:cs typeface="Calibri" pitchFamily="34" charset="0"/>
              </a:rPr>
              <a:t>: G,D,H,L,B,E,A,C,I,F,K,J</a:t>
            </a:r>
            <a:endParaRPr lang="en-US" sz="2800" dirty="0">
              <a:latin typeface="Calibri" pitchFamily="34" charset="0"/>
              <a:cs typeface="Calibri" pitchFamily="34" charset="0"/>
            </a:endParaRPr>
          </a:p>
        </p:txBody>
      </p:sp>
    </p:spTree>
    <p:extLst>
      <p:ext uri="{BB962C8B-B14F-4D97-AF65-F5344CB8AC3E}">
        <p14:creationId xmlns="" xmlns:p14="http://schemas.microsoft.com/office/powerpoint/2010/main" val="1688862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Inorder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4600" y="1295400"/>
            <a:ext cx="32766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71500" y="5410200"/>
            <a:ext cx="8001000" cy="523220"/>
          </a:xfrm>
          <a:prstGeom prst="rect">
            <a:avLst/>
          </a:prstGeom>
          <a:noFill/>
        </p:spPr>
        <p:txBody>
          <a:bodyPr wrap="square" rtlCol="0">
            <a:spAutoFit/>
          </a:bodyPr>
          <a:lstStyle/>
          <a:p>
            <a:pPr algn="just"/>
            <a:r>
              <a:rPr lang="en-US" sz="2400" dirty="0" smtClean="0">
                <a:latin typeface="Calibri" pitchFamily="34" charset="0"/>
                <a:cs typeface="Calibri" pitchFamily="34" charset="0"/>
              </a:rPr>
              <a:t>In-Order Traversal</a:t>
            </a:r>
            <a:r>
              <a:rPr lang="en-US" sz="2800" dirty="0" smtClean="0">
                <a:latin typeface="Calibri" pitchFamily="34" charset="0"/>
                <a:cs typeface="Calibri" pitchFamily="34" charset="0"/>
              </a:rPr>
              <a:t>:    B,D,A,E,H,G,I,F,C</a:t>
            </a:r>
            <a:endParaRPr lang="en-US" sz="2800" dirty="0">
              <a:latin typeface="Calibri" pitchFamily="34" charset="0"/>
              <a:cs typeface="Calibri" pitchFamily="34" charset="0"/>
            </a:endParaRPr>
          </a:p>
        </p:txBody>
      </p:sp>
    </p:spTree>
    <p:extLst>
      <p:ext uri="{BB962C8B-B14F-4D97-AF65-F5344CB8AC3E}">
        <p14:creationId xmlns="" xmlns:p14="http://schemas.microsoft.com/office/powerpoint/2010/main" val="2631095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Inorder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0" name="TextBox 9"/>
          <p:cNvSpPr txBox="1"/>
          <p:nvPr/>
        </p:nvSpPr>
        <p:spPr>
          <a:xfrm>
            <a:off x="457200" y="5410200"/>
            <a:ext cx="8001000" cy="523220"/>
          </a:xfrm>
          <a:prstGeom prst="rect">
            <a:avLst/>
          </a:prstGeom>
          <a:noFill/>
        </p:spPr>
        <p:txBody>
          <a:bodyPr wrap="square" rtlCol="0">
            <a:spAutoFit/>
          </a:bodyPr>
          <a:lstStyle/>
          <a:p>
            <a:pPr algn="just"/>
            <a:r>
              <a:rPr lang="en-US" sz="2400" dirty="0" smtClean="0">
                <a:latin typeface="Calibri" pitchFamily="34" charset="0"/>
                <a:cs typeface="Calibri" pitchFamily="34" charset="0"/>
              </a:rPr>
              <a:t>In-Order Traversal</a:t>
            </a:r>
            <a:r>
              <a:rPr lang="en-US" sz="2800" dirty="0" smtClean="0">
                <a:latin typeface="Calibri" pitchFamily="34" charset="0"/>
                <a:cs typeface="Calibri" pitchFamily="34" charset="0"/>
              </a:rPr>
              <a:t>:  9</a:t>
            </a:r>
            <a:r>
              <a:rPr lang="en-US" sz="2800" dirty="0">
                <a:latin typeface="Calibri" pitchFamily="34" charset="0"/>
                <a:cs typeface="Calibri" pitchFamily="34" charset="0"/>
              </a:rPr>
              <a:t>, 5, 1, 7, 2, 12, 8, 4, 3, </a:t>
            </a:r>
            <a:r>
              <a:rPr lang="en-US" sz="2800" dirty="0" smtClean="0">
                <a:latin typeface="Calibri" pitchFamily="34" charset="0"/>
                <a:cs typeface="Calibri" pitchFamily="34" charset="0"/>
              </a:rPr>
              <a:t>11</a:t>
            </a:r>
            <a:endParaRPr lang="en-US" sz="2800" dirty="0">
              <a:latin typeface="Calibri" pitchFamily="34" charset="0"/>
              <a:cs typeface="Calibri" pitchFamily="34" charset="0"/>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762000"/>
            <a:ext cx="4947503" cy="441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22391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gn="just">
              <a:lnSpc>
                <a:spcPct val="150000"/>
              </a:lnSpc>
              <a:buFont typeface="Wingdings" pitchFamily="2" charset="2"/>
              <a:buChar char="q"/>
            </a:pPr>
            <a:r>
              <a:rPr lang="en-US" sz="2000" dirty="0">
                <a:solidFill>
                  <a:schemeClr val="tx1"/>
                </a:solidFill>
              </a:rPr>
              <a:t>To traverse a non-empty binary tree in </a:t>
            </a:r>
            <a:r>
              <a:rPr lang="en-US" sz="2000" dirty="0" smtClean="0">
                <a:solidFill>
                  <a:schemeClr val="tx1"/>
                </a:solidFill>
              </a:rPr>
              <a:t>postorder</a:t>
            </a:r>
            <a:r>
              <a:rPr lang="en-US" sz="2000" dirty="0">
                <a:solidFill>
                  <a:schemeClr val="tx1"/>
                </a:solidFill>
              </a:rPr>
              <a:t>, the following operations are performed recursively at each </a:t>
            </a:r>
            <a:r>
              <a:rPr lang="en-US" sz="2000" dirty="0" smtClean="0">
                <a:solidFill>
                  <a:schemeClr val="tx1"/>
                </a:solidFill>
              </a:rPr>
              <a:t>node.</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r>
              <a:rPr lang="en-US" sz="2000" dirty="0">
                <a:solidFill>
                  <a:schemeClr val="tx1"/>
                </a:solidFill>
              </a:rPr>
              <a:t>The </a:t>
            </a:r>
            <a:r>
              <a:rPr lang="en-US" sz="2000" dirty="0" smtClean="0">
                <a:solidFill>
                  <a:schemeClr val="tx1"/>
                </a:solidFill>
              </a:rPr>
              <a:t>traversal </a:t>
            </a:r>
            <a:r>
              <a:rPr lang="en-US" sz="2000" dirty="0">
                <a:solidFill>
                  <a:schemeClr val="tx1"/>
                </a:solidFill>
              </a:rPr>
              <a:t>starts with the root node of the tree and continues by</a:t>
            </a:r>
            <a:r>
              <a:rPr lang="en-US" sz="2000" dirty="0" smtClean="0">
                <a:solidFill>
                  <a:schemeClr val="tx1"/>
                </a:solidFill>
              </a:rPr>
              <a:t>:</a:t>
            </a:r>
          </a:p>
          <a:p>
            <a:pPr marL="806450" indent="-344488" algn="just">
              <a:lnSpc>
                <a:spcPct val="150000"/>
              </a:lnSpc>
              <a:buFont typeface="+mj-lt"/>
              <a:buAutoNum type="arabicPeriod"/>
            </a:pPr>
            <a:r>
              <a:rPr lang="en-US" sz="2000" dirty="0">
                <a:solidFill>
                  <a:schemeClr val="tx1"/>
                </a:solidFill>
              </a:rPr>
              <a:t>Traversing the left sub-tree. </a:t>
            </a:r>
          </a:p>
          <a:p>
            <a:pPr marL="806450" indent="-344488" algn="just">
              <a:lnSpc>
                <a:spcPct val="150000"/>
              </a:lnSpc>
              <a:buFont typeface="+mj-lt"/>
              <a:buAutoNum type="arabicPeriod"/>
            </a:pPr>
            <a:r>
              <a:rPr lang="en-US" sz="2000" dirty="0">
                <a:solidFill>
                  <a:schemeClr val="tx1"/>
                </a:solidFill>
              </a:rPr>
              <a:t>Traversing the right sub-tree. </a:t>
            </a:r>
          </a:p>
          <a:p>
            <a:pPr marL="806450" indent="-344488" algn="just">
              <a:lnSpc>
                <a:spcPct val="150000"/>
              </a:lnSpc>
              <a:buFont typeface="+mj-lt"/>
              <a:buAutoNum type="arabicPeriod"/>
            </a:pPr>
            <a:r>
              <a:rPr lang="en-US" sz="2000" dirty="0">
                <a:solidFill>
                  <a:schemeClr val="tx1"/>
                </a:solidFill>
              </a:rPr>
              <a:t>Visiting the root node. </a:t>
            </a: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Postorder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r>
              <a:rPr lang="en-US" sz="2000" dirty="0" smtClean="0">
                <a:solidFill>
                  <a:schemeClr val="tx1"/>
                </a:solidFill>
              </a:rPr>
              <a:t> </a:t>
            </a: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Postorder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990600"/>
            <a:ext cx="5562600" cy="3973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5334000"/>
            <a:ext cx="8001000" cy="523220"/>
          </a:xfrm>
          <a:prstGeom prst="rect">
            <a:avLst/>
          </a:prstGeom>
          <a:noFill/>
        </p:spPr>
        <p:txBody>
          <a:bodyPr wrap="square" rtlCol="0">
            <a:spAutoFit/>
          </a:bodyPr>
          <a:lstStyle/>
          <a:p>
            <a:pPr algn="just"/>
            <a:r>
              <a:rPr lang="en-US" sz="2400" dirty="0" smtClean="0">
                <a:latin typeface="Calibri" pitchFamily="34" charset="0"/>
                <a:cs typeface="Calibri" pitchFamily="34" charset="0"/>
              </a:rPr>
              <a:t>Post-Order Traversal</a:t>
            </a:r>
            <a:r>
              <a:rPr lang="en-US" sz="2800" dirty="0" smtClean="0">
                <a:latin typeface="Calibri" pitchFamily="34" charset="0"/>
                <a:cs typeface="Calibri" pitchFamily="34" charset="0"/>
              </a:rPr>
              <a:t>: G,L,H,D,E,B,I,K,J,F,C,A</a:t>
            </a:r>
            <a:endParaRPr lang="en-US" sz="2800" dirty="0">
              <a:latin typeface="Calibri" pitchFamily="34" charset="0"/>
              <a:cs typeface="Calibri" pitchFamily="34" charset="0"/>
            </a:endParaRPr>
          </a:p>
        </p:txBody>
      </p:sp>
    </p:spTree>
    <p:extLst>
      <p:ext uri="{BB962C8B-B14F-4D97-AF65-F5344CB8AC3E}">
        <p14:creationId xmlns="" xmlns:p14="http://schemas.microsoft.com/office/powerpoint/2010/main" val="213563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7620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Root : </a:t>
            </a:r>
          </a:p>
          <a:p>
            <a:pPr>
              <a:lnSpc>
                <a:spcPts val="2800"/>
              </a:lnSpc>
            </a:pPr>
            <a:r>
              <a:rPr lang="en-CA" sz="1800" dirty="0">
                <a:solidFill>
                  <a:schemeClr val="tx1"/>
                </a:solidFill>
              </a:rPr>
              <a:t>If the tree is not empty, then the first node is called the root. </a:t>
            </a:r>
          </a:p>
          <a:p>
            <a:pPr>
              <a:lnSpc>
                <a:spcPts val="2800"/>
              </a:lnSpc>
            </a:pPr>
            <a:r>
              <a:rPr lang="en-CA" sz="1800" dirty="0">
                <a:solidFill>
                  <a:schemeClr val="tx1"/>
                </a:solidFill>
              </a:rPr>
              <a:t>The in-degree of the root is by definition, </a:t>
            </a:r>
            <a:r>
              <a:rPr lang="en-CA" sz="1800" dirty="0" smtClean="0">
                <a:solidFill>
                  <a:schemeClr val="tx1"/>
                </a:solidFill>
              </a:rPr>
              <a:t>zero.</a:t>
            </a:r>
          </a:p>
          <a:p>
            <a:pPr>
              <a:lnSpc>
                <a:spcPts val="2800"/>
              </a:lnSpc>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Leaf : </a:t>
            </a:r>
          </a:p>
          <a:p>
            <a:pPr algn="just">
              <a:lnSpc>
                <a:spcPct val="150000"/>
              </a:lnSpc>
            </a:pPr>
            <a:r>
              <a:rPr lang="en-US" sz="2000" dirty="0">
                <a:solidFill>
                  <a:schemeClr val="tx1"/>
                </a:solidFill>
              </a:rPr>
              <a:t>A leaf is any node with an out-degree of </a:t>
            </a:r>
            <a:r>
              <a:rPr lang="en-US" sz="2000" dirty="0" smtClean="0">
                <a:solidFill>
                  <a:schemeClr val="tx1"/>
                </a:solidFill>
              </a:rPr>
              <a:t>zero, </a:t>
            </a:r>
            <a:r>
              <a:rPr lang="en-US" sz="2000" dirty="0" err="1" smtClean="0">
                <a:solidFill>
                  <a:schemeClr val="tx1"/>
                </a:solidFill>
              </a:rPr>
              <a:t>i.e</a:t>
            </a:r>
            <a:r>
              <a:rPr lang="en-US" sz="2000" dirty="0" smtClean="0">
                <a:solidFill>
                  <a:schemeClr val="tx1"/>
                </a:solidFill>
              </a:rPr>
              <a:t>, </a:t>
            </a:r>
            <a:r>
              <a:rPr lang="en-US" sz="2000" dirty="0">
                <a:solidFill>
                  <a:schemeClr val="tx1"/>
                </a:solidFill>
              </a:rPr>
              <a:t>the node without a children</a:t>
            </a:r>
            <a:r>
              <a:rPr lang="en-US" sz="2000" dirty="0" smtClean="0">
                <a:solidFill>
                  <a:schemeClr val="tx1"/>
                </a:solidFill>
              </a:rPr>
              <a:t>.</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Internal node </a:t>
            </a: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a:t>
            </a:r>
            <a:endParaRPr lang="en-US" sz="2200" dirty="0">
              <a:solidFill>
                <a:schemeClr val="tx2"/>
              </a:solidFill>
              <a:effectLst>
                <a:outerShdw blurRad="63500" dist="38100" dir="5400000" algn="t" rotWithShape="0">
                  <a:prstClr val="black">
                    <a:alpha val="25000"/>
                  </a:prstClr>
                </a:outerShdw>
              </a:effectLst>
              <a:latin typeface="+mn-lt"/>
              <a:ea typeface="+mj-ea"/>
              <a:cs typeface="+mj-cs"/>
            </a:endParaRPr>
          </a:p>
          <a:p>
            <a:pPr algn="just">
              <a:lnSpc>
                <a:spcPct val="150000"/>
              </a:lnSpc>
            </a:pPr>
            <a:r>
              <a:rPr lang="en-US" sz="2000" dirty="0">
                <a:solidFill>
                  <a:schemeClr val="tx1"/>
                </a:solidFill>
              </a:rPr>
              <a:t>A node that is not a root or a leaf is known as internal node because it is found in the middle portion of a tree.</a:t>
            </a: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pPr>
            <a:endParaRPr lang="en-US" sz="2000" dirty="0">
              <a:solidFill>
                <a:schemeClr val="tx1"/>
              </a:solidFill>
            </a:endParaRPr>
          </a:p>
          <a:p>
            <a:pPr algn="just">
              <a:lnSpc>
                <a:spcPct val="150000"/>
              </a:lnSpc>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957333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r>
              <a:rPr lang="en-US" sz="2000" dirty="0" smtClean="0">
                <a:solidFill>
                  <a:schemeClr val="tx1"/>
                </a:solidFill>
              </a:rPr>
              <a:t> </a:t>
            </a: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Postorder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43200" y="1295400"/>
            <a:ext cx="32766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09600" y="5257800"/>
            <a:ext cx="8001000" cy="523220"/>
          </a:xfrm>
          <a:prstGeom prst="rect">
            <a:avLst/>
          </a:prstGeom>
          <a:noFill/>
        </p:spPr>
        <p:txBody>
          <a:bodyPr wrap="square" rtlCol="0">
            <a:spAutoFit/>
          </a:bodyPr>
          <a:lstStyle/>
          <a:p>
            <a:pPr algn="just"/>
            <a:r>
              <a:rPr lang="en-US" sz="2400" dirty="0" smtClean="0">
                <a:latin typeface="Calibri" pitchFamily="34" charset="0"/>
                <a:cs typeface="Calibri" pitchFamily="34" charset="0"/>
              </a:rPr>
              <a:t>Post-Order Traversal</a:t>
            </a:r>
            <a:r>
              <a:rPr lang="en-US" sz="2800" dirty="0" smtClean="0">
                <a:latin typeface="Calibri" pitchFamily="34" charset="0"/>
                <a:cs typeface="Calibri" pitchFamily="34" charset="0"/>
              </a:rPr>
              <a:t>: D,B,H,I,G,F,E,C,A</a:t>
            </a:r>
            <a:endParaRPr lang="en-US" sz="2800" dirty="0">
              <a:latin typeface="Calibri" pitchFamily="34" charset="0"/>
              <a:cs typeface="Calibri" pitchFamily="34" charset="0"/>
            </a:endParaRPr>
          </a:p>
        </p:txBody>
      </p:sp>
    </p:spTree>
    <p:extLst>
      <p:ext uri="{BB962C8B-B14F-4D97-AF65-F5344CB8AC3E}">
        <p14:creationId xmlns="" xmlns:p14="http://schemas.microsoft.com/office/powerpoint/2010/main" val="1824525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marL="0" indent="0" algn="just">
              <a:lnSpc>
                <a:spcPct val="150000"/>
              </a:lnSpc>
              <a:buNone/>
            </a:pPr>
            <a:r>
              <a:rPr lang="en-US" sz="2000" dirty="0" smtClean="0">
                <a:solidFill>
                  <a:schemeClr val="tx1"/>
                </a:solidFill>
              </a:rPr>
              <a:t> </a:t>
            </a:r>
            <a:endParaRPr lang="en-US" sz="2000" dirty="0">
              <a:solidFill>
                <a:schemeClr val="tx1"/>
              </a:solidFill>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buFont typeface="Wingdings" pitchFamily="2" charset="2"/>
              <a:buChar char="q"/>
            </a:pPr>
            <a:endParaRPr lang="en-US" sz="2000" dirty="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pPr algn="l"/>
            <a:r>
              <a:rPr lang="en-US" sz="2800" dirty="0" smtClean="0"/>
              <a:t>Postorder Traversal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0" name="TextBox 9"/>
          <p:cNvSpPr txBox="1"/>
          <p:nvPr/>
        </p:nvSpPr>
        <p:spPr>
          <a:xfrm>
            <a:off x="609600" y="5257800"/>
            <a:ext cx="8001000" cy="954107"/>
          </a:xfrm>
          <a:prstGeom prst="rect">
            <a:avLst/>
          </a:prstGeom>
          <a:noFill/>
        </p:spPr>
        <p:txBody>
          <a:bodyPr wrap="square" rtlCol="0">
            <a:spAutoFit/>
          </a:bodyPr>
          <a:lstStyle/>
          <a:p>
            <a:pPr algn="just"/>
            <a:r>
              <a:rPr lang="en-US" sz="2400" dirty="0" smtClean="0">
                <a:latin typeface="Calibri" pitchFamily="34" charset="0"/>
                <a:cs typeface="Calibri" pitchFamily="34" charset="0"/>
              </a:rPr>
              <a:t>Post-Order Traversal</a:t>
            </a:r>
            <a:r>
              <a:rPr lang="en-US" sz="2800" dirty="0" smtClean="0">
                <a:latin typeface="Calibri" pitchFamily="34" charset="0"/>
                <a:cs typeface="Calibri" pitchFamily="34" charset="0"/>
              </a:rPr>
              <a:t>: </a:t>
            </a:r>
            <a:r>
              <a:rPr lang="en-US" sz="2800" dirty="0">
                <a:latin typeface="Calibri" pitchFamily="34" charset="0"/>
                <a:cs typeface="Calibri" pitchFamily="34" charset="0"/>
              </a:rPr>
              <a:t>9, 1, 2, 12, 7, 5, 3, 11, 4, 8</a:t>
            </a:r>
            <a:br>
              <a:rPr lang="en-US" sz="2800" dirty="0">
                <a:latin typeface="Calibri" pitchFamily="34" charset="0"/>
                <a:cs typeface="Calibri" pitchFamily="34" charset="0"/>
              </a:rPr>
            </a:br>
            <a:endParaRPr lang="en-US" sz="2800" dirty="0">
              <a:latin typeface="Calibri" pitchFamily="34" charset="0"/>
              <a:cs typeface="Calibri" pitchFamily="34" charset="0"/>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0" y="762000"/>
            <a:ext cx="4947503" cy="441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9469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362200"/>
            <a:ext cx="7772400" cy="1981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If the words right and left are interchanged then three new traversals are possible:</a:t>
            </a:r>
          </a:p>
          <a:p>
            <a:pPr marL="0" indent="0" algn="just">
              <a:lnSpc>
                <a:spcPct val="150000"/>
              </a:lnSpc>
              <a:buNone/>
            </a:pPr>
            <a:endParaRPr lang="en-US" sz="2000" dirty="0" smtClean="0">
              <a:solidFill>
                <a:schemeClr val="tx1"/>
              </a:solidFill>
            </a:endParaRPr>
          </a:p>
          <a:p>
            <a:pPr indent="344488" algn="just">
              <a:lnSpc>
                <a:spcPct val="150000"/>
              </a:lnSpc>
            </a:pPr>
            <a:r>
              <a:rPr lang="en-US" sz="2000" b="1" dirty="0" smtClean="0">
                <a:solidFill>
                  <a:schemeClr val="tx1"/>
                </a:solidFill>
              </a:rPr>
              <a:t>Converse Preorder Traversal : Root – Right – Left </a:t>
            </a:r>
          </a:p>
          <a:p>
            <a:pPr indent="344488" algn="just">
              <a:lnSpc>
                <a:spcPct val="150000"/>
              </a:lnSpc>
            </a:pPr>
            <a:r>
              <a:rPr lang="en-US" sz="2000" b="1" dirty="0" smtClean="0">
                <a:solidFill>
                  <a:schemeClr val="tx1"/>
                </a:solidFill>
              </a:rPr>
              <a:t>Converse Inorder Traversal : Right – Root – Left </a:t>
            </a:r>
          </a:p>
          <a:p>
            <a:pPr indent="344488" algn="just">
              <a:lnSpc>
                <a:spcPct val="150000"/>
              </a:lnSpc>
            </a:pPr>
            <a:r>
              <a:rPr lang="en-US" sz="2000" b="1" dirty="0" smtClean="0">
                <a:solidFill>
                  <a:schemeClr val="tx1"/>
                </a:solidFill>
              </a:rPr>
              <a:t>Converse Postorder Traversal : Right – Left – Root </a:t>
            </a:r>
            <a:endParaRPr lang="en-US" sz="2000" b="1" dirty="0">
              <a:solidFill>
                <a:schemeClr val="tx1"/>
              </a:solidFill>
            </a:endParaRPr>
          </a:p>
          <a:p>
            <a:pPr indent="344488"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58965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5486400"/>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Post-order for given : (REFER CLASS-BOOK)</a:t>
            </a:r>
          </a:p>
          <a:p>
            <a:pPr algn="just">
              <a:lnSpc>
                <a:spcPct val="150000"/>
              </a:lnSpc>
            </a:pPr>
            <a:r>
              <a:rPr lang="en-US" sz="2000" dirty="0" smtClean="0">
                <a:solidFill>
                  <a:schemeClr val="tx1"/>
                </a:solidFill>
              </a:rPr>
              <a:t>In-order : </a:t>
            </a:r>
            <a:r>
              <a:rPr lang="en-CA" sz="2000" dirty="0" smtClean="0">
                <a:solidFill>
                  <a:srgbClr val="000000"/>
                </a:solidFill>
                <a:latin typeface="Century Schoolbook"/>
                <a:cs typeface="Century Schoolbook"/>
              </a:rPr>
              <a:t>E A C K F H D B G</a:t>
            </a:r>
          </a:p>
          <a:p>
            <a:pPr algn="just">
              <a:lnSpc>
                <a:spcPct val="150000"/>
              </a:lnSpc>
            </a:pPr>
            <a:r>
              <a:rPr lang="en-US" sz="2000" dirty="0" smtClean="0">
                <a:solidFill>
                  <a:schemeClr val="tx1"/>
                </a:solidFill>
              </a:rPr>
              <a:t>Pre-order : </a:t>
            </a:r>
            <a:r>
              <a:rPr lang="en-CA" sz="2000" dirty="0">
                <a:solidFill>
                  <a:srgbClr val="000000"/>
                </a:solidFill>
                <a:latin typeface="Century Schoolbook"/>
                <a:cs typeface="Century Schoolbook"/>
              </a:rPr>
              <a:t>F A E K C D H G B</a:t>
            </a:r>
          </a:p>
          <a:p>
            <a:pPr algn="just">
              <a:lnSpc>
                <a:spcPct val="150000"/>
              </a:lnSpc>
            </a:pPr>
            <a:r>
              <a:rPr lang="en-US" sz="2000" b="1" dirty="0" smtClean="0">
                <a:solidFill>
                  <a:schemeClr val="bg2">
                    <a:lumMod val="10000"/>
                  </a:schemeClr>
                </a:solidFill>
              </a:rPr>
              <a:t>Post-order (Answer) : </a:t>
            </a:r>
            <a:r>
              <a:rPr lang="en-CA" sz="2000" b="1" dirty="0">
                <a:solidFill>
                  <a:schemeClr val="bg2">
                    <a:lumMod val="10000"/>
                  </a:schemeClr>
                </a:solidFill>
                <a:latin typeface="Century Schoolbook"/>
              </a:rPr>
              <a:t>E C K A H B G D </a:t>
            </a:r>
            <a:r>
              <a:rPr lang="en-CA" sz="2000" b="1" dirty="0" smtClean="0">
                <a:solidFill>
                  <a:schemeClr val="bg2">
                    <a:lumMod val="10000"/>
                  </a:schemeClr>
                </a:solidFill>
                <a:latin typeface="Century Schoolbook"/>
              </a:rPr>
              <a:t>F</a:t>
            </a:r>
          </a:p>
          <a:p>
            <a:pPr>
              <a:lnSpc>
                <a:spcPts val="2800"/>
              </a:lnSpc>
            </a:pPr>
            <a:endParaRPr lang="en-CA" sz="2000" dirty="0" smtClean="0">
              <a:solidFill>
                <a:srgbClr val="000000"/>
              </a:solidFill>
              <a:latin typeface="Century Schoolbook"/>
              <a:cs typeface="Century Schoolbook"/>
            </a:endParaRPr>
          </a:p>
          <a:p>
            <a:pPr>
              <a:lnSpc>
                <a:spcPts val="2800"/>
              </a:lnSpc>
            </a:pPr>
            <a:r>
              <a:rPr lang="en-CA" sz="2000" dirty="0" smtClean="0">
                <a:solidFill>
                  <a:srgbClr val="000000"/>
                </a:solidFill>
                <a:latin typeface="Century Schoolbook"/>
                <a:cs typeface="Century Schoolbook"/>
              </a:rPr>
              <a:t>First See the </a:t>
            </a:r>
            <a:r>
              <a:rPr lang="en-CA" sz="2000" dirty="0" err="1" smtClean="0">
                <a:solidFill>
                  <a:srgbClr val="000000"/>
                </a:solidFill>
                <a:latin typeface="Century Schoolbook"/>
                <a:cs typeface="Century Schoolbook"/>
              </a:rPr>
              <a:t>Preorder</a:t>
            </a:r>
            <a:r>
              <a:rPr lang="en-CA" sz="2000" dirty="0" smtClean="0">
                <a:solidFill>
                  <a:srgbClr val="000000"/>
                </a:solidFill>
                <a:latin typeface="Century Schoolbook"/>
                <a:cs typeface="Century Schoolbook"/>
              </a:rPr>
              <a:t>. Which element is first in </a:t>
            </a:r>
            <a:r>
              <a:rPr lang="en-CA" sz="2000" dirty="0" err="1" smtClean="0">
                <a:solidFill>
                  <a:srgbClr val="000000"/>
                </a:solidFill>
                <a:latin typeface="Century Schoolbook"/>
                <a:cs typeface="Century Schoolbook"/>
              </a:rPr>
              <a:t>preorder</a:t>
            </a:r>
            <a:endParaRPr lang="en-CA" sz="2000" dirty="0" smtClean="0">
              <a:solidFill>
                <a:srgbClr val="000000"/>
              </a:solidFill>
              <a:latin typeface="Century Schoolbook"/>
              <a:cs typeface="Century Schoolbook"/>
            </a:endParaRPr>
          </a:p>
          <a:p>
            <a:pPr>
              <a:lnSpc>
                <a:spcPts val="2800"/>
              </a:lnSpc>
            </a:pPr>
            <a:r>
              <a:rPr lang="en-CA" sz="2000" dirty="0" smtClean="0">
                <a:solidFill>
                  <a:srgbClr val="000000"/>
                </a:solidFill>
                <a:latin typeface="Century Schoolbook"/>
              </a:rPr>
              <a:t>Take that element as a ROOT.</a:t>
            </a: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So in this example in </a:t>
            </a:r>
            <a:r>
              <a:rPr lang="en-CA" sz="2000" dirty="0" err="1" smtClean="0">
                <a:solidFill>
                  <a:srgbClr val="000000"/>
                </a:solidFill>
                <a:latin typeface="Century Schoolbook"/>
              </a:rPr>
              <a:t>Preorder</a:t>
            </a:r>
            <a:r>
              <a:rPr lang="en-CA" sz="2000" dirty="0" smtClean="0">
                <a:solidFill>
                  <a:srgbClr val="000000"/>
                </a:solidFill>
                <a:latin typeface="Century Schoolbook"/>
              </a:rPr>
              <a:t> part “F” Becomes Root.</a:t>
            </a:r>
          </a:p>
          <a:p>
            <a:pPr>
              <a:lnSpc>
                <a:spcPts val="2800"/>
              </a:lnSpc>
            </a:pPr>
            <a:r>
              <a:rPr lang="en-CA" sz="2000" dirty="0" smtClean="0">
                <a:solidFill>
                  <a:srgbClr val="000000"/>
                </a:solidFill>
                <a:latin typeface="Century Schoolbook"/>
              </a:rPr>
              <a:t>Because F is the first element in </a:t>
            </a:r>
            <a:r>
              <a:rPr lang="en-CA" sz="2000" dirty="0" err="1" smtClean="0">
                <a:solidFill>
                  <a:srgbClr val="000000"/>
                </a:solidFill>
                <a:latin typeface="Century Schoolbook"/>
              </a:rPr>
              <a:t>Preorder</a:t>
            </a:r>
            <a:r>
              <a:rPr lang="en-CA" sz="2000" dirty="0" smtClean="0">
                <a:solidFill>
                  <a:srgbClr val="000000"/>
                </a:solidFill>
                <a:latin typeface="Century Schoolbook"/>
              </a:rPr>
              <a:t>.</a:t>
            </a: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Now Check in </a:t>
            </a:r>
            <a:r>
              <a:rPr lang="en-CA" sz="2000" dirty="0" err="1" smtClean="0">
                <a:solidFill>
                  <a:srgbClr val="000000"/>
                </a:solidFill>
                <a:latin typeface="Century Schoolbook"/>
              </a:rPr>
              <a:t>Inorder</a:t>
            </a:r>
            <a:r>
              <a:rPr lang="en-CA" sz="2000" dirty="0" smtClean="0">
                <a:solidFill>
                  <a:srgbClr val="000000"/>
                </a:solidFill>
                <a:latin typeface="Century Schoolbook"/>
              </a:rPr>
              <a:t> where F exist in </a:t>
            </a:r>
            <a:r>
              <a:rPr lang="en-CA" sz="2000" dirty="0" err="1" smtClean="0">
                <a:solidFill>
                  <a:srgbClr val="000000"/>
                </a:solidFill>
                <a:latin typeface="Century Schoolbook"/>
              </a:rPr>
              <a:t>Inorder</a:t>
            </a:r>
            <a:r>
              <a:rPr lang="en-CA" sz="2000" dirty="0" smtClean="0">
                <a:solidFill>
                  <a:srgbClr val="000000"/>
                </a:solidFill>
                <a:latin typeface="Century Schoolbook"/>
              </a:rPr>
              <a:t>.</a:t>
            </a:r>
          </a:p>
          <a:p>
            <a:pPr>
              <a:lnSpc>
                <a:spcPts val="2800"/>
              </a:lnSpc>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gn="just">
              <a:lnSpc>
                <a:spcPct val="150000"/>
              </a:lnSpc>
              <a:buFont typeface="Wingdings" pitchFamily="2" charset="2"/>
              <a:buChar char="q"/>
            </a:pPr>
            <a:endParaRPr lang="en-US" sz="2000" dirty="0" smtClean="0">
              <a:solidFill>
                <a:schemeClr val="tx1"/>
              </a:solidFill>
            </a:endParaRPr>
          </a:p>
          <a:p>
            <a:pPr algn="just">
              <a:lnSpc>
                <a:spcPct val="150000"/>
              </a:lnSpc>
            </a:pPr>
            <a:endParaRPr lang="en-CA" sz="2000" b="1" dirty="0">
              <a:solidFill>
                <a:schemeClr val="bg2">
                  <a:lumMod val="10000"/>
                </a:schemeClr>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E A C K F H D B G</a:t>
            </a:r>
            <a:r>
              <a:rPr lang="en-CA" sz="2000" dirty="0" smtClean="0">
                <a:solidFill>
                  <a:srgbClr val="000000"/>
                </a:solidFill>
                <a:latin typeface="Times New Roman"/>
              </a:rPr>
              <a:t/>
            </a:r>
            <a:br>
              <a:rPr lang="en-CA" sz="2000" dirty="0" smtClean="0">
                <a:solidFill>
                  <a:srgbClr val="000000"/>
                </a:solidFill>
                <a:latin typeface="Times New Roman"/>
              </a:rPr>
            </a:br>
            <a:r>
              <a:rPr lang="en-CA" sz="2000" dirty="0" err="1" smtClean="0">
                <a:solidFill>
                  <a:srgbClr val="000000"/>
                </a:solidFill>
                <a:latin typeface="Century Schoolbook"/>
                <a:cs typeface="Century Schoolbook"/>
              </a:rPr>
              <a:t>Preorder</a:t>
            </a:r>
            <a:r>
              <a:rPr lang="en-CA" sz="2000" dirty="0" smtClean="0">
                <a:solidFill>
                  <a:srgbClr val="000000"/>
                </a:solidFill>
                <a:latin typeface="Century Schoolbook"/>
                <a:cs typeface="Century Schoolbook"/>
              </a:rPr>
              <a:t> = F A E K C D H G B</a:t>
            </a:r>
          </a:p>
          <a:p>
            <a:pPr>
              <a:lnSpc>
                <a:spcPts val="2800"/>
              </a:lnSpc>
            </a:pPr>
            <a:endParaRPr lang="en-CA" sz="2000" dirty="0" smtClean="0">
              <a:solidFill>
                <a:srgbClr val="000000"/>
              </a:solidFill>
            </a:endParaRPr>
          </a:p>
          <a:p>
            <a:pPr>
              <a:lnSpc>
                <a:spcPts val="2800"/>
              </a:lnSpc>
            </a:pPr>
            <a:r>
              <a:rPr lang="en-CA" sz="2000" dirty="0" smtClean="0">
                <a:solidFill>
                  <a:srgbClr val="000000"/>
                </a:solidFill>
                <a:latin typeface="Century Schoolbook"/>
                <a:cs typeface="Century Schoolbook"/>
              </a:rPr>
              <a:t>So in </a:t>
            </a: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F is there at middle whichever element is </a:t>
            </a:r>
          </a:p>
          <a:p>
            <a:pPr>
              <a:lnSpc>
                <a:spcPts val="2800"/>
              </a:lnSpc>
            </a:pPr>
            <a:r>
              <a:rPr lang="en-CA" sz="2000" dirty="0" smtClean="0">
                <a:solidFill>
                  <a:srgbClr val="000000"/>
                </a:solidFill>
                <a:latin typeface="Century Schoolbook"/>
              </a:rPr>
              <a:t>Of Left side of F becomes Left Element Whichever is at </a:t>
            </a:r>
          </a:p>
          <a:p>
            <a:pPr>
              <a:lnSpc>
                <a:spcPts val="2800"/>
              </a:lnSpc>
            </a:pPr>
            <a:r>
              <a:rPr lang="en-CA" sz="2000" dirty="0" smtClean="0">
                <a:solidFill>
                  <a:srgbClr val="000000"/>
                </a:solidFill>
                <a:latin typeface="Century Schoolbook"/>
              </a:rPr>
              <a:t>Right side becomes right elements.</a:t>
            </a: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E A C K F H D B G</a:t>
            </a:r>
            <a:r>
              <a:rPr lang="en-CA" sz="2000" dirty="0" smtClean="0">
                <a:solidFill>
                  <a:srgbClr val="000000"/>
                </a:solidFill>
                <a:latin typeface="Times New Roman"/>
              </a:rPr>
              <a:t/>
            </a:r>
            <a:br>
              <a:rPr lang="en-CA" sz="2000" dirty="0" smtClean="0">
                <a:solidFill>
                  <a:srgbClr val="000000"/>
                </a:solidFill>
                <a:latin typeface="Times New Roman"/>
              </a:rPr>
            </a:br>
            <a:r>
              <a:rPr lang="en-CA" sz="2000" dirty="0" err="1" smtClean="0">
                <a:solidFill>
                  <a:srgbClr val="000000"/>
                </a:solidFill>
                <a:latin typeface="Century Schoolbook"/>
                <a:cs typeface="Century Schoolbook"/>
              </a:rPr>
              <a:t>Preorder</a:t>
            </a:r>
            <a:r>
              <a:rPr lang="en-CA" sz="2000" dirty="0" smtClean="0">
                <a:solidFill>
                  <a:srgbClr val="000000"/>
                </a:solidFill>
                <a:latin typeface="Century Schoolbook"/>
                <a:cs typeface="Century Schoolbook"/>
              </a:rPr>
              <a:t> = F A E K C D H G B</a:t>
            </a:r>
          </a:p>
          <a:p>
            <a:pPr>
              <a:lnSpc>
                <a:spcPts val="2800"/>
              </a:lnSpc>
            </a:pPr>
            <a:endParaRPr lang="en-CA" sz="2000" dirty="0" smtClean="0">
              <a:solidFill>
                <a:srgbClr val="000000"/>
              </a:solidFill>
            </a:endParaRPr>
          </a:p>
          <a:p>
            <a:pPr>
              <a:lnSpc>
                <a:spcPts val="2800"/>
              </a:lnSpc>
            </a:pPr>
            <a:endParaRPr lang="en-CA" sz="2000" dirty="0" smtClean="0">
              <a:solidFill>
                <a:srgbClr val="000000"/>
              </a:solidFill>
              <a:latin typeface="Century Schoolbook"/>
            </a:endParaRPr>
          </a:p>
          <a:p>
            <a:pPr>
              <a:lnSpc>
                <a:spcPts val="2800"/>
              </a:lnSpc>
              <a:buNone/>
            </a:pPr>
            <a:r>
              <a:rPr lang="en-CA" sz="2000" dirty="0" smtClean="0">
                <a:solidFill>
                  <a:srgbClr val="000000"/>
                </a:solidFill>
                <a:latin typeface="Century Schoolbook"/>
              </a:rPr>
              <a:t>                       </a:t>
            </a:r>
          </a:p>
          <a:p>
            <a:pPr>
              <a:lnSpc>
                <a:spcPts val="2800"/>
              </a:lnSpc>
              <a:buNone/>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cs typeface="Century Schoolbook"/>
              </a:rPr>
              <a:t>Now Don’t see </a:t>
            </a: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work for </a:t>
            </a: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is over.</a:t>
            </a:r>
          </a:p>
          <a:p>
            <a:pPr>
              <a:lnSpc>
                <a:spcPts val="2800"/>
              </a:lnSpc>
            </a:pPr>
            <a:r>
              <a:rPr lang="en-CA" sz="2000" dirty="0" smtClean="0">
                <a:solidFill>
                  <a:srgbClr val="000000"/>
                </a:solidFill>
                <a:latin typeface="Century Schoolbook"/>
              </a:rPr>
              <a:t>Now check one by one element in </a:t>
            </a:r>
            <a:r>
              <a:rPr lang="en-CA" sz="2000" dirty="0" err="1" smtClean="0">
                <a:solidFill>
                  <a:srgbClr val="000000"/>
                </a:solidFill>
                <a:latin typeface="Century Schoolbook"/>
              </a:rPr>
              <a:t>Preorder</a:t>
            </a:r>
            <a:r>
              <a:rPr lang="en-CA" sz="2000" dirty="0" smtClean="0">
                <a:solidFill>
                  <a:srgbClr val="000000"/>
                </a:solidFill>
                <a:latin typeface="Century Schoolbook"/>
              </a:rPr>
              <a:t>. Whichever element is there after Root that is F is considered as a next root. So Next Element after F is A so now A is become next Root. Whichever element is Left side of A becomes its Left Element whichever is right side of A becomes it Right Element. Now check Next Element that is E then E becomes root. And so on...</a:t>
            </a:r>
          </a:p>
          <a:p>
            <a:pPr>
              <a:lnSpc>
                <a:spcPts val="2800"/>
              </a:lnSpc>
              <a:buNone/>
            </a:pPr>
            <a:r>
              <a:rPr lang="en-CA" sz="2000" dirty="0" smtClean="0">
                <a:solidFill>
                  <a:srgbClr val="000000"/>
                </a:solidFill>
                <a:latin typeface="Century Schoolbook"/>
              </a:rPr>
              <a:t>                     </a:t>
            </a: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1" name="TextBox 10"/>
          <p:cNvSpPr txBox="1"/>
          <p:nvPr/>
        </p:nvSpPr>
        <p:spPr>
          <a:xfrm>
            <a:off x="3929058" y="2143116"/>
            <a:ext cx="357190" cy="400110"/>
          </a:xfrm>
          <a:prstGeom prst="rect">
            <a:avLst/>
          </a:prstGeom>
          <a:noFill/>
          <a:ln>
            <a:solidFill>
              <a:schemeClr val="tx1"/>
            </a:solidFill>
          </a:ln>
        </p:spPr>
        <p:txBody>
          <a:bodyPr wrap="square" rtlCol="0">
            <a:spAutoFit/>
          </a:bodyPr>
          <a:lstStyle/>
          <a:p>
            <a:r>
              <a:rPr lang="en-US" sz="2000" b="1" u="sng" dirty="0" smtClean="0"/>
              <a:t>F</a:t>
            </a:r>
            <a:endParaRPr lang="en-US" b="1" u="sng" dirty="0"/>
          </a:p>
        </p:txBody>
      </p:sp>
      <p:sp>
        <p:nvSpPr>
          <p:cNvPr id="12" name="TextBox 11"/>
          <p:cNvSpPr txBox="1"/>
          <p:nvPr/>
        </p:nvSpPr>
        <p:spPr>
          <a:xfrm>
            <a:off x="2571736" y="2714620"/>
            <a:ext cx="1428760" cy="400110"/>
          </a:xfrm>
          <a:prstGeom prst="rect">
            <a:avLst/>
          </a:prstGeom>
          <a:noFill/>
          <a:ln>
            <a:solidFill>
              <a:schemeClr val="tx1"/>
            </a:solidFill>
          </a:ln>
        </p:spPr>
        <p:txBody>
          <a:bodyPr wrap="square" rtlCol="0">
            <a:spAutoFit/>
          </a:bodyPr>
          <a:lstStyle/>
          <a:p>
            <a:r>
              <a:rPr lang="en-US" sz="2000" b="1" dirty="0" smtClean="0"/>
              <a:t>E A C K</a:t>
            </a:r>
            <a:endParaRPr lang="en-US" b="1" dirty="0"/>
          </a:p>
        </p:txBody>
      </p:sp>
      <p:sp>
        <p:nvSpPr>
          <p:cNvPr id="13" name="TextBox 12"/>
          <p:cNvSpPr txBox="1"/>
          <p:nvPr/>
        </p:nvSpPr>
        <p:spPr>
          <a:xfrm>
            <a:off x="4643438" y="2714620"/>
            <a:ext cx="1357322" cy="400110"/>
          </a:xfrm>
          <a:prstGeom prst="rect">
            <a:avLst/>
          </a:prstGeom>
          <a:noFill/>
          <a:ln>
            <a:solidFill>
              <a:schemeClr val="tx1"/>
            </a:solidFill>
          </a:ln>
        </p:spPr>
        <p:txBody>
          <a:bodyPr wrap="square" rtlCol="0">
            <a:spAutoFit/>
          </a:bodyPr>
          <a:lstStyle/>
          <a:p>
            <a:r>
              <a:rPr lang="en-US" sz="2000" b="1" dirty="0" smtClean="0"/>
              <a:t>H D B G</a:t>
            </a:r>
            <a:endParaRPr lang="en-US" b="1" dirty="0"/>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E A C K F H D B G</a:t>
            </a:r>
            <a:r>
              <a:rPr lang="en-CA" sz="2000" dirty="0" smtClean="0">
                <a:solidFill>
                  <a:srgbClr val="000000"/>
                </a:solidFill>
                <a:latin typeface="Times New Roman"/>
              </a:rPr>
              <a:t/>
            </a:r>
            <a:br>
              <a:rPr lang="en-CA" sz="2000" dirty="0" smtClean="0">
                <a:solidFill>
                  <a:srgbClr val="000000"/>
                </a:solidFill>
                <a:latin typeface="Times New Roman"/>
              </a:rPr>
            </a:br>
            <a:r>
              <a:rPr lang="en-CA" sz="2000" dirty="0" err="1" smtClean="0">
                <a:solidFill>
                  <a:srgbClr val="000000"/>
                </a:solidFill>
                <a:latin typeface="Century Schoolbook"/>
                <a:cs typeface="Century Schoolbook"/>
              </a:rPr>
              <a:t>Preorder</a:t>
            </a:r>
            <a:r>
              <a:rPr lang="en-CA" sz="2000" dirty="0" smtClean="0">
                <a:solidFill>
                  <a:srgbClr val="000000"/>
                </a:solidFill>
                <a:latin typeface="Century Schoolbook"/>
                <a:cs typeface="Century Schoolbook"/>
              </a:rPr>
              <a:t> = F A E K C D H G B</a:t>
            </a:r>
          </a:p>
          <a:p>
            <a:pPr>
              <a:lnSpc>
                <a:spcPts val="2800"/>
              </a:lnSpc>
            </a:pPr>
            <a:endParaRPr lang="en-CA" sz="2000" dirty="0" smtClean="0">
              <a:solidFill>
                <a:srgbClr val="000000"/>
              </a:solidFill>
            </a:endParaRPr>
          </a:p>
          <a:p>
            <a:pPr>
              <a:lnSpc>
                <a:spcPts val="2800"/>
              </a:lnSpc>
              <a:buNone/>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TextBox 7"/>
          <p:cNvSpPr txBox="1"/>
          <p:nvPr/>
        </p:nvSpPr>
        <p:spPr>
          <a:xfrm>
            <a:off x="4214810" y="2285992"/>
            <a:ext cx="357190" cy="400110"/>
          </a:xfrm>
          <a:prstGeom prst="rect">
            <a:avLst/>
          </a:prstGeom>
          <a:noFill/>
          <a:ln>
            <a:solidFill>
              <a:schemeClr val="tx1"/>
            </a:solidFill>
          </a:ln>
        </p:spPr>
        <p:txBody>
          <a:bodyPr wrap="square" rtlCol="0">
            <a:spAutoFit/>
          </a:bodyPr>
          <a:lstStyle/>
          <a:p>
            <a:r>
              <a:rPr lang="en-US" sz="2000" b="1" u="sng" dirty="0" smtClean="0"/>
              <a:t>F</a:t>
            </a:r>
            <a:endParaRPr lang="en-US" b="1" u="sng" dirty="0"/>
          </a:p>
        </p:txBody>
      </p:sp>
      <p:sp>
        <p:nvSpPr>
          <p:cNvPr id="9" name="TextBox 8"/>
          <p:cNvSpPr txBox="1"/>
          <p:nvPr/>
        </p:nvSpPr>
        <p:spPr>
          <a:xfrm>
            <a:off x="2857488" y="2928934"/>
            <a:ext cx="1285884" cy="400110"/>
          </a:xfrm>
          <a:prstGeom prst="rect">
            <a:avLst/>
          </a:prstGeom>
          <a:noFill/>
          <a:ln>
            <a:solidFill>
              <a:schemeClr val="tx1"/>
            </a:solidFill>
          </a:ln>
        </p:spPr>
        <p:txBody>
          <a:bodyPr wrap="square" rtlCol="0">
            <a:spAutoFit/>
          </a:bodyPr>
          <a:lstStyle/>
          <a:p>
            <a:r>
              <a:rPr lang="en-US" sz="2000" b="1" dirty="0" smtClean="0"/>
              <a:t>E </a:t>
            </a:r>
            <a:r>
              <a:rPr lang="en-US" sz="2000" b="1" u="sng" dirty="0" smtClean="0"/>
              <a:t>A</a:t>
            </a:r>
            <a:r>
              <a:rPr lang="en-US" sz="2000" b="1" dirty="0" smtClean="0"/>
              <a:t> C K</a:t>
            </a:r>
            <a:endParaRPr lang="en-US" b="1" dirty="0"/>
          </a:p>
        </p:txBody>
      </p:sp>
      <p:sp>
        <p:nvSpPr>
          <p:cNvPr id="10" name="TextBox 9"/>
          <p:cNvSpPr txBox="1"/>
          <p:nvPr/>
        </p:nvSpPr>
        <p:spPr>
          <a:xfrm>
            <a:off x="4929190" y="2928934"/>
            <a:ext cx="1428760" cy="400110"/>
          </a:xfrm>
          <a:prstGeom prst="rect">
            <a:avLst/>
          </a:prstGeom>
          <a:noFill/>
          <a:ln>
            <a:solidFill>
              <a:schemeClr val="tx1"/>
            </a:solidFill>
          </a:ln>
        </p:spPr>
        <p:txBody>
          <a:bodyPr wrap="square" rtlCol="0">
            <a:spAutoFit/>
          </a:bodyPr>
          <a:lstStyle/>
          <a:p>
            <a:r>
              <a:rPr lang="en-US" sz="2000" b="1" dirty="0" smtClean="0"/>
              <a:t>H </a:t>
            </a:r>
            <a:r>
              <a:rPr lang="en-US" sz="2000" b="1" u="sng" dirty="0" smtClean="0"/>
              <a:t>D</a:t>
            </a:r>
            <a:r>
              <a:rPr lang="en-US" sz="2000" b="1" dirty="0" smtClean="0"/>
              <a:t> B G</a:t>
            </a:r>
            <a:endParaRPr lang="en-US" b="1" dirty="0"/>
          </a:p>
        </p:txBody>
      </p:sp>
      <p:sp>
        <p:nvSpPr>
          <p:cNvPr id="11" name="TextBox 10"/>
          <p:cNvSpPr txBox="1"/>
          <p:nvPr/>
        </p:nvSpPr>
        <p:spPr>
          <a:xfrm>
            <a:off x="1857356" y="3671832"/>
            <a:ext cx="428628" cy="400110"/>
          </a:xfrm>
          <a:prstGeom prst="rect">
            <a:avLst/>
          </a:prstGeom>
          <a:noFill/>
          <a:ln>
            <a:solidFill>
              <a:schemeClr val="tx1"/>
            </a:solidFill>
          </a:ln>
        </p:spPr>
        <p:txBody>
          <a:bodyPr wrap="square" rtlCol="0">
            <a:spAutoFit/>
          </a:bodyPr>
          <a:lstStyle/>
          <a:p>
            <a:r>
              <a:rPr lang="en-US" sz="2000" b="1" u="sng" dirty="0" smtClean="0"/>
              <a:t>E</a:t>
            </a:r>
            <a:endParaRPr lang="en-US" b="1" u="sng" dirty="0"/>
          </a:p>
        </p:txBody>
      </p:sp>
      <p:sp>
        <p:nvSpPr>
          <p:cNvPr id="12" name="TextBox 11"/>
          <p:cNvSpPr txBox="1"/>
          <p:nvPr/>
        </p:nvSpPr>
        <p:spPr>
          <a:xfrm>
            <a:off x="3500430" y="3671832"/>
            <a:ext cx="714380" cy="400110"/>
          </a:xfrm>
          <a:prstGeom prst="rect">
            <a:avLst/>
          </a:prstGeom>
          <a:noFill/>
          <a:ln>
            <a:solidFill>
              <a:schemeClr val="tx1"/>
            </a:solidFill>
          </a:ln>
        </p:spPr>
        <p:txBody>
          <a:bodyPr wrap="square" rtlCol="0">
            <a:spAutoFit/>
          </a:bodyPr>
          <a:lstStyle/>
          <a:p>
            <a:r>
              <a:rPr lang="en-US" sz="2000" b="1" dirty="0" smtClean="0"/>
              <a:t>C </a:t>
            </a:r>
            <a:r>
              <a:rPr lang="en-US" sz="2000" b="1" u="sng" dirty="0" smtClean="0"/>
              <a:t>K</a:t>
            </a:r>
            <a:endParaRPr lang="en-US" b="1" u="sng" dirty="0"/>
          </a:p>
        </p:txBody>
      </p:sp>
      <p:sp>
        <p:nvSpPr>
          <p:cNvPr id="13" name="TextBox 12"/>
          <p:cNvSpPr txBox="1"/>
          <p:nvPr/>
        </p:nvSpPr>
        <p:spPr>
          <a:xfrm>
            <a:off x="3000364" y="4572008"/>
            <a:ext cx="428628" cy="400110"/>
          </a:xfrm>
          <a:prstGeom prst="rect">
            <a:avLst/>
          </a:prstGeom>
          <a:noFill/>
          <a:ln>
            <a:solidFill>
              <a:schemeClr val="tx1"/>
            </a:solidFill>
          </a:ln>
        </p:spPr>
        <p:txBody>
          <a:bodyPr wrap="square" rtlCol="0">
            <a:spAutoFit/>
          </a:bodyPr>
          <a:lstStyle/>
          <a:p>
            <a:r>
              <a:rPr lang="en-US" sz="2000" b="1" u="sng" dirty="0" smtClean="0"/>
              <a:t>C</a:t>
            </a:r>
            <a:endParaRPr lang="en-US" b="1" u="sng" dirty="0"/>
          </a:p>
        </p:txBody>
      </p:sp>
      <p:sp>
        <p:nvSpPr>
          <p:cNvPr id="14" name="TextBox 13"/>
          <p:cNvSpPr txBox="1"/>
          <p:nvPr/>
        </p:nvSpPr>
        <p:spPr>
          <a:xfrm>
            <a:off x="4643438" y="3671832"/>
            <a:ext cx="428628" cy="400110"/>
          </a:xfrm>
          <a:prstGeom prst="rect">
            <a:avLst/>
          </a:prstGeom>
          <a:noFill/>
          <a:ln>
            <a:solidFill>
              <a:schemeClr val="tx1"/>
            </a:solidFill>
          </a:ln>
        </p:spPr>
        <p:txBody>
          <a:bodyPr wrap="square" rtlCol="0">
            <a:spAutoFit/>
          </a:bodyPr>
          <a:lstStyle/>
          <a:p>
            <a:r>
              <a:rPr lang="en-US" sz="2000" b="1" u="sng" dirty="0" smtClean="0"/>
              <a:t>H</a:t>
            </a:r>
            <a:endParaRPr lang="en-US" b="1" u="sng" dirty="0"/>
          </a:p>
        </p:txBody>
      </p:sp>
      <p:sp>
        <p:nvSpPr>
          <p:cNvPr id="15" name="TextBox 14"/>
          <p:cNvSpPr txBox="1"/>
          <p:nvPr/>
        </p:nvSpPr>
        <p:spPr>
          <a:xfrm>
            <a:off x="5857884" y="3643314"/>
            <a:ext cx="714380" cy="400110"/>
          </a:xfrm>
          <a:prstGeom prst="rect">
            <a:avLst/>
          </a:prstGeom>
          <a:noFill/>
          <a:ln>
            <a:solidFill>
              <a:schemeClr val="tx1"/>
            </a:solidFill>
          </a:ln>
        </p:spPr>
        <p:txBody>
          <a:bodyPr wrap="square" rtlCol="0">
            <a:spAutoFit/>
          </a:bodyPr>
          <a:lstStyle/>
          <a:p>
            <a:r>
              <a:rPr lang="en-US" sz="2000" b="1" dirty="0" smtClean="0"/>
              <a:t>B </a:t>
            </a:r>
            <a:r>
              <a:rPr lang="en-US" sz="2000" b="1" u="sng" dirty="0" smtClean="0"/>
              <a:t>G</a:t>
            </a:r>
            <a:endParaRPr lang="en-US" b="1" u="sng" dirty="0"/>
          </a:p>
        </p:txBody>
      </p:sp>
      <p:sp>
        <p:nvSpPr>
          <p:cNvPr id="16" name="TextBox 15"/>
          <p:cNvSpPr txBox="1"/>
          <p:nvPr/>
        </p:nvSpPr>
        <p:spPr>
          <a:xfrm>
            <a:off x="5572132" y="4500570"/>
            <a:ext cx="428628" cy="400110"/>
          </a:xfrm>
          <a:prstGeom prst="rect">
            <a:avLst/>
          </a:prstGeom>
          <a:noFill/>
          <a:ln>
            <a:solidFill>
              <a:schemeClr val="tx1"/>
            </a:solidFill>
          </a:ln>
        </p:spPr>
        <p:txBody>
          <a:bodyPr wrap="square" rtlCol="0">
            <a:spAutoFit/>
          </a:bodyPr>
          <a:lstStyle/>
          <a:p>
            <a:r>
              <a:rPr lang="en-US" sz="2000" b="1" u="sng" dirty="0" smtClean="0"/>
              <a:t>B</a:t>
            </a:r>
            <a:endParaRPr lang="en-US" b="1" u="sng" dirty="0"/>
          </a:p>
        </p:txBody>
      </p:sp>
      <p:cxnSp>
        <p:nvCxnSpPr>
          <p:cNvPr id="17" name="Straight Arrow Connector 16"/>
          <p:cNvCxnSpPr>
            <a:stCxn id="8" idx="1"/>
          </p:cNvCxnSpPr>
          <p:nvPr/>
        </p:nvCxnSpPr>
        <p:spPr>
          <a:xfrm rot="10800000" flipV="1">
            <a:off x="3214678" y="2486046"/>
            <a:ext cx="1000132" cy="442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643438" y="2500306"/>
            <a:ext cx="57150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0"/>
          </p:cNvCxnSpPr>
          <p:nvPr/>
        </p:nvCxnSpPr>
        <p:spPr>
          <a:xfrm rot="10800000" flipV="1">
            <a:off x="2071670" y="3357562"/>
            <a:ext cx="1071570" cy="3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0"/>
          </p:cNvCxnSpPr>
          <p:nvPr/>
        </p:nvCxnSpPr>
        <p:spPr>
          <a:xfrm>
            <a:off x="3357554" y="3357562"/>
            <a:ext cx="500066" cy="3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0"/>
          </p:cNvCxnSpPr>
          <p:nvPr/>
        </p:nvCxnSpPr>
        <p:spPr>
          <a:xfrm rot="10800000" flipV="1">
            <a:off x="4857753" y="3357562"/>
            <a:ext cx="428631" cy="3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00694" y="3357562"/>
            <a:ext cx="71437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214678" y="4143380"/>
            <a:ext cx="428631" cy="3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5715008" y="4143380"/>
            <a:ext cx="428631" cy="314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Rectangle 6"/>
          <p:cNvSpPr/>
          <p:nvPr/>
        </p:nvSpPr>
        <p:spPr>
          <a:xfrm>
            <a:off x="428596" y="1071546"/>
            <a:ext cx="7643866" cy="411395"/>
          </a:xfrm>
          <a:prstGeom prst="rect">
            <a:avLst/>
          </a:prstGeom>
        </p:spPr>
        <p:txBody>
          <a:bodyPr wrap="square">
            <a:spAutoFit/>
          </a:bodyPr>
          <a:lstStyle/>
          <a:p>
            <a:pPr>
              <a:lnSpc>
                <a:spcPts val="2800"/>
              </a:lnSpc>
            </a:pPr>
            <a:r>
              <a:rPr lang="en-CA" dirty="0" smtClean="0">
                <a:solidFill>
                  <a:srgbClr val="000000"/>
                </a:solidFill>
                <a:latin typeface="Century Schoolbook"/>
                <a:cs typeface="Century Schoolbook"/>
              </a:rPr>
              <a:t>Now from above result find out Binary Tree</a:t>
            </a:r>
            <a:endParaRPr lang="en-CA" dirty="0" smtClean="0">
              <a:solidFill>
                <a:srgbClr val="000000"/>
              </a:solidFill>
              <a:latin typeface="Century Schoolbook"/>
            </a:endParaRPr>
          </a:p>
        </p:txBody>
      </p:sp>
      <p:sp>
        <p:nvSpPr>
          <p:cNvPr id="8" name="Oval 7"/>
          <p:cNvSpPr/>
          <p:nvPr/>
        </p:nvSpPr>
        <p:spPr>
          <a:xfrm>
            <a:off x="4000496" y="178592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a:t>
            </a:r>
            <a:endParaRPr lang="en-US" sz="2400" b="1" dirty="0"/>
          </a:p>
        </p:txBody>
      </p:sp>
      <p:sp>
        <p:nvSpPr>
          <p:cNvPr id="9" name="Oval 8"/>
          <p:cNvSpPr/>
          <p:nvPr/>
        </p:nvSpPr>
        <p:spPr>
          <a:xfrm>
            <a:off x="292892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a:t>
            </a:r>
            <a:endParaRPr lang="en-US" sz="2400" b="1" dirty="0"/>
          </a:p>
        </p:txBody>
      </p:sp>
      <p:sp>
        <p:nvSpPr>
          <p:cNvPr id="10" name="Oval 9"/>
          <p:cNvSpPr/>
          <p:nvPr/>
        </p:nvSpPr>
        <p:spPr>
          <a:xfrm>
            <a:off x="542925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a:t>
            </a:r>
            <a:endParaRPr lang="en-US" sz="2400" b="1" dirty="0"/>
          </a:p>
        </p:txBody>
      </p:sp>
      <p:sp>
        <p:nvSpPr>
          <p:cNvPr id="11" name="Oval 10"/>
          <p:cNvSpPr/>
          <p:nvPr/>
        </p:nvSpPr>
        <p:spPr>
          <a:xfrm>
            <a:off x="185735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t>
            </a:r>
            <a:endParaRPr lang="en-US" sz="2400" b="1" dirty="0"/>
          </a:p>
        </p:txBody>
      </p:sp>
      <p:sp>
        <p:nvSpPr>
          <p:cNvPr id="12" name="Oval 11"/>
          <p:cNvSpPr/>
          <p:nvPr/>
        </p:nvSpPr>
        <p:spPr>
          <a:xfrm>
            <a:off x="3714744"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K</a:t>
            </a:r>
            <a:endParaRPr lang="en-US" sz="2400" b="1" dirty="0"/>
          </a:p>
        </p:txBody>
      </p:sp>
      <p:sp>
        <p:nvSpPr>
          <p:cNvPr id="13" name="Oval 12"/>
          <p:cNvSpPr/>
          <p:nvPr/>
        </p:nvSpPr>
        <p:spPr>
          <a:xfrm>
            <a:off x="3000364" y="492919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a:t>
            </a:r>
            <a:endParaRPr lang="en-US" sz="2400" b="1" dirty="0"/>
          </a:p>
        </p:txBody>
      </p:sp>
      <p:sp>
        <p:nvSpPr>
          <p:cNvPr id="14" name="Oval 13"/>
          <p:cNvSpPr/>
          <p:nvPr/>
        </p:nvSpPr>
        <p:spPr>
          <a:xfrm>
            <a:off x="471487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a:t>
            </a:r>
            <a:endParaRPr lang="en-US" sz="2400" b="1" dirty="0"/>
          </a:p>
        </p:txBody>
      </p:sp>
      <p:sp>
        <p:nvSpPr>
          <p:cNvPr id="15" name="Oval 14"/>
          <p:cNvSpPr/>
          <p:nvPr/>
        </p:nvSpPr>
        <p:spPr>
          <a:xfrm>
            <a:off x="6572264"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a:t>
            </a:r>
            <a:endParaRPr lang="en-US" sz="2400" b="1" dirty="0"/>
          </a:p>
        </p:txBody>
      </p:sp>
      <p:sp>
        <p:nvSpPr>
          <p:cNvPr id="16" name="Oval 15"/>
          <p:cNvSpPr/>
          <p:nvPr/>
        </p:nvSpPr>
        <p:spPr>
          <a:xfrm>
            <a:off x="6000760" y="4929198"/>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a:t>
            </a:r>
            <a:endParaRPr lang="en-US" sz="2400" b="1" dirty="0"/>
          </a:p>
        </p:txBody>
      </p:sp>
      <p:cxnSp>
        <p:nvCxnSpPr>
          <p:cNvPr id="17" name="Straight Arrow Connector 16"/>
          <p:cNvCxnSpPr>
            <a:stCxn id="8" idx="3"/>
            <a:endCxn id="9" idx="0"/>
          </p:cNvCxnSpPr>
          <p:nvPr/>
        </p:nvCxnSpPr>
        <p:spPr>
          <a:xfrm rot="5400000">
            <a:off x="3462545" y="1939635"/>
            <a:ext cx="419961"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5"/>
          </p:cNvCxnSpPr>
          <p:nvPr/>
        </p:nvCxnSpPr>
        <p:spPr>
          <a:xfrm rot="16200000" flipH="1">
            <a:off x="4850725" y="1850338"/>
            <a:ext cx="419963" cy="1022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5"/>
            <a:endCxn id="12" idx="0"/>
          </p:cNvCxnSpPr>
          <p:nvPr/>
        </p:nvCxnSpPr>
        <p:spPr>
          <a:xfrm rot="16200000" flipH="1">
            <a:off x="3404107" y="3011205"/>
            <a:ext cx="705713" cy="558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0"/>
          </p:cNvCxnSpPr>
          <p:nvPr/>
        </p:nvCxnSpPr>
        <p:spPr>
          <a:xfrm rot="5400000">
            <a:off x="2248099" y="2868329"/>
            <a:ext cx="705713"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0"/>
          </p:cNvCxnSpPr>
          <p:nvPr/>
        </p:nvCxnSpPr>
        <p:spPr>
          <a:xfrm rot="5400000">
            <a:off x="3226038" y="4167739"/>
            <a:ext cx="857256" cy="665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5" idx="1"/>
          </p:cNvCxnSpPr>
          <p:nvPr/>
        </p:nvCxnSpPr>
        <p:spPr>
          <a:xfrm rot="16200000" flipH="1">
            <a:off x="5987235" y="3026898"/>
            <a:ext cx="705713" cy="652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0"/>
          </p:cNvCxnSpPr>
          <p:nvPr/>
        </p:nvCxnSpPr>
        <p:spPr>
          <a:xfrm rot="5400000">
            <a:off x="4976271" y="3060449"/>
            <a:ext cx="642941" cy="52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6" idx="0"/>
          </p:cNvCxnSpPr>
          <p:nvPr/>
        </p:nvCxnSpPr>
        <p:spPr>
          <a:xfrm rot="5400000">
            <a:off x="6101419" y="4221317"/>
            <a:ext cx="928694" cy="487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pPr>
            <a:r>
              <a:rPr lang="en-CA" sz="2000" dirty="0" smtClean="0">
                <a:solidFill>
                  <a:srgbClr val="000000"/>
                </a:solidFill>
                <a:latin typeface="Century Schoolbook"/>
              </a:rPr>
              <a:t>Now Find out Post Order from Above Tree..</a:t>
            </a: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That is </a:t>
            </a:r>
            <a:r>
              <a:rPr lang="en-CA" sz="2000" dirty="0" err="1" smtClean="0">
                <a:solidFill>
                  <a:srgbClr val="000000"/>
                </a:solidFill>
                <a:latin typeface="Century Schoolbook"/>
              </a:rPr>
              <a:t>Left,Right</a:t>
            </a:r>
            <a:r>
              <a:rPr lang="en-CA" sz="2000" dirty="0" smtClean="0">
                <a:solidFill>
                  <a:srgbClr val="000000"/>
                </a:solidFill>
                <a:latin typeface="Century Schoolbook"/>
              </a:rPr>
              <a:t> and Root.</a:t>
            </a:r>
          </a:p>
          <a:p>
            <a:pPr>
              <a:lnSpc>
                <a:spcPts val="2800"/>
              </a:lnSpc>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So Post order of above tree is..</a:t>
            </a:r>
          </a:p>
          <a:p>
            <a:pPr>
              <a:lnSpc>
                <a:spcPts val="2800"/>
              </a:lnSpc>
            </a:pPr>
            <a:endParaRPr lang="en-CA" sz="2000" dirty="0" smtClean="0">
              <a:solidFill>
                <a:srgbClr val="000000"/>
              </a:solidFill>
              <a:latin typeface="Century Schoolbook"/>
            </a:endParaRPr>
          </a:p>
          <a:p>
            <a:pPr>
              <a:lnSpc>
                <a:spcPts val="2800"/>
              </a:lnSpc>
            </a:pPr>
            <a:r>
              <a:rPr lang="en-CA" sz="2000" b="1" dirty="0" smtClean="0">
                <a:solidFill>
                  <a:srgbClr val="000000"/>
                </a:solidFill>
                <a:latin typeface="Century Schoolbook"/>
              </a:rPr>
              <a:t>E C K A H B G D F</a:t>
            </a:r>
          </a:p>
          <a:p>
            <a:pPr>
              <a:lnSpc>
                <a:spcPts val="2800"/>
              </a:lnSpc>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Post-order for given : (REFER CLASS-BOOK)</a:t>
            </a:r>
          </a:p>
          <a:p>
            <a:pPr>
              <a:lnSpc>
                <a:spcPts val="2760"/>
              </a:lnSpc>
            </a:pPr>
            <a:r>
              <a:rPr lang="en-US" sz="2000" dirty="0" smtClean="0">
                <a:solidFill>
                  <a:schemeClr val="tx1"/>
                </a:solidFill>
              </a:rPr>
              <a:t>Pre-order : </a:t>
            </a:r>
            <a:r>
              <a:rPr lang="en-CA" sz="2000" dirty="0" smtClean="0">
                <a:solidFill>
                  <a:srgbClr val="000000"/>
                </a:solidFill>
                <a:latin typeface="Century Schoolbook"/>
                <a:cs typeface="Century Schoolbook"/>
              </a:rPr>
              <a:t>A B D H E C F G I J</a:t>
            </a: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D H B E A F C I G J</a:t>
            </a:r>
          </a:p>
          <a:p>
            <a:pPr algn="just">
              <a:lnSpc>
                <a:spcPct val="150000"/>
              </a:lnSpc>
            </a:pPr>
            <a:r>
              <a:rPr lang="en-US" sz="2000" b="1" dirty="0" smtClean="0">
                <a:solidFill>
                  <a:schemeClr val="bg2">
                    <a:lumMod val="10000"/>
                  </a:schemeClr>
                </a:solidFill>
              </a:rPr>
              <a:t>Post-order (Answer) : H D E B F I J G C A</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Parent :</a:t>
            </a:r>
          </a:p>
          <a:p>
            <a:pPr algn="just">
              <a:lnSpc>
                <a:spcPct val="150000"/>
              </a:lnSpc>
            </a:pPr>
            <a:r>
              <a:rPr lang="en-US" sz="2000" dirty="0">
                <a:solidFill>
                  <a:schemeClr val="tx1"/>
                </a:solidFill>
              </a:rPr>
              <a:t>A node is a parent if it has successor nodes - that is, if it has an out-degree greater than zero. </a:t>
            </a:r>
            <a:endParaRPr lang="en-US" sz="2000" dirty="0" smtClean="0">
              <a:solidFill>
                <a:schemeClr val="tx1"/>
              </a:solidFill>
            </a:endParaRP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Child :</a:t>
            </a:r>
          </a:p>
          <a:p>
            <a:pPr algn="just">
              <a:lnSpc>
                <a:spcPct val="150000"/>
              </a:lnSpc>
            </a:pPr>
            <a:r>
              <a:rPr lang="en-US" sz="2000" dirty="0">
                <a:solidFill>
                  <a:schemeClr val="tx1"/>
                </a:solidFill>
              </a:rPr>
              <a:t>A node with a predecessor is a child. A child</a:t>
            </a:r>
            <a:br>
              <a:rPr lang="en-US" sz="2000" dirty="0">
                <a:solidFill>
                  <a:schemeClr val="tx1"/>
                </a:solidFill>
              </a:rPr>
            </a:br>
            <a:r>
              <a:rPr lang="en-US" sz="2000" dirty="0">
                <a:solidFill>
                  <a:schemeClr val="tx1"/>
                </a:solidFill>
              </a:rPr>
              <a:t>node has an in-degree of one.</a:t>
            </a:r>
          </a:p>
          <a:p>
            <a:pPr algn="just">
              <a:lnSpc>
                <a:spcPct val="150000"/>
              </a:lnSpc>
            </a:pPr>
            <a:endParaRPr lang="en-US" sz="2000" dirty="0" smtClean="0">
              <a:solidFill>
                <a:schemeClr val="tx1"/>
              </a:solidFill>
            </a:endParaRP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Siblings :</a:t>
            </a:r>
          </a:p>
          <a:p>
            <a:pPr algn="just">
              <a:lnSpc>
                <a:spcPct val="150000"/>
              </a:lnSpc>
            </a:pPr>
            <a:r>
              <a:rPr lang="en-US" sz="2000" dirty="0">
                <a:solidFill>
                  <a:schemeClr val="tx1"/>
                </a:solidFill>
              </a:rPr>
              <a:t>Two or more nodes with the same parent </a:t>
            </a:r>
            <a:r>
              <a:rPr lang="en-US" sz="2000" dirty="0" smtClean="0">
                <a:solidFill>
                  <a:schemeClr val="tx1"/>
                </a:solidFill>
              </a:rPr>
              <a:t>are siblings.</a:t>
            </a:r>
            <a:endParaRPr lang="en-US" sz="2000" dirty="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629358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Post-order for given : (REFER CLASS-BOOK)</a:t>
            </a:r>
          </a:p>
          <a:p>
            <a:pPr>
              <a:lnSpc>
                <a:spcPts val="2760"/>
              </a:lnSpc>
            </a:pPr>
            <a:r>
              <a:rPr lang="en-US" sz="2000" dirty="0" smtClean="0">
                <a:solidFill>
                  <a:schemeClr val="tx1"/>
                </a:solidFill>
              </a:rPr>
              <a:t>Pre-order : </a:t>
            </a:r>
            <a:r>
              <a:rPr lang="en-CA" sz="2000" dirty="0" smtClean="0">
                <a:solidFill>
                  <a:srgbClr val="000000"/>
                </a:solidFill>
                <a:latin typeface="Century Schoolbook"/>
                <a:cs typeface="Century Schoolbook"/>
              </a:rPr>
              <a:t>1 2 4 3 5 7 8 6</a:t>
            </a: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4 2 1 7 5 8 3 6</a:t>
            </a:r>
          </a:p>
          <a:p>
            <a:pPr algn="just">
              <a:lnSpc>
                <a:spcPct val="150000"/>
              </a:lnSpc>
            </a:pPr>
            <a:r>
              <a:rPr lang="en-US" sz="2000" b="1" dirty="0" smtClean="0">
                <a:solidFill>
                  <a:schemeClr val="bg2">
                    <a:lumMod val="10000"/>
                  </a:schemeClr>
                </a:solidFill>
              </a:rPr>
              <a:t>Post-order (Answer) :  4 2 7 8 5 6 3 1</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5486400"/>
          </a:xfrm>
        </p:spPr>
        <p:txBody>
          <a:bodyPr>
            <a:normAutofit lnSpcReduction="10000"/>
          </a:bodyPr>
          <a:lstStyle/>
          <a:p>
            <a:pPr algn="just">
              <a:lnSpc>
                <a:spcPct val="150000"/>
              </a:lnSpc>
              <a:buFont typeface="Wingdings" pitchFamily="2" charset="2"/>
              <a:buChar char="q"/>
            </a:pPr>
            <a:r>
              <a:rPr lang="en-US" sz="2000" b="1" dirty="0" smtClean="0">
                <a:solidFill>
                  <a:schemeClr val="tx1"/>
                </a:solidFill>
              </a:rPr>
              <a:t>Example : Find Pre-order for given : (REFER CLASS-BOOK)</a:t>
            </a:r>
          </a:p>
          <a:p>
            <a:pPr>
              <a:lnSpc>
                <a:spcPct val="150000"/>
              </a:lnSpc>
            </a:pPr>
            <a:r>
              <a:rPr lang="en-US" sz="2000" dirty="0" smtClean="0">
                <a:solidFill>
                  <a:schemeClr val="tx1"/>
                </a:solidFill>
              </a:rPr>
              <a:t>In-order : </a:t>
            </a:r>
            <a:r>
              <a:rPr lang="pt-BR" sz="2000" dirty="0">
                <a:solidFill>
                  <a:srgbClr val="000000"/>
                </a:solidFill>
                <a:latin typeface="Century Schoolbook"/>
                <a:cs typeface="Century Schoolbook"/>
              </a:rPr>
              <a:t>D B E A F C </a:t>
            </a:r>
            <a:r>
              <a:rPr lang="pt-BR" sz="2000" dirty="0" smtClean="0">
                <a:solidFill>
                  <a:srgbClr val="000000"/>
                </a:solidFill>
                <a:latin typeface="Century Schoolbook"/>
                <a:cs typeface="Century Schoolbook"/>
              </a:rPr>
              <a:t>G</a:t>
            </a:r>
          </a:p>
          <a:p>
            <a:pPr>
              <a:lnSpc>
                <a:spcPct val="150000"/>
              </a:lnSpc>
            </a:pPr>
            <a:r>
              <a:rPr lang="en-US" sz="2000" dirty="0">
                <a:solidFill>
                  <a:schemeClr val="tx1"/>
                </a:solidFill>
              </a:rPr>
              <a:t>Post-order : </a:t>
            </a:r>
            <a:r>
              <a:rPr lang="en-CA" sz="2000" dirty="0">
                <a:solidFill>
                  <a:srgbClr val="000000"/>
                </a:solidFill>
                <a:latin typeface="Century Schoolbook"/>
                <a:cs typeface="Century Schoolbook"/>
              </a:rPr>
              <a:t>D E B F G C </a:t>
            </a:r>
            <a:r>
              <a:rPr lang="en-CA" sz="2000" dirty="0" smtClean="0">
                <a:solidFill>
                  <a:srgbClr val="000000"/>
                </a:solidFill>
                <a:latin typeface="Century Schoolbook"/>
                <a:cs typeface="Century Schoolbook"/>
              </a:rPr>
              <a:t>A</a:t>
            </a:r>
            <a:endParaRPr lang="pt-BR" sz="2000" dirty="0" smtClean="0">
              <a:solidFill>
                <a:srgbClr val="000000"/>
              </a:solidFill>
              <a:latin typeface="Century Schoolbook"/>
              <a:cs typeface="Century Schoolbook"/>
            </a:endParaRPr>
          </a:p>
          <a:p>
            <a:pPr>
              <a:lnSpc>
                <a:spcPct val="150000"/>
              </a:lnSpc>
            </a:pPr>
            <a:r>
              <a:rPr lang="en-US" sz="2000" b="1" dirty="0" smtClean="0">
                <a:solidFill>
                  <a:schemeClr val="bg2">
                    <a:lumMod val="10000"/>
                  </a:schemeClr>
                </a:solidFill>
              </a:rPr>
              <a:t>Pre-order (Answer) : </a:t>
            </a:r>
            <a:r>
              <a:rPr lang="en-CA" sz="2000" b="1" dirty="0" smtClean="0">
                <a:solidFill>
                  <a:schemeClr val="bg2">
                    <a:lumMod val="10000"/>
                  </a:schemeClr>
                </a:solidFill>
                <a:latin typeface="Century Schoolbook"/>
              </a:rPr>
              <a:t>A B D E C F G</a:t>
            </a:r>
          </a:p>
          <a:p>
            <a:pPr algn="just">
              <a:lnSpc>
                <a:spcPct val="150000"/>
              </a:lnSpc>
              <a:buNone/>
            </a:pPr>
            <a:endParaRPr lang="en-IN" sz="2000" dirty="0" smtClean="0">
              <a:solidFill>
                <a:schemeClr val="tx1"/>
              </a:solidFill>
            </a:endParaRPr>
          </a:p>
          <a:p>
            <a:pPr>
              <a:lnSpc>
                <a:spcPts val="2800"/>
              </a:lnSpc>
            </a:pPr>
            <a:r>
              <a:rPr lang="en-CA" sz="2000" dirty="0" smtClean="0">
                <a:solidFill>
                  <a:srgbClr val="000000"/>
                </a:solidFill>
                <a:latin typeface="Century Schoolbook"/>
                <a:cs typeface="Century Schoolbook"/>
              </a:rPr>
              <a:t>First See the </a:t>
            </a:r>
            <a:r>
              <a:rPr lang="en-CA" sz="2000" dirty="0" err="1" smtClean="0">
                <a:solidFill>
                  <a:srgbClr val="000000"/>
                </a:solidFill>
                <a:latin typeface="Century Schoolbook"/>
                <a:cs typeface="Century Schoolbook"/>
              </a:rPr>
              <a:t>Postorder</a:t>
            </a:r>
            <a:r>
              <a:rPr lang="en-CA" sz="2000" dirty="0" smtClean="0">
                <a:solidFill>
                  <a:srgbClr val="000000"/>
                </a:solidFill>
                <a:latin typeface="Century Schoolbook"/>
                <a:cs typeface="Century Schoolbook"/>
              </a:rPr>
              <a:t>. Which element is Last in </a:t>
            </a:r>
            <a:r>
              <a:rPr lang="en-CA" sz="2000" dirty="0" err="1" smtClean="0">
                <a:solidFill>
                  <a:srgbClr val="000000"/>
                </a:solidFill>
                <a:latin typeface="Century Schoolbook"/>
                <a:cs typeface="Century Schoolbook"/>
              </a:rPr>
              <a:t>postorder</a:t>
            </a:r>
            <a:endParaRPr lang="en-CA" sz="2000" dirty="0" smtClean="0">
              <a:solidFill>
                <a:srgbClr val="000000"/>
              </a:solidFill>
              <a:latin typeface="Century Schoolbook"/>
              <a:cs typeface="Century Schoolbook"/>
            </a:endParaRPr>
          </a:p>
          <a:p>
            <a:pPr>
              <a:lnSpc>
                <a:spcPts val="2800"/>
              </a:lnSpc>
            </a:pPr>
            <a:r>
              <a:rPr lang="en-CA" sz="2000" dirty="0" smtClean="0">
                <a:solidFill>
                  <a:srgbClr val="000000"/>
                </a:solidFill>
                <a:latin typeface="Century Schoolbook"/>
              </a:rPr>
              <a:t>Take that element as a ROOT.</a:t>
            </a: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So in this example in </a:t>
            </a:r>
            <a:r>
              <a:rPr lang="en-CA" sz="2000" dirty="0" err="1" smtClean="0">
                <a:solidFill>
                  <a:srgbClr val="000000"/>
                </a:solidFill>
                <a:latin typeface="Century Schoolbook"/>
              </a:rPr>
              <a:t>Postorder</a:t>
            </a:r>
            <a:r>
              <a:rPr lang="en-CA" sz="2000" dirty="0" smtClean="0">
                <a:solidFill>
                  <a:srgbClr val="000000"/>
                </a:solidFill>
                <a:latin typeface="Century Schoolbook"/>
              </a:rPr>
              <a:t> “A” Becomes Root.</a:t>
            </a:r>
          </a:p>
          <a:p>
            <a:pPr>
              <a:lnSpc>
                <a:spcPts val="2800"/>
              </a:lnSpc>
            </a:pPr>
            <a:r>
              <a:rPr lang="en-CA" sz="2000" dirty="0" smtClean="0">
                <a:solidFill>
                  <a:srgbClr val="000000"/>
                </a:solidFill>
                <a:latin typeface="Century Schoolbook"/>
              </a:rPr>
              <a:t>Because A is the last element in </a:t>
            </a:r>
            <a:r>
              <a:rPr lang="en-CA" sz="2000" dirty="0" err="1" smtClean="0">
                <a:solidFill>
                  <a:srgbClr val="000000"/>
                </a:solidFill>
                <a:latin typeface="Century Schoolbook"/>
              </a:rPr>
              <a:t>PostOrder</a:t>
            </a:r>
            <a:r>
              <a:rPr lang="en-CA" sz="2000" dirty="0" smtClean="0">
                <a:solidFill>
                  <a:srgbClr val="000000"/>
                </a:solidFill>
                <a:latin typeface="Century Schoolbook"/>
              </a:rPr>
              <a:t>.</a:t>
            </a:r>
          </a:p>
          <a:p>
            <a:pPr>
              <a:lnSpc>
                <a:spcPts val="2800"/>
              </a:lnSpc>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rPr>
              <a:t>Now Check in </a:t>
            </a:r>
            <a:r>
              <a:rPr lang="en-CA" sz="2000" dirty="0" err="1" smtClean="0">
                <a:solidFill>
                  <a:srgbClr val="000000"/>
                </a:solidFill>
                <a:latin typeface="Century Schoolbook"/>
              </a:rPr>
              <a:t>Inorder</a:t>
            </a:r>
            <a:r>
              <a:rPr lang="en-CA" sz="2000" dirty="0" smtClean="0">
                <a:solidFill>
                  <a:srgbClr val="000000"/>
                </a:solidFill>
                <a:latin typeface="Century Schoolbook"/>
              </a:rPr>
              <a:t> where A exist in </a:t>
            </a:r>
            <a:r>
              <a:rPr lang="en-CA" sz="2000" dirty="0" err="1" smtClean="0">
                <a:solidFill>
                  <a:srgbClr val="000000"/>
                </a:solidFill>
                <a:latin typeface="Century Schoolbook"/>
              </a:rPr>
              <a:t>Inorder</a:t>
            </a:r>
            <a:r>
              <a:rPr lang="en-CA" sz="2000" dirty="0" smtClean="0">
                <a:solidFill>
                  <a:srgbClr val="000000"/>
                </a:solidFill>
                <a:latin typeface="Century Schoolbook"/>
              </a:rPr>
              <a:t>.</a:t>
            </a:r>
          </a:p>
          <a:p>
            <a:pPr>
              <a:lnSpc>
                <a:spcPts val="2800"/>
              </a:lnSpc>
            </a:pPr>
            <a:endParaRPr lang="en-CA" sz="2000" dirty="0" smtClean="0">
              <a:solidFill>
                <a:srgbClr val="000000"/>
              </a:solidFill>
              <a:latin typeface="Century Schoolbook"/>
            </a:endParaRPr>
          </a:p>
          <a:p>
            <a:pPr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897599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buNone/>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D B E A F C G</a:t>
            </a:r>
            <a:endParaRPr lang="en-CA" sz="2000" dirty="0" smtClean="0">
              <a:solidFill>
                <a:srgbClr val="000000"/>
              </a:solidFill>
              <a:latin typeface="Times New Roman"/>
              <a:cs typeface="Century Schoolbook"/>
            </a:endParaRPr>
          </a:p>
          <a:p>
            <a:pPr>
              <a:lnSpc>
                <a:spcPts val="2800"/>
              </a:lnSpc>
              <a:buNone/>
            </a:pPr>
            <a:r>
              <a:rPr lang="en-CA" sz="2000" dirty="0" err="1" smtClean="0">
                <a:solidFill>
                  <a:srgbClr val="000000"/>
                </a:solidFill>
                <a:latin typeface="Century Schoolbook"/>
                <a:cs typeface="Century Schoolbook"/>
              </a:rPr>
              <a:t>Postorder</a:t>
            </a:r>
            <a:r>
              <a:rPr lang="en-CA" sz="2000" dirty="0" smtClean="0">
                <a:solidFill>
                  <a:srgbClr val="000000"/>
                </a:solidFill>
                <a:latin typeface="Century Schoolbook"/>
                <a:cs typeface="Century Schoolbook"/>
              </a:rPr>
              <a:t> = D E B F G C A</a:t>
            </a:r>
          </a:p>
          <a:p>
            <a:pPr>
              <a:lnSpc>
                <a:spcPts val="2800"/>
              </a:lnSpc>
              <a:buNone/>
            </a:pPr>
            <a:endParaRPr lang="en-CA" sz="2000" dirty="0" smtClean="0">
              <a:solidFill>
                <a:srgbClr val="000000"/>
              </a:solidFill>
              <a:latin typeface="Century Schoolbook"/>
            </a:endParaRPr>
          </a:p>
          <a:p>
            <a:pPr>
              <a:lnSpc>
                <a:spcPts val="2800"/>
              </a:lnSpc>
            </a:pPr>
            <a:r>
              <a:rPr lang="en-CA" sz="2000" dirty="0" smtClean="0">
                <a:solidFill>
                  <a:srgbClr val="000000"/>
                </a:solidFill>
                <a:latin typeface="Century Schoolbook"/>
                <a:cs typeface="Century Schoolbook"/>
              </a:rPr>
              <a:t>So in </a:t>
            </a: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A is there at middle whichever element is </a:t>
            </a:r>
          </a:p>
          <a:p>
            <a:pPr>
              <a:lnSpc>
                <a:spcPts val="2800"/>
              </a:lnSpc>
            </a:pPr>
            <a:r>
              <a:rPr lang="en-CA" sz="2000" dirty="0" smtClean="0">
                <a:solidFill>
                  <a:srgbClr val="000000"/>
                </a:solidFill>
                <a:latin typeface="Century Schoolbook"/>
              </a:rPr>
              <a:t>Of Left side of A becomes Left Element Whichever is at </a:t>
            </a:r>
          </a:p>
          <a:p>
            <a:pPr>
              <a:lnSpc>
                <a:spcPts val="2800"/>
              </a:lnSpc>
            </a:pPr>
            <a:r>
              <a:rPr lang="en-CA" sz="2000" dirty="0" smtClean="0">
                <a:solidFill>
                  <a:srgbClr val="000000"/>
                </a:solidFill>
                <a:latin typeface="Century Schoolbook"/>
              </a:rPr>
              <a:t>Right side becomes right elements.</a:t>
            </a:r>
          </a:p>
          <a:p>
            <a:pPr>
              <a:lnSpc>
                <a:spcPts val="2800"/>
              </a:lnSpc>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buNone/>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D B E A F C G</a:t>
            </a:r>
            <a:endParaRPr lang="en-CA" sz="2000" dirty="0" smtClean="0">
              <a:solidFill>
                <a:srgbClr val="000000"/>
              </a:solidFill>
              <a:latin typeface="Times New Roman"/>
              <a:cs typeface="Century Schoolbook"/>
            </a:endParaRPr>
          </a:p>
          <a:p>
            <a:pPr>
              <a:lnSpc>
                <a:spcPts val="2800"/>
              </a:lnSpc>
              <a:buNone/>
            </a:pPr>
            <a:r>
              <a:rPr lang="en-CA" sz="2000" dirty="0" err="1" smtClean="0">
                <a:solidFill>
                  <a:srgbClr val="000000"/>
                </a:solidFill>
                <a:latin typeface="Century Schoolbook"/>
                <a:cs typeface="Century Schoolbook"/>
              </a:rPr>
              <a:t>Postorder</a:t>
            </a:r>
            <a:r>
              <a:rPr lang="en-CA" sz="2000" dirty="0" smtClean="0">
                <a:solidFill>
                  <a:srgbClr val="000000"/>
                </a:solidFill>
                <a:latin typeface="Century Schoolbook"/>
                <a:cs typeface="Century Schoolbook"/>
              </a:rPr>
              <a:t> = D E B F G C A</a:t>
            </a:r>
          </a:p>
          <a:p>
            <a:pPr>
              <a:lnSpc>
                <a:spcPts val="2800"/>
              </a:lnSpc>
              <a:buNone/>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TextBox 7"/>
          <p:cNvSpPr txBox="1"/>
          <p:nvPr/>
        </p:nvSpPr>
        <p:spPr>
          <a:xfrm>
            <a:off x="4143372" y="1891438"/>
            <a:ext cx="357190" cy="400110"/>
          </a:xfrm>
          <a:prstGeom prst="rect">
            <a:avLst/>
          </a:prstGeom>
          <a:noFill/>
          <a:ln>
            <a:solidFill>
              <a:schemeClr val="tx1"/>
            </a:solidFill>
          </a:ln>
        </p:spPr>
        <p:txBody>
          <a:bodyPr wrap="square" rtlCol="0">
            <a:spAutoFit/>
          </a:bodyPr>
          <a:lstStyle/>
          <a:p>
            <a:r>
              <a:rPr lang="en-US" sz="2000" b="1" u="sng" dirty="0" smtClean="0"/>
              <a:t>A</a:t>
            </a:r>
            <a:endParaRPr lang="en-US" b="1" u="sng" dirty="0"/>
          </a:p>
        </p:txBody>
      </p:sp>
      <p:sp>
        <p:nvSpPr>
          <p:cNvPr id="9" name="TextBox 8"/>
          <p:cNvSpPr txBox="1"/>
          <p:nvPr/>
        </p:nvSpPr>
        <p:spPr>
          <a:xfrm>
            <a:off x="2786050" y="2462942"/>
            <a:ext cx="1071570" cy="400110"/>
          </a:xfrm>
          <a:prstGeom prst="rect">
            <a:avLst/>
          </a:prstGeom>
          <a:noFill/>
          <a:ln>
            <a:solidFill>
              <a:schemeClr val="tx1"/>
            </a:solidFill>
          </a:ln>
        </p:spPr>
        <p:txBody>
          <a:bodyPr wrap="square" rtlCol="0">
            <a:spAutoFit/>
          </a:bodyPr>
          <a:lstStyle/>
          <a:p>
            <a:r>
              <a:rPr lang="en-US" sz="2000" b="1" dirty="0" smtClean="0"/>
              <a:t>D B E </a:t>
            </a:r>
            <a:endParaRPr lang="en-US" b="1" dirty="0"/>
          </a:p>
        </p:txBody>
      </p:sp>
      <p:sp>
        <p:nvSpPr>
          <p:cNvPr id="10" name="TextBox 9"/>
          <p:cNvSpPr txBox="1"/>
          <p:nvPr/>
        </p:nvSpPr>
        <p:spPr>
          <a:xfrm>
            <a:off x="4857752" y="2462942"/>
            <a:ext cx="1071570" cy="400110"/>
          </a:xfrm>
          <a:prstGeom prst="rect">
            <a:avLst/>
          </a:prstGeom>
          <a:noFill/>
          <a:ln>
            <a:solidFill>
              <a:schemeClr val="tx1"/>
            </a:solidFill>
          </a:ln>
        </p:spPr>
        <p:txBody>
          <a:bodyPr wrap="square" rtlCol="0">
            <a:spAutoFit/>
          </a:bodyPr>
          <a:lstStyle/>
          <a:p>
            <a:r>
              <a:rPr lang="en-US" sz="2000" b="1" dirty="0" smtClean="0"/>
              <a:t>F C G</a:t>
            </a:r>
            <a:endParaRPr lang="en-US" b="1" dirty="0"/>
          </a:p>
        </p:txBody>
      </p:sp>
      <p:sp>
        <p:nvSpPr>
          <p:cNvPr id="11" name="Rectangle 10"/>
          <p:cNvSpPr/>
          <p:nvPr/>
        </p:nvSpPr>
        <p:spPr>
          <a:xfrm>
            <a:off x="500034" y="2857496"/>
            <a:ext cx="7643866" cy="2964914"/>
          </a:xfrm>
          <a:prstGeom prst="rect">
            <a:avLst/>
          </a:prstGeom>
        </p:spPr>
        <p:txBody>
          <a:bodyPr wrap="square">
            <a:spAutoFit/>
          </a:bodyPr>
          <a:lstStyle/>
          <a:p>
            <a:pPr>
              <a:lnSpc>
                <a:spcPts val="2800"/>
              </a:lnSpc>
            </a:pPr>
            <a:endParaRPr lang="en-CA" dirty="0" smtClean="0">
              <a:solidFill>
                <a:srgbClr val="000000"/>
              </a:solidFill>
              <a:latin typeface="Century Schoolbook"/>
              <a:cs typeface="Century Schoolbook"/>
            </a:endParaRPr>
          </a:p>
          <a:p>
            <a:pPr>
              <a:lnSpc>
                <a:spcPts val="2800"/>
              </a:lnSpc>
            </a:pPr>
            <a:r>
              <a:rPr lang="en-CA" dirty="0" smtClean="0">
                <a:solidFill>
                  <a:srgbClr val="000000"/>
                </a:solidFill>
                <a:latin typeface="Century Schoolbook"/>
                <a:cs typeface="Century Schoolbook"/>
              </a:rPr>
              <a:t>Now Don’t see </a:t>
            </a:r>
            <a:r>
              <a:rPr lang="en-CA" dirty="0" err="1" smtClean="0">
                <a:solidFill>
                  <a:srgbClr val="000000"/>
                </a:solidFill>
                <a:latin typeface="Century Schoolbook"/>
                <a:cs typeface="Century Schoolbook"/>
              </a:rPr>
              <a:t>InOrder</a:t>
            </a:r>
            <a:r>
              <a:rPr lang="en-CA" dirty="0" smtClean="0">
                <a:solidFill>
                  <a:srgbClr val="000000"/>
                </a:solidFill>
                <a:latin typeface="Century Schoolbook"/>
                <a:cs typeface="Century Schoolbook"/>
              </a:rPr>
              <a:t> work for </a:t>
            </a:r>
            <a:r>
              <a:rPr lang="en-CA" dirty="0" err="1" smtClean="0">
                <a:solidFill>
                  <a:srgbClr val="000000"/>
                </a:solidFill>
                <a:latin typeface="Century Schoolbook"/>
                <a:cs typeface="Century Schoolbook"/>
              </a:rPr>
              <a:t>Inorder</a:t>
            </a:r>
            <a:r>
              <a:rPr lang="en-CA" dirty="0" smtClean="0">
                <a:solidFill>
                  <a:srgbClr val="000000"/>
                </a:solidFill>
                <a:latin typeface="Century Schoolbook"/>
                <a:cs typeface="Century Schoolbook"/>
              </a:rPr>
              <a:t> is over.</a:t>
            </a:r>
          </a:p>
          <a:p>
            <a:pPr>
              <a:lnSpc>
                <a:spcPts val="2800"/>
              </a:lnSpc>
            </a:pPr>
            <a:r>
              <a:rPr lang="en-CA" dirty="0" smtClean="0">
                <a:solidFill>
                  <a:srgbClr val="000000"/>
                </a:solidFill>
                <a:latin typeface="Century Schoolbook"/>
              </a:rPr>
              <a:t>Now check one by one element in Post order </a:t>
            </a:r>
            <a:r>
              <a:rPr lang="en-CA" b="1" dirty="0" smtClean="0">
                <a:solidFill>
                  <a:srgbClr val="000000"/>
                </a:solidFill>
                <a:latin typeface="Century Schoolbook"/>
              </a:rPr>
              <a:t>from Last</a:t>
            </a:r>
            <a:r>
              <a:rPr lang="en-CA" dirty="0" smtClean="0">
                <a:solidFill>
                  <a:srgbClr val="000000"/>
                </a:solidFill>
                <a:latin typeface="Century Schoolbook"/>
              </a:rPr>
              <a:t>. Whichever element is there before Root that is C is considered as a next root. So Next Element after A is C so now C is become next Root. Whichever element is Left side of C becomes its Left Element whichever is right side of C becomes it Right Element. Now check previous Element that is G then G becomes root. And so on...</a:t>
            </a:r>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990600"/>
            <a:ext cx="8382000" cy="5562600"/>
          </a:xfrm>
        </p:spPr>
        <p:txBody>
          <a:bodyPr>
            <a:normAutofit/>
          </a:bodyPr>
          <a:lstStyle/>
          <a:p>
            <a:pPr>
              <a:lnSpc>
                <a:spcPts val="2800"/>
              </a:lnSpc>
              <a:buNone/>
            </a:pPr>
            <a:r>
              <a:rPr lang="en-CA" sz="2000" dirty="0" err="1" smtClean="0">
                <a:solidFill>
                  <a:srgbClr val="000000"/>
                </a:solidFill>
                <a:latin typeface="Century Schoolbook"/>
                <a:cs typeface="Century Schoolbook"/>
              </a:rPr>
              <a:t>Inorder</a:t>
            </a:r>
            <a:r>
              <a:rPr lang="en-CA" sz="2000" dirty="0" smtClean="0">
                <a:solidFill>
                  <a:srgbClr val="000000"/>
                </a:solidFill>
                <a:latin typeface="Century Schoolbook"/>
                <a:cs typeface="Century Schoolbook"/>
              </a:rPr>
              <a:t> = D B E A F C G</a:t>
            </a:r>
            <a:endParaRPr lang="en-CA" sz="2000" dirty="0" smtClean="0">
              <a:solidFill>
                <a:srgbClr val="000000"/>
              </a:solidFill>
              <a:latin typeface="Times New Roman"/>
              <a:cs typeface="Century Schoolbook"/>
            </a:endParaRPr>
          </a:p>
          <a:p>
            <a:pPr>
              <a:lnSpc>
                <a:spcPts val="2800"/>
              </a:lnSpc>
              <a:buNone/>
            </a:pPr>
            <a:r>
              <a:rPr lang="en-CA" sz="2000" dirty="0" err="1" smtClean="0">
                <a:solidFill>
                  <a:srgbClr val="000000"/>
                </a:solidFill>
                <a:latin typeface="Century Schoolbook"/>
                <a:cs typeface="Century Schoolbook"/>
              </a:rPr>
              <a:t>Postorder</a:t>
            </a:r>
            <a:r>
              <a:rPr lang="en-CA" sz="2000" dirty="0" smtClean="0">
                <a:solidFill>
                  <a:srgbClr val="000000"/>
                </a:solidFill>
                <a:latin typeface="Century Schoolbook"/>
                <a:cs typeface="Century Schoolbook"/>
              </a:rPr>
              <a:t> = D E B F G C A</a:t>
            </a: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a:p>
            <a:pPr>
              <a:lnSpc>
                <a:spcPts val="2800"/>
              </a:lnSpc>
            </a:pPr>
            <a:endParaRPr lang="en-CA" sz="2000" dirty="0" smtClean="0">
              <a:solidFill>
                <a:srgbClr val="000000"/>
              </a:solidFill>
              <a:latin typeface="Century Schoolbook"/>
            </a:endParaRPr>
          </a:p>
          <a:p>
            <a:pPr>
              <a:lnSpc>
                <a:spcPts val="2800"/>
              </a:lnSpc>
              <a:buNone/>
            </a:pPr>
            <a:endParaRPr lang="en-CA" sz="2000" dirty="0" smtClean="0">
              <a:solidFill>
                <a:srgbClr val="000000"/>
              </a:solidFill>
              <a:latin typeface="Century Schoolbook"/>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1" name="Picture 20" descr="Capture.JPG"/>
          <p:cNvPicPr>
            <a:picLocks noChangeAspect="1"/>
          </p:cNvPicPr>
          <p:nvPr/>
        </p:nvPicPr>
        <p:blipFill>
          <a:blip r:embed="rId2"/>
          <a:stretch>
            <a:fillRect/>
          </a:stretch>
        </p:blipFill>
        <p:spPr>
          <a:xfrm>
            <a:off x="1357290" y="2285992"/>
            <a:ext cx="6102472" cy="2524137"/>
          </a:xfrm>
          <a:prstGeom prst="rect">
            <a:avLst/>
          </a:prstGeom>
        </p:spPr>
      </p:pic>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Rectangle 6"/>
          <p:cNvSpPr/>
          <p:nvPr/>
        </p:nvSpPr>
        <p:spPr>
          <a:xfrm>
            <a:off x="571472" y="1214422"/>
            <a:ext cx="7643866" cy="411395"/>
          </a:xfrm>
          <a:prstGeom prst="rect">
            <a:avLst/>
          </a:prstGeom>
        </p:spPr>
        <p:txBody>
          <a:bodyPr wrap="square">
            <a:spAutoFit/>
          </a:bodyPr>
          <a:lstStyle/>
          <a:p>
            <a:pPr>
              <a:lnSpc>
                <a:spcPts val="2800"/>
              </a:lnSpc>
            </a:pPr>
            <a:r>
              <a:rPr lang="en-CA" dirty="0" smtClean="0">
                <a:solidFill>
                  <a:srgbClr val="000000"/>
                </a:solidFill>
                <a:latin typeface="Century Schoolbook"/>
                <a:cs typeface="Century Schoolbook"/>
              </a:rPr>
              <a:t>Now from above result find out Binary Tree</a:t>
            </a:r>
            <a:endParaRPr lang="en-CA" dirty="0" smtClean="0">
              <a:solidFill>
                <a:srgbClr val="000000"/>
              </a:solidFill>
              <a:latin typeface="Century Schoolbook"/>
            </a:endParaRPr>
          </a:p>
        </p:txBody>
      </p:sp>
      <p:sp>
        <p:nvSpPr>
          <p:cNvPr id="8" name="Oval 7"/>
          <p:cNvSpPr/>
          <p:nvPr/>
        </p:nvSpPr>
        <p:spPr>
          <a:xfrm>
            <a:off x="4000496" y="178592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a:t>
            </a:r>
            <a:endParaRPr lang="en-US" sz="2400" b="1" dirty="0"/>
          </a:p>
        </p:txBody>
      </p:sp>
      <p:sp>
        <p:nvSpPr>
          <p:cNvPr id="9" name="Oval 8"/>
          <p:cNvSpPr/>
          <p:nvPr/>
        </p:nvSpPr>
        <p:spPr>
          <a:xfrm>
            <a:off x="292892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a:t>
            </a:r>
            <a:endParaRPr lang="en-US" sz="2400" b="1" dirty="0"/>
          </a:p>
        </p:txBody>
      </p:sp>
      <p:sp>
        <p:nvSpPr>
          <p:cNvPr id="10" name="Oval 9"/>
          <p:cNvSpPr/>
          <p:nvPr/>
        </p:nvSpPr>
        <p:spPr>
          <a:xfrm>
            <a:off x="542925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a:t>
            </a:r>
            <a:endParaRPr lang="en-US" sz="2400" b="1" dirty="0"/>
          </a:p>
        </p:txBody>
      </p:sp>
      <p:sp>
        <p:nvSpPr>
          <p:cNvPr id="11" name="Oval 10"/>
          <p:cNvSpPr/>
          <p:nvPr/>
        </p:nvSpPr>
        <p:spPr>
          <a:xfrm>
            <a:off x="185735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a:t>
            </a:r>
            <a:endParaRPr lang="en-US" sz="2400" b="1" dirty="0"/>
          </a:p>
        </p:txBody>
      </p:sp>
      <p:sp>
        <p:nvSpPr>
          <p:cNvPr id="12" name="Oval 11"/>
          <p:cNvSpPr/>
          <p:nvPr/>
        </p:nvSpPr>
        <p:spPr>
          <a:xfrm>
            <a:off x="3714744"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t>
            </a:r>
            <a:endParaRPr lang="en-US" sz="2400" b="1" dirty="0"/>
          </a:p>
        </p:txBody>
      </p:sp>
      <p:sp>
        <p:nvSpPr>
          <p:cNvPr id="13" name="Oval 12"/>
          <p:cNvSpPr/>
          <p:nvPr/>
        </p:nvSpPr>
        <p:spPr>
          <a:xfrm>
            <a:off x="471487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a:t>
            </a:r>
            <a:endParaRPr lang="en-US" sz="2400" b="1" dirty="0"/>
          </a:p>
        </p:txBody>
      </p:sp>
      <p:sp>
        <p:nvSpPr>
          <p:cNvPr id="14" name="Oval 13"/>
          <p:cNvSpPr/>
          <p:nvPr/>
        </p:nvSpPr>
        <p:spPr>
          <a:xfrm>
            <a:off x="6572264"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a:t>
            </a:r>
            <a:endParaRPr lang="en-US" sz="2400" b="1" dirty="0"/>
          </a:p>
        </p:txBody>
      </p:sp>
      <p:cxnSp>
        <p:nvCxnSpPr>
          <p:cNvPr id="15" name="Straight Arrow Connector 14"/>
          <p:cNvCxnSpPr>
            <a:stCxn id="8" idx="3"/>
            <a:endCxn id="9" idx="0"/>
          </p:cNvCxnSpPr>
          <p:nvPr/>
        </p:nvCxnSpPr>
        <p:spPr>
          <a:xfrm rot="5400000">
            <a:off x="3462545" y="1939635"/>
            <a:ext cx="419961"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p:cNvCxnSpPr>
          <p:nvPr/>
        </p:nvCxnSpPr>
        <p:spPr>
          <a:xfrm rot="16200000" flipH="1">
            <a:off x="4850725" y="1850338"/>
            <a:ext cx="419963" cy="1022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a:endCxn id="12" idx="0"/>
          </p:cNvCxnSpPr>
          <p:nvPr/>
        </p:nvCxnSpPr>
        <p:spPr>
          <a:xfrm rot="16200000" flipH="1">
            <a:off x="3404107" y="3011205"/>
            <a:ext cx="705713" cy="558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0"/>
          </p:cNvCxnSpPr>
          <p:nvPr/>
        </p:nvCxnSpPr>
        <p:spPr>
          <a:xfrm rot="5400000">
            <a:off x="2248099" y="2868329"/>
            <a:ext cx="705713"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rot="16200000" flipH="1">
            <a:off x="5987235" y="3026898"/>
            <a:ext cx="705713" cy="652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rot="5400000">
            <a:off x="4976271" y="3060449"/>
            <a:ext cx="642941" cy="52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4348" y="4643446"/>
            <a:ext cx="8215370" cy="1528624"/>
          </a:xfrm>
          <a:prstGeom prst="rect">
            <a:avLst/>
          </a:prstGeom>
        </p:spPr>
        <p:txBody>
          <a:bodyPr wrap="square">
            <a:spAutoFit/>
          </a:bodyPr>
          <a:lstStyle/>
          <a:p>
            <a:pPr>
              <a:lnSpc>
                <a:spcPts val="2800"/>
              </a:lnSpc>
            </a:pPr>
            <a:r>
              <a:rPr lang="en-CA" dirty="0" smtClean="0">
                <a:solidFill>
                  <a:srgbClr val="000000"/>
                </a:solidFill>
                <a:latin typeface="Century Schoolbook"/>
              </a:rPr>
              <a:t>Now Find out </a:t>
            </a:r>
            <a:r>
              <a:rPr lang="en-CA" dirty="0" err="1" smtClean="0">
                <a:solidFill>
                  <a:srgbClr val="000000"/>
                </a:solidFill>
                <a:latin typeface="Century Schoolbook"/>
              </a:rPr>
              <a:t>Preorder</a:t>
            </a:r>
            <a:r>
              <a:rPr lang="en-CA" dirty="0" smtClean="0">
                <a:solidFill>
                  <a:srgbClr val="000000"/>
                </a:solidFill>
                <a:latin typeface="Century Schoolbook"/>
              </a:rPr>
              <a:t> from Above Tree.. That is Root Left and Right </a:t>
            </a:r>
          </a:p>
          <a:p>
            <a:pPr>
              <a:lnSpc>
                <a:spcPts val="2800"/>
              </a:lnSpc>
            </a:pPr>
            <a:r>
              <a:rPr lang="en-CA" dirty="0" smtClean="0">
                <a:solidFill>
                  <a:srgbClr val="000000"/>
                </a:solidFill>
                <a:latin typeface="Century Schoolbook"/>
              </a:rPr>
              <a:t>So </a:t>
            </a:r>
            <a:r>
              <a:rPr lang="en-CA" dirty="0" err="1" smtClean="0">
                <a:solidFill>
                  <a:srgbClr val="000000"/>
                </a:solidFill>
                <a:latin typeface="Century Schoolbook"/>
                <a:cs typeface="Century Schoolbook"/>
              </a:rPr>
              <a:t>Preorder</a:t>
            </a:r>
            <a:r>
              <a:rPr lang="en-CA" dirty="0" smtClean="0">
                <a:solidFill>
                  <a:srgbClr val="000000"/>
                </a:solidFill>
                <a:latin typeface="Century Schoolbook"/>
                <a:cs typeface="Century Schoolbook"/>
              </a:rPr>
              <a:t> </a:t>
            </a:r>
            <a:r>
              <a:rPr lang="en-CA" dirty="0" smtClean="0">
                <a:solidFill>
                  <a:srgbClr val="000000"/>
                </a:solidFill>
                <a:latin typeface="Century Schoolbook"/>
              </a:rPr>
              <a:t>of above tree is..</a:t>
            </a:r>
          </a:p>
          <a:p>
            <a:pPr>
              <a:lnSpc>
                <a:spcPts val="2800"/>
              </a:lnSpc>
            </a:pPr>
            <a:endParaRPr lang="en-CA" dirty="0" smtClean="0">
              <a:solidFill>
                <a:srgbClr val="000000"/>
              </a:solidFill>
              <a:latin typeface="Century Schoolbook"/>
            </a:endParaRPr>
          </a:p>
          <a:p>
            <a:pPr>
              <a:lnSpc>
                <a:spcPts val="2800"/>
              </a:lnSpc>
            </a:pPr>
            <a:r>
              <a:rPr lang="en-CA" b="1" dirty="0" smtClean="0">
                <a:solidFill>
                  <a:srgbClr val="000000"/>
                </a:solidFill>
                <a:latin typeface="Century Schoolbook"/>
              </a:rPr>
              <a:t>A B D E C F G</a:t>
            </a:r>
          </a:p>
        </p:txBody>
      </p:sp>
    </p:spTree>
    <p:extLst>
      <p:ext uri="{BB962C8B-B14F-4D97-AF65-F5344CB8AC3E}">
        <p14:creationId xmlns="" xmlns:p14="http://schemas.microsoft.com/office/powerpoint/2010/main" val="8557112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Pre-order for given : (REFER CLASS-BOOK)</a:t>
            </a:r>
          </a:p>
          <a:p>
            <a:pPr>
              <a:lnSpc>
                <a:spcPts val="2760"/>
              </a:lnSpc>
            </a:pPr>
            <a:r>
              <a:rPr lang="en-US" sz="2000" dirty="0" smtClean="0">
                <a:solidFill>
                  <a:schemeClr val="tx1"/>
                </a:solidFill>
              </a:rPr>
              <a:t>Post-order: 4 2 7 8 5 6 3 1</a:t>
            </a:r>
            <a:endParaRPr lang="en-CA" sz="2000" dirty="0" smtClean="0">
              <a:solidFill>
                <a:srgbClr val="000000"/>
              </a:solidFill>
              <a:latin typeface="Century Schoolbook"/>
              <a:cs typeface="Century Schoolbook"/>
            </a:endParaRP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4 2 1 7 5 8 3 6</a:t>
            </a:r>
          </a:p>
          <a:p>
            <a:pPr algn="just">
              <a:lnSpc>
                <a:spcPct val="150000"/>
              </a:lnSpc>
            </a:pPr>
            <a:r>
              <a:rPr lang="en-US" sz="2000" b="1" dirty="0" smtClean="0">
                <a:solidFill>
                  <a:schemeClr val="bg2">
                    <a:lumMod val="10000"/>
                  </a:schemeClr>
                </a:solidFill>
              </a:rPr>
              <a:t>Pre-order (Answer) : 1 2 4 3 5 7 8 6</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Pre-order for given : (REFER CLASS-BOOK)</a:t>
            </a:r>
          </a:p>
          <a:p>
            <a:pPr>
              <a:lnSpc>
                <a:spcPts val="2760"/>
              </a:lnSpc>
            </a:pPr>
            <a:r>
              <a:rPr lang="en-US" sz="2000" dirty="0" smtClean="0">
                <a:solidFill>
                  <a:schemeClr val="tx1"/>
                </a:solidFill>
              </a:rPr>
              <a:t>Post-order: 4 5 2 6 3 1</a:t>
            </a:r>
            <a:endParaRPr lang="en-CA" sz="2000" dirty="0" smtClean="0">
              <a:solidFill>
                <a:srgbClr val="000000"/>
              </a:solidFill>
              <a:latin typeface="Century Schoolbook"/>
              <a:cs typeface="Century Schoolbook"/>
            </a:endParaRP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4 2 5 1 3 6</a:t>
            </a:r>
          </a:p>
          <a:p>
            <a:pPr algn="just">
              <a:lnSpc>
                <a:spcPct val="150000"/>
              </a:lnSpc>
            </a:pPr>
            <a:r>
              <a:rPr lang="en-US" sz="2000" b="1" dirty="0" smtClean="0">
                <a:solidFill>
                  <a:schemeClr val="bg2">
                    <a:lumMod val="10000"/>
                  </a:schemeClr>
                </a:solidFill>
              </a:rPr>
              <a:t>Pre-order (Answer) : 1 2 4 5 3 6</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Pre-order for given : (REFER CLASS-BOOK)</a:t>
            </a:r>
          </a:p>
          <a:p>
            <a:pPr>
              <a:lnSpc>
                <a:spcPts val="2760"/>
              </a:lnSpc>
            </a:pPr>
            <a:r>
              <a:rPr lang="en-US" sz="2000" dirty="0" smtClean="0">
                <a:solidFill>
                  <a:schemeClr val="tx1"/>
                </a:solidFill>
              </a:rPr>
              <a:t>Post-order: 16 21 7 1 9 5 12</a:t>
            </a:r>
            <a:endParaRPr lang="en-CA" sz="2000" dirty="0" smtClean="0">
              <a:solidFill>
                <a:srgbClr val="000000"/>
              </a:solidFill>
              <a:latin typeface="Century Schoolbook"/>
              <a:cs typeface="Century Schoolbook"/>
            </a:endParaRP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16 7 21 12 1 5 9</a:t>
            </a:r>
          </a:p>
          <a:p>
            <a:pPr algn="just">
              <a:lnSpc>
                <a:spcPct val="150000"/>
              </a:lnSpc>
            </a:pPr>
            <a:r>
              <a:rPr lang="en-US" sz="2000" b="1" dirty="0" smtClean="0">
                <a:solidFill>
                  <a:schemeClr val="bg2">
                    <a:lumMod val="10000"/>
                  </a:schemeClr>
                </a:solidFill>
              </a:rPr>
              <a:t>Pre-order (Answer) </a:t>
            </a:r>
            <a:r>
              <a:rPr lang="en-US" sz="2000" b="1" smtClean="0">
                <a:solidFill>
                  <a:schemeClr val="bg2">
                    <a:lumMod val="10000"/>
                  </a:schemeClr>
                </a:solidFill>
              </a:rPr>
              <a:t>: </a:t>
            </a:r>
            <a:r>
              <a:rPr lang="en-US" sz="2000" b="1" dirty="0" smtClean="0">
                <a:solidFill>
                  <a:schemeClr val="bg2">
                    <a:lumMod val="10000"/>
                  </a:schemeClr>
                </a:solidFill>
              </a:rPr>
              <a:t> </a:t>
            </a:r>
            <a:r>
              <a:rPr lang="en-US" sz="2000" b="1" smtClean="0">
                <a:solidFill>
                  <a:schemeClr val="bg2">
                    <a:lumMod val="10000"/>
                  </a:schemeClr>
                </a:solidFill>
              </a:rPr>
              <a:t>12 </a:t>
            </a:r>
            <a:r>
              <a:rPr lang="en-US" sz="2000" b="1" dirty="0" smtClean="0">
                <a:solidFill>
                  <a:schemeClr val="bg2">
                    <a:lumMod val="10000"/>
                  </a:schemeClr>
                </a:solidFill>
              </a:rPr>
              <a:t>7 16 21 5 1 9</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001000" cy="2286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381000" y="990600"/>
            <a:ext cx="8305800" cy="2224086"/>
          </a:xfrm>
        </p:spPr>
        <p:txBody>
          <a:bodyPr>
            <a:normAutofit/>
          </a:bodyPr>
          <a:lstStyle/>
          <a:p>
            <a:pPr algn="just">
              <a:lnSpc>
                <a:spcPct val="150000"/>
              </a:lnSpc>
              <a:buFont typeface="Wingdings" pitchFamily="2" charset="2"/>
              <a:buChar char="q"/>
            </a:pPr>
            <a:r>
              <a:rPr lang="en-US" sz="2000" b="1" dirty="0" smtClean="0">
                <a:solidFill>
                  <a:schemeClr val="tx1"/>
                </a:solidFill>
              </a:rPr>
              <a:t>Example : Find Pre-order for given : (REFER CLASS-BOOK)</a:t>
            </a:r>
          </a:p>
          <a:p>
            <a:pPr>
              <a:lnSpc>
                <a:spcPts val="2760"/>
              </a:lnSpc>
            </a:pPr>
            <a:r>
              <a:rPr lang="en-US" sz="2000" dirty="0" smtClean="0">
                <a:solidFill>
                  <a:schemeClr val="tx1"/>
                </a:solidFill>
              </a:rPr>
              <a:t>Post-order: 9 1 2 12 7 5 3 11 4 8 </a:t>
            </a:r>
            <a:endParaRPr lang="en-CA" sz="2000" dirty="0" smtClean="0">
              <a:solidFill>
                <a:srgbClr val="000000"/>
              </a:solidFill>
              <a:latin typeface="Century Schoolbook"/>
              <a:cs typeface="Century Schoolbook"/>
            </a:endParaRPr>
          </a:p>
          <a:p>
            <a:pPr>
              <a:lnSpc>
                <a:spcPts val="2760"/>
              </a:lnSpc>
            </a:pPr>
            <a:r>
              <a:rPr lang="en-US" sz="2000" dirty="0" smtClean="0">
                <a:solidFill>
                  <a:schemeClr val="tx1"/>
                </a:solidFill>
              </a:rPr>
              <a:t>In-order    : </a:t>
            </a:r>
            <a:r>
              <a:rPr lang="en-CA" sz="2000" dirty="0" smtClean="0">
                <a:solidFill>
                  <a:srgbClr val="000000"/>
                </a:solidFill>
                <a:latin typeface="Century Schoolbook"/>
                <a:cs typeface="Century Schoolbook"/>
              </a:rPr>
              <a:t>9 5 1 7 2 12 8 4 3 11</a:t>
            </a:r>
          </a:p>
          <a:p>
            <a:pPr algn="just">
              <a:lnSpc>
                <a:spcPct val="150000"/>
              </a:lnSpc>
            </a:pPr>
            <a:r>
              <a:rPr lang="en-US" sz="2000" b="1" dirty="0" smtClean="0">
                <a:solidFill>
                  <a:schemeClr val="bg2">
                    <a:lumMod val="10000"/>
                  </a:schemeClr>
                </a:solidFill>
              </a:rPr>
              <a:t>Pre-order (Answer) :  8 5 9 7 1 12 2 4 11 3</a:t>
            </a:r>
            <a:endParaRPr lang="en-US" sz="2000" dirty="0" smtClean="0">
              <a:solidFill>
                <a:schemeClr val="tx1"/>
              </a:solidFill>
            </a:endParaRPr>
          </a:p>
          <a:p>
            <a:pPr algn="just">
              <a:lnSpc>
                <a:spcPct val="150000"/>
              </a:lnSpc>
              <a:buFont typeface="Wingdings" pitchFamily="2" charset="2"/>
              <a:buChar char="q"/>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Traversal of Binary Trees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015493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685800"/>
            <a:ext cx="8305800" cy="5486400"/>
          </a:xfrm>
        </p:spPr>
        <p:txBody>
          <a:bodyPr>
            <a:normAutofit lnSpcReduction="10000"/>
          </a:bodyPr>
          <a:lstStyle/>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Level :</a:t>
            </a:r>
          </a:p>
          <a:p>
            <a:pPr algn="just">
              <a:lnSpc>
                <a:spcPct val="150000"/>
              </a:lnSpc>
            </a:pPr>
            <a:r>
              <a:rPr lang="en-US" sz="2000" dirty="0">
                <a:solidFill>
                  <a:schemeClr val="tx1"/>
                </a:solidFill>
              </a:rPr>
              <a:t>The level of a node is its distance from the root.</a:t>
            </a:r>
            <a:br>
              <a:rPr lang="en-US" sz="2000" dirty="0">
                <a:solidFill>
                  <a:schemeClr val="tx1"/>
                </a:solidFill>
              </a:rPr>
            </a:br>
            <a:r>
              <a:rPr lang="en-US" sz="2000" dirty="0">
                <a:solidFill>
                  <a:schemeClr val="tx1"/>
                </a:solidFill>
              </a:rPr>
              <a:t>Because the root has a zero distance from itself, the root is at level zero</a:t>
            </a:r>
            <a:r>
              <a:rPr lang="en-US" sz="2000" dirty="0" smtClean="0">
                <a:solidFill>
                  <a:schemeClr val="tx1"/>
                </a:solidFill>
              </a:rPr>
              <a:t>.</a:t>
            </a:r>
          </a:p>
          <a:p>
            <a:pPr algn="just">
              <a:lnSpc>
                <a:spcPct val="150000"/>
              </a:lnSpc>
              <a:buFont typeface="Wingdings" pitchFamily="2" charset="2"/>
              <a:buChar char="v"/>
            </a:pPr>
            <a:r>
              <a:rPr lang="en-US" sz="2200" dirty="0">
                <a:solidFill>
                  <a:schemeClr val="tx2"/>
                </a:solidFill>
                <a:effectLst>
                  <a:outerShdw blurRad="63500" dist="38100" dir="5400000" algn="t" rotWithShape="0">
                    <a:prstClr val="black">
                      <a:alpha val="25000"/>
                    </a:prstClr>
                  </a:outerShdw>
                </a:effectLst>
                <a:latin typeface="+mn-lt"/>
                <a:ea typeface="+mj-ea"/>
                <a:cs typeface="+mj-cs"/>
              </a:rPr>
              <a:t>Height:</a:t>
            </a:r>
          </a:p>
          <a:p>
            <a:pPr algn="just">
              <a:lnSpc>
                <a:spcPct val="150000"/>
              </a:lnSpc>
            </a:pPr>
            <a:r>
              <a:rPr lang="en-US" sz="2000" dirty="0" smtClean="0">
                <a:solidFill>
                  <a:schemeClr val="tx1"/>
                </a:solidFill>
              </a:rPr>
              <a:t>The height of a node is the length of the longest downward path to a leaf node from that node.</a:t>
            </a:r>
          </a:p>
          <a:p>
            <a:pPr algn="just">
              <a:lnSpc>
                <a:spcPct val="150000"/>
              </a:lnSpc>
            </a:pPr>
            <a:r>
              <a:rPr lang="en-US" sz="2000" dirty="0" smtClean="0">
                <a:solidFill>
                  <a:schemeClr val="tx1"/>
                </a:solidFill>
              </a:rPr>
              <a:t>The height of the root node is the height of the tree.</a:t>
            </a:r>
          </a:p>
          <a:p>
            <a:pPr algn="just">
              <a:lnSpc>
                <a:spcPct val="150000"/>
              </a:lnSpc>
              <a:buFont typeface="Wingdings" pitchFamily="2" charset="2"/>
              <a:buChar char="v"/>
            </a:pPr>
            <a:r>
              <a:rPr lang="en-US" sz="2200" dirty="0" smtClean="0">
                <a:solidFill>
                  <a:schemeClr val="tx2"/>
                </a:solidFill>
                <a:effectLst>
                  <a:outerShdw blurRad="63500" dist="38100" dir="5400000" algn="t" rotWithShape="0">
                    <a:prstClr val="black">
                      <a:alpha val="25000"/>
                    </a:prstClr>
                  </a:outerShdw>
                </a:effectLst>
                <a:latin typeface="+mn-lt"/>
                <a:ea typeface="+mj-ea"/>
                <a:cs typeface="+mj-cs"/>
              </a:rPr>
              <a:t>Depth </a:t>
            </a:r>
            <a:r>
              <a:rPr lang="en-US" sz="2200" dirty="0">
                <a:solidFill>
                  <a:schemeClr val="tx2"/>
                </a:solidFill>
                <a:effectLst>
                  <a:outerShdw blurRad="63500" dist="38100" dir="5400000" algn="t" rotWithShape="0">
                    <a:prstClr val="black">
                      <a:alpha val="25000"/>
                    </a:prstClr>
                  </a:outerShdw>
                </a:effectLst>
                <a:latin typeface="+mn-lt"/>
                <a:ea typeface="+mj-ea"/>
                <a:cs typeface="+mj-cs"/>
              </a:rPr>
              <a:t>:</a:t>
            </a:r>
          </a:p>
          <a:p>
            <a:pPr algn="just">
              <a:lnSpc>
                <a:spcPct val="150000"/>
              </a:lnSpc>
            </a:pPr>
            <a:r>
              <a:rPr lang="en-US" sz="1800" dirty="0">
                <a:solidFill>
                  <a:schemeClr val="tx1"/>
                </a:solidFill>
              </a:rPr>
              <a:t>Tree is drawn upside down, so no. of levels can be referred as depth of the tree.</a:t>
            </a:r>
          </a:p>
          <a:p>
            <a:pPr algn="just">
              <a:lnSpc>
                <a:spcPct val="150000"/>
              </a:lnSpc>
            </a:pPr>
            <a:endParaRPr lang="en-US" sz="1800" dirty="0">
              <a:solidFill>
                <a:schemeClr val="tx1"/>
              </a:solidFill>
            </a:endParaRPr>
          </a:p>
          <a:p>
            <a:pPr algn="just">
              <a:lnSpc>
                <a:spcPct val="150000"/>
              </a:lnSpc>
            </a:pPr>
            <a:endParaRPr lang="en-US" sz="1800" dirty="0" smtClean="0">
              <a:solidFill>
                <a:schemeClr val="tx1"/>
              </a:solidFill>
            </a:endParaRPr>
          </a:p>
          <a:p>
            <a:pPr algn="just">
              <a:lnSpc>
                <a:spcPct val="150000"/>
              </a:lnSpc>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5821982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r>
              <a:rPr lang="en-US" sz="2000" dirty="0" smtClean="0">
                <a:solidFill>
                  <a:schemeClr val="tx1"/>
                </a:solidFill>
              </a:rPr>
              <a:t>The creation of binary tree could be based on the information associated with each code.</a:t>
            </a:r>
          </a:p>
          <a:p>
            <a:pPr>
              <a:buNone/>
            </a:pPr>
            <a:endParaRPr lang="en-US" sz="2000" dirty="0" smtClean="0">
              <a:solidFill>
                <a:schemeClr val="tx1"/>
              </a:solidFill>
            </a:endParaRPr>
          </a:p>
          <a:p>
            <a:r>
              <a:rPr lang="en-US" sz="2000" dirty="0" smtClean="0">
                <a:solidFill>
                  <a:schemeClr val="tx1"/>
                </a:solidFill>
              </a:rPr>
              <a:t>This ordering could be numerical (either ascending or descending), or it could be a list of names to be kept in lexicographical order.</a:t>
            </a:r>
          </a:p>
          <a:p>
            <a:endParaRPr lang="en-US" sz="2000" dirty="0" smtClean="0">
              <a:solidFill>
                <a:schemeClr val="tx1"/>
              </a:solidFill>
            </a:endParaRPr>
          </a:p>
          <a:p>
            <a:r>
              <a:rPr lang="en-US" sz="2000" dirty="0" smtClean="0">
                <a:solidFill>
                  <a:schemeClr val="tx1"/>
                </a:solidFill>
              </a:rPr>
              <a:t>That is, the left </a:t>
            </a:r>
            <a:r>
              <a:rPr lang="en-US" sz="2000" dirty="0" err="1" smtClean="0">
                <a:solidFill>
                  <a:schemeClr val="tx1"/>
                </a:solidFill>
              </a:rPr>
              <a:t>subtree</a:t>
            </a:r>
            <a:r>
              <a:rPr lang="en-US" sz="2000" dirty="0" smtClean="0">
                <a:solidFill>
                  <a:schemeClr val="tx1"/>
                </a:solidFill>
              </a:rPr>
              <a:t> of the tree (or </a:t>
            </a:r>
            <a:r>
              <a:rPr lang="en-US" sz="2000" dirty="0" err="1" smtClean="0">
                <a:solidFill>
                  <a:schemeClr val="tx1"/>
                </a:solidFill>
              </a:rPr>
              <a:t>subtree</a:t>
            </a:r>
            <a:r>
              <a:rPr lang="en-US" sz="2000" dirty="0" smtClean="0">
                <a:solidFill>
                  <a:schemeClr val="tx1"/>
                </a:solidFill>
              </a:rPr>
              <a:t>) is to contain nodes whose associated names are lexically less than the name associated with the root node of the tree.</a:t>
            </a:r>
          </a:p>
          <a:p>
            <a:pPr>
              <a:buNone/>
            </a:pPr>
            <a:endParaRPr lang="en-US" sz="2000" dirty="0" smtClean="0">
              <a:solidFill>
                <a:schemeClr val="tx1"/>
              </a:solidFill>
            </a:endParaRPr>
          </a:p>
          <a:p>
            <a:r>
              <a:rPr lang="en-US" sz="2000" dirty="0" smtClean="0">
                <a:solidFill>
                  <a:schemeClr val="tx1"/>
                </a:solidFill>
              </a:rPr>
              <a:t>Similarly, the right </a:t>
            </a:r>
            <a:r>
              <a:rPr lang="en-US" sz="2000" dirty="0" err="1" smtClean="0">
                <a:solidFill>
                  <a:schemeClr val="tx1"/>
                </a:solidFill>
              </a:rPr>
              <a:t>subtree</a:t>
            </a:r>
            <a:r>
              <a:rPr lang="en-US" sz="2000" dirty="0" smtClean="0">
                <a:solidFill>
                  <a:schemeClr val="tx1"/>
                </a:solidFill>
              </a:rPr>
              <a:t> of the tree (or </a:t>
            </a:r>
            <a:r>
              <a:rPr lang="en-US" sz="2000" dirty="0" err="1" smtClean="0">
                <a:solidFill>
                  <a:schemeClr val="tx1"/>
                </a:solidFill>
              </a:rPr>
              <a:t>subtree</a:t>
            </a:r>
            <a:r>
              <a:rPr lang="en-US" sz="2000" dirty="0" smtClean="0">
                <a:solidFill>
                  <a:schemeClr val="tx1"/>
                </a:solidFill>
              </a:rPr>
              <a:t>) is to contain nodes whose associated names are lexically greater than the name associated with the root node of the tree (or </a:t>
            </a:r>
            <a:r>
              <a:rPr lang="en-US" sz="2000" dirty="0" err="1" smtClean="0">
                <a:solidFill>
                  <a:schemeClr val="tx1"/>
                </a:solidFill>
              </a:rPr>
              <a:t>subtree</a:t>
            </a:r>
            <a:r>
              <a:rPr lang="en-US" sz="2000" dirty="0" smtClean="0">
                <a:solidFill>
                  <a:schemeClr val="tx1"/>
                </a:solidFill>
              </a:rPr>
              <a:t>).</a:t>
            </a:r>
          </a:p>
          <a:p>
            <a:r>
              <a:rPr lang="en-US" sz="2000" dirty="0" smtClean="0">
                <a:solidFill>
                  <a:schemeClr val="tx1"/>
                </a:solidFill>
              </a:rPr>
              <a:t>E.g. Norma, Roger, John, Bill, Leo, Paul, Ken, and </a:t>
            </a:r>
            <a:r>
              <a:rPr lang="en-US" sz="2000" dirty="0" err="1" smtClean="0">
                <a:solidFill>
                  <a:schemeClr val="tx1"/>
                </a:solidFill>
              </a:rPr>
              <a:t>Mourice</a:t>
            </a:r>
            <a:endParaRPr lang="en-US" sz="22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Lexically Ordered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6149764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endParaRPr lang="en-US" sz="22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Lexically Ordered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714348" y="1071546"/>
            <a:ext cx="7659961" cy="4143391"/>
          </a:xfrm>
          <a:prstGeom prst="rect">
            <a:avLst/>
          </a:prstGeom>
          <a:noFill/>
          <a:ln w="9525">
            <a:noFill/>
            <a:miter lim="800000"/>
            <a:headEnd/>
            <a:tailEnd/>
          </a:ln>
          <a:effectLst/>
        </p:spPr>
      </p:pic>
    </p:spTree>
    <p:extLst>
      <p:ext uri="{BB962C8B-B14F-4D97-AF65-F5344CB8AC3E}">
        <p14:creationId xmlns="" xmlns:p14="http://schemas.microsoft.com/office/powerpoint/2010/main" val="26149764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r>
              <a:rPr lang="en-US" sz="2000" dirty="0" smtClean="0">
                <a:solidFill>
                  <a:schemeClr val="tx1"/>
                </a:solidFill>
              </a:rPr>
              <a:t>Venn diagrams</a:t>
            </a:r>
          </a:p>
          <a:p>
            <a:r>
              <a:rPr lang="en-US" sz="2000" dirty="0" smtClean="0">
                <a:solidFill>
                  <a:schemeClr val="tx1"/>
                </a:solidFill>
              </a:rPr>
              <a:t> Nesting parentheses</a:t>
            </a:r>
          </a:p>
          <a:p>
            <a:r>
              <a:rPr lang="en-US" sz="2000" dirty="0" smtClean="0">
                <a:solidFill>
                  <a:schemeClr val="tx1"/>
                </a:solidFill>
              </a:rPr>
              <a:t>Table of contents</a:t>
            </a:r>
          </a:p>
          <a:p>
            <a:r>
              <a:rPr lang="en-US" sz="2000" dirty="0" smtClean="0">
                <a:solidFill>
                  <a:schemeClr val="tx1"/>
                </a:solidFill>
              </a:rPr>
              <a:t>Level – number format</a:t>
            </a:r>
          </a:p>
          <a:p>
            <a:r>
              <a:rPr lang="en-US" sz="2000" dirty="0" smtClean="0">
                <a:solidFill>
                  <a:schemeClr val="tx1"/>
                </a:solidFill>
              </a:rPr>
              <a:t>Threaded storage representation</a:t>
            </a:r>
          </a:p>
          <a:p>
            <a:pPr>
              <a:buNone/>
            </a:pPr>
            <a:endParaRPr lang="en-US" sz="22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Other Storage representation of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6149764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buNone/>
            </a:pPr>
            <a:endParaRPr lang="en-US" sz="22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Other Storage representation of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1428728" y="928670"/>
            <a:ext cx="5596272" cy="5214974"/>
          </a:xfrm>
          <a:prstGeom prst="rect">
            <a:avLst/>
          </a:prstGeom>
          <a:noFill/>
          <a:ln w="9525">
            <a:noFill/>
            <a:miter lim="800000"/>
            <a:headEnd/>
            <a:tailEnd/>
          </a:ln>
          <a:effectLst/>
        </p:spPr>
      </p:pic>
    </p:spTree>
    <p:extLst>
      <p:ext uri="{BB962C8B-B14F-4D97-AF65-F5344CB8AC3E}">
        <p14:creationId xmlns="" xmlns:p14="http://schemas.microsoft.com/office/powerpoint/2010/main" val="26149764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200" dirty="0" smtClean="0">
                <a:solidFill>
                  <a:schemeClr val="tx1"/>
                </a:solidFill>
              </a:rPr>
              <a:t>In linked representation of a binary tree, we noticed that there are more null links than actual pointers.</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r>
              <a:rPr lang="en-US" sz="2200" dirty="0" smtClean="0">
                <a:solidFill>
                  <a:schemeClr val="tx1"/>
                </a:solidFill>
              </a:rPr>
              <a:t>The idea is to replace the null links by the pointers called threads, to the others nodes in the tree.</a:t>
            </a:r>
          </a:p>
          <a:p>
            <a:pPr algn="just">
              <a:lnSpc>
                <a:spcPct val="150000"/>
              </a:lnSpc>
              <a:buFont typeface="Wingdings" pitchFamily="2" charset="2"/>
              <a:buChar char="q"/>
            </a:pPr>
            <a:endParaRPr lang="en-US" sz="2200" dirty="0" smtClean="0">
              <a:solidFill>
                <a:schemeClr val="tx1"/>
              </a:solidFill>
            </a:endParaRPr>
          </a:p>
          <a:p>
            <a:pPr algn="just">
              <a:lnSpc>
                <a:spcPct val="150000"/>
              </a:lnSpc>
              <a:buFont typeface="Wingdings" pitchFamily="2" charset="2"/>
              <a:buChar char="q"/>
            </a:pPr>
            <a:r>
              <a:rPr lang="en-US" sz="2200" dirty="0" smtClean="0">
                <a:solidFill>
                  <a:schemeClr val="tx1"/>
                </a:solidFill>
              </a:rPr>
              <a:t>Firstly find out the Inorder of the tree.</a:t>
            </a:r>
          </a:p>
        </p:txBody>
      </p:sp>
      <p:sp>
        <p:nvSpPr>
          <p:cNvPr id="4" name="Title 3"/>
          <p:cNvSpPr>
            <a:spLocks noGrp="1"/>
          </p:cNvSpPr>
          <p:nvPr>
            <p:ph type="title"/>
          </p:nvPr>
        </p:nvSpPr>
        <p:spPr>
          <a:xfrm>
            <a:off x="533400" y="76200"/>
            <a:ext cx="8229600" cy="685800"/>
          </a:xfrm>
        </p:spPr>
        <p:txBody>
          <a:bodyPr anchor="ctr"/>
          <a:lstStyle/>
          <a:p>
            <a:r>
              <a:rPr lang="en-US" sz="2800" dirty="0" smtClean="0"/>
              <a:t>Threaded Binary Tree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6149764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rPr>
              <a:t>To construct the threads, we use the following:</a:t>
            </a:r>
          </a:p>
          <a:p>
            <a:pPr algn="just">
              <a:lnSpc>
                <a:spcPct val="150000"/>
              </a:lnSpc>
            </a:pPr>
            <a:r>
              <a:rPr lang="en-US" sz="2000" dirty="0" smtClean="0">
                <a:solidFill>
                  <a:schemeClr val="tx1"/>
                </a:solidFill>
              </a:rPr>
              <a:t>If </a:t>
            </a:r>
            <a:r>
              <a:rPr lang="en-US" sz="2000" dirty="0" err="1" smtClean="0">
                <a:solidFill>
                  <a:schemeClr val="tx1"/>
                </a:solidFill>
              </a:rPr>
              <a:t>node</a:t>
            </a:r>
            <a:r>
              <a:rPr lang="en-US" sz="2000" dirty="0" err="1" smtClean="0">
                <a:solidFill>
                  <a:schemeClr val="tx1"/>
                </a:solidFill>
                <a:sym typeface="Wingdings" pitchFamily="2" charset="2"/>
              </a:rPr>
              <a:t>left</a:t>
            </a:r>
            <a:r>
              <a:rPr lang="en-US" sz="2000" dirty="0" smtClean="0">
                <a:solidFill>
                  <a:schemeClr val="tx1"/>
                </a:solidFill>
                <a:sym typeface="Wingdings" pitchFamily="2" charset="2"/>
              </a:rPr>
              <a:t> = NULL, then replace </a:t>
            </a:r>
            <a:r>
              <a:rPr lang="en-US" sz="2000" dirty="0" err="1">
                <a:solidFill>
                  <a:schemeClr val="tx1"/>
                </a:solidFill>
              </a:rPr>
              <a:t>node</a:t>
            </a:r>
            <a:r>
              <a:rPr lang="en-US" sz="2000" dirty="0" err="1">
                <a:solidFill>
                  <a:schemeClr val="tx1"/>
                </a:solidFill>
                <a:sym typeface="Wingdings" pitchFamily="2" charset="2"/>
              </a:rPr>
              <a:t>left</a:t>
            </a:r>
            <a:r>
              <a:rPr lang="en-US" sz="2000" dirty="0">
                <a:solidFill>
                  <a:schemeClr val="tx1"/>
                </a:solidFill>
                <a:sym typeface="Wingdings" pitchFamily="2" charset="2"/>
              </a:rPr>
              <a:t> </a:t>
            </a:r>
            <a:r>
              <a:rPr lang="en-US" sz="2000" dirty="0" smtClean="0">
                <a:solidFill>
                  <a:schemeClr val="tx1"/>
                </a:solidFill>
                <a:sym typeface="Wingdings" pitchFamily="2" charset="2"/>
              </a:rPr>
              <a:t>with a pointer to the node that would be visited before node in an Inorder traversal of that tree. It means that we replace the null link with the pointer to the inorder predecessor of node.</a:t>
            </a:r>
          </a:p>
          <a:p>
            <a:pPr algn="just">
              <a:lnSpc>
                <a:spcPct val="150000"/>
              </a:lnSpc>
            </a:pPr>
            <a:endParaRPr lang="en-US" sz="2000" dirty="0">
              <a:solidFill>
                <a:schemeClr val="tx1"/>
              </a:solidFill>
              <a:sym typeface="Wingdings" pitchFamily="2" charset="2"/>
            </a:endParaRPr>
          </a:p>
          <a:p>
            <a:pPr algn="just">
              <a:lnSpc>
                <a:spcPct val="150000"/>
              </a:lnSpc>
            </a:pPr>
            <a:r>
              <a:rPr lang="en-US" sz="2000" dirty="0">
                <a:solidFill>
                  <a:schemeClr val="tx1"/>
                </a:solidFill>
              </a:rPr>
              <a:t>If </a:t>
            </a:r>
            <a:r>
              <a:rPr lang="en-US" sz="2000" dirty="0" err="1" smtClean="0">
                <a:solidFill>
                  <a:schemeClr val="tx1"/>
                </a:solidFill>
              </a:rPr>
              <a:t>node</a:t>
            </a:r>
            <a:r>
              <a:rPr lang="en-US" sz="2000" dirty="0" err="1" smtClean="0">
                <a:solidFill>
                  <a:schemeClr val="tx1"/>
                </a:solidFill>
                <a:sym typeface="Wingdings" pitchFamily="2" charset="2"/>
              </a:rPr>
              <a:t>right</a:t>
            </a:r>
            <a:r>
              <a:rPr lang="en-US" sz="2000" dirty="0" smtClean="0">
                <a:solidFill>
                  <a:schemeClr val="tx1"/>
                </a:solidFill>
                <a:sym typeface="Wingdings" pitchFamily="2" charset="2"/>
              </a:rPr>
              <a:t> </a:t>
            </a:r>
            <a:r>
              <a:rPr lang="en-US" sz="2000" dirty="0">
                <a:solidFill>
                  <a:schemeClr val="tx1"/>
                </a:solidFill>
                <a:sym typeface="Wingdings" pitchFamily="2" charset="2"/>
              </a:rPr>
              <a:t>= NULL, then replace </a:t>
            </a:r>
            <a:r>
              <a:rPr lang="en-US" sz="2000" dirty="0" err="1" smtClean="0">
                <a:solidFill>
                  <a:schemeClr val="tx1"/>
                </a:solidFill>
                <a:sym typeface="Wingdings" pitchFamily="2" charset="2"/>
              </a:rPr>
              <a:t>noderight</a:t>
            </a:r>
            <a:r>
              <a:rPr lang="en-US" sz="2000" dirty="0" smtClean="0">
                <a:solidFill>
                  <a:schemeClr val="tx1"/>
                </a:solidFill>
                <a:sym typeface="Wingdings" pitchFamily="2" charset="2"/>
              </a:rPr>
              <a:t> </a:t>
            </a:r>
            <a:r>
              <a:rPr lang="en-US" sz="2000" dirty="0">
                <a:solidFill>
                  <a:schemeClr val="tx1"/>
                </a:solidFill>
                <a:sym typeface="Wingdings" pitchFamily="2" charset="2"/>
              </a:rPr>
              <a:t>with a pointer to the node that would be visited </a:t>
            </a:r>
            <a:r>
              <a:rPr lang="en-US" sz="2000" dirty="0" smtClean="0">
                <a:solidFill>
                  <a:schemeClr val="tx1"/>
                </a:solidFill>
                <a:sym typeface="Wingdings" pitchFamily="2" charset="2"/>
              </a:rPr>
              <a:t>after node </a:t>
            </a:r>
            <a:r>
              <a:rPr lang="en-US" sz="2000" dirty="0">
                <a:solidFill>
                  <a:schemeClr val="tx1"/>
                </a:solidFill>
                <a:sym typeface="Wingdings" pitchFamily="2" charset="2"/>
              </a:rPr>
              <a:t>in an Inorder traversal of that tree. It means that we replace the null link with the pointer to the inorder </a:t>
            </a:r>
            <a:r>
              <a:rPr lang="en-US" sz="2000" dirty="0" smtClean="0">
                <a:solidFill>
                  <a:schemeClr val="tx1"/>
                </a:solidFill>
                <a:sym typeface="Wingdings" pitchFamily="2" charset="2"/>
              </a:rPr>
              <a:t>successor </a:t>
            </a:r>
            <a:r>
              <a:rPr lang="en-US" sz="2000" dirty="0">
                <a:solidFill>
                  <a:schemeClr val="tx1"/>
                </a:solidFill>
                <a:sym typeface="Wingdings" pitchFamily="2" charset="2"/>
              </a:rPr>
              <a:t>of </a:t>
            </a:r>
            <a:r>
              <a:rPr lang="en-US" sz="2000" dirty="0" smtClean="0">
                <a:solidFill>
                  <a:schemeClr val="tx1"/>
                </a:solidFill>
                <a:sym typeface="Wingdings" pitchFamily="2" charset="2"/>
              </a:rPr>
              <a:t>node.</a:t>
            </a:r>
            <a:endParaRPr lang="en-US" sz="2000" dirty="0">
              <a:solidFill>
                <a:schemeClr val="tx1"/>
              </a:solidFill>
              <a:sym typeface="Wingdings" pitchFamily="2" charset="2"/>
            </a:endParaRPr>
          </a:p>
          <a:p>
            <a:pPr algn="just">
              <a:lnSpc>
                <a:spcPct val="150000"/>
              </a:lnSpc>
            </a:pPr>
            <a:endParaRPr lang="en-US" sz="2000" dirty="0" smtClean="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Threaded Binary Tree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3563244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990600"/>
            <a:ext cx="8610600" cy="5029200"/>
          </a:xfrm>
        </p:spPr>
        <p:txBody>
          <a:bodyPr>
            <a:normAutofit lnSpcReduction="10000"/>
          </a:bodyPr>
          <a:lstStyle/>
          <a:p>
            <a:pPr algn="just">
              <a:lnSpc>
                <a:spcPct val="150000"/>
              </a:lnSpc>
              <a:buFont typeface="Wingdings" pitchFamily="2" charset="2"/>
              <a:buChar char="q"/>
            </a:pPr>
            <a:r>
              <a:rPr lang="en-US" sz="2000" dirty="0" smtClean="0">
                <a:solidFill>
                  <a:schemeClr val="tx1"/>
                </a:solidFill>
                <a:sym typeface="Wingdings" pitchFamily="2" charset="2"/>
              </a:rPr>
              <a:t>Structure of the node in Threaded Binary Tree can be considered as follows:</a:t>
            </a:r>
          </a:p>
          <a:p>
            <a:pPr marL="339725" indent="55563" algn="just">
              <a:lnSpc>
                <a:spcPct val="150000"/>
              </a:lnSpc>
              <a:buNone/>
            </a:pPr>
            <a:r>
              <a:rPr lang="en-US" sz="2000" b="1" dirty="0">
                <a:solidFill>
                  <a:schemeClr val="tx1"/>
                </a:solidFill>
                <a:sym typeface="Wingdings" pitchFamily="2" charset="2"/>
              </a:rPr>
              <a:t>s</a:t>
            </a:r>
            <a:r>
              <a:rPr lang="en-US" sz="2000" b="1" dirty="0" smtClean="0">
                <a:solidFill>
                  <a:schemeClr val="tx1"/>
                </a:solidFill>
                <a:sym typeface="Wingdings" pitchFamily="2" charset="2"/>
              </a:rPr>
              <a:t>truct node</a:t>
            </a:r>
          </a:p>
          <a:p>
            <a:pPr marL="339725" indent="55563" algn="just">
              <a:lnSpc>
                <a:spcPct val="150000"/>
              </a:lnSpc>
              <a:buNone/>
            </a:pPr>
            <a:r>
              <a:rPr lang="en-US" sz="2000" b="1" dirty="0" smtClean="0">
                <a:solidFill>
                  <a:schemeClr val="tx1"/>
                </a:solidFill>
                <a:sym typeface="Wingdings" pitchFamily="2" charset="2"/>
              </a:rPr>
              <a:t>{</a:t>
            </a:r>
          </a:p>
          <a:p>
            <a:pPr marL="339725" indent="55563" algn="just">
              <a:lnSpc>
                <a:spcPct val="150000"/>
              </a:lnSpc>
              <a:buNone/>
            </a:pPr>
            <a:r>
              <a:rPr lang="en-US" sz="2000" b="1" dirty="0">
                <a:solidFill>
                  <a:schemeClr val="tx1"/>
                </a:solidFill>
                <a:sym typeface="Wingdings" pitchFamily="2" charset="2"/>
              </a:rPr>
              <a:t>	</a:t>
            </a:r>
            <a:r>
              <a:rPr lang="en-US" sz="2000" b="1" dirty="0" smtClean="0">
                <a:solidFill>
                  <a:schemeClr val="tx1"/>
                </a:solidFill>
                <a:sym typeface="Wingdings" pitchFamily="2" charset="2"/>
              </a:rPr>
              <a:t>struct node *left, *right;</a:t>
            </a:r>
          </a:p>
          <a:p>
            <a:pPr marL="339725" indent="55563" algn="just">
              <a:lnSpc>
                <a:spcPct val="150000"/>
              </a:lnSpc>
              <a:buNone/>
            </a:pPr>
            <a:r>
              <a:rPr lang="en-US" sz="2000" b="1" dirty="0">
                <a:solidFill>
                  <a:schemeClr val="tx1"/>
                </a:solidFill>
                <a:sym typeface="Wingdings" pitchFamily="2" charset="2"/>
              </a:rPr>
              <a:t>	</a:t>
            </a:r>
            <a:r>
              <a:rPr lang="en-US" sz="2000" b="1" dirty="0" smtClean="0">
                <a:solidFill>
                  <a:schemeClr val="tx1"/>
                </a:solidFill>
                <a:sym typeface="Wingdings" pitchFamily="2" charset="2"/>
              </a:rPr>
              <a:t>int data;</a:t>
            </a:r>
          </a:p>
          <a:p>
            <a:pPr marL="339725" indent="55563" algn="just">
              <a:lnSpc>
                <a:spcPct val="150000"/>
              </a:lnSpc>
              <a:buNone/>
            </a:pPr>
            <a:r>
              <a:rPr lang="en-US" sz="2000" b="1" dirty="0">
                <a:solidFill>
                  <a:schemeClr val="tx1"/>
                </a:solidFill>
                <a:sym typeface="Wingdings" pitchFamily="2" charset="2"/>
              </a:rPr>
              <a:t>	</a:t>
            </a:r>
            <a:r>
              <a:rPr lang="en-US" sz="2000" b="1" dirty="0" smtClean="0">
                <a:solidFill>
                  <a:schemeClr val="tx1"/>
                </a:solidFill>
                <a:sym typeface="Wingdings" pitchFamily="2" charset="2"/>
              </a:rPr>
              <a:t>bool </a:t>
            </a:r>
            <a:r>
              <a:rPr lang="en-US" sz="2000" b="1" dirty="0" err="1" smtClean="0">
                <a:solidFill>
                  <a:schemeClr val="tx1"/>
                </a:solidFill>
                <a:sym typeface="Wingdings" pitchFamily="2" charset="2"/>
              </a:rPr>
              <a:t>l_thread</a:t>
            </a:r>
            <a:r>
              <a:rPr lang="en-US" sz="2000" b="1" dirty="0" smtClean="0">
                <a:solidFill>
                  <a:schemeClr val="tx1"/>
                </a:solidFill>
                <a:sym typeface="Wingdings" pitchFamily="2" charset="2"/>
              </a:rPr>
              <a:t>; //</a:t>
            </a:r>
            <a:r>
              <a:rPr lang="en-US" sz="1500" b="1" dirty="0" smtClean="0">
                <a:solidFill>
                  <a:schemeClr val="tx1"/>
                </a:solidFill>
                <a:sym typeface="Wingdings" pitchFamily="2" charset="2"/>
              </a:rPr>
              <a:t> true if left pointer points to predecessor in Inorder Traversal </a:t>
            </a:r>
          </a:p>
          <a:p>
            <a:pPr marL="339725" indent="55563" algn="just">
              <a:lnSpc>
                <a:spcPct val="150000"/>
              </a:lnSpc>
              <a:buNone/>
            </a:pPr>
            <a:r>
              <a:rPr lang="en-US" sz="2000" b="1" dirty="0">
                <a:solidFill>
                  <a:schemeClr val="tx1"/>
                </a:solidFill>
                <a:sym typeface="Wingdings" pitchFamily="2" charset="2"/>
              </a:rPr>
              <a:t>	</a:t>
            </a:r>
            <a:r>
              <a:rPr lang="en-US" sz="2000" b="1" dirty="0" smtClean="0">
                <a:solidFill>
                  <a:schemeClr val="tx1"/>
                </a:solidFill>
                <a:sym typeface="Wingdings" pitchFamily="2" charset="2"/>
              </a:rPr>
              <a:t>bool </a:t>
            </a:r>
            <a:r>
              <a:rPr lang="en-US" sz="2000" b="1" dirty="0" err="1" smtClean="0">
                <a:solidFill>
                  <a:schemeClr val="tx1"/>
                </a:solidFill>
                <a:sym typeface="Wingdings" pitchFamily="2" charset="2"/>
              </a:rPr>
              <a:t>r_thread</a:t>
            </a:r>
            <a:r>
              <a:rPr lang="en-US" sz="2000" b="1" dirty="0" smtClean="0">
                <a:solidFill>
                  <a:schemeClr val="tx1"/>
                </a:solidFill>
                <a:sym typeface="Wingdings" pitchFamily="2" charset="2"/>
              </a:rPr>
              <a:t>; </a:t>
            </a:r>
            <a:r>
              <a:rPr lang="en-US" sz="2000" b="1" dirty="0">
                <a:solidFill>
                  <a:schemeClr val="tx1"/>
                </a:solidFill>
                <a:sym typeface="Wingdings" pitchFamily="2" charset="2"/>
              </a:rPr>
              <a:t>// </a:t>
            </a:r>
            <a:r>
              <a:rPr lang="en-US" sz="1500" b="1" dirty="0">
                <a:solidFill>
                  <a:schemeClr val="tx1"/>
                </a:solidFill>
                <a:sym typeface="Wingdings" pitchFamily="2" charset="2"/>
              </a:rPr>
              <a:t>true if right pointer points to successor in Inorder Traversal </a:t>
            </a:r>
          </a:p>
          <a:p>
            <a:pPr marL="339725" indent="55563" algn="just">
              <a:lnSpc>
                <a:spcPct val="150000"/>
              </a:lnSpc>
              <a:buNone/>
            </a:pPr>
            <a:endParaRPr lang="en-US" sz="2000" b="1" dirty="0" smtClean="0">
              <a:solidFill>
                <a:schemeClr val="tx1"/>
              </a:solidFill>
              <a:sym typeface="Wingdings" pitchFamily="2" charset="2"/>
            </a:endParaRPr>
          </a:p>
          <a:p>
            <a:pPr marL="339725" indent="55563" algn="just">
              <a:lnSpc>
                <a:spcPct val="150000"/>
              </a:lnSpc>
              <a:buNone/>
            </a:pPr>
            <a:r>
              <a:rPr lang="en-US" sz="2000" b="1" dirty="0" smtClean="0">
                <a:solidFill>
                  <a:schemeClr val="tx1"/>
                </a:solidFill>
                <a:sym typeface="Wingdings" pitchFamily="2" charset="2"/>
              </a:rPr>
              <a:t>};</a:t>
            </a:r>
          </a:p>
          <a:p>
            <a:pPr marL="0" indent="0" algn="just">
              <a:lnSpc>
                <a:spcPct val="150000"/>
              </a:lnSpc>
              <a:buNone/>
            </a:pPr>
            <a:endParaRPr lang="en-US" sz="2000" dirty="0" smtClean="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Threaded Binary Tree </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353128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71472" y="1214422"/>
            <a:ext cx="7643866" cy="411395"/>
          </a:xfrm>
          <a:prstGeom prst="rect">
            <a:avLst/>
          </a:prstGeom>
        </p:spPr>
        <p:txBody>
          <a:bodyPr wrap="square">
            <a:spAutoFit/>
          </a:bodyPr>
          <a:lstStyle/>
          <a:p>
            <a:pPr>
              <a:lnSpc>
                <a:spcPts val="2800"/>
              </a:lnSpc>
            </a:pPr>
            <a:r>
              <a:rPr lang="en-CA" dirty="0" smtClean="0">
                <a:solidFill>
                  <a:srgbClr val="000000"/>
                </a:solidFill>
                <a:latin typeface="Century Schoolbook"/>
              </a:rPr>
              <a:t>Consider the Following Tree</a:t>
            </a:r>
          </a:p>
        </p:txBody>
      </p:sp>
      <p:sp>
        <p:nvSpPr>
          <p:cNvPr id="15" name="Oval 14"/>
          <p:cNvSpPr/>
          <p:nvPr/>
        </p:nvSpPr>
        <p:spPr>
          <a:xfrm>
            <a:off x="4000496" y="178592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a:t>
            </a:r>
            <a:endParaRPr lang="en-US" sz="2400" b="1" dirty="0"/>
          </a:p>
        </p:txBody>
      </p:sp>
      <p:sp>
        <p:nvSpPr>
          <p:cNvPr id="16" name="Oval 15"/>
          <p:cNvSpPr/>
          <p:nvPr/>
        </p:nvSpPr>
        <p:spPr>
          <a:xfrm>
            <a:off x="292892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a:t>
            </a:r>
            <a:endParaRPr lang="en-US" sz="2400" b="1" dirty="0"/>
          </a:p>
        </p:txBody>
      </p:sp>
      <p:sp>
        <p:nvSpPr>
          <p:cNvPr id="17" name="Oval 16"/>
          <p:cNvSpPr/>
          <p:nvPr/>
        </p:nvSpPr>
        <p:spPr>
          <a:xfrm>
            <a:off x="5429256" y="257174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a:t>
            </a:r>
            <a:endParaRPr lang="en-US" sz="2400" b="1" dirty="0"/>
          </a:p>
        </p:txBody>
      </p:sp>
      <p:sp>
        <p:nvSpPr>
          <p:cNvPr id="19" name="Oval 18"/>
          <p:cNvSpPr/>
          <p:nvPr/>
        </p:nvSpPr>
        <p:spPr>
          <a:xfrm>
            <a:off x="185735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a:t>
            </a:r>
            <a:endParaRPr lang="en-US" sz="2400" b="1" dirty="0"/>
          </a:p>
        </p:txBody>
      </p:sp>
      <p:sp>
        <p:nvSpPr>
          <p:cNvPr id="20" name="Oval 19"/>
          <p:cNvSpPr/>
          <p:nvPr/>
        </p:nvSpPr>
        <p:spPr>
          <a:xfrm>
            <a:off x="5451975" y="4777657"/>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a:t>
            </a:r>
            <a:endParaRPr lang="en-US" sz="2400" b="1" dirty="0"/>
          </a:p>
        </p:txBody>
      </p:sp>
      <p:sp>
        <p:nvSpPr>
          <p:cNvPr id="22" name="Oval 21"/>
          <p:cNvSpPr/>
          <p:nvPr/>
        </p:nvSpPr>
        <p:spPr>
          <a:xfrm>
            <a:off x="4714876"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t>
            </a:r>
            <a:endParaRPr lang="en-US" sz="2400" b="1" dirty="0"/>
          </a:p>
        </p:txBody>
      </p:sp>
      <p:sp>
        <p:nvSpPr>
          <p:cNvPr id="23" name="Oval 22"/>
          <p:cNvSpPr/>
          <p:nvPr/>
        </p:nvSpPr>
        <p:spPr>
          <a:xfrm>
            <a:off x="6572264" y="3643314"/>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a:t>
            </a:r>
            <a:endParaRPr lang="en-US" sz="2400" b="1" dirty="0"/>
          </a:p>
        </p:txBody>
      </p:sp>
      <p:cxnSp>
        <p:nvCxnSpPr>
          <p:cNvPr id="26" name="Straight Arrow Connector 25"/>
          <p:cNvCxnSpPr>
            <a:stCxn id="15" idx="3"/>
            <a:endCxn id="16" idx="0"/>
          </p:cNvCxnSpPr>
          <p:nvPr/>
        </p:nvCxnSpPr>
        <p:spPr>
          <a:xfrm rot="5400000">
            <a:off x="3462545" y="1939635"/>
            <a:ext cx="419961"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5"/>
          </p:cNvCxnSpPr>
          <p:nvPr/>
        </p:nvCxnSpPr>
        <p:spPr>
          <a:xfrm rot="16200000" flipH="1">
            <a:off x="4850725" y="1850338"/>
            <a:ext cx="419963" cy="1022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5141338" y="4154213"/>
            <a:ext cx="705713" cy="558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19" idx="0"/>
          </p:cNvCxnSpPr>
          <p:nvPr/>
        </p:nvCxnSpPr>
        <p:spPr>
          <a:xfrm rot="5400000">
            <a:off x="2248099" y="2868329"/>
            <a:ext cx="705713"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3" idx="1"/>
          </p:cNvCxnSpPr>
          <p:nvPr/>
        </p:nvCxnSpPr>
        <p:spPr>
          <a:xfrm rot="16200000" flipH="1">
            <a:off x="5987235" y="3026898"/>
            <a:ext cx="705713" cy="652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2" idx="0"/>
          </p:cNvCxnSpPr>
          <p:nvPr/>
        </p:nvCxnSpPr>
        <p:spPr>
          <a:xfrm rot="5400000">
            <a:off x="4976271" y="3060449"/>
            <a:ext cx="642941" cy="52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85786" y="4777656"/>
            <a:ext cx="64294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a:t>
            </a:r>
            <a:endParaRPr lang="en-US" sz="2400" b="1" dirty="0"/>
          </a:p>
        </p:txBody>
      </p:sp>
      <p:cxnSp>
        <p:nvCxnSpPr>
          <p:cNvPr id="25" name="Straight Arrow Connector 24"/>
          <p:cNvCxnSpPr>
            <a:endCxn id="24" idx="0"/>
          </p:cNvCxnSpPr>
          <p:nvPr/>
        </p:nvCxnSpPr>
        <p:spPr>
          <a:xfrm rot="5400000">
            <a:off x="1176529" y="4002671"/>
            <a:ext cx="705713" cy="84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14348" y="5786454"/>
            <a:ext cx="6286544" cy="369332"/>
          </a:xfrm>
          <a:prstGeom prst="rect">
            <a:avLst/>
          </a:prstGeom>
          <a:noFill/>
        </p:spPr>
        <p:txBody>
          <a:bodyPr wrap="square" rtlCol="0">
            <a:spAutoFit/>
          </a:bodyPr>
          <a:lstStyle/>
          <a:p>
            <a:r>
              <a:rPr lang="en-US" dirty="0" err="1" smtClean="0"/>
              <a:t>Inorder</a:t>
            </a:r>
            <a:r>
              <a:rPr lang="en-US" dirty="0" smtClean="0"/>
              <a:t> : C B I A E F D G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84162"/>
            <a:ext cx="9144000" cy="6845300"/>
          </a:xfrm>
          <a:prstGeom prst="rect">
            <a:avLst/>
          </a:prstGeom>
        </p:spPr>
      </p:pic>
      <p:sp>
        <p:nvSpPr>
          <p:cNvPr id="3" name="TextBox 3"/>
          <p:cNvSpPr txBox="1"/>
          <p:nvPr/>
        </p:nvSpPr>
        <p:spPr>
          <a:xfrm>
            <a:off x="8432800" y="6489700"/>
            <a:ext cx="444500" cy="254000"/>
          </a:xfrm>
          <a:prstGeom prst="rect">
            <a:avLst/>
          </a:prstGeom>
          <a:noFill/>
        </p:spPr>
        <p:txBody>
          <a:bodyPr vert="horz" wrap="none" lIns="0" tIns="0" rIns="0" bIns="0" rtlCol="0">
            <a:spAutoFit/>
          </a:bodyPr>
          <a:lstStyle/>
          <a:p>
            <a:pPr>
              <a:lnSpc>
                <a:spcPts val="1610"/>
              </a:lnSpc>
            </a:pPr>
            <a:r>
              <a:rPr lang="en-CA" sz="1404" b="1" smtClean="0">
                <a:solidFill>
                  <a:srgbClr val="FFFFFF"/>
                </a:solidFill>
                <a:latin typeface="Century Schoolbook Bold"/>
                <a:cs typeface="Century Schoolbook Bold"/>
              </a:rPr>
              <a:t>37</a:t>
            </a:r>
          </a:p>
          <a:p>
            <a:pPr>
              <a:lnSpc>
                <a:spcPts val="1610"/>
              </a:lnSpc>
            </a:pP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fontScale="92500"/>
          </a:bodyPr>
          <a:lstStyle/>
          <a:p>
            <a:pPr algn="just">
              <a:lnSpc>
                <a:spcPct val="150000"/>
              </a:lnSpc>
              <a:buFont typeface="Wingdings" pitchFamily="2" charset="2"/>
              <a:buChar char="q"/>
            </a:pPr>
            <a:r>
              <a:rPr lang="en-US" sz="2000" dirty="0" smtClean="0">
                <a:solidFill>
                  <a:schemeClr val="tx1"/>
                </a:solidFill>
                <a:sym typeface="Wingdings" pitchFamily="2" charset="2"/>
              </a:rPr>
              <a:t>A general tree can have any number of nodes.</a:t>
            </a:r>
          </a:p>
          <a:p>
            <a:pPr algn="just">
              <a:lnSpc>
                <a:spcPct val="150000"/>
              </a:lnSpc>
              <a:buFont typeface="Wingdings" pitchFamily="2" charset="2"/>
              <a:buChar char="q"/>
            </a:pPr>
            <a:r>
              <a:rPr lang="en-US" sz="2000" dirty="0" smtClean="0">
                <a:solidFill>
                  <a:schemeClr val="tx1"/>
                </a:solidFill>
                <a:sym typeface="Wingdings" pitchFamily="2" charset="2"/>
              </a:rPr>
              <a:t>To represent general trees as binary trees , two pointers are maintained. One pointer points to the first child of the node and the other pointer points to the siblings of the node.</a:t>
            </a:r>
          </a:p>
          <a:p>
            <a:pPr algn="just">
              <a:lnSpc>
                <a:spcPct val="150000"/>
              </a:lnSpc>
              <a:buFont typeface="Wingdings" pitchFamily="2" charset="2"/>
              <a:buChar char="q"/>
            </a:pPr>
            <a:r>
              <a:rPr lang="en-US" sz="2000" dirty="0" smtClean="0">
                <a:solidFill>
                  <a:schemeClr val="tx1"/>
                </a:solidFill>
                <a:sym typeface="Wingdings" pitchFamily="2" charset="2"/>
              </a:rPr>
              <a:t>The structure of the node in the general tree can be defined as:</a:t>
            </a:r>
          </a:p>
          <a:p>
            <a:pPr marL="1716088" indent="-801688" algn="just">
              <a:lnSpc>
                <a:spcPct val="150000"/>
              </a:lnSpc>
              <a:buNone/>
            </a:pPr>
            <a:r>
              <a:rPr lang="en-US" sz="2000" b="1" dirty="0">
                <a:solidFill>
                  <a:schemeClr val="tx1"/>
                </a:solidFill>
                <a:sym typeface="Wingdings" pitchFamily="2" charset="2"/>
              </a:rPr>
              <a:t>struct gen</a:t>
            </a:r>
          </a:p>
          <a:p>
            <a:pPr marL="1716088" indent="-801688" algn="just">
              <a:lnSpc>
                <a:spcPct val="150000"/>
              </a:lnSpc>
              <a:buNone/>
            </a:pPr>
            <a:r>
              <a:rPr lang="en-US" sz="2000" b="1" dirty="0">
                <a:solidFill>
                  <a:schemeClr val="tx1"/>
                </a:solidFill>
                <a:sym typeface="Wingdings" pitchFamily="2" charset="2"/>
              </a:rPr>
              <a:t>{</a:t>
            </a:r>
          </a:p>
          <a:p>
            <a:pPr marL="1716088" indent="-801688" algn="just">
              <a:lnSpc>
                <a:spcPct val="150000"/>
              </a:lnSpc>
              <a:buNone/>
            </a:pPr>
            <a:r>
              <a:rPr lang="en-US" sz="2000" b="1" dirty="0" smtClean="0">
                <a:solidFill>
                  <a:schemeClr val="tx1"/>
                </a:solidFill>
                <a:sym typeface="Wingdings" pitchFamily="2" charset="2"/>
              </a:rPr>
              <a:t>	int </a:t>
            </a:r>
            <a:r>
              <a:rPr lang="en-US" sz="2000" b="1" dirty="0">
                <a:solidFill>
                  <a:schemeClr val="tx1"/>
                </a:solidFill>
                <a:sym typeface="Wingdings" pitchFamily="2" charset="2"/>
              </a:rPr>
              <a:t>data;</a:t>
            </a:r>
          </a:p>
          <a:p>
            <a:pPr marL="1716088" indent="-801688" algn="just">
              <a:lnSpc>
                <a:spcPct val="150000"/>
              </a:lnSpc>
              <a:buNone/>
            </a:pPr>
            <a:r>
              <a:rPr lang="en-US" sz="2000" b="1" dirty="0" smtClean="0">
                <a:solidFill>
                  <a:schemeClr val="tx1"/>
                </a:solidFill>
                <a:sym typeface="Wingdings" pitchFamily="2" charset="2"/>
              </a:rPr>
              <a:t>	struct </a:t>
            </a:r>
            <a:r>
              <a:rPr lang="en-US" sz="2000" b="1" dirty="0">
                <a:solidFill>
                  <a:schemeClr val="tx1"/>
                </a:solidFill>
                <a:sym typeface="Wingdings" pitchFamily="2" charset="2"/>
              </a:rPr>
              <a:t>gen *</a:t>
            </a:r>
            <a:r>
              <a:rPr lang="en-US" sz="2000" b="1" dirty="0" err="1">
                <a:solidFill>
                  <a:schemeClr val="tx1"/>
                </a:solidFill>
                <a:sym typeface="Wingdings" pitchFamily="2" charset="2"/>
              </a:rPr>
              <a:t>fchild</a:t>
            </a:r>
            <a:r>
              <a:rPr lang="en-US" sz="2000" b="1" dirty="0">
                <a:solidFill>
                  <a:schemeClr val="tx1"/>
                </a:solidFill>
                <a:sym typeface="Wingdings" pitchFamily="2" charset="2"/>
              </a:rPr>
              <a:t>;</a:t>
            </a:r>
          </a:p>
          <a:p>
            <a:pPr marL="1716088" indent="-801688" algn="just">
              <a:lnSpc>
                <a:spcPct val="150000"/>
              </a:lnSpc>
              <a:buNone/>
            </a:pPr>
            <a:r>
              <a:rPr lang="en-US" sz="2000" b="1" dirty="0" smtClean="0">
                <a:solidFill>
                  <a:schemeClr val="tx1"/>
                </a:solidFill>
                <a:sym typeface="Wingdings" pitchFamily="2" charset="2"/>
              </a:rPr>
              <a:t>	struct </a:t>
            </a:r>
            <a:r>
              <a:rPr lang="en-US" sz="2000" b="1" dirty="0">
                <a:solidFill>
                  <a:schemeClr val="tx1"/>
                </a:solidFill>
                <a:sym typeface="Wingdings" pitchFamily="2" charset="2"/>
              </a:rPr>
              <a:t>gen *</a:t>
            </a:r>
            <a:r>
              <a:rPr lang="en-US" sz="2000" b="1" dirty="0" smtClean="0">
                <a:solidFill>
                  <a:schemeClr val="tx1"/>
                </a:solidFill>
                <a:sym typeface="Wingdings" pitchFamily="2" charset="2"/>
              </a:rPr>
              <a:t>sibling;</a:t>
            </a:r>
            <a:endParaRPr lang="en-US" sz="2000" b="1" dirty="0">
              <a:solidFill>
                <a:schemeClr val="tx1"/>
              </a:solidFill>
              <a:sym typeface="Wingdings" pitchFamily="2" charset="2"/>
            </a:endParaRPr>
          </a:p>
          <a:p>
            <a:pPr marL="1716088" indent="-801688" algn="just">
              <a:lnSpc>
                <a:spcPct val="150000"/>
              </a:lnSpc>
              <a:buNone/>
            </a:pPr>
            <a:r>
              <a:rPr lang="en-US" sz="2000" b="1" dirty="0">
                <a:solidFill>
                  <a:schemeClr val="tx1"/>
                </a:solidFill>
                <a:sym typeface="Wingdings" pitchFamily="2" charset="2"/>
              </a:rPr>
              <a:t>};</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154161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height.JPG"/>
          <p:cNvPicPr>
            <a:picLocks noChangeAspect="1"/>
          </p:cNvPicPr>
          <p:nvPr/>
        </p:nvPicPr>
        <p:blipFill>
          <a:blip r:embed="rId2"/>
          <a:stretch>
            <a:fillRect/>
          </a:stretch>
        </p:blipFill>
        <p:spPr>
          <a:xfrm>
            <a:off x="1143000" y="966036"/>
            <a:ext cx="6096000" cy="5063289"/>
          </a:xfrm>
          <a:prstGeom prst="rect">
            <a:avLst/>
          </a:prstGeom>
        </p:spPr>
      </p:pic>
    </p:spTree>
    <p:extLst>
      <p:ext uri="{BB962C8B-B14F-4D97-AF65-F5344CB8AC3E}">
        <p14:creationId xmlns="" xmlns:p14="http://schemas.microsoft.com/office/powerpoint/2010/main" val="9992448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Following are the steps of converting given General tree into Binary tree:</a:t>
            </a:r>
          </a:p>
          <a:p>
            <a:pPr algn="just">
              <a:lnSpc>
                <a:spcPct val="150000"/>
              </a:lnSpc>
            </a:pPr>
            <a:r>
              <a:rPr lang="en-US" sz="2000" dirty="0" smtClean="0">
                <a:solidFill>
                  <a:schemeClr val="tx1"/>
                </a:solidFill>
                <a:sym typeface="Wingdings" pitchFamily="2" charset="2"/>
              </a:rPr>
              <a:t>As a first step we delete all the branches originating in every node except the left most branch.</a:t>
            </a:r>
          </a:p>
          <a:p>
            <a:pPr algn="just">
              <a:lnSpc>
                <a:spcPct val="150000"/>
              </a:lnSpc>
            </a:pPr>
            <a:r>
              <a:rPr lang="en-US" sz="2000" dirty="0" smtClean="0">
                <a:solidFill>
                  <a:schemeClr val="tx1"/>
                </a:solidFill>
                <a:sym typeface="Wingdings" pitchFamily="2" charset="2"/>
              </a:rPr>
              <a:t>We draw edges from a node to the node on the right, if any, which is situated at the same level.</a:t>
            </a:r>
          </a:p>
          <a:p>
            <a:pPr algn="just">
              <a:lnSpc>
                <a:spcPct val="150000"/>
              </a:lnSpc>
            </a:pPr>
            <a:r>
              <a:rPr lang="en-US" sz="2000" dirty="0" smtClean="0">
                <a:solidFill>
                  <a:schemeClr val="tx1"/>
                </a:solidFill>
                <a:sym typeface="Wingdings" pitchFamily="2" charset="2"/>
              </a:rPr>
              <a:t>Once it is done, then for any node we choose its left and right children in the following manner:</a:t>
            </a:r>
          </a:p>
          <a:p>
            <a:pPr lvl="1" algn="just">
              <a:lnSpc>
                <a:spcPct val="150000"/>
              </a:lnSpc>
            </a:pPr>
            <a:r>
              <a:rPr lang="en-US" dirty="0" smtClean="0">
                <a:solidFill>
                  <a:schemeClr val="tx1"/>
                </a:solidFill>
                <a:sym typeface="Wingdings" pitchFamily="2" charset="2"/>
              </a:rPr>
              <a:t>The left child id the node, which is immediately below the given node, and the right child is the node to the immediate right of the given node on the same horizontal line. </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525076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Example-1: </a:t>
            </a:r>
            <a:r>
              <a:rPr lang="en-US" sz="2000" dirty="0">
                <a:solidFill>
                  <a:schemeClr val="tx1"/>
                </a:solidFill>
                <a:sym typeface="Wingdings" pitchFamily="2" charset="2"/>
              </a:rPr>
              <a:t>G</a:t>
            </a:r>
            <a:r>
              <a:rPr lang="en-US" sz="2000" dirty="0" smtClean="0">
                <a:solidFill>
                  <a:schemeClr val="tx1"/>
                </a:solidFill>
                <a:sym typeface="Wingdings" pitchFamily="2" charset="2"/>
              </a:rPr>
              <a:t>eneral Tree given:</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1766902"/>
            <a:ext cx="5562600"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46131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Example-1: Binary Tree of the given General Tree</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828800"/>
            <a:ext cx="5181600"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486400" y="1676400"/>
            <a:ext cx="3276600" cy="4395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489163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Example-2: </a:t>
            </a:r>
            <a:r>
              <a:rPr lang="en-US" sz="2000" dirty="0">
                <a:solidFill>
                  <a:schemeClr val="tx1"/>
                </a:solidFill>
                <a:sym typeface="Wingdings" pitchFamily="2" charset="2"/>
              </a:rPr>
              <a:t>G</a:t>
            </a:r>
            <a:r>
              <a:rPr lang="en-US" sz="2000" dirty="0" smtClean="0">
                <a:solidFill>
                  <a:schemeClr val="tx1"/>
                </a:solidFill>
                <a:sym typeface="Wingdings" pitchFamily="2" charset="2"/>
              </a:rPr>
              <a:t>eneral Tree given:</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1828800"/>
            <a:ext cx="67818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350092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Example-2 : Binary Tree of the given General Tree</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1752600"/>
            <a:ext cx="640080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65546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smtClean="0">
                <a:solidFill>
                  <a:schemeClr val="tx1"/>
                </a:solidFill>
                <a:sym typeface="Wingdings" pitchFamily="2" charset="2"/>
              </a:rPr>
              <a:t>Example-2 : Binary Tree of the given General Tree</a:t>
            </a:r>
          </a:p>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81200" y="1590675"/>
            <a:ext cx="4267200" cy="4810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65698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srcRect/>
          <a:stretch>
            <a:fillRect/>
          </a:stretch>
        </p:blipFill>
        <p:spPr bwMode="auto">
          <a:xfrm>
            <a:off x="714348" y="1057851"/>
            <a:ext cx="6391302" cy="3928488"/>
          </a:xfrm>
          <a:prstGeom prst="rect">
            <a:avLst/>
          </a:prstGeom>
          <a:noFill/>
          <a:ln w="9525">
            <a:noFill/>
            <a:miter lim="800000"/>
            <a:headEnd/>
            <a:tailEnd/>
          </a:ln>
          <a:effectLst/>
        </p:spPr>
      </p:pic>
    </p:spTree>
    <p:extLst>
      <p:ext uri="{BB962C8B-B14F-4D97-AF65-F5344CB8AC3E}">
        <p14:creationId xmlns="" xmlns:p14="http://schemas.microsoft.com/office/powerpoint/2010/main" val="1065698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marL="0" indent="0" algn="just">
              <a:lnSpc>
                <a:spcPct val="150000"/>
              </a:lnSpc>
              <a:buNone/>
            </a:pPr>
            <a:endParaRPr lang="en-US" sz="2000" dirty="0">
              <a:solidFill>
                <a:schemeClr val="tx1"/>
              </a:solidFill>
              <a:sym typeface="Wingdings" pitchFamily="2" charset="2"/>
            </a:endParaRP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Conversion of General Tree to Binary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1285852" y="1500174"/>
            <a:ext cx="7000924" cy="4289206"/>
          </a:xfrm>
          <a:prstGeom prst="rect">
            <a:avLst/>
          </a:prstGeom>
          <a:noFill/>
          <a:ln w="9525">
            <a:noFill/>
            <a:miter lim="800000"/>
            <a:headEnd/>
            <a:tailEnd/>
          </a:ln>
          <a:effectLst/>
        </p:spPr>
      </p:pic>
    </p:spTree>
    <p:extLst>
      <p:ext uri="{BB962C8B-B14F-4D97-AF65-F5344CB8AC3E}">
        <p14:creationId xmlns="" xmlns:p14="http://schemas.microsoft.com/office/powerpoint/2010/main" val="1065698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Expression tree</a:t>
            </a:r>
          </a:p>
          <a:p>
            <a:r>
              <a:rPr lang="en-US" sz="2000" dirty="0" smtClean="0">
                <a:solidFill>
                  <a:schemeClr val="tx1"/>
                </a:solidFill>
              </a:rPr>
              <a:t>Multi-linked structure – sparse matrices</a:t>
            </a:r>
          </a:p>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Applications of Trees</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buFont typeface="Wingdings" pitchFamily="2" charset="2"/>
              <a:buChar char="q"/>
            </a:pPr>
            <a:r>
              <a:rPr lang="en-US" sz="2000" dirty="0">
                <a:solidFill>
                  <a:schemeClr val="tx1"/>
                </a:solidFill>
                <a:sym typeface="Wingdings" pitchFamily="2" charset="2"/>
              </a:rPr>
              <a:t>Binary Search Tree is a node-based binary tree data structure which has the following properties</a:t>
            </a:r>
            <a:r>
              <a:rPr lang="en-US" sz="2000" dirty="0" smtClean="0">
                <a:solidFill>
                  <a:schemeClr val="tx1"/>
                </a:solidFill>
                <a:sym typeface="Wingdings" pitchFamily="2" charset="2"/>
              </a:rPr>
              <a:t>:</a:t>
            </a:r>
          </a:p>
          <a:p>
            <a:pPr marL="577850" indent="-238125" algn="just">
              <a:lnSpc>
                <a:spcPct val="150000"/>
              </a:lnSpc>
            </a:pPr>
            <a:r>
              <a:rPr lang="en-US" sz="2000" dirty="0">
                <a:solidFill>
                  <a:schemeClr val="tx1"/>
                </a:solidFill>
                <a:sym typeface="Wingdings" pitchFamily="2" charset="2"/>
              </a:rPr>
              <a:t>The left </a:t>
            </a:r>
            <a:r>
              <a:rPr lang="en-US" sz="2000" dirty="0" err="1">
                <a:solidFill>
                  <a:schemeClr val="tx1"/>
                </a:solidFill>
                <a:sym typeface="Wingdings" pitchFamily="2" charset="2"/>
              </a:rPr>
              <a:t>subtree</a:t>
            </a:r>
            <a:r>
              <a:rPr lang="en-US" sz="2000" dirty="0">
                <a:solidFill>
                  <a:schemeClr val="tx1"/>
                </a:solidFill>
                <a:sym typeface="Wingdings" pitchFamily="2" charset="2"/>
              </a:rPr>
              <a:t> of a node contains only nodes with keys lesser than the node’s key</a:t>
            </a:r>
            <a:r>
              <a:rPr lang="en-US" sz="2000" dirty="0" smtClean="0">
                <a:solidFill>
                  <a:schemeClr val="tx1"/>
                </a:solidFill>
                <a:sym typeface="Wingdings" pitchFamily="2" charset="2"/>
              </a:rPr>
              <a:t>.</a:t>
            </a:r>
          </a:p>
          <a:p>
            <a:pPr marL="577850" indent="-238125" algn="just">
              <a:lnSpc>
                <a:spcPct val="150000"/>
              </a:lnSpc>
            </a:pPr>
            <a:r>
              <a:rPr lang="en-US" sz="2000" dirty="0">
                <a:solidFill>
                  <a:schemeClr val="tx1"/>
                </a:solidFill>
                <a:sym typeface="Wingdings" pitchFamily="2" charset="2"/>
              </a:rPr>
              <a:t>The right </a:t>
            </a:r>
            <a:r>
              <a:rPr lang="en-US" sz="2000" dirty="0" err="1">
                <a:solidFill>
                  <a:schemeClr val="tx1"/>
                </a:solidFill>
                <a:sym typeface="Wingdings" pitchFamily="2" charset="2"/>
              </a:rPr>
              <a:t>subtree</a:t>
            </a:r>
            <a:r>
              <a:rPr lang="en-US" sz="2000" dirty="0">
                <a:solidFill>
                  <a:schemeClr val="tx1"/>
                </a:solidFill>
                <a:sym typeface="Wingdings" pitchFamily="2" charset="2"/>
              </a:rPr>
              <a:t> of a node contains only nodes with keys greater than the node’s key</a:t>
            </a:r>
            <a:r>
              <a:rPr lang="en-US" sz="2000" dirty="0" smtClean="0">
                <a:solidFill>
                  <a:schemeClr val="tx1"/>
                </a:solidFill>
                <a:sym typeface="Wingdings" pitchFamily="2" charset="2"/>
              </a:rPr>
              <a:t>.</a:t>
            </a:r>
          </a:p>
          <a:p>
            <a:pPr marL="577850" indent="-238125" algn="just">
              <a:lnSpc>
                <a:spcPct val="150000"/>
              </a:lnSpc>
            </a:pPr>
            <a:r>
              <a:rPr lang="en-US" sz="2000" dirty="0">
                <a:solidFill>
                  <a:schemeClr val="tx1"/>
                </a:solidFill>
                <a:sym typeface="Wingdings" pitchFamily="2" charset="2"/>
              </a:rPr>
              <a:t>The left and right </a:t>
            </a:r>
            <a:r>
              <a:rPr lang="en-US" sz="2000" dirty="0" err="1">
                <a:solidFill>
                  <a:schemeClr val="tx1"/>
                </a:solidFill>
                <a:sym typeface="Wingdings" pitchFamily="2" charset="2"/>
              </a:rPr>
              <a:t>subtree</a:t>
            </a:r>
            <a:r>
              <a:rPr lang="en-US" sz="2000" dirty="0">
                <a:solidFill>
                  <a:schemeClr val="tx1"/>
                </a:solidFill>
                <a:sym typeface="Wingdings" pitchFamily="2" charset="2"/>
              </a:rPr>
              <a:t> each must also be a binary search tree.</a:t>
            </a:r>
          </a:p>
          <a:p>
            <a:pPr algn="just">
              <a:lnSpc>
                <a:spcPct val="150000"/>
              </a:lnSpc>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1500166" y="1214422"/>
            <a:ext cx="6286544" cy="4560826"/>
          </a:xfrm>
          <a:prstGeom prst="rect">
            <a:avLst/>
          </a:prstGeom>
          <a:noFill/>
          <a:ln w="9525">
            <a:noFill/>
            <a:miter lim="800000"/>
            <a:headEnd/>
            <a:tailEnd/>
          </a:ln>
          <a:effectLst/>
        </p:spPr>
      </p:pic>
    </p:spTree>
    <p:extLst>
      <p:ext uri="{BB962C8B-B14F-4D97-AF65-F5344CB8AC3E}">
        <p14:creationId xmlns="" xmlns:p14="http://schemas.microsoft.com/office/powerpoint/2010/main" val="9992448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Stores keys in the nodes in a way so that searching, insertion and deletion can be done efficiently.</a:t>
            </a:r>
          </a:p>
          <a:p>
            <a:endParaRPr lang="en-US" sz="2000" dirty="0" smtClean="0">
              <a:solidFill>
                <a:schemeClr val="tx1"/>
              </a:solidFill>
            </a:endParaRPr>
          </a:p>
          <a:p>
            <a:pPr>
              <a:buNone/>
            </a:pPr>
            <a:r>
              <a:rPr lang="en-US" sz="2000" dirty="0" smtClean="0">
                <a:solidFill>
                  <a:schemeClr val="tx1"/>
                </a:solidFill>
              </a:rPr>
              <a:t>• Binary search tree property</a:t>
            </a:r>
          </a:p>
          <a:p>
            <a:pPr>
              <a:buNone/>
            </a:pPr>
            <a:r>
              <a:rPr lang="en-US" sz="2000" dirty="0" smtClean="0">
                <a:solidFill>
                  <a:schemeClr val="tx1"/>
                </a:solidFill>
              </a:rPr>
              <a:t>• For every node X, all the keys in its left </a:t>
            </a:r>
            <a:r>
              <a:rPr lang="en-US" sz="2000" dirty="0" err="1" smtClean="0">
                <a:solidFill>
                  <a:schemeClr val="tx1"/>
                </a:solidFill>
              </a:rPr>
              <a:t>subtree</a:t>
            </a:r>
            <a:r>
              <a:rPr lang="en-US" sz="2000" dirty="0" smtClean="0">
                <a:solidFill>
                  <a:schemeClr val="tx1"/>
                </a:solidFill>
              </a:rPr>
              <a:t> are smaller than the key value</a:t>
            </a:r>
          </a:p>
          <a:p>
            <a:r>
              <a:rPr lang="en-US" sz="2000" dirty="0" smtClean="0">
                <a:solidFill>
                  <a:schemeClr val="tx1"/>
                </a:solidFill>
              </a:rPr>
              <a:t>in X, and all the keys in its right </a:t>
            </a:r>
            <a:r>
              <a:rPr lang="en-US" sz="2000" dirty="0" err="1" smtClean="0">
                <a:solidFill>
                  <a:schemeClr val="tx1"/>
                </a:solidFill>
              </a:rPr>
              <a:t>subtree</a:t>
            </a:r>
            <a:r>
              <a:rPr lang="en-US" sz="2000" dirty="0" smtClean="0">
                <a:solidFill>
                  <a:schemeClr val="tx1"/>
                </a:solidFill>
              </a:rPr>
              <a:t> are larger than the key value in X</a:t>
            </a: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2571736" y="3714752"/>
            <a:ext cx="3305175" cy="2476500"/>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pPr>
              <a:buNone/>
            </a:pPr>
            <a:endParaRPr lang="en-US" sz="2000" dirty="0" smtClean="0">
              <a:solidFill>
                <a:schemeClr val="tx1"/>
              </a:solidFill>
            </a:endParaRPr>
          </a:p>
          <a:p>
            <a:pPr>
              <a:buNone/>
            </a:pPr>
            <a:r>
              <a:rPr lang="en-US" sz="2000" b="1" dirty="0" smtClean="0">
                <a:solidFill>
                  <a:schemeClr val="tx1"/>
                </a:solidFill>
              </a:rPr>
              <a:t>	                   binary search tree 	Not a binary search tree</a:t>
            </a: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grpSp>
        <p:nvGrpSpPr>
          <p:cNvPr id="8" name="object 3"/>
          <p:cNvGrpSpPr/>
          <p:nvPr/>
        </p:nvGrpSpPr>
        <p:grpSpPr>
          <a:xfrm>
            <a:off x="2071670" y="2214554"/>
            <a:ext cx="5855335" cy="2269490"/>
            <a:chOff x="2071116" y="2500883"/>
            <a:chExt cx="5855335" cy="2269490"/>
          </a:xfrm>
        </p:grpSpPr>
        <p:pic>
          <p:nvPicPr>
            <p:cNvPr id="9" name="object 4"/>
            <p:cNvPicPr/>
            <p:nvPr/>
          </p:nvPicPr>
          <p:blipFill>
            <a:blip r:embed="rId2" cstate="print"/>
            <a:stretch>
              <a:fillRect/>
            </a:stretch>
          </p:blipFill>
          <p:spPr>
            <a:xfrm>
              <a:off x="2071116" y="2500883"/>
              <a:ext cx="5855207" cy="2269235"/>
            </a:xfrm>
            <a:prstGeom prst="rect">
              <a:avLst/>
            </a:prstGeom>
          </p:spPr>
        </p:pic>
        <p:sp>
          <p:nvSpPr>
            <p:cNvPr id="10" name="object 5"/>
            <p:cNvSpPr/>
            <p:nvPr/>
          </p:nvSpPr>
          <p:spPr>
            <a:xfrm>
              <a:off x="7040880" y="4390644"/>
              <a:ext cx="315595" cy="314325"/>
            </a:xfrm>
            <a:custGeom>
              <a:avLst/>
              <a:gdLst/>
              <a:ahLst/>
              <a:cxnLst/>
              <a:rect l="l" t="t" r="r" b="b"/>
              <a:pathLst>
                <a:path w="315595" h="314325">
                  <a:moveTo>
                    <a:pt x="0" y="156972"/>
                  </a:moveTo>
                  <a:lnTo>
                    <a:pt x="8144" y="107289"/>
                  </a:lnTo>
                  <a:lnTo>
                    <a:pt x="30772" y="64190"/>
                  </a:lnTo>
                  <a:lnTo>
                    <a:pt x="65178" y="30236"/>
                  </a:lnTo>
                  <a:lnTo>
                    <a:pt x="108655" y="7985"/>
                  </a:lnTo>
                  <a:lnTo>
                    <a:pt x="158495" y="0"/>
                  </a:lnTo>
                  <a:lnTo>
                    <a:pt x="208178" y="7985"/>
                  </a:lnTo>
                  <a:lnTo>
                    <a:pt x="251277" y="30236"/>
                  </a:lnTo>
                  <a:lnTo>
                    <a:pt x="285231" y="64190"/>
                  </a:lnTo>
                  <a:lnTo>
                    <a:pt x="307482" y="107289"/>
                  </a:lnTo>
                  <a:lnTo>
                    <a:pt x="315467" y="156972"/>
                  </a:lnTo>
                  <a:lnTo>
                    <a:pt x="307482" y="206654"/>
                  </a:lnTo>
                  <a:lnTo>
                    <a:pt x="285231" y="249753"/>
                  </a:lnTo>
                  <a:lnTo>
                    <a:pt x="251277" y="283707"/>
                  </a:lnTo>
                  <a:lnTo>
                    <a:pt x="208178" y="305958"/>
                  </a:lnTo>
                  <a:lnTo>
                    <a:pt x="158495" y="313944"/>
                  </a:lnTo>
                  <a:lnTo>
                    <a:pt x="108655" y="305958"/>
                  </a:lnTo>
                  <a:lnTo>
                    <a:pt x="65178" y="283707"/>
                  </a:lnTo>
                  <a:lnTo>
                    <a:pt x="30772" y="249753"/>
                  </a:lnTo>
                  <a:lnTo>
                    <a:pt x="8144" y="206654"/>
                  </a:lnTo>
                  <a:lnTo>
                    <a:pt x="0" y="156972"/>
                  </a:lnTo>
                </a:path>
              </a:pathLst>
            </a:custGeom>
            <a:ln w="25908">
              <a:solidFill>
                <a:srgbClr val="FF0000"/>
              </a:solidFill>
            </a:ln>
          </p:spPr>
          <p:txBody>
            <a:bodyPr wrap="square" lIns="0" tIns="0" rIns="0" bIns="0" rtlCol="0"/>
            <a:lstStyle/>
            <a:p>
              <a:endParaRPr/>
            </a:p>
          </p:txBody>
        </p:sp>
      </p:gr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pPr>
              <a:buNone/>
            </a:pPr>
            <a:endParaRPr lang="en-US" sz="2000" dirty="0" smtClean="0">
              <a:solidFill>
                <a:schemeClr val="tx1"/>
              </a:solidFill>
            </a:endParaRPr>
          </a:p>
          <a:p>
            <a:pPr marL="201295" indent="-189230">
              <a:spcBef>
                <a:spcPts val="95"/>
              </a:spcBef>
              <a:buFont typeface="Times New Roman"/>
              <a:buChar char="•"/>
              <a:tabLst>
                <a:tab pos="201930" algn="l"/>
              </a:tabLst>
            </a:pPr>
            <a:r>
              <a:rPr lang="en-US" sz="2000" spc="-20" dirty="0" smtClean="0">
                <a:solidFill>
                  <a:schemeClr val="tx1"/>
                </a:solidFill>
                <a:latin typeface="Calibri"/>
                <a:cs typeface="Calibri"/>
              </a:rPr>
              <a:t>Average</a:t>
            </a:r>
            <a:r>
              <a:rPr lang="en-US" sz="2000" spc="-10" dirty="0" smtClean="0">
                <a:solidFill>
                  <a:schemeClr val="tx1"/>
                </a:solidFill>
                <a:latin typeface="Calibri"/>
                <a:cs typeface="Calibri"/>
              </a:rPr>
              <a:t> depth</a:t>
            </a:r>
            <a:r>
              <a:rPr lang="en-US" sz="2000" spc="-5" dirty="0" smtClean="0">
                <a:solidFill>
                  <a:schemeClr val="tx1"/>
                </a:solidFill>
                <a:latin typeface="Calibri"/>
                <a:cs typeface="Calibri"/>
              </a:rPr>
              <a:t> </a:t>
            </a:r>
            <a:r>
              <a:rPr lang="en-US" sz="2000" spc="-15" dirty="0" smtClean="0">
                <a:solidFill>
                  <a:schemeClr val="tx1"/>
                </a:solidFill>
                <a:latin typeface="Calibri"/>
                <a:cs typeface="Calibri"/>
              </a:rPr>
              <a:t>of</a:t>
            </a:r>
            <a:r>
              <a:rPr lang="en-US" sz="2000" dirty="0" smtClean="0">
                <a:solidFill>
                  <a:schemeClr val="tx1"/>
                </a:solidFill>
                <a:latin typeface="Calibri"/>
                <a:cs typeface="Calibri"/>
              </a:rPr>
              <a:t> </a:t>
            </a:r>
            <a:r>
              <a:rPr lang="en-US" sz="2000" spc="-5" dirty="0" smtClean="0">
                <a:solidFill>
                  <a:schemeClr val="tx1"/>
                </a:solidFill>
                <a:latin typeface="Calibri"/>
                <a:cs typeface="Calibri"/>
              </a:rPr>
              <a:t>a</a:t>
            </a:r>
            <a:r>
              <a:rPr lang="en-US" sz="2000" spc="10" dirty="0" smtClean="0">
                <a:solidFill>
                  <a:schemeClr val="tx1"/>
                </a:solidFill>
                <a:latin typeface="Calibri"/>
                <a:cs typeface="Calibri"/>
              </a:rPr>
              <a:t> </a:t>
            </a:r>
            <a:r>
              <a:rPr lang="en-US" sz="2000" spc="-5" dirty="0" smtClean="0">
                <a:solidFill>
                  <a:schemeClr val="tx1"/>
                </a:solidFill>
                <a:latin typeface="Calibri"/>
                <a:cs typeface="Calibri"/>
              </a:rPr>
              <a:t>node</a:t>
            </a:r>
            <a:r>
              <a:rPr lang="en-US" sz="2000" spc="-30" dirty="0" smtClean="0">
                <a:solidFill>
                  <a:schemeClr val="tx1"/>
                </a:solidFill>
                <a:latin typeface="Calibri"/>
                <a:cs typeface="Calibri"/>
              </a:rPr>
              <a:t> </a:t>
            </a:r>
            <a:r>
              <a:rPr lang="en-US" sz="2000" spc="-5" dirty="0" smtClean="0">
                <a:solidFill>
                  <a:schemeClr val="tx1"/>
                </a:solidFill>
                <a:latin typeface="Calibri"/>
                <a:cs typeface="Calibri"/>
              </a:rPr>
              <a:t>is</a:t>
            </a:r>
            <a:r>
              <a:rPr lang="en-US" sz="2000" spc="5" dirty="0" smtClean="0">
                <a:solidFill>
                  <a:schemeClr val="tx1"/>
                </a:solidFill>
                <a:latin typeface="Calibri"/>
                <a:cs typeface="Calibri"/>
              </a:rPr>
              <a:t> </a:t>
            </a:r>
            <a:r>
              <a:rPr lang="en-US" sz="2000" spc="-5" dirty="0" smtClean="0">
                <a:solidFill>
                  <a:schemeClr val="tx1"/>
                </a:solidFill>
                <a:latin typeface="Calibri"/>
                <a:cs typeface="Calibri"/>
              </a:rPr>
              <a:t>O(log</a:t>
            </a:r>
            <a:r>
              <a:rPr lang="en-US" sz="2000" spc="10" dirty="0" smtClean="0">
                <a:solidFill>
                  <a:schemeClr val="tx1"/>
                </a:solidFill>
                <a:latin typeface="Calibri"/>
                <a:cs typeface="Calibri"/>
              </a:rPr>
              <a:t> </a:t>
            </a:r>
            <a:r>
              <a:rPr lang="en-US" sz="2000" spc="-5" dirty="0" smtClean="0">
                <a:solidFill>
                  <a:schemeClr val="tx1"/>
                </a:solidFill>
                <a:latin typeface="Calibri"/>
                <a:cs typeface="Calibri"/>
              </a:rPr>
              <a:t>N);</a:t>
            </a:r>
            <a:r>
              <a:rPr lang="en-US" sz="2000" spc="-10" dirty="0" smtClean="0">
                <a:solidFill>
                  <a:schemeClr val="tx1"/>
                </a:solidFill>
                <a:latin typeface="Calibri"/>
                <a:cs typeface="Calibri"/>
              </a:rPr>
              <a:t> maximum</a:t>
            </a:r>
            <a:r>
              <a:rPr lang="en-US" sz="2000" spc="-15" dirty="0" smtClean="0">
                <a:solidFill>
                  <a:schemeClr val="tx1"/>
                </a:solidFill>
                <a:latin typeface="Calibri"/>
                <a:cs typeface="Calibri"/>
              </a:rPr>
              <a:t> </a:t>
            </a:r>
            <a:r>
              <a:rPr lang="en-US" sz="2000" spc="-10" dirty="0" smtClean="0">
                <a:solidFill>
                  <a:schemeClr val="tx1"/>
                </a:solidFill>
                <a:latin typeface="Calibri"/>
                <a:cs typeface="Calibri"/>
              </a:rPr>
              <a:t>depth</a:t>
            </a:r>
            <a:r>
              <a:rPr lang="en-US" sz="2000" dirty="0" smtClean="0">
                <a:solidFill>
                  <a:schemeClr val="tx1"/>
                </a:solidFill>
                <a:latin typeface="Calibri"/>
                <a:cs typeface="Calibri"/>
              </a:rPr>
              <a:t> </a:t>
            </a:r>
            <a:r>
              <a:rPr lang="en-US" sz="2000" spc="-15" dirty="0" smtClean="0">
                <a:solidFill>
                  <a:schemeClr val="tx1"/>
                </a:solidFill>
                <a:latin typeface="Calibri"/>
                <a:cs typeface="Calibri"/>
              </a:rPr>
              <a:t>of</a:t>
            </a:r>
            <a:r>
              <a:rPr lang="en-US" sz="2000" spc="-5" dirty="0" smtClean="0">
                <a:solidFill>
                  <a:schemeClr val="tx1"/>
                </a:solidFill>
                <a:latin typeface="Calibri"/>
                <a:cs typeface="Calibri"/>
              </a:rPr>
              <a:t> a</a:t>
            </a:r>
            <a:r>
              <a:rPr lang="en-US" sz="2000" spc="-15" dirty="0" smtClean="0">
                <a:solidFill>
                  <a:schemeClr val="tx1"/>
                </a:solidFill>
                <a:latin typeface="Calibri"/>
                <a:cs typeface="Calibri"/>
              </a:rPr>
              <a:t> </a:t>
            </a:r>
            <a:r>
              <a:rPr lang="en-US" sz="2000" spc="-5" dirty="0" smtClean="0">
                <a:solidFill>
                  <a:schemeClr val="tx1"/>
                </a:solidFill>
                <a:latin typeface="Calibri"/>
                <a:cs typeface="Calibri"/>
              </a:rPr>
              <a:t>node is</a:t>
            </a:r>
            <a:r>
              <a:rPr lang="en-US" sz="2000" spc="-20" dirty="0" smtClean="0">
                <a:solidFill>
                  <a:schemeClr val="tx1"/>
                </a:solidFill>
                <a:latin typeface="Calibri"/>
                <a:cs typeface="Calibri"/>
              </a:rPr>
              <a:t> </a:t>
            </a:r>
            <a:r>
              <a:rPr lang="en-US" sz="2000" dirty="0" smtClean="0">
                <a:solidFill>
                  <a:schemeClr val="tx1"/>
                </a:solidFill>
                <a:latin typeface="Calibri"/>
                <a:cs typeface="Calibri"/>
              </a:rPr>
              <a:t>O(N)</a:t>
            </a:r>
            <a:endParaRPr lang="en-US" sz="2000" dirty="0">
              <a:solidFill>
                <a:schemeClr val="tx1"/>
              </a:solidFill>
              <a:latin typeface="Calibri"/>
              <a:cs typeface="Calibri"/>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object 4"/>
          <p:cNvPicPr/>
          <p:nvPr/>
        </p:nvPicPr>
        <p:blipFill>
          <a:blip r:embed="rId2" cstate="print"/>
          <a:stretch>
            <a:fillRect/>
          </a:stretch>
        </p:blipFill>
        <p:spPr>
          <a:xfrm>
            <a:off x="2087710" y="1579082"/>
            <a:ext cx="4715255" cy="3005327"/>
          </a:xfrm>
          <a:prstGeom prst="rect">
            <a:avLst/>
          </a:prstGeom>
        </p:spPr>
      </p:pic>
      <p:sp>
        <p:nvSpPr>
          <p:cNvPr id="11" name="object 5"/>
          <p:cNvSpPr txBox="1"/>
          <p:nvPr/>
        </p:nvSpPr>
        <p:spPr>
          <a:xfrm>
            <a:off x="1785918" y="1500174"/>
            <a:ext cx="2860675" cy="478155"/>
          </a:xfrm>
          <a:prstGeom prst="rect">
            <a:avLst/>
          </a:prstGeom>
        </p:spPr>
        <p:txBody>
          <a:bodyPr vert="horz" wrap="square" lIns="0" tIns="12700" rIns="0" bIns="0" rtlCol="0">
            <a:spAutoFit/>
          </a:bodyPr>
          <a:lstStyle/>
          <a:p>
            <a:pPr marL="12700" marR="5080">
              <a:lnSpc>
                <a:spcPct val="102099"/>
              </a:lnSpc>
              <a:spcBef>
                <a:spcPts val="100"/>
              </a:spcBef>
            </a:pPr>
            <a:r>
              <a:rPr sz="1450" spc="-10" dirty="0">
                <a:solidFill>
                  <a:srgbClr val="FF0000"/>
                </a:solidFill>
                <a:latin typeface="Calibri"/>
                <a:cs typeface="Calibri"/>
              </a:rPr>
              <a:t>Two </a:t>
            </a:r>
            <a:r>
              <a:rPr sz="1450" spc="15" dirty="0">
                <a:solidFill>
                  <a:srgbClr val="FF0000"/>
                </a:solidFill>
                <a:latin typeface="Calibri"/>
                <a:cs typeface="Calibri"/>
              </a:rPr>
              <a:t>binary </a:t>
            </a:r>
            <a:r>
              <a:rPr sz="1450" spc="10" dirty="0">
                <a:solidFill>
                  <a:srgbClr val="FF0000"/>
                </a:solidFill>
                <a:latin typeface="Calibri"/>
                <a:cs typeface="Calibri"/>
              </a:rPr>
              <a:t>search trees </a:t>
            </a:r>
            <a:r>
              <a:rPr sz="1450" spc="5" dirty="0">
                <a:solidFill>
                  <a:srgbClr val="FF0000"/>
                </a:solidFill>
                <a:latin typeface="Calibri"/>
                <a:cs typeface="Calibri"/>
              </a:rPr>
              <a:t>representing </a:t>
            </a:r>
            <a:r>
              <a:rPr sz="1450" spc="-315" dirty="0">
                <a:solidFill>
                  <a:srgbClr val="FF0000"/>
                </a:solidFill>
                <a:latin typeface="Calibri"/>
                <a:cs typeface="Calibri"/>
              </a:rPr>
              <a:t> </a:t>
            </a:r>
            <a:r>
              <a:rPr sz="1450" spc="15" dirty="0">
                <a:solidFill>
                  <a:srgbClr val="FF0000"/>
                </a:solidFill>
                <a:latin typeface="Calibri"/>
                <a:cs typeface="Calibri"/>
              </a:rPr>
              <a:t>the</a:t>
            </a:r>
            <a:r>
              <a:rPr sz="1450" spc="10" dirty="0">
                <a:solidFill>
                  <a:srgbClr val="FF0000"/>
                </a:solidFill>
                <a:latin typeface="Calibri"/>
                <a:cs typeface="Calibri"/>
              </a:rPr>
              <a:t> </a:t>
            </a:r>
            <a:r>
              <a:rPr sz="1450" spc="15" dirty="0">
                <a:solidFill>
                  <a:srgbClr val="FF0000"/>
                </a:solidFill>
                <a:latin typeface="Calibri"/>
                <a:cs typeface="Calibri"/>
              </a:rPr>
              <a:t>same</a:t>
            </a:r>
            <a:r>
              <a:rPr sz="1450" dirty="0">
                <a:solidFill>
                  <a:srgbClr val="FF0000"/>
                </a:solidFill>
                <a:latin typeface="Calibri"/>
                <a:cs typeface="Calibri"/>
              </a:rPr>
              <a:t> </a:t>
            </a:r>
            <a:r>
              <a:rPr sz="1450" spc="10" dirty="0">
                <a:solidFill>
                  <a:srgbClr val="FF0000"/>
                </a:solidFill>
                <a:latin typeface="Calibri"/>
                <a:cs typeface="Calibri"/>
              </a:rPr>
              <a:t>set:</a:t>
            </a:r>
            <a:endParaRPr sz="1450">
              <a:latin typeface="Calibri"/>
              <a:cs typeface="Calibri"/>
            </a:endParaRPr>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endParaRPr lang="en-US" sz="2000" dirty="0" smtClean="0">
              <a:solidFill>
                <a:schemeClr val="tx1"/>
              </a:solidFill>
            </a:endParaRPr>
          </a:p>
          <a:p>
            <a:pPr>
              <a:buNone/>
            </a:pP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solidFill>
                <a:schemeClr val="tx1"/>
              </a:solidFill>
            </a:endParaRPr>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1" name="object 5"/>
          <p:cNvSpPr txBox="1"/>
          <p:nvPr/>
        </p:nvSpPr>
        <p:spPr>
          <a:xfrm>
            <a:off x="1785918" y="1500174"/>
            <a:ext cx="2860675" cy="240450"/>
          </a:xfrm>
          <a:prstGeom prst="rect">
            <a:avLst/>
          </a:prstGeom>
        </p:spPr>
        <p:txBody>
          <a:bodyPr vert="horz" wrap="square" lIns="0" tIns="12700" rIns="0" bIns="0" rtlCol="0">
            <a:spAutoFit/>
          </a:bodyPr>
          <a:lstStyle/>
          <a:p>
            <a:pPr marL="12700" marR="5080">
              <a:lnSpc>
                <a:spcPct val="102099"/>
              </a:lnSpc>
              <a:spcBef>
                <a:spcPts val="100"/>
              </a:spcBef>
            </a:pPr>
            <a:endParaRPr sz="1450">
              <a:latin typeface="Calibri"/>
              <a:cs typeface="Calibri"/>
            </a:endParaRPr>
          </a:p>
        </p:txBody>
      </p:sp>
      <p:sp>
        <p:nvSpPr>
          <p:cNvPr id="7" name="object 2"/>
          <p:cNvSpPr txBox="1">
            <a:spLocks/>
          </p:cNvSpPr>
          <p:nvPr/>
        </p:nvSpPr>
        <p:spPr>
          <a:xfrm>
            <a:off x="753912" y="1558630"/>
            <a:ext cx="1082675" cy="579755"/>
          </a:xfrm>
          <a:prstGeom prst="rect">
            <a:avLst/>
          </a:prstGeom>
        </p:spPr>
        <p:txBody>
          <a:bodyPr vert="horz" wrap="square" lIns="0" tIns="17145" rIns="0" bIns="0" rtlCol="0" anchor="b">
            <a:spAutoFit/>
          </a:bodyPr>
          <a:lstStyle/>
          <a:p>
            <a:pPr marL="12700" marR="0" lvl="0" indent="0" algn="ctr" defTabSz="914400" rtl="0" eaLnBrk="1" fontAlgn="auto" latinLnBrk="0" hangingPunct="1">
              <a:lnSpc>
                <a:spcPct val="100000"/>
              </a:lnSpc>
              <a:spcBef>
                <a:spcPts val="135"/>
              </a:spcBef>
              <a:spcAft>
                <a:spcPts val="0"/>
              </a:spcAft>
              <a:buClrTx/>
              <a:buSzTx/>
              <a:buFontTx/>
              <a:buNone/>
              <a:tabLst/>
              <a:defRPr/>
            </a:pPr>
            <a:r>
              <a:rPr kumimoji="0" lang="en-US" sz="3600" b="0" i="0" u="none" strike="noStrike" kern="1200" cap="none" spc="-30"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i</a:t>
            </a:r>
            <a:r>
              <a:rPr kumimoji="0" lang="en-US" sz="3600" b="0" i="0" u="none" strike="noStrike" kern="1200" cap="none" spc="-5"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n</a:t>
            </a:r>
            <a:r>
              <a:rPr kumimoji="0" lang="en-US" sz="3600" b="0" i="0" u="none" strike="noStrike" kern="1200" cap="none" spc="5"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s</a:t>
            </a:r>
            <a:r>
              <a:rPr kumimoji="0" lang="en-US" sz="3600" b="0" i="0" u="none" strike="noStrike" kern="1200" cap="none" spc="-15"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e</a:t>
            </a:r>
            <a:r>
              <a:rPr kumimoji="0" lang="en-US" sz="3600" b="0" i="0" u="none" strike="noStrike" kern="1200" cap="none" spc="-25"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r</a:t>
            </a:r>
            <a:r>
              <a:rPr kumimoji="0" lang="en-US" sz="3600" b="0" i="0" u="none" strike="noStrike" kern="1200" cap="none" spc="-15" normalizeH="0" baseline="0" noProof="0" smtClean="0">
                <a:ln>
                  <a:noFill/>
                </a:ln>
                <a:effectLst>
                  <a:outerShdw blurRad="63500" dist="38100" dir="5400000" algn="t" rotWithShape="0">
                    <a:prstClr val="black">
                      <a:alpha val="25000"/>
                    </a:prstClr>
                  </a:outerShdw>
                </a:effectLst>
                <a:uLnTx/>
                <a:uFillTx/>
                <a:latin typeface="Calibri"/>
                <a:ea typeface="+mj-ea"/>
                <a:cs typeface="Calibri"/>
              </a:rPr>
              <a:t>t</a:t>
            </a:r>
            <a:endParaRPr kumimoji="0" lang="en-US" sz="3600" b="0" i="0" u="none" strike="noStrike" kern="1200" cap="none" spc="0" normalizeH="0" baseline="0" noProof="0">
              <a:ln>
                <a:noFill/>
              </a:ln>
              <a:effectLst>
                <a:outerShdw blurRad="63500" dist="38100" dir="5400000" algn="t" rotWithShape="0">
                  <a:prstClr val="black">
                    <a:alpha val="25000"/>
                  </a:prstClr>
                </a:outerShdw>
              </a:effectLst>
              <a:uLnTx/>
              <a:uFillTx/>
              <a:latin typeface="Calibri"/>
              <a:ea typeface="+mj-ea"/>
              <a:cs typeface="Calibri"/>
            </a:endParaRPr>
          </a:p>
        </p:txBody>
      </p:sp>
      <p:sp>
        <p:nvSpPr>
          <p:cNvPr id="9" name="object 3"/>
          <p:cNvSpPr txBox="1"/>
          <p:nvPr/>
        </p:nvSpPr>
        <p:spPr>
          <a:xfrm>
            <a:off x="554163" y="2223012"/>
            <a:ext cx="4578350" cy="2999105"/>
          </a:xfrm>
          <a:prstGeom prst="rect">
            <a:avLst/>
          </a:prstGeom>
        </p:spPr>
        <p:txBody>
          <a:bodyPr vert="horz" wrap="square" lIns="0" tIns="52705" rIns="0" bIns="0" rtlCol="0">
            <a:spAutoFit/>
          </a:bodyPr>
          <a:lstStyle/>
          <a:p>
            <a:pPr marL="201295" marR="5080" indent="-189230">
              <a:lnSpc>
                <a:spcPts val="2500"/>
              </a:lnSpc>
              <a:spcBef>
                <a:spcPts val="415"/>
              </a:spcBef>
              <a:buFont typeface="Times New Roman"/>
              <a:buChar char="•"/>
              <a:tabLst>
                <a:tab pos="201930" algn="l"/>
              </a:tabLst>
            </a:pPr>
            <a:r>
              <a:rPr sz="2300" dirty="0">
                <a:latin typeface="Calibri"/>
                <a:cs typeface="Calibri"/>
              </a:rPr>
              <a:t>Proceed</a:t>
            </a:r>
            <a:r>
              <a:rPr sz="2300" spc="-30" dirty="0">
                <a:latin typeface="Calibri"/>
                <a:cs typeface="Calibri"/>
              </a:rPr>
              <a:t> </a:t>
            </a:r>
            <a:r>
              <a:rPr sz="2300" dirty="0">
                <a:latin typeface="Calibri"/>
                <a:cs typeface="Calibri"/>
              </a:rPr>
              <a:t>down </a:t>
            </a:r>
            <a:r>
              <a:rPr sz="2300" spc="5" dirty="0">
                <a:latin typeface="Calibri"/>
                <a:cs typeface="Calibri"/>
              </a:rPr>
              <a:t>the</a:t>
            </a:r>
            <a:r>
              <a:rPr sz="2300" spc="-10" dirty="0">
                <a:latin typeface="Calibri"/>
                <a:cs typeface="Calibri"/>
              </a:rPr>
              <a:t> </a:t>
            </a:r>
            <a:r>
              <a:rPr sz="2300" spc="-5" dirty="0">
                <a:latin typeface="Calibri"/>
                <a:cs typeface="Calibri"/>
              </a:rPr>
              <a:t>tree</a:t>
            </a:r>
            <a:r>
              <a:rPr sz="2300" spc="-30" dirty="0">
                <a:latin typeface="Calibri"/>
                <a:cs typeface="Calibri"/>
              </a:rPr>
              <a:t> </a:t>
            </a:r>
            <a:r>
              <a:rPr sz="2300" spc="5" dirty="0">
                <a:latin typeface="Calibri"/>
                <a:cs typeface="Calibri"/>
              </a:rPr>
              <a:t>as </a:t>
            </a:r>
            <a:r>
              <a:rPr sz="2300" spc="-5" dirty="0">
                <a:latin typeface="Calibri"/>
                <a:cs typeface="Calibri"/>
              </a:rPr>
              <a:t>you</a:t>
            </a:r>
            <a:r>
              <a:rPr sz="2300" dirty="0">
                <a:latin typeface="Calibri"/>
                <a:cs typeface="Calibri"/>
              </a:rPr>
              <a:t> </a:t>
            </a:r>
            <a:r>
              <a:rPr sz="2300" spc="-5" dirty="0">
                <a:latin typeface="Calibri"/>
                <a:cs typeface="Calibri"/>
              </a:rPr>
              <a:t>would </a:t>
            </a:r>
            <a:r>
              <a:rPr sz="2300" spc="-505" dirty="0">
                <a:latin typeface="Calibri"/>
                <a:cs typeface="Calibri"/>
              </a:rPr>
              <a:t> </a:t>
            </a:r>
            <a:r>
              <a:rPr sz="2300" spc="5" dirty="0">
                <a:latin typeface="Calibri"/>
                <a:cs typeface="Calibri"/>
              </a:rPr>
              <a:t>with</a:t>
            </a:r>
            <a:r>
              <a:rPr sz="2300" spc="-5" dirty="0">
                <a:latin typeface="Calibri"/>
                <a:cs typeface="Calibri"/>
              </a:rPr>
              <a:t> </a:t>
            </a:r>
            <a:r>
              <a:rPr sz="2300" spc="5" dirty="0">
                <a:latin typeface="Calibri"/>
                <a:cs typeface="Calibri"/>
              </a:rPr>
              <a:t>a</a:t>
            </a:r>
            <a:r>
              <a:rPr sz="2300" spc="-10" dirty="0">
                <a:latin typeface="Calibri"/>
                <a:cs typeface="Calibri"/>
              </a:rPr>
              <a:t> </a:t>
            </a:r>
            <a:r>
              <a:rPr sz="2300" spc="5" dirty="0">
                <a:latin typeface="Calibri"/>
                <a:cs typeface="Calibri"/>
              </a:rPr>
              <a:t>find</a:t>
            </a:r>
            <a:endParaRPr sz="2300">
              <a:latin typeface="Calibri"/>
              <a:cs typeface="Calibri"/>
            </a:endParaRPr>
          </a:p>
          <a:p>
            <a:pPr marL="201295" marR="212725" indent="-189230">
              <a:lnSpc>
                <a:spcPts val="2500"/>
              </a:lnSpc>
              <a:spcBef>
                <a:spcPts val="819"/>
              </a:spcBef>
              <a:buFont typeface="Times New Roman"/>
              <a:buChar char="•"/>
              <a:tabLst>
                <a:tab pos="201930" algn="l"/>
              </a:tabLst>
            </a:pPr>
            <a:r>
              <a:rPr sz="2300" dirty="0">
                <a:latin typeface="Calibri"/>
                <a:cs typeface="Calibri"/>
              </a:rPr>
              <a:t>If </a:t>
            </a:r>
            <a:r>
              <a:rPr sz="2300" spc="5" dirty="0">
                <a:latin typeface="Calibri"/>
                <a:cs typeface="Calibri"/>
              </a:rPr>
              <a:t>X is </a:t>
            </a:r>
            <a:r>
              <a:rPr sz="2300" spc="-10" dirty="0">
                <a:latin typeface="Calibri"/>
                <a:cs typeface="Calibri"/>
              </a:rPr>
              <a:t>found, </a:t>
            </a:r>
            <a:r>
              <a:rPr sz="2300" dirty="0">
                <a:latin typeface="Calibri"/>
                <a:cs typeface="Calibri"/>
              </a:rPr>
              <a:t>do nothing (or </a:t>
            </a:r>
            <a:r>
              <a:rPr sz="2300" spc="-5" dirty="0">
                <a:latin typeface="Calibri"/>
                <a:cs typeface="Calibri"/>
              </a:rPr>
              <a:t>update </a:t>
            </a:r>
            <a:r>
              <a:rPr sz="2300" spc="-505" dirty="0">
                <a:latin typeface="Calibri"/>
                <a:cs typeface="Calibri"/>
              </a:rPr>
              <a:t> </a:t>
            </a:r>
            <a:r>
              <a:rPr sz="2300" dirty="0">
                <a:latin typeface="Calibri"/>
                <a:cs typeface="Calibri"/>
              </a:rPr>
              <a:t>something)</a:t>
            </a:r>
            <a:endParaRPr sz="2300">
              <a:latin typeface="Calibri"/>
              <a:cs typeface="Calibri"/>
            </a:endParaRPr>
          </a:p>
          <a:p>
            <a:pPr marL="201295" marR="254635" indent="-189230">
              <a:lnSpc>
                <a:spcPts val="2500"/>
              </a:lnSpc>
              <a:spcBef>
                <a:spcPts val="805"/>
              </a:spcBef>
              <a:buFont typeface="Times New Roman"/>
              <a:buChar char="•"/>
              <a:tabLst>
                <a:tab pos="201930" algn="l"/>
              </a:tabLst>
            </a:pPr>
            <a:r>
              <a:rPr sz="2300" spc="5" dirty="0">
                <a:latin typeface="Calibri"/>
                <a:cs typeface="Calibri"/>
              </a:rPr>
              <a:t>Otherwise, </a:t>
            </a:r>
            <a:r>
              <a:rPr sz="2300" dirty="0">
                <a:latin typeface="Calibri"/>
                <a:cs typeface="Calibri"/>
              </a:rPr>
              <a:t>insert </a:t>
            </a:r>
            <a:r>
              <a:rPr sz="2300" spc="5" dirty="0">
                <a:latin typeface="Calibri"/>
                <a:cs typeface="Calibri"/>
              </a:rPr>
              <a:t>X </a:t>
            </a:r>
            <a:r>
              <a:rPr sz="2300" spc="-20" dirty="0">
                <a:latin typeface="Calibri"/>
                <a:cs typeface="Calibri"/>
              </a:rPr>
              <a:t>at </a:t>
            </a:r>
            <a:r>
              <a:rPr sz="2300" spc="5" dirty="0">
                <a:latin typeface="Calibri"/>
                <a:cs typeface="Calibri"/>
              </a:rPr>
              <a:t>the </a:t>
            </a:r>
            <a:r>
              <a:rPr sz="2300" spc="-5" dirty="0">
                <a:latin typeface="Calibri"/>
                <a:cs typeface="Calibri"/>
              </a:rPr>
              <a:t>last </a:t>
            </a:r>
            <a:r>
              <a:rPr sz="2300" dirty="0">
                <a:latin typeface="Calibri"/>
                <a:cs typeface="Calibri"/>
              </a:rPr>
              <a:t>spot </a:t>
            </a:r>
            <a:r>
              <a:rPr sz="2300" spc="-505" dirty="0">
                <a:latin typeface="Calibri"/>
                <a:cs typeface="Calibri"/>
              </a:rPr>
              <a:t> </a:t>
            </a:r>
            <a:r>
              <a:rPr sz="2300" spc="10" dirty="0">
                <a:latin typeface="Calibri"/>
                <a:cs typeface="Calibri"/>
              </a:rPr>
              <a:t>on</a:t>
            </a:r>
            <a:r>
              <a:rPr sz="2300" spc="-5" dirty="0">
                <a:latin typeface="Calibri"/>
                <a:cs typeface="Calibri"/>
              </a:rPr>
              <a:t> </a:t>
            </a:r>
            <a:r>
              <a:rPr sz="2300" spc="5" dirty="0">
                <a:latin typeface="Calibri"/>
                <a:cs typeface="Calibri"/>
              </a:rPr>
              <a:t>the</a:t>
            </a:r>
            <a:r>
              <a:rPr sz="2300" spc="-10" dirty="0">
                <a:latin typeface="Calibri"/>
                <a:cs typeface="Calibri"/>
              </a:rPr>
              <a:t> </a:t>
            </a:r>
            <a:r>
              <a:rPr sz="2300" dirty="0">
                <a:latin typeface="Calibri"/>
                <a:cs typeface="Calibri"/>
              </a:rPr>
              <a:t>path </a:t>
            </a:r>
            <a:r>
              <a:rPr sz="2300" spc="-15" dirty="0">
                <a:latin typeface="Calibri"/>
                <a:cs typeface="Calibri"/>
              </a:rPr>
              <a:t>traversed</a:t>
            </a:r>
            <a:endParaRPr sz="2300">
              <a:latin typeface="Calibri"/>
              <a:cs typeface="Calibri"/>
            </a:endParaRPr>
          </a:p>
          <a:p>
            <a:pPr marL="201295" marR="266065" indent="-189230">
              <a:lnSpc>
                <a:spcPts val="2860"/>
              </a:lnSpc>
              <a:spcBef>
                <a:spcPts val="800"/>
              </a:spcBef>
              <a:buFont typeface="Times New Roman"/>
              <a:buChar char="•"/>
              <a:tabLst>
                <a:tab pos="201930" algn="l"/>
              </a:tabLst>
            </a:pPr>
            <a:r>
              <a:rPr sz="2650" spc="-15" dirty="0">
                <a:latin typeface="Calibri"/>
                <a:cs typeface="Calibri"/>
              </a:rPr>
              <a:t>Time</a:t>
            </a:r>
            <a:r>
              <a:rPr sz="2650" spc="-5" dirty="0">
                <a:latin typeface="Calibri"/>
                <a:cs typeface="Calibri"/>
              </a:rPr>
              <a:t> </a:t>
            </a:r>
            <a:r>
              <a:rPr sz="2650" spc="-15" dirty="0">
                <a:latin typeface="Calibri"/>
                <a:cs typeface="Calibri"/>
              </a:rPr>
              <a:t>complexity</a:t>
            </a:r>
            <a:r>
              <a:rPr sz="2650" spc="15" dirty="0">
                <a:latin typeface="Calibri"/>
                <a:cs typeface="Calibri"/>
              </a:rPr>
              <a:t> </a:t>
            </a:r>
            <a:r>
              <a:rPr sz="2650" spc="-5" dirty="0">
                <a:latin typeface="Calibri"/>
                <a:cs typeface="Calibri"/>
              </a:rPr>
              <a:t>= </a:t>
            </a:r>
            <a:r>
              <a:rPr sz="2650" spc="-10" dirty="0">
                <a:latin typeface="Calibri"/>
                <a:cs typeface="Calibri"/>
              </a:rPr>
              <a:t>O(height</a:t>
            </a:r>
            <a:r>
              <a:rPr sz="2650" spc="-15" dirty="0">
                <a:latin typeface="Calibri"/>
                <a:cs typeface="Calibri"/>
              </a:rPr>
              <a:t> </a:t>
            </a:r>
            <a:r>
              <a:rPr sz="2650" spc="-5" dirty="0">
                <a:latin typeface="Calibri"/>
                <a:cs typeface="Calibri"/>
              </a:rPr>
              <a:t>of </a:t>
            </a:r>
            <a:r>
              <a:rPr sz="2650" spc="-585" dirty="0">
                <a:latin typeface="Calibri"/>
                <a:cs typeface="Calibri"/>
              </a:rPr>
              <a:t> </a:t>
            </a:r>
            <a:r>
              <a:rPr sz="2650" spc="-10" dirty="0">
                <a:latin typeface="Calibri"/>
                <a:cs typeface="Calibri"/>
              </a:rPr>
              <a:t>the</a:t>
            </a:r>
            <a:r>
              <a:rPr sz="2650" spc="5" dirty="0">
                <a:latin typeface="Calibri"/>
                <a:cs typeface="Calibri"/>
              </a:rPr>
              <a:t> </a:t>
            </a:r>
            <a:r>
              <a:rPr sz="2650" spc="-15" dirty="0">
                <a:latin typeface="Calibri"/>
                <a:cs typeface="Calibri"/>
              </a:rPr>
              <a:t>tree)</a:t>
            </a:r>
            <a:endParaRPr sz="2650">
              <a:latin typeface="Calibri"/>
              <a:cs typeface="Calibri"/>
            </a:endParaRPr>
          </a:p>
        </p:txBody>
      </p:sp>
      <p:pic>
        <p:nvPicPr>
          <p:cNvPr id="10" name="object 4"/>
          <p:cNvPicPr/>
          <p:nvPr/>
        </p:nvPicPr>
        <p:blipFill>
          <a:blip r:embed="rId2" cstate="print"/>
          <a:stretch>
            <a:fillRect/>
          </a:stretch>
        </p:blipFill>
        <p:spPr>
          <a:xfrm>
            <a:off x="5251705" y="1714488"/>
            <a:ext cx="3892295" cy="3852672"/>
          </a:xfrm>
          <a:prstGeom prst="rect">
            <a:avLst/>
          </a:prstGeom>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pPr>
            <a:r>
              <a:rPr lang="en-IN" sz="2000" dirty="0" smtClean="0">
                <a:solidFill>
                  <a:schemeClr val="tx1"/>
                </a:solidFill>
              </a:rPr>
              <a:t>Elements are</a:t>
            </a:r>
          </a:p>
          <a:p>
            <a:pPr algn="just">
              <a:lnSpc>
                <a:spcPct val="150000"/>
              </a:lnSpc>
              <a:buNone/>
            </a:pPr>
            <a:r>
              <a:rPr lang="en-US" sz="2000" dirty="0" smtClean="0">
                <a:solidFill>
                  <a:schemeClr val="tx1"/>
                </a:solidFill>
              </a:rPr>
              <a:t>11,6,8,19,4,10,5,17,43,49,31</a:t>
            </a:r>
          </a:p>
          <a:p>
            <a:pPr algn="just">
              <a:lnSpc>
                <a:spcPct val="150000"/>
              </a:lnSpc>
              <a:buNone/>
            </a:pPr>
            <a:endParaRPr lang="en-IN" sz="2000" dirty="0" smtClean="0">
              <a:solidFill>
                <a:schemeClr val="tx1"/>
              </a:solidFill>
            </a:endParaRPr>
          </a:p>
          <a:p>
            <a:pPr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Capture.JPG"/>
          <p:cNvPicPr>
            <a:picLocks noChangeAspect="1"/>
          </p:cNvPicPr>
          <p:nvPr/>
        </p:nvPicPr>
        <p:blipFill>
          <a:blip r:embed="rId2"/>
          <a:stretch>
            <a:fillRect/>
          </a:stretch>
        </p:blipFill>
        <p:spPr>
          <a:xfrm>
            <a:off x="857224" y="2285992"/>
            <a:ext cx="6543113" cy="3452830"/>
          </a:xfrm>
          <a:prstGeom prst="rect">
            <a:avLst/>
          </a:prstGeom>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pPr>
            <a:r>
              <a:rPr lang="en-IN" sz="2000" dirty="0" smtClean="0">
                <a:solidFill>
                  <a:schemeClr val="tx1"/>
                </a:solidFill>
              </a:rPr>
              <a:t>Elements are</a:t>
            </a:r>
          </a:p>
          <a:p>
            <a:pPr algn="just">
              <a:lnSpc>
                <a:spcPct val="150000"/>
              </a:lnSpc>
              <a:buNone/>
            </a:pPr>
            <a:endParaRPr lang="en-IN" sz="2000" dirty="0" smtClean="0">
              <a:solidFill>
                <a:schemeClr val="tx1"/>
              </a:solidFill>
            </a:endParaRPr>
          </a:p>
          <a:p>
            <a:pPr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7" descr="t1.JPG"/>
          <p:cNvPicPr>
            <a:picLocks noChangeAspect="1"/>
          </p:cNvPicPr>
          <p:nvPr/>
        </p:nvPicPr>
        <p:blipFill>
          <a:blip r:embed="rId2"/>
          <a:stretch>
            <a:fillRect/>
          </a:stretch>
        </p:blipFill>
        <p:spPr>
          <a:xfrm>
            <a:off x="714348" y="1714488"/>
            <a:ext cx="2867025" cy="495300"/>
          </a:xfrm>
          <a:prstGeom prst="rect">
            <a:avLst/>
          </a:prstGeom>
        </p:spPr>
      </p:pic>
      <p:pic>
        <p:nvPicPr>
          <p:cNvPr id="9" name="Picture 8" descr="t2.JPG"/>
          <p:cNvPicPr>
            <a:picLocks noChangeAspect="1"/>
          </p:cNvPicPr>
          <p:nvPr/>
        </p:nvPicPr>
        <p:blipFill>
          <a:blip r:embed="rId3"/>
          <a:stretch>
            <a:fillRect/>
          </a:stretch>
        </p:blipFill>
        <p:spPr>
          <a:xfrm>
            <a:off x="2214546" y="2786058"/>
            <a:ext cx="3867150" cy="2724150"/>
          </a:xfrm>
          <a:prstGeom prst="rect">
            <a:avLst/>
          </a:prstGeom>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lgn="just">
              <a:lnSpc>
                <a:spcPct val="150000"/>
              </a:lnSpc>
            </a:pPr>
            <a:r>
              <a:rPr lang="en-IN" sz="2000" dirty="0" smtClean="0">
                <a:solidFill>
                  <a:schemeClr val="tx1"/>
                </a:solidFill>
              </a:rPr>
              <a:t>Elements are</a:t>
            </a:r>
          </a:p>
          <a:p>
            <a:pPr algn="just">
              <a:lnSpc>
                <a:spcPct val="150000"/>
              </a:lnSpc>
              <a:buNone/>
            </a:pPr>
            <a:r>
              <a:rPr lang="en-IN" sz="2000" dirty="0" smtClean="0">
                <a:solidFill>
                  <a:schemeClr val="tx1"/>
                </a:solidFill>
              </a:rPr>
              <a:t>50,76,21,4,32,64,15,52,14,100,83,2,3,70,87,80</a:t>
            </a:r>
          </a:p>
          <a:p>
            <a:pPr algn="just">
              <a:lnSpc>
                <a:spcPct val="150000"/>
              </a:lnSpc>
              <a:buNone/>
            </a:pPr>
            <a:endParaRPr lang="en-IN" sz="2000" dirty="0" smtClean="0">
              <a:solidFill>
                <a:schemeClr val="tx1"/>
              </a:solidFill>
            </a:endParaRPr>
          </a:p>
          <a:p>
            <a:pPr algn="just">
              <a:lnSpc>
                <a:spcPct val="150000"/>
              </a:lnSpc>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Capture2.JPG"/>
          <p:cNvPicPr>
            <a:picLocks noChangeAspect="1"/>
          </p:cNvPicPr>
          <p:nvPr/>
        </p:nvPicPr>
        <p:blipFill>
          <a:blip r:embed="rId2"/>
          <a:stretch>
            <a:fillRect/>
          </a:stretch>
        </p:blipFill>
        <p:spPr>
          <a:xfrm>
            <a:off x="785786" y="2428868"/>
            <a:ext cx="7072330" cy="3027067"/>
          </a:xfrm>
          <a:prstGeom prst="rect">
            <a:avLst/>
          </a:prstGeom>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solidFill>
                <a:schemeClr val="tx1"/>
              </a:solidFill>
            </a:endParaRPr>
          </a:p>
        </p:txBody>
      </p:sp>
      <p:sp>
        <p:nvSpPr>
          <p:cNvPr id="12" name="Content Placeholder 11"/>
          <p:cNvSpPr>
            <a:spLocks noGrp="1"/>
          </p:cNvSpPr>
          <p:nvPr>
            <p:ph idx="1"/>
          </p:nvPr>
        </p:nvSpPr>
        <p:spPr/>
        <p:txBody>
          <a:bodyPr/>
          <a:lstStyle/>
          <a:p>
            <a:endParaRPr lang="en-US" dirty="0">
              <a:solidFill>
                <a:schemeClr val="tx1"/>
              </a:solidFill>
            </a:endParaRPr>
          </a:p>
        </p:txBody>
      </p:sp>
      <p:sp>
        <p:nvSpPr>
          <p:cNvPr id="13" name="object 2"/>
          <p:cNvSpPr txBox="1">
            <a:spLocks/>
          </p:cNvSpPr>
          <p:nvPr/>
        </p:nvSpPr>
        <p:spPr>
          <a:xfrm>
            <a:off x="714348" y="928670"/>
            <a:ext cx="1200785" cy="579755"/>
          </a:xfrm>
          <a:prstGeom prst="rect">
            <a:avLst/>
          </a:prstGeom>
        </p:spPr>
        <p:txBody>
          <a:bodyPr vert="horz" wrap="square" lIns="0" tIns="17145" rIns="0" bIns="0" rtlCol="0" anchor="b">
            <a:spAutoFit/>
          </a:bodyPr>
          <a:lstStyle/>
          <a:p>
            <a:pPr marL="12700" marR="0" lvl="0" indent="0" algn="ctr" defTabSz="914400" rtl="0" eaLnBrk="1" fontAlgn="auto" latinLnBrk="0" hangingPunct="1">
              <a:lnSpc>
                <a:spcPct val="100000"/>
              </a:lnSpc>
              <a:spcBef>
                <a:spcPts val="135"/>
              </a:spcBef>
              <a:spcAft>
                <a:spcPts val="0"/>
              </a:spcAft>
              <a:buClrTx/>
              <a:buSzTx/>
              <a:buFontTx/>
              <a:buNone/>
              <a:tabLst/>
              <a:defRPr/>
            </a:pPr>
            <a:r>
              <a:rPr kumimoji="0" lang="en-US" sz="3600" b="0" i="0" u="none" strike="noStrike" kern="1200" cap="none" spc="-15" normalizeH="0" baseline="0" noProof="0" dirty="0" smtClean="0">
                <a:ln>
                  <a:noFill/>
                </a:ln>
                <a:effectLst>
                  <a:outerShdw blurRad="63500" dist="38100" dir="5400000" algn="t" rotWithShape="0">
                    <a:prstClr val="black">
                      <a:alpha val="25000"/>
                    </a:prstClr>
                  </a:outerShdw>
                </a:effectLst>
                <a:uLnTx/>
                <a:uFillTx/>
                <a:latin typeface="Calibri"/>
                <a:ea typeface="+mj-ea"/>
                <a:cs typeface="Calibri"/>
              </a:rPr>
              <a:t>delete</a:t>
            </a:r>
            <a:endParaRPr kumimoji="0" lang="en-US" sz="3600" b="0" i="0" u="none" strike="noStrike" kern="1200" cap="none" spc="0" normalizeH="0" baseline="0" noProof="0" dirty="0">
              <a:ln>
                <a:noFill/>
              </a:ln>
              <a:effectLst>
                <a:outerShdw blurRad="63500" dist="38100" dir="5400000" algn="t" rotWithShape="0">
                  <a:prstClr val="black">
                    <a:alpha val="25000"/>
                  </a:prstClr>
                </a:outerShdw>
              </a:effectLst>
              <a:uLnTx/>
              <a:uFillTx/>
              <a:latin typeface="Calibri"/>
              <a:ea typeface="+mj-ea"/>
              <a:cs typeface="Calibri"/>
            </a:endParaRPr>
          </a:p>
        </p:txBody>
      </p:sp>
      <p:sp>
        <p:nvSpPr>
          <p:cNvPr id="14" name="object 3"/>
          <p:cNvSpPr txBox="1"/>
          <p:nvPr/>
        </p:nvSpPr>
        <p:spPr>
          <a:xfrm>
            <a:off x="755334" y="2489740"/>
            <a:ext cx="3630295" cy="3385479"/>
          </a:xfrm>
          <a:prstGeom prst="rect">
            <a:avLst/>
          </a:prstGeom>
        </p:spPr>
        <p:txBody>
          <a:bodyPr vert="horz" wrap="square" lIns="0" tIns="12065" rIns="0" bIns="0" rtlCol="0">
            <a:spAutoFit/>
          </a:bodyPr>
          <a:lstStyle/>
          <a:p>
            <a:pPr marL="201295" indent="-189230">
              <a:lnSpc>
                <a:spcPts val="2190"/>
              </a:lnSpc>
              <a:spcBef>
                <a:spcPts val="95"/>
              </a:spcBef>
              <a:buFont typeface="Times New Roman"/>
              <a:buChar char="•"/>
              <a:tabLst>
                <a:tab pos="201930" algn="l"/>
              </a:tabLst>
            </a:pPr>
            <a:r>
              <a:rPr sz="2150" spc="-5" dirty="0">
                <a:latin typeface="Calibri"/>
                <a:cs typeface="Calibri"/>
              </a:rPr>
              <a:t>When</a:t>
            </a:r>
            <a:r>
              <a:rPr sz="2150" spc="-40" dirty="0">
                <a:latin typeface="Calibri"/>
                <a:cs typeface="Calibri"/>
              </a:rPr>
              <a:t> </a:t>
            </a:r>
            <a:r>
              <a:rPr sz="2150" spc="-10" dirty="0">
                <a:latin typeface="Calibri"/>
                <a:cs typeface="Calibri"/>
              </a:rPr>
              <a:t>we</a:t>
            </a:r>
            <a:r>
              <a:rPr sz="2150" spc="-20" dirty="0">
                <a:latin typeface="Calibri"/>
                <a:cs typeface="Calibri"/>
              </a:rPr>
              <a:t> </a:t>
            </a:r>
            <a:r>
              <a:rPr sz="2150" spc="-10" dirty="0">
                <a:latin typeface="Calibri"/>
                <a:cs typeface="Calibri"/>
              </a:rPr>
              <a:t>delete</a:t>
            </a:r>
            <a:r>
              <a:rPr sz="2150" spc="-20" dirty="0">
                <a:latin typeface="Calibri"/>
                <a:cs typeface="Calibri"/>
              </a:rPr>
              <a:t> </a:t>
            </a:r>
            <a:r>
              <a:rPr sz="2150" spc="-5" dirty="0">
                <a:latin typeface="Calibri"/>
                <a:cs typeface="Calibri"/>
              </a:rPr>
              <a:t>a</a:t>
            </a:r>
            <a:r>
              <a:rPr sz="2150" spc="-25" dirty="0">
                <a:latin typeface="Calibri"/>
                <a:cs typeface="Calibri"/>
              </a:rPr>
              <a:t> </a:t>
            </a:r>
            <a:r>
              <a:rPr sz="2150" spc="-10" dirty="0">
                <a:latin typeface="Calibri"/>
                <a:cs typeface="Calibri"/>
              </a:rPr>
              <a:t>node,</a:t>
            </a:r>
            <a:r>
              <a:rPr sz="2150" spc="-5" dirty="0">
                <a:latin typeface="Calibri"/>
                <a:cs typeface="Calibri"/>
              </a:rPr>
              <a:t> </a:t>
            </a:r>
            <a:r>
              <a:rPr sz="2150" spc="-20" dirty="0">
                <a:latin typeface="Calibri"/>
                <a:cs typeface="Calibri"/>
              </a:rPr>
              <a:t>we</a:t>
            </a:r>
            <a:endParaRPr sz="2150">
              <a:latin typeface="Calibri"/>
              <a:cs typeface="Calibri"/>
            </a:endParaRPr>
          </a:p>
          <a:p>
            <a:pPr marL="201295">
              <a:lnSpc>
                <a:spcPts val="1800"/>
              </a:lnSpc>
            </a:pPr>
            <a:r>
              <a:rPr sz="2150" spc="-5" dirty="0">
                <a:latin typeface="Calibri"/>
                <a:cs typeface="Calibri"/>
              </a:rPr>
              <a:t>need</a:t>
            </a:r>
            <a:r>
              <a:rPr sz="2150" spc="-40" dirty="0">
                <a:latin typeface="Calibri"/>
                <a:cs typeface="Calibri"/>
              </a:rPr>
              <a:t> </a:t>
            </a:r>
            <a:r>
              <a:rPr sz="2150" spc="-10" dirty="0">
                <a:latin typeface="Calibri"/>
                <a:cs typeface="Calibri"/>
              </a:rPr>
              <a:t>to</a:t>
            </a:r>
            <a:r>
              <a:rPr sz="2150" spc="-15" dirty="0">
                <a:latin typeface="Calibri"/>
                <a:cs typeface="Calibri"/>
              </a:rPr>
              <a:t> </a:t>
            </a:r>
            <a:r>
              <a:rPr sz="2150" spc="-10" dirty="0">
                <a:latin typeface="Calibri"/>
                <a:cs typeface="Calibri"/>
              </a:rPr>
              <a:t>consider</a:t>
            </a:r>
            <a:r>
              <a:rPr sz="2150" spc="-20" dirty="0">
                <a:latin typeface="Calibri"/>
                <a:cs typeface="Calibri"/>
              </a:rPr>
              <a:t> </a:t>
            </a:r>
            <a:r>
              <a:rPr sz="2150" spc="-10" dirty="0">
                <a:latin typeface="Calibri"/>
                <a:cs typeface="Calibri"/>
              </a:rPr>
              <a:t>how we</a:t>
            </a:r>
            <a:r>
              <a:rPr sz="2150" spc="-15" dirty="0">
                <a:latin typeface="Calibri"/>
                <a:cs typeface="Calibri"/>
              </a:rPr>
              <a:t> </a:t>
            </a:r>
            <a:r>
              <a:rPr sz="2150" spc="-30" dirty="0">
                <a:latin typeface="Calibri"/>
                <a:cs typeface="Calibri"/>
              </a:rPr>
              <a:t>take</a:t>
            </a:r>
            <a:endParaRPr sz="2150">
              <a:latin typeface="Calibri"/>
              <a:cs typeface="Calibri"/>
            </a:endParaRPr>
          </a:p>
          <a:p>
            <a:pPr marL="201295" marR="551180">
              <a:lnSpc>
                <a:spcPct val="69800"/>
              </a:lnSpc>
              <a:spcBef>
                <a:spcPts val="390"/>
              </a:spcBef>
            </a:pPr>
            <a:r>
              <a:rPr sz="2150" spc="-15" dirty="0">
                <a:latin typeface="Calibri"/>
                <a:cs typeface="Calibri"/>
              </a:rPr>
              <a:t>care</a:t>
            </a:r>
            <a:r>
              <a:rPr sz="2150" spc="-25" dirty="0">
                <a:latin typeface="Calibri"/>
                <a:cs typeface="Calibri"/>
              </a:rPr>
              <a:t> </a:t>
            </a:r>
            <a:r>
              <a:rPr sz="2150" dirty="0">
                <a:latin typeface="Calibri"/>
                <a:cs typeface="Calibri"/>
              </a:rPr>
              <a:t>of</a:t>
            </a:r>
            <a:r>
              <a:rPr sz="2150" spc="-20" dirty="0">
                <a:latin typeface="Calibri"/>
                <a:cs typeface="Calibri"/>
              </a:rPr>
              <a:t> </a:t>
            </a:r>
            <a:r>
              <a:rPr sz="2150" spc="-5" dirty="0">
                <a:latin typeface="Calibri"/>
                <a:cs typeface="Calibri"/>
              </a:rPr>
              <a:t>the</a:t>
            </a:r>
            <a:r>
              <a:rPr sz="2150" spc="-20" dirty="0">
                <a:latin typeface="Calibri"/>
                <a:cs typeface="Calibri"/>
              </a:rPr>
              <a:t> </a:t>
            </a:r>
            <a:r>
              <a:rPr sz="2150" spc="-10" dirty="0">
                <a:latin typeface="Calibri"/>
                <a:cs typeface="Calibri"/>
              </a:rPr>
              <a:t>children</a:t>
            </a:r>
            <a:r>
              <a:rPr sz="2150" spc="-20" dirty="0">
                <a:latin typeface="Calibri"/>
                <a:cs typeface="Calibri"/>
              </a:rPr>
              <a:t> </a:t>
            </a:r>
            <a:r>
              <a:rPr sz="2150" dirty="0">
                <a:latin typeface="Calibri"/>
                <a:cs typeface="Calibri"/>
              </a:rPr>
              <a:t>of</a:t>
            </a:r>
            <a:r>
              <a:rPr sz="2150" spc="-20" dirty="0">
                <a:latin typeface="Calibri"/>
                <a:cs typeface="Calibri"/>
              </a:rPr>
              <a:t> </a:t>
            </a:r>
            <a:r>
              <a:rPr sz="2150" spc="-5" dirty="0">
                <a:latin typeface="Calibri"/>
                <a:cs typeface="Calibri"/>
              </a:rPr>
              <a:t>the </a:t>
            </a:r>
            <a:r>
              <a:rPr sz="2150" spc="-470" dirty="0">
                <a:latin typeface="Calibri"/>
                <a:cs typeface="Calibri"/>
              </a:rPr>
              <a:t> </a:t>
            </a:r>
            <a:r>
              <a:rPr sz="2150" spc="-15" dirty="0">
                <a:latin typeface="Calibri"/>
                <a:cs typeface="Calibri"/>
              </a:rPr>
              <a:t>deleted</a:t>
            </a:r>
            <a:r>
              <a:rPr sz="2150" spc="-10" dirty="0">
                <a:latin typeface="Calibri"/>
                <a:cs typeface="Calibri"/>
              </a:rPr>
              <a:t> </a:t>
            </a:r>
            <a:r>
              <a:rPr sz="2150" spc="-5" dirty="0">
                <a:latin typeface="Calibri"/>
                <a:cs typeface="Calibri"/>
              </a:rPr>
              <a:t>node.</a:t>
            </a:r>
            <a:endParaRPr sz="2150">
              <a:latin typeface="Calibri"/>
              <a:cs typeface="Calibri"/>
            </a:endParaRPr>
          </a:p>
          <a:p>
            <a:pPr marL="201295" indent="-189230">
              <a:lnSpc>
                <a:spcPts val="2190"/>
              </a:lnSpc>
              <a:spcBef>
                <a:spcPts val="50"/>
              </a:spcBef>
              <a:buFont typeface="Times New Roman"/>
              <a:buChar char="•"/>
              <a:tabLst>
                <a:tab pos="201930" algn="l"/>
              </a:tabLst>
            </a:pPr>
            <a:r>
              <a:rPr sz="2150" spc="-5" dirty="0">
                <a:latin typeface="Calibri"/>
                <a:cs typeface="Calibri"/>
              </a:rPr>
              <a:t>This</a:t>
            </a:r>
            <a:r>
              <a:rPr sz="2150" spc="-30" dirty="0">
                <a:latin typeface="Calibri"/>
                <a:cs typeface="Calibri"/>
              </a:rPr>
              <a:t> </a:t>
            </a:r>
            <a:r>
              <a:rPr sz="2150" dirty="0">
                <a:latin typeface="Calibri"/>
                <a:cs typeface="Calibri"/>
              </a:rPr>
              <a:t>has</a:t>
            </a:r>
            <a:r>
              <a:rPr sz="2150" spc="-30" dirty="0">
                <a:latin typeface="Calibri"/>
                <a:cs typeface="Calibri"/>
              </a:rPr>
              <a:t> </a:t>
            </a:r>
            <a:r>
              <a:rPr sz="2150" spc="-20" dirty="0">
                <a:latin typeface="Calibri"/>
                <a:cs typeface="Calibri"/>
              </a:rPr>
              <a:t>to</a:t>
            </a:r>
            <a:r>
              <a:rPr sz="2150" spc="5" dirty="0">
                <a:latin typeface="Calibri"/>
                <a:cs typeface="Calibri"/>
              </a:rPr>
              <a:t> </a:t>
            </a:r>
            <a:r>
              <a:rPr sz="2150" dirty="0">
                <a:latin typeface="Calibri"/>
                <a:cs typeface="Calibri"/>
              </a:rPr>
              <a:t>be</a:t>
            </a:r>
            <a:r>
              <a:rPr sz="2150" spc="-40" dirty="0">
                <a:latin typeface="Calibri"/>
                <a:cs typeface="Calibri"/>
              </a:rPr>
              <a:t> </a:t>
            </a:r>
            <a:r>
              <a:rPr sz="2150" spc="-5" dirty="0">
                <a:latin typeface="Calibri"/>
                <a:cs typeface="Calibri"/>
              </a:rPr>
              <a:t>done</a:t>
            </a:r>
            <a:r>
              <a:rPr sz="2150" spc="-20" dirty="0">
                <a:latin typeface="Calibri"/>
                <a:cs typeface="Calibri"/>
              </a:rPr>
              <a:t> </a:t>
            </a:r>
            <a:r>
              <a:rPr sz="2150" spc="-5" dirty="0">
                <a:latin typeface="Calibri"/>
                <a:cs typeface="Calibri"/>
              </a:rPr>
              <a:t>such</a:t>
            </a:r>
            <a:r>
              <a:rPr sz="2150" spc="-35" dirty="0">
                <a:latin typeface="Calibri"/>
                <a:cs typeface="Calibri"/>
              </a:rPr>
              <a:t> </a:t>
            </a:r>
            <a:r>
              <a:rPr sz="2150" spc="-10" dirty="0">
                <a:latin typeface="Calibri"/>
                <a:cs typeface="Calibri"/>
              </a:rPr>
              <a:t>that</a:t>
            </a:r>
            <a:endParaRPr sz="2150">
              <a:latin typeface="Calibri"/>
              <a:cs typeface="Calibri"/>
            </a:endParaRPr>
          </a:p>
          <a:p>
            <a:pPr marL="201295" marR="5080">
              <a:lnSpc>
                <a:spcPct val="69800"/>
              </a:lnSpc>
              <a:spcBef>
                <a:spcPts val="390"/>
              </a:spcBef>
            </a:pPr>
            <a:r>
              <a:rPr sz="2150" spc="-5" dirty="0">
                <a:latin typeface="Calibri"/>
                <a:cs typeface="Calibri"/>
              </a:rPr>
              <a:t>the </a:t>
            </a:r>
            <a:r>
              <a:rPr sz="2150" spc="-10" dirty="0">
                <a:latin typeface="Calibri"/>
                <a:cs typeface="Calibri"/>
              </a:rPr>
              <a:t>property </a:t>
            </a:r>
            <a:r>
              <a:rPr sz="2150" spc="-15" dirty="0">
                <a:latin typeface="Calibri"/>
                <a:cs typeface="Calibri"/>
              </a:rPr>
              <a:t>of </a:t>
            </a:r>
            <a:r>
              <a:rPr sz="2150" spc="-5" dirty="0">
                <a:latin typeface="Calibri"/>
                <a:cs typeface="Calibri"/>
              </a:rPr>
              <a:t>the </a:t>
            </a:r>
            <a:r>
              <a:rPr sz="2150" spc="-10" dirty="0">
                <a:latin typeface="Calibri"/>
                <a:cs typeface="Calibri"/>
              </a:rPr>
              <a:t>search tree </a:t>
            </a:r>
            <a:r>
              <a:rPr sz="2150" spc="-475" dirty="0">
                <a:latin typeface="Calibri"/>
                <a:cs typeface="Calibri"/>
              </a:rPr>
              <a:t> </a:t>
            </a:r>
            <a:r>
              <a:rPr sz="2150" spc="-5" dirty="0">
                <a:latin typeface="Calibri"/>
                <a:cs typeface="Calibri"/>
              </a:rPr>
              <a:t>is</a:t>
            </a:r>
            <a:r>
              <a:rPr sz="2150" spc="-25" dirty="0">
                <a:latin typeface="Calibri"/>
                <a:cs typeface="Calibri"/>
              </a:rPr>
              <a:t> </a:t>
            </a:r>
            <a:r>
              <a:rPr sz="2150" spc="-10" dirty="0">
                <a:latin typeface="Calibri"/>
                <a:cs typeface="Calibri"/>
              </a:rPr>
              <a:t>maintained.</a:t>
            </a:r>
            <a:endParaRPr sz="2150">
              <a:latin typeface="Calibri"/>
              <a:cs typeface="Calibri"/>
            </a:endParaRPr>
          </a:p>
          <a:p>
            <a:pPr marL="12700">
              <a:lnSpc>
                <a:spcPct val="100000"/>
              </a:lnSpc>
              <a:spcBef>
                <a:spcPts val="190"/>
              </a:spcBef>
            </a:pPr>
            <a:r>
              <a:rPr sz="1800" spc="-5" dirty="0">
                <a:latin typeface="Calibri"/>
                <a:cs typeface="Calibri"/>
              </a:rPr>
              <a:t>Three</a:t>
            </a:r>
            <a:r>
              <a:rPr sz="1800" spc="-15" dirty="0">
                <a:latin typeface="Calibri"/>
                <a:cs typeface="Calibri"/>
              </a:rPr>
              <a:t> </a:t>
            </a:r>
            <a:r>
              <a:rPr sz="1800" spc="-5" dirty="0">
                <a:latin typeface="Calibri"/>
                <a:cs typeface="Calibri"/>
              </a:rPr>
              <a:t>cases:</a:t>
            </a:r>
            <a:endParaRPr sz="1800">
              <a:latin typeface="Calibri"/>
              <a:cs typeface="Calibri"/>
            </a:endParaRPr>
          </a:p>
          <a:p>
            <a:pPr marL="320675" indent="-308610">
              <a:lnSpc>
                <a:spcPts val="2095"/>
              </a:lnSpc>
              <a:spcBef>
                <a:spcPts val="195"/>
              </a:spcBef>
              <a:buAutoNum type="arabicParenBoth"/>
              <a:tabLst>
                <a:tab pos="321310" algn="l"/>
              </a:tabLst>
            </a:pPr>
            <a:r>
              <a:rPr sz="1800" dirty="0">
                <a:latin typeface="Calibri"/>
                <a:cs typeface="Calibri"/>
              </a:rPr>
              <a:t>the</a:t>
            </a:r>
            <a:r>
              <a:rPr sz="1800" spc="-5" dirty="0">
                <a:latin typeface="Calibri"/>
                <a:cs typeface="Calibri"/>
              </a:rPr>
              <a:t> </a:t>
            </a:r>
            <a:r>
              <a:rPr sz="1800" dirty="0">
                <a:latin typeface="Calibri"/>
                <a:cs typeface="Calibri"/>
              </a:rPr>
              <a:t>node is</a:t>
            </a:r>
            <a:r>
              <a:rPr sz="1800" spc="-5" dirty="0">
                <a:latin typeface="Calibri"/>
                <a:cs typeface="Calibri"/>
              </a:rPr>
              <a:t> </a:t>
            </a:r>
            <a:r>
              <a:rPr sz="1800" spc="5" dirty="0">
                <a:latin typeface="Calibri"/>
                <a:cs typeface="Calibri"/>
              </a:rPr>
              <a:t>a</a:t>
            </a:r>
            <a:r>
              <a:rPr sz="1800" spc="-20" dirty="0">
                <a:latin typeface="Calibri"/>
                <a:cs typeface="Calibri"/>
              </a:rPr>
              <a:t> </a:t>
            </a:r>
            <a:r>
              <a:rPr sz="1800" spc="-5" dirty="0">
                <a:latin typeface="Calibri"/>
                <a:cs typeface="Calibri"/>
              </a:rPr>
              <a:t>leaf</a:t>
            </a:r>
            <a:endParaRPr sz="1800">
              <a:latin typeface="Calibri"/>
              <a:cs typeface="Calibri"/>
            </a:endParaRPr>
          </a:p>
          <a:p>
            <a:pPr marL="577850" lvl="1" indent="-187960">
              <a:lnSpc>
                <a:spcPts val="1795"/>
              </a:lnSpc>
              <a:buFont typeface="Times New Roman"/>
              <a:buChar char="•"/>
              <a:tabLst>
                <a:tab pos="578485" algn="l"/>
              </a:tabLst>
            </a:pPr>
            <a:r>
              <a:rPr sz="1550" dirty="0">
                <a:latin typeface="Calibri"/>
                <a:cs typeface="Calibri"/>
              </a:rPr>
              <a:t>Delete </a:t>
            </a:r>
            <a:r>
              <a:rPr sz="1550" spc="-5" dirty="0">
                <a:latin typeface="Calibri"/>
                <a:cs typeface="Calibri"/>
              </a:rPr>
              <a:t>it</a:t>
            </a:r>
            <a:r>
              <a:rPr sz="1550" spc="-15" dirty="0">
                <a:latin typeface="Calibri"/>
                <a:cs typeface="Calibri"/>
              </a:rPr>
              <a:t> </a:t>
            </a:r>
            <a:r>
              <a:rPr sz="1550" spc="5" dirty="0">
                <a:latin typeface="Calibri"/>
                <a:cs typeface="Calibri"/>
              </a:rPr>
              <a:t>immediately</a:t>
            </a:r>
            <a:endParaRPr sz="1550">
              <a:latin typeface="Calibri"/>
              <a:cs typeface="Calibri"/>
            </a:endParaRPr>
          </a:p>
          <a:p>
            <a:pPr marL="320675" indent="-308610">
              <a:lnSpc>
                <a:spcPts val="2095"/>
              </a:lnSpc>
              <a:spcBef>
                <a:spcPts val="195"/>
              </a:spcBef>
              <a:buAutoNum type="arabicParenBoth"/>
              <a:tabLst>
                <a:tab pos="321310" algn="l"/>
              </a:tabLst>
            </a:pPr>
            <a:r>
              <a:rPr sz="1800" dirty="0">
                <a:latin typeface="Calibri"/>
                <a:cs typeface="Calibri"/>
              </a:rPr>
              <a:t>the</a:t>
            </a:r>
            <a:r>
              <a:rPr sz="1800" spc="-5" dirty="0">
                <a:latin typeface="Calibri"/>
                <a:cs typeface="Calibri"/>
              </a:rPr>
              <a:t> </a:t>
            </a:r>
            <a:r>
              <a:rPr sz="1800" dirty="0">
                <a:latin typeface="Calibri"/>
                <a:cs typeface="Calibri"/>
              </a:rPr>
              <a:t>node</a:t>
            </a:r>
            <a:r>
              <a:rPr sz="1800" spc="-5" dirty="0">
                <a:latin typeface="Calibri"/>
                <a:cs typeface="Calibri"/>
              </a:rPr>
              <a:t> </a:t>
            </a:r>
            <a:r>
              <a:rPr sz="1800" dirty="0">
                <a:latin typeface="Calibri"/>
                <a:cs typeface="Calibri"/>
              </a:rPr>
              <a:t>has</a:t>
            </a:r>
            <a:r>
              <a:rPr sz="1800" spc="-5" dirty="0">
                <a:latin typeface="Calibri"/>
                <a:cs typeface="Calibri"/>
              </a:rPr>
              <a:t> </a:t>
            </a:r>
            <a:r>
              <a:rPr sz="1800" spc="5" dirty="0">
                <a:latin typeface="Calibri"/>
                <a:cs typeface="Calibri"/>
              </a:rPr>
              <a:t>one</a:t>
            </a:r>
            <a:r>
              <a:rPr sz="1800" spc="-5" dirty="0">
                <a:latin typeface="Calibri"/>
                <a:cs typeface="Calibri"/>
              </a:rPr>
              <a:t> </a:t>
            </a:r>
            <a:r>
              <a:rPr sz="1800" dirty="0">
                <a:latin typeface="Calibri"/>
                <a:cs typeface="Calibri"/>
              </a:rPr>
              <a:t>child</a:t>
            </a:r>
            <a:endParaRPr sz="1800">
              <a:latin typeface="Calibri"/>
              <a:cs typeface="Calibri"/>
            </a:endParaRPr>
          </a:p>
          <a:p>
            <a:pPr marL="577850" marR="207645" lvl="1" indent="-187960">
              <a:lnSpc>
                <a:spcPct val="71000"/>
              </a:lnSpc>
              <a:spcBef>
                <a:spcPts val="470"/>
              </a:spcBef>
              <a:buFont typeface="Times New Roman"/>
              <a:buChar char="•"/>
              <a:tabLst>
                <a:tab pos="578485" algn="l"/>
              </a:tabLst>
            </a:pPr>
            <a:r>
              <a:rPr sz="1550" spc="5" dirty="0">
                <a:latin typeface="Calibri"/>
                <a:cs typeface="Calibri"/>
              </a:rPr>
              <a:t>Adjust</a:t>
            </a:r>
            <a:r>
              <a:rPr sz="1550" spc="-35" dirty="0">
                <a:latin typeface="Calibri"/>
                <a:cs typeface="Calibri"/>
              </a:rPr>
              <a:t> </a:t>
            </a:r>
            <a:r>
              <a:rPr sz="1550" spc="10" dirty="0">
                <a:latin typeface="Calibri"/>
                <a:cs typeface="Calibri"/>
              </a:rPr>
              <a:t>a</a:t>
            </a:r>
            <a:r>
              <a:rPr sz="1550" spc="5" dirty="0">
                <a:latin typeface="Calibri"/>
                <a:cs typeface="Calibri"/>
              </a:rPr>
              <a:t> </a:t>
            </a:r>
            <a:r>
              <a:rPr sz="1550" dirty="0">
                <a:latin typeface="Calibri"/>
                <a:cs typeface="Calibri"/>
              </a:rPr>
              <a:t>pointer</a:t>
            </a:r>
            <a:r>
              <a:rPr sz="1550" spc="-10" dirty="0">
                <a:latin typeface="Calibri"/>
                <a:cs typeface="Calibri"/>
              </a:rPr>
              <a:t> </a:t>
            </a:r>
            <a:r>
              <a:rPr sz="1550" dirty="0">
                <a:latin typeface="Calibri"/>
                <a:cs typeface="Calibri"/>
              </a:rPr>
              <a:t>from</a:t>
            </a:r>
            <a:r>
              <a:rPr sz="1550" spc="-25" dirty="0">
                <a:latin typeface="Calibri"/>
                <a:cs typeface="Calibri"/>
              </a:rPr>
              <a:t> </a:t>
            </a:r>
            <a:r>
              <a:rPr sz="1550" spc="10" dirty="0">
                <a:latin typeface="Calibri"/>
                <a:cs typeface="Calibri"/>
              </a:rPr>
              <a:t>the</a:t>
            </a:r>
            <a:r>
              <a:rPr sz="1550" spc="-25" dirty="0">
                <a:latin typeface="Calibri"/>
                <a:cs typeface="Calibri"/>
              </a:rPr>
              <a:t> </a:t>
            </a:r>
            <a:r>
              <a:rPr sz="1550" dirty="0">
                <a:latin typeface="Calibri"/>
                <a:cs typeface="Calibri"/>
              </a:rPr>
              <a:t>parent</a:t>
            </a:r>
            <a:r>
              <a:rPr sz="1550" spc="-20" dirty="0">
                <a:latin typeface="Calibri"/>
                <a:cs typeface="Calibri"/>
              </a:rPr>
              <a:t> </a:t>
            </a:r>
            <a:r>
              <a:rPr sz="1550" dirty="0">
                <a:latin typeface="Calibri"/>
                <a:cs typeface="Calibri"/>
              </a:rPr>
              <a:t>to </a:t>
            </a:r>
            <a:r>
              <a:rPr sz="1550" spc="-335" dirty="0">
                <a:latin typeface="Calibri"/>
                <a:cs typeface="Calibri"/>
              </a:rPr>
              <a:t> </a:t>
            </a:r>
            <a:r>
              <a:rPr sz="1550" spc="5" dirty="0">
                <a:latin typeface="Calibri"/>
                <a:cs typeface="Calibri"/>
              </a:rPr>
              <a:t>bypass</a:t>
            </a:r>
            <a:r>
              <a:rPr sz="1550" spc="-15" dirty="0">
                <a:latin typeface="Calibri"/>
                <a:cs typeface="Calibri"/>
              </a:rPr>
              <a:t> </a:t>
            </a:r>
            <a:r>
              <a:rPr sz="1550" dirty="0">
                <a:latin typeface="Calibri"/>
                <a:cs typeface="Calibri"/>
              </a:rPr>
              <a:t>that</a:t>
            </a:r>
            <a:r>
              <a:rPr sz="1550" spc="-15" dirty="0">
                <a:latin typeface="Calibri"/>
                <a:cs typeface="Calibri"/>
              </a:rPr>
              <a:t> </a:t>
            </a:r>
            <a:r>
              <a:rPr sz="1550" spc="10" dirty="0">
                <a:latin typeface="Calibri"/>
                <a:cs typeface="Calibri"/>
              </a:rPr>
              <a:t>node</a:t>
            </a:r>
            <a:endParaRPr sz="1550">
              <a:latin typeface="Calibri"/>
              <a:cs typeface="Calibri"/>
            </a:endParaRPr>
          </a:p>
        </p:txBody>
      </p:sp>
      <p:pic>
        <p:nvPicPr>
          <p:cNvPr id="15" name="object 4"/>
          <p:cNvPicPr/>
          <p:nvPr/>
        </p:nvPicPr>
        <p:blipFill>
          <a:blip r:embed="rId2" cstate="print"/>
          <a:stretch>
            <a:fillRect/>
          </a:stretch>
        </p:blipFill>
        <p:spPr>
          <a:xfrm>
            <a:off x="4929190" y="2000240"/>
            <a:ext cx="3714776" cy="3929090"/>
          </a:xfrm>
          <a:prstGeom prst="rect">
            <a:avLst/>
          </a:prstGeom>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solidFill>
                <a:schemeClr val="tx1"/>
              </a:solidFill>
            </a:endParaRPr>
          </a:p>
        </p:txBody>
      </p:sp>
      <p:sp>
        <p:nvSpPr>
          <p:cNvPr id="27" name="Rectangle 26"/>
          <p:cNvSpPr/>
          <p:nvPr/>
        </p:nvSpPr>
        <p:spPr>
          <a:xfrm>
            <a:off x="1000100" y="1500174"/>
            <a:ext cx="2699970" cy="369332"/>
          </a:xfrm>
          <a:prstGeom prst="rect">
            <a:avLst/>
          </a:prstGeom>
        </p:spPr>
        <p:txBody>
          <a:bodyPr wrap="none">
            <a:spAutoFit/>
          </a:bodyPr>
          <a:lstStyle/>
          <a:p>
            <a:r>
              <a:rPr lang="en-US" dirty="0" smtClean="0">
                <a:latin typeface="Calibri"/>
                <a:cs typeface="Calibri"/>
              </a:rPr>
              <a:t>(3) </a:t>
            </a:r>
            <a:r>
              <a:rPr lang="en-US" spc="5" dirty="0" smtClean="0">
                <a:latin typeface="Calibri"/>
                <a:cs typeface="Calibri"/>
              </a:rPr>
              <a:t>the</a:t>
            </a:r>
            <a:r>
              <a:rPr lang="en-US" spc="-10" dirty="0" smtClean="0">
                <a:latin typeface="Calibri"/>
                <a:cs typeface="Calibri"/>
              </a:rPr>
              <a:t> </a:t>
            </a:r>
            <a:r>
              <a:rPr lang="en-US" spc="5" dirty="0" smtClean="0">
                <a:latin typeface="Calibri"/>
                <a:cs typeface="Calibri"/>
              </a:rPr>
              <a:t>node</a:t>
            </a:r>
            <a:r>
              <a:rPr lang="en-US" spc="-10" dirty="0" smtClean="0">
                <a:latin typeface="Calibri"/>
                <a:cs typeface="Calibri"/>
              </a:rPr>
              <a:t> </a:t>
            </a:r>
            <a:r>
              <a:rPr lang="en-US" dirty="0" smtClean="0">
                <a:latin typeface="Calibri"/>
                <a:cs typeface="Calibri"/>
              </a:rPr>
              <a:t>has</a:t>
            </a:r>
            <a:r>
              <a:rPr lang="en-US" spc="5" dirty="0" smtClean="0">
                <a:latin typeface="Calibri"/>
                <a:cs typeface="Calibri"/>
              </a:rPr>
              <a:t> 2</a:t>
            </a:r>
            <a:r>
              <a:rPr lang="en-US" spc="-10" dirty="0" smtClean="0">
                <a:latin typeface="Calibri"/>
                <a:cs typeface="Calibri"/>
              </a:rPr>
              <a:t> </a:t>
            </a:r>
            <a:r>
              <a:rPr lang="en-US" spc="-5" dirty="0" smtClean="0">
                <a:latin typeface="Calibri"/>
                <a:cs typeface="Calibri"/>
              </a:rPr>
              <a:t>children</a:t>
            </a:r>
            <a:endParaRPr lang="en-US" dirty="0"/>
          </a:p>
        </p:txBody>
      </p:sp>
      <p:sp>
        <p:nvSpPr>
          <p:cNvPr id="28" name="object 3"/>
          <p:cNvSpPr txBox="1">
            <a:spLocks/>
          </p:cNvSpPr>
          <p:nvPr/>
        </p:nvSpPr>
        <p:spPr>
          <a:xfrm>
            <a:off x="337786" y="1965523"/>
            <a:ext cx="8522970" cy="1320746"/>
          </a:xfrm>
          <a:prstGeom prst="rect">
            <a:avLst/>
          </a:prstGeom>
        </p:spPr>
        <p:txBody>
          <a:bodyPr vert="horz" wrap="square" lIns="0" tIns="37465" rIns="0" bIns="0" rtlCol="0">
            <a:spAutoFit/>
          </a:bodyPr>
          <a:lstStyle/>
          <a:p>
            <a:pPr marR="0" lvl="0" indent="-187960" fontAlgn="auto">
              <a:lnSpc>
                <a:spcPct val="100000"/>
              </a:lnSpc>
              <a:spcBef>
                <a:spcPts val="295"/>
              </a:spcBef>
              <a:spcAft>
                <a:spcPts val="0"/>
              </a:spcAft>
              <a:buClrTx/>
              <a:buSzTx/>
              <a:buFont typeface="Times New Roman"/>
              <a:buChar char="•"/>
              <a:tabLst>
                <a:tab pos="578485" algn="l"/>
              </a:tabLst>
              <a:defRPr/>
            </a:pPr>
            <a:r>
              <a:rPr lang="en-US" dirty="0" smtClean="0">
                <a:latin typeface="Calibri"/>
                <a:cs typeface="Calibri"/>
              </a:rPr>
              <a:t>replace the key of that node with the minimum element at the right </a:t>
            </a:r>
            <a:r>
              <a:rPr lang="en-US" dirty="0" err="1" smtClean="0">
                <a:latin typeface="Calibri"/>
                <a:cs typeface="Calibri"/>
              </a:rPr>
              <a:t>subtree</a:t>
            </a:r>
            <a:endParaRPr lang="en-US" dirty="0" smtClean="0">
              <a:latin typeface="Calibri"/>
              <a:cs typeface="Calibri"/>
            </a:endParaRPr>
          </a:p>
          <a:p>
            <a:pPr marR="0" lvl="0" indent="-187960" fontAlgn="auto">
              <a:lnSpc>
                <a:spcPct val="100000"/>
              </a:lnSpc>
              <a:spcBef>
                <a:spcPts val="204"/>
              </a:spcBef>
              <a:spcAft>
                <a:spcPts val="0"/>
              </a:spcAft>
              <a:buClrTx/>
              <a:buSzTx/>
              <a:buFont typeface="Times New Roman"/>
              <a:buChar char="•"/>
              <a:tabLst>
                <a:tab pos="578485" algn="l"/>
              </a:tabLst>
              <a:defRPr/>
            </a:pPr>
            <a:r>
              <a:rPr lang="en-US" dirty="0" smtClean="0">
                <a:latin typeface="Calibri"/>
                <a:cs typeface="Calibri"/>
              </a:rPr>
              <a:t>delete the minimum element</a:t>
            </a:r>
            <a:endParaRPr kumimoji="0" lang="en-US" sz="1650" b="0" i="0" u="none" strike="noStrike" kern="1200" cap="none" spc="0" normalizeH="0" baseline="0" noProof="0" dirty="0" smtClean="0">
              <a:ln>
                <a:noFill/>
              </a:ln>
              <a:solidFill>
                <a:schemeClr val="tx1">
                  <a:lumMod val="50000"/>
                  <a:lumOff val="50000"/>
                </a:schemeClr>
              </a:solidFill>
              <a:effectLst/>
              <a:uLnTx/>
              <a:uFillTx/>
              <a:latin typeface="Calibri"/>
              <a:ea typeface="+mn-ea"/>
              <a:cs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lumMod val="50000"/>
                  <a:lumOff val="50000"/>
                </a:schemeClr>
              </a:solidFill>
              <a:effectLst/>
              <a:uLnTx/>
              <a:uFillTx/>
              <a:latin typeface="+mj-lt"/>
              <a:ea typeface="+mn-ea"/>
              <a:cs typeface="+mn-cs"/>
            </a:endParaRPr>
          </a:p>
          <a:p>
            <a:pPr marL="201295" marR="0" lvl="0" indent="-189230" algn="l" defTabSz="914400" rtl="0" eaLnBrk="1" fontAlgn="auto" latinLnBrk="0" hangingPunct="1">
              <a:lnSpc>
                <a:spcPct val="100000"/>
              </a:lnSpc>
              <a:spcBef>
                <a:spcPts val="1195"/>
              </a:spcBef>
              <a:spcAft>
                <a:spcPts val="0"/>
              </a:spcAft>
              <a:buClrTx/>
              <a:buSzTx/>
              <a:buFont typeface="Times New Roman"/>
              <a:buChar char="•"/>
              <a:tabLst>
                <a:tab pos="201930" algn="l"/>
              </a:tabLst>
              <a:defRPr/>
            </a:pPr>
            <a:r>
              <a:rPr kumimoji="0" lang="en-US" sz="1650" b="0" i="0" u="none" strike="noStrike" kern="1200" cap="none" spc="-5" normalizeH="0" baseline="0" noProof="0" dirty="0" smtClean="0">
                <a:ln>
                  <a:noFill/>
                </a:ln>
                <a:effectLst/>
                <a:uLnTx/>
                <a:uFillTx/>
                <a:latin typeface="+mj-lt"/>
                <a:ea typeface="+mn-ea"/>
                <a:cs typeface="+mn-cs"/>
              </a:rPr>
              <a:t>Time</a:t>
            </a:r>
            <a:r>
              <a:rPr kumimoji="0" lang="en-US" sz="1650" b="0" i="0" u="none" strike="noStrike" kern="1200" cap="none" spc="5" normalizeH="0" baseline="0" noProof="0" dirty="0" smtClean="0">
                <a:ln>
                  <a:noFill/>
                </a:ln>
                <a:effectLst/>
                <a:uLnTx/>
                <a:uFillTx/>
                <a:latin typeface="+mj-lt"/>
                <a:ea typeface="+mn-ea"/>
                <a:cs typeface="+mn-cs"/>
              </a:rPr>
              <a:t> </a:t>
            </a:r>
            <a:r>
              <a:rPr kumimoji="0" lang="en-US" sz="1650" b="0" i="0" u="none" strike="noStrike" kern="1200" cap="none" spc="-5" normalizeH="0" baseline="0" noProof="0" dirty="0" smtClean="0">
                <a:ln>
                  <a:noFill/>
                </a:ln>
                <a:effectLst/>
                <a:uLnTx/>
                <a:uFillTx/>
                <a:latin typeface="+mj-lt"/>
                <a:ea typeface="+mn-ea"/>
                <a:cs typeface="+mn-cs"/>
              </a:rPr>
              <a:t>complexity</a:t>
            </a:r>
            <a:r>
              <a:rPr kumimoji="0" lang="en-US" sz="1650" b="0" i="0" u="none" strike="noStrike" kern="1200" cap="none" spc="-35" normalizeH="0" baseline="0" noProof="0" dirty="0" smtClean="0">
                <a:ln>
                  <a:noFill/>
                </a:ln>
                <a:effectLst/>
                <a:uLnTx/>
                <a:uFillTx/>
                <a:latin typeface="+mj-lt"/>
                <a:ea typeface="+mn-ea"/>
                <a:cs typeface="+mn-cs"/>
              </a:rPr>
              <a:t> </a:t>
            </a:r>
            <a:r>
              <a:rPr kumimoji="0" lang="en-US" sz="1650" b="0" i="0" u="none" strike="noStrike" kern="1200" cap="none" spc="0" normalizeH="0" baseline="0" noProof="0" dirty="0" smtClean="0">
                <a:ln>
                  <a:noFill/>
                </a:ln>
                <a:effectLst/>
                <a:uLnTx/>
                <a:uFillTx/>
                <a:latin typeface="+mj-lt"/>
                <a:ea typeface="+mn-ea"/>
                <a:cs typeface="+mn-cs"/>
              </a:rPr>
              <a:t>=</a:t>
            </a:r>
            <a:r>
              <a:rPr kumimoji="0" lang="en-US" sz="1650" b="0" i="0" u="none" strike="noStrike" kern="1200" cap="none" spc="-15" normalizeH="0" baseline="0" noProof="0" dirty="0" smtClean="0">
                <a:ln>
                  <a:noFill/>
                </a:ln>
                <a:effectLst/>
                <a:uLnTx/>
                <a:uFillTx/>
                <a:latin typeface="+mj-lt"/>
                <a:ea typeface="+mn-ea"/>
                <a:cs typeface="+mn-cs"/>
              </a:rPr>
              <a:t> </a:t>
            </a:r>
            <a:r>
              <a:rPr kumimoji="0" lang="en-US" sz="1650" b="0" i="0" u="none" strike="noStrike" kern="1200" cap="none" spc="0" normalizeH="0" baseline="0" noProof="0" dirty="0" smtClean="0">
                <a:ln>
                  <a:noFill/>
                </a:ln>
                <a:effectLst/>
                <a:uLnTx/>
                <a:uFillTx/>
                <a:latin typeface="+mj-lt"/>
                <a:ea typeface="+mn-ea"/>
                <a:cs typeface="+mn-cs"/>
              </a:rPr>
              <a:t>O(height</a:t>
            </a:r>
            <a:r>
              <a:rPr kumimoji="0" lang="en-US" sz="1650" b="0" i="0" u="none" strike="noStrike" kern="1200" cap="none" spc="-50" normalizeH="0" baseline="0" noProof="0" dirty="0" smtClean="0">
                <a:ln>
                  <a:noFill/>
                </a:ln>
                <a:effectLst/>
                <a:uLnTx/>
                <a:uFillTx/>
                <a:latin typeface="+mj-lt"/>
                <a:ea typeface="+mn-ea"/>
                <a:cs typeface="+mn-cs"/>
              </a:rPr>
              <a:t> </a:t>
            </a:r>
            <a:r>
              <a:rPr kumimoji="0" lang="en-US" sz="1650" b="0" i="0" u="none" strike="noStrike" kern="1200" cap="none" spc="0" normalizeH="0" baseline="0" noProof="0" dirty="0" smtClean="0">
                <a:ln>
                  <a:noFill/>
                </a:ln>
                <a:effectLst/>
                <a:uLnTx/>
                <a:uFillTx/>
                <a:latin typeface="+mj-lt"/>
                <a:ea typeface="+mn-ea"/>
                <a:cs typeface="+mn-cs"/>
              </a:rPr>
              <a:t>of</a:t>
            </a:r>
            <a:r>
              <a:rPr kumimoji="0" lang="en-US" sz="1650" b="0" i="0" u="none" strike="noStrike" kern="1200" cap="none" spc="-10" normalizeH="0" baseline="0" noProof="0" dirty="0" smtClean="0">
                <a:ln>
                  <a:noFill/>
                </a:ln>
                <a:effectLst/>
                <a:uLnTx/>
                <a:uFillTx/>
                <a:latin typeface="+mj-lt"/>
                <a:ea typeface="+mn-ea"/>
                <a:cs typeface="+mn-cs"/>
              </a:rPr>
              <a:t> </a:t>
            </a:r>
            <a:r>
              <a:rPr kumimoji="0" lang="en-US" sz="1650" b="0" i="0" u="none" strike="noStrike" kern="1200" cap="none" spc="5" normalizeH="0" baseline="0" noProof="0" dirty="0" smtClean="0">
                <a:ln>
                  <a:noFill/>
                </a:ln>
                <a:effectLst/>
                <a:uLnTx/>
                <a:uFillTx/>
                <a:latin typeface="+mj-lt"/>
                <a:ea typeface="+mn-ea"/>
                <a:cs typeface="+mn-cs"/>
              </a:rPr>
              <a:t>the</a:t>
            </a:r>
            <a:r>
              <a:rPr kumimoji="0" lang="en-US" sz="1650" b="0" i="0" u="none" strike="noStrike" kern="1200" cap="none" spc="-30" normalizeH="0" baseline="0" noProof="0" dirty="0" smtClean="0">
                <a:ln>
                  <a:noFill/>
                </a:ln>
                <a:effectLst/>
                <a:uLnTx/>
                <a:uFillTx/>
                <a:latin typeface="+mj-lt"/>
                <a:ea typeface="+mn-ea"/>
                <a:cs typeface="+mn-cs"/>
              </a:rPr>
              <a:t> </a:t>
            </a:r>
            <a:r>
              <a:rPr kumimoji="0" lang="en-US" sz="1650" b="0" i="0" u="none" strike="noStrike" kern="1200" cap="none" spc="-5" normalizeH="0" baseline="0" noProof="0" dirty="0" smtClean="0">
                <a:ln>
                  <a:noFill/>
                </a:ln>
                <a:effectLst/>
                <a:uLnTx/>
                <a:uFillTx/>
                <a:latin typeface="+mj-lt"/>
                <a:ea typeface="+mn-ea"/>
                <a:cs typeface="+mn-cs"/>
              </a:rPr>
              <a:t>tree)</a:t>
            </a:r>
            <a:endParaRPr kumimoji="0" lang="en-US" sz="1650" b="0" i="0" u="none" strike="noStrike" kern="1200" cap="none" spc="0" normalizeH="0" baseline="0" noProof="0" dirty="0">
              <a:ln>
                <a:noFill/>
              </a:ln>
              <a:effectLst/>
              <a:uLnTx/>
              <a:uFillTx/>
              <a:latin typeface="+mj-lt"/>
              <a:ea typeface="+mn-ea"/>
              <a:cs typeface="+mn-cs"/>
            </a:endParaRPr>
          </a:p>
        </p:txBody>
      </p:sp>
      <p:grpSp>
        <p:nvGrpSpPr>
          <p:cNvPr id="2" name="object 4"/>
          <p:cNvGrpSpPr/>
          <p:nvPr/>
        </p:nvGrpSpPr>
        <p:grpSpPr>
          <a:xfrm>
            <a:off x="2143108" y="3500438"/>
            <a:ext cx="4714908" cy="2786082"/>
            <a:chOff x="2880550" y="3714937"/>
            <a:chExt cx="4280915" cy="2439924"/>
          </a:xfrm>
        </p:grpSpPr>
        <p:pic>
          <p:nvPicPr>
            <p:cNvPr id="30" name="object 5"/>
            <p:cNvPicPr/>
            <p:nvPr/>
          </p:nvPicPr>
          <p:blipFill>
            <a:blip r:embed="rId2" cstate="print"/>
            <a:stretch>
              <a:fillRect/>
            </a:stretch>
          </p:blipFill>
          <p:spPr>
            <a:xfrm>
              <a:off x="2880550" y="3714937"/>
              <a:ext cx="4280915" cy="2439924"/>
            </a:xfrm>
            <a:prstGeom prst="rect">
              <a:avLst/>
            </a:prstGeom>
          </p:spPr>
        </p:pic>
        <p:sp>
          <p:nvSpPr>
            <p:cNvPr id="31" name="object 6"/>
            <p:cNvSpPr/>
            <p:nvPr/>
          </p:nvSpPr>
          <p:spPr>
            <a:xfrm>
              <a:off x="3395472" y="4578096"/>
              <a:ext cx="251460" cy="251460"/>
            </a:xfrm>
            <a:custGeom>
              <a:avLst/>
              <a:gdLst/>
              <a:ahLst/>
              <a:cxnLst/>
              <a:rect l="l" t="t" r="r" b="b"/>
              <a:pathLst>
                <a:path w="251460" h="251460">
                  <a:moveTo>
                    <a:pt x="0" y="126491"/>
                  </a:moveTo>
                  <a:lnTo>
                    <a:pt x="9882" y="77152"/>
                  </a:lnTo>
                  <a:lnTo>
                    <a:pt x="36766" y="36956"/>
                  </a:lnTo>
                  <a:lnTo>
                    <a:pt x="76509" y="9905"/>
                  </a:lnTo>
                  <a:lnTo>
                    <a:pt x="124968" y="0"/>
                  </a:lnTo>
                  <a:lnTo>
                    <a:pt x="174307" y="9905"/>
                  </a:lnTo>
                  <a:lnTo>
                    <a:pt x="214503" y="36956"/>
                  </a:lnTo>
                  <a:lnTo>
                    <a:pt x="241554" y="77152"/>
                  </a:lnTo>
                  <a:lnTo>
                    <a:pt x="251459" y="126491"/>
                  </a:lnTo>
                  <a:lnTo>
                    <a:pt x="241553" y="175593"/>
                  </a:lnTo>
                  <a:lnTo>
                    <a:pt x="214502" y="215264"/>
                  </a:lnTo>
                  <a:lnTo>
                    <a:pt x="174307" y="241792"/>
                  </a:lnTo>
                  <a:lnTo>
                    <a:pt x="124968" y="251459"/>
                  </a:lnTo>
                  <a:lnTo>
                    <a:pt x="76509" y="241792"/>
                  </a:lnTo>
                  <a:lnTo>
                    <a:pt x="36766" y="215264"/>
                  </a:lnTo>
                  <a:lnTo>
                    <a:pt x="9882" y="175593"/>
                  </a:lnTo>
                  <a:lnTo>
                    <a:pt x="0" y="126491"/>
                  </a:lnTo>
                </a:path>
              </a:pathLst>
            </a:custGeom>
            <a:ln w="25908">
              <a:solidFill>
                <a:srgbClr val="FF0000"/>
              </a:solidFill>
            </a:ln>
          </p:spPr>
          <p:txBody>
            <a:bodyPr wrap="square" lIns="0" tIns="0" rIns="0" bIns="0" rtlCol="0"/>
            <a:lstStyle/>
            <a:p>
              <a:endParaRPr/>
            </a:p>
          </p:txBody>
        </p:sp>
        <p:sp>
          <p:nvSpPr>
            <p:cNvPr id="32" name="object 7"/>
            <p:cNvSpPr/>
            <p:nvPr/>
          </p:nvSpPr>
          <p:spPr>
            <a:xfrm>
              <a:off x="6099048" y="5521452"/>
              <a:ext cx="251460" cy="251460"/>
            </a:xfrm>
            <a:custGeom>
              <a:avLst/>
              <a:gdLst/>
              <a:ahLst/>
              <a:cxnLst/>
              <a:rect l="l" t="t" r="r" b="b"/>
              <a:pathLst>
                <a:path w="251460" h="251460">
                  <a:moveTo>
                    <a:pt x="0" y="126491"/>
                  </a:moveTo>
                  <a:lnTo>
                    <a:pt x="9882" y="77152"/>
                  </a:lnTo>
                  <a:lnTo>
                    <a:pt x="36766" y="36956"/>
                  </a:lnTo>
                  <a:lnTo>
                    <a:pt x="76509" y="9905"/>
                  </a:lnTo>
                  <a:lnTo>
                    <a:pt x="124968" y="0"/>
                  </a:lnTo>
                  <a:lnTo>
                    <a:pt x="174307" y="9905"/>
                  </a:lnTo>
                  <a:lnTo>
                    <a:pt x="214503" y="36956"/>
                  </a:lnTo>
                  <a:lnTo>
                    <a:pt x="241554" y="77152"/>
                  </a:lnTo>
                  <a:lnTo>
                    <a:pt x="251459" y="126491"/>
                  </a:lnTo>
                  <a:lnTo>
                    <a:pt x="241553" y="174950"/>
                  </a:lnTo>
                  <a:lnTo>
                    <a:pt x="214502" y="214693"/>
                  </a:lnTo>
                  <a:lnTo>
                    <a:pt x="174307" y="241577"/>
                  </a:lnTo>
                  <a:lnTo>
                    <a:pt x="124968" y="251459"/>
                  </a:lnTo>
                  <a:lnTo>
                    <a:pt x="76509" y="241577"/>
                  </a:lnTo>
                  <a:lnTo>
                    <a:pt x="36766" y="214693"/>
                  </a:lnTo>
                  <a:lnTo>
                    <a:pt x="9882" y="174950"/>
                  </a:lnTo>
                  <a:lnTo>
                    <a:pt x="0" y="126491"/>
                  </a:lnTo>
                </a:path>
              </a:pathLst>
            </a:custGeom>
            <a:ln w="25908">
              <a:solidFill>
                <a:srgbClr val="FF0000"/>
              </a:solidFill>
            </a:ln>
          </p:spPr>
          <p:txBody>
            <a:bodyPr wrap="square" lIns="0" tIns="0" rIns="0" bIns="0" rtlCol="0"/>
            <a:lstStyle/>
            <a:p>
              <a:endParaRPr/>
            </a:p>
          </p:txBody>
        </p:sp>
      </p:gr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b="1" dirty="0" smtClean="0">
                <a:solidFill>
                  <a:schemeClr val="tx1"/>
                </a:solidFill>
              </a:rPr>
              <a:t>When the node to be deleted is the leaf node</a:t>
            </a:r>
            <a:endParaRPr lang="en-US" sz="2000" dirty="0" smtClean="0">
              <a:solidFill>
                <a:schemeClr val="tx1"/>
              </a:solidFill>
            </a:endParaRPr>
          </a:p>
          <a:p>
            <a:r>
              <a:rPr lang="en-US" sz="2000" dirty="0" smtClean="0"/>
              <a:t/>
            </a:r>
            <a:br>
              <a:rPr lang="en-US" sz="2000" dirty="0" smtClean="0"/>
            </a:b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1152525" y="2309813"/>
            <a:ext cx="6838950" cy="2238375"/>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914400"/>
            <a:ext cx="8305800" cy="5486400"/>
          </a:xfrm>
        </p:spPr>
        <p:txBody>
          <a:bodyPr>
            <a:normAutofit/>
          </a:bodyPr>
          <a:lstStyle/>
          <a:p>
            <a:pPr marL="0" indent="0" algn="just">
              <a:lnSpc>
                <a:spcPct val="150000"/>
              </a:lnSpc>
              <a:buNone/>
            </a:pPr>
            <a:endParaRPr lang="en-US" sz="2000" dirty="0" smtClean="0">
              <a:solidFill>
                <a:schemeClr val="tx1"/>
              </a:solidFill>
            </a:endParaRPr>
          </a:p>
          <a:p>
            <a:pPr algn="just">
              <a:lnSpc>
                <a:spcPct val="150000"/>
              </a:lnSpc>
              <a:buFont typeface="Wingdings" pitchFamily="2" charset="2"/>
              <a:buChar char="v"/>
            </a:pPr>
            <a:endParaRPr lang="en-US" sz="2000" dirty="0" smtClean="0">
              <a:solidFill>
                <a:schemeClr val="tx1"/>
              </a:solidFill>
            </a:endParaRPr>
          </a:p>
          <a:p>
            <a:pPr algn="just">
              <a:lnSpc>
                <a:spcPct val="150000"/>
              </a:lnSpc>
              <a:buFont typeface="Wingdings" pitchFamily="2" charset="2"/>
              <a:buChar char="v"/>
            </a:pPr>
            <a:endParaRPr lang="en-US" sz="2000" dirty="0">
              <a:solidFill>
                <a:schemeClr val="tx1"/>
              </a:solidFill>
            </a:endParaRPr>
          </a:p>
          <a:p>
            <a:pPr algn="just">
              <a:lnSpc>
                <a:spcPct val="150000"/>
              </a:lnSpc>
              <a:buFont typeface="Wingdings" pitchFamily="2" charset="2"/>
              <a:buChar char="v"/>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3000" dirty="0" smtClean="0"/>
              <a:t>Basic Terminologies</a:t>
            </a:r>
            <a:endParaRPr lang="en-US" sz="30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TextBox 6"/>
          <p:cNvSpPr txBox="1"/>
          <p:nvPr/>
        </p:nvSpPr>
        <p:spPr>
          <a:xfrm>
            <a:off x="785786" y="1428736"/>
            <a:ext cx="5357850" cy="4247317"/>
          </a:xfrm>
          <a:prstGeom prst="rect">
            <a:avLst/>
          </a:prstGeom>
          <a:noFill/>
        </p:spPr>
        <p:txBody>
          <a:bodyPr wrap="square" rtlCol="0">
            <a:spAutoFit/>
          </a:bodyPr>
          <a:lstStyle/>
          <a:p>
            <a:r>
              <a:rPr lang="en-US" dirty="0" smtClean="0"/>
              <a:t>In this example : -</a:t>
            </a:r>
          </a:p>
          <a:p>
            <a:r>
              <a:rPr lang="en-US" dirty="0" smtClean="0"/>
              <a:t> Root of tree is E.</a:t>
            </a:r>
          </a:p>
          <a:p>
            <a:r>
              <a:rPr lang="en-US" dirty="0" smtClean="0"/>
              <a:t> Degree of node T is :</a:t>
            </a:r>
          </a:p>
          <a:p>
            <a:r>
              <a:rPr lang="en-US" dirty="0" smtClean="0"/>
              <a:t>○ In-degree of node T is 1.</a:t>
            </a:r>
          </a:p>
          <a:p>
            <a:r>
              <a:rPr lang="en-US" dirty="0" smtClean="0"/>
              <a:t>○ Out – degree of node T is 4.</a:t>
            </a:r>
          </a:p>
          <a:p>
            <a:r>
              <a:rPr lang="en-US" dirty="0" smtClean="0"/>
              <a:t>○ So degree of node is 1 + 4 = 5.</a:t>
            </a:r>
          </a:p>
          <a:p>
            <a:r>
              <a:rPr lang="en-US" dirty="0" smtClean="0"/>
              <a:t> Leaf nodes are : N, S, J, M, P, L, K</a:t>
            </a:r>
          </a:p>
          <a:p>
            <a:r>
              <a:rPr lang="pt-BR" dirty="0" smtClean="0"/>
              <a:t> Internal nodes are : A, R, T.</a:t>
            </a:r>
          </a:p>
          <a:p>
            <a:r>
              <a:rPr lang="en-US" dirty="0" smtClean="0"/>
              <a:t> Siblings are :</a:t>
            </a:r>
          </a:p>
          <a:p>
            <a:r>
              <a:rPr lang="en-US" dirty="0" smtClean="0"/>
              <a:t>○ A, R and J are siblings.</a:t>
            </a:r>
          </a:p>
          <a:p>
            <a:r>
              <a:rPr lang="en-US" dirty="0" smtClean="0"/>
              <a:t>○ N and S are siblings.</a:t>
            </a:r>
          </a:p>
          <a:p>
            <a:r>
              <a:rPr lang="en-US" dirty="0" smtClean="0"/>
              <a:t>○ M, P, L and K are siblings.</a:t>
            </a:r>
          </a:p>
          <a:p>
            <a:r>
              <a:rPr lang="en-US" dirty="0" smtClean="0"/>
              <a:t> No. of Level are : 3</a:t>
            </a:r>
          </a:p>
          <a:p>
            <a:r>
              <a:rPr lang="en-US" dirty="0" smtClean="0"/>
              <a:t> Height of the tree is : 3</a:t>
            </a:r>
          </a:p>
          <a:p>
            <a:r>
              <a:rPr lang="en-US" dirty="0" smtClean="0"/>
              <a:t> Depth of the tree is : 3</a:t>
            </a:r>
            <a:endParaRPr lang="en-US" dirty="0"/>
          </a:p>
        </p:txBody>
      </p:sp>
    </p:spTree>
    <p:extLst>
      <p:ext uri="{BB962C8B-B14F-4D97-AF65-F5344CB8AC3E}">
        <p14:creationId xmlns="" xmlns:p14="http://schemas.microsoft.com/office/powerpoint/2010/main" val="9992448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b="1" dirty="0" smtClean="0">
                <a:solidFill>
                  <a:schemeClr val="tx1"/>
                </a:solidFill>
              </a:rPr>
              <a:t>When the node to be deleted has only one child</a:t>
            </a:r>
            <a:endParaRPr lang="en-US" sz="2000" dirty="0" smtClean="0">
              <a:solidFill>
                <a:schemeClr val="tx1"/>
              </a:solidFill>
            </a:endParaRPr>
          </a:p>
          <a:p>
            <a:r>
              <a:rPr lang="en-US" sz="2000" dirty="0" smtClean="0"/>
              <a:t/>
            </a:r>
            <a:br>
              <a:rPr lang="en-US" sz="2000" dirty="0" smtClean="0"/>
            </a:br>
            <a:r>
              <a:rPr lang="en-US" sz="2000" dirty="0" smtClean="0"/>
              <a:t> </a:t>
            </a:r>
            <a:br>
              <a:rPr lang="en-US" sz="2000" dirty="0" smtClean="0"/>
            </a:b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857224" y="2000240"/>
            <a:ext cx="8084450" cy="3071834"/>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b="1" dirty="0" smtClean="0">
                <a:solidFill>
                  <a:schemeClr val="tx1"/>
                </a:solidFill>
              </a:rPr>
              <a:t>When the node to be deleted has two children</a:t>
            </a:r>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First, find the </a:t>
            </a:r>
            <a:r>
              <a:rPr lang="en-US" sz="2000" dirty="0" err="1" smtClean="0">
                <a:solidFill>
                  <a:schemeClr val="tx1"/>
                </a:solidFill>
              </a:rPr>
              <a:t>inorder</a:t>
            </a:r>
            <a:r>
              <a:rPr lang="en-US" sz="2000" dirty="0" smtClean="0">
                <a:solidFill>
                  <a:schemeClr val="tx1"/>
                </a:solidFill>
              </a:rPr>
              <a:t> successor of the node to be deleted.</a:t>
            </a:r>
          </a:p>
          <a:p>
            <a:r>
              <a:rPr lang="en-US" sz="2000" dirty="0" smtClean="0">
                <a:solidFill>
                  <a:schemeClr val="tx1"/>
                </a:solidFill>
              </a:rPr>
              <a:t>After that, replace that node with the </a:t>
            </a:r>
            <a:r>
              <a:rPr lang="en-US" sz="2000" dirty="0" err="1" smtClean="0">
                <a:solidFill>
                  <a:schemeClr val="tx1"/>
                </a:solidFill>
              </a:rPr>
              <a:t>inorder</a:t>
            </a:r>
            <a:r>
              <a:rPr lang="en-US" sz="2000" dirty="0" smtClean="0">
                <a:solidFill>
                  <a:schemeClr val="tx1"/>
                </a:solidFill>
              </a:rPr>
              <a:t> successor until the target node is placed at the leaf of tree.</a:t>
            </a:r>
          </a:p>
          <a:p>
            <a:r>
              <a:rPr lang="en-US" sz="2000" dirty="0" smtClean="0">
                <a:solidFill>
                  <a:schemeClr val="tx1"/>
                </a:solidFill>
              </a:rPr>
              <a:t>And at last, replace the node with NULL and free up the allocated space.</a:t>
            </a:r>
          </a:p>
          <a:p>
            <a:r>
              <a:rPr lang="en-US" sz="2000" dirty="0" smtClean="0">
                <a:solidFill>
                  <a:schemeClr val="tx1"/>
                </a:solidFill>
              </a:rPr>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Binary Search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5" name="Picture 3"/>
          <p:cNvPicPr>
            <a:picLocks noChangeAspect="1" noChangeArrowheads="1"/>
          </p:cNvPicPr>
          <p:nvPr/>
        </p:nvPicPr>
        <p:blipFill>
          <a:blip r:embed="rId2"/>
          <a:srcRect/>
          <a:stretch>
            <a:fillRect/>
          </a:stretch>
        </p:blipFill>
        <p:spPr bwMode="auto">
          <a:xfrm>
            <a:off x="1142976" y="3643314"/>
            <a:ext cx="6921703" cy="2643206"/>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AVL Tree can be defined as height balanced binary search tree in which each node is associated with a balance factor which is calculated by subtracting the height of its right sub-tree from that of its left sub-tree.</a:t>
            </a: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Tree is said to be balanced if balance factor of each node is in between -1 ,0, 1  otherwise, the tree will be unbalanced and need to be balanced.</a:t>
            </a:r>
          </a:p>
          <a:p>
            <a:endParaRPr lang="en-US" sz="2000" dirty="0" smtClean="0">
              <a:solidFill>
                <a:schemeClr val="tx1"/>
              </a:solidFill>
            </a:endParaRPr>
          </a:p>
          <a:p>
            <a:r>
              <a:rPr lang="en-US" sz="2000" dirty="0" smtClean="0">
                <a:solidFill>
                  <a:schemeClr val="tx1"/>
                </a:solidFill>
              </a:rPr>
              <a:t>Balance Factor (k) = height (left(k)) - height (right(k))</a:t>
            </a:r>
          </a:p>
          <a:p>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The balance factor of any node is calculated by</a:t>
            </a:r>
            <a:br>
              <a:rPr lang="en-US" sz="2000" dirty="0" smtClean="0">
                <a:solidFill>
                  <a:schemeClr val="tx1"/>
                </a:solidFill>
              </a:rPr>
            </a:br>
            <a:r>
              <a:rPr lang="en-US" sz="2000" dirty="0" smtClean="0">
                <a:solidFill>
                  <a:schemeClr val="tx1"/>
                </a:solidFill>
              </a:rPr>
              <a:t>subtracting the height of the right sub-tree of the</a:t>
            </a:r>
            <a:br>
              <a:rPr lang="en-US" sz="2000" dirty="0" smtClean="0">
                <a:solidFill>
                  <a:schemeClr val="tx1"/>
                </a:solidFill>
              </a:rPr>
            </a:br>
            <a:r>
              <a:rPr lang="en-US" sz="2000" dirty="0" smtClean="0">
                <a:solidFill>
                  <a:schemeClr val="tx1"/>
                </a:solidFill>
              </a:rPr>
              <a:t>node from the height of the left sub-tree .</a:t>
            </a:r>
          </a:p>
          <a:p>
            <a:endParaRPr lang="en-US" sz="2000" dirty="0" smtClean="0">
              <a:solidFill>
                <a:schemeClr val="tx1"/>
              </a:solidFill>
            </a:endParaRPr>
          </a:p>
          <a:p>
            <a:r>
              <a:rPr lang="en-US" sz="2000" dirty="0" smtClean="0">
                <a:solidFill>
                  <a:schemeClr val="tx1"/>
                </a:solidFill>
              </a:rPr>
              <a:t>The structure of a node of an AVL tree is given</a:t>
            </a:r>
            <a:br>
              <a:rPr lang="en-US" sz="2000" dirty="0" smtClean="0">
                <a:solidFill>
                  <a:schemeClr val="tx1"/>
                </a:solidFill>
              </a:rPr>
            </a:br>
            <a:r>
              <a:rPr lang="en-US" sz="2000" dirty="0" smtClean="0">
                <a:solidFill>
                  <a:schemeClr val="tx1"/>
                </a:solidFill>
              </a:rPr>
              <a:t>below :</a:t>
            </a:r>
          </a:p>
          <a:p>
            <a:endParaRPr lang="en-US" sz="2000" dirty="0" smtClean="0">
              <a:solidFill>
                <a:schemeClr val="tx1"/>
              </a:solidFill>
            </a:endParaRPr>
          </a:p>
          <a:p>
            <a:pPr>
              <a:buNone/>
            </a:pPr>
            <a:r>
              <a:rPr lang="en-US" sz="2000" dirty="0" err="1" smtClean="0">
                <a:solidFill>
                  <a:schemeClr val="tx1"/>
                </a:solidFill>
              </a:rPr>
              <a:t>struct</a:t>
            </a:r>
            <a:r>
              <a:rPr lang="en-US" sz="2000" dirty="0" smtClean="0">
                <a:solidFill>
                  <a:schemeClr val="tx1"/>
                </a:solidFill>
              </a:rPr>
              <a:t> AVL</a:t>
            </a:r>
          </a:p>
          <a:p>
            <a:pPr>
              <a:buNone/>
            </a:pPr>
            <a:r>
              <a:rPr lang="en-US" sz="2000" dirty="0" smtClean="0">
                <a:solidFill>
                  <a:schemeClr val="tx1"/>
                </a:solidFill>
              </a:rPr>
              <a:t>{</a:t>
            </a:r>
          </a:p>
          <a:p>
            <a:pPr>
              <a:buNone/>
            </a:pPr>
            <a:r>
              <a:rPr lang="en-US" sz="2000" dirty="0" smtClean="0">
                <a:solidFill>
                  <a:schemeClr val="tx1"/>
                </a:solidFill>
              </a:rPr>
              <a:t>	</a:t>
            </a:r>
            <a:r>
              <a:rPr lang="en-US" sz="2000" dirty="0" err="1" smtClean="0">
                <a:solidFill>
                  <a:schemeClr val="tx1"/>
                </a:solidFill>
              </a:rPr>
              <a:t>struct</a:t>
            </a:r>
            <a:r>
              <a:rPr lang="en-US" sz="2000" dirty="0" smtClean="0">
                <a:solidFill>
                  <a:schemeClr val="tx1"/>
                </a:solidFill>
              </a:rPr>
              <a:t> AVL *left;</a:t>
            </a:r>
          </a:p>
          <a:p>
            <a:pPr>
              <a:buNone/>
            </a:pPr>
            <a:r>
              <a:rPr lang="en-US" sz="2000" dirty="0" smtClean="0">
                <a:solidFill>
                  <a:schemeClr val="tx1"/>
                </a:solidFill>
              </a:rPr>
              <a:t>	</a:t>
            </a:r>
            <a:r>
              <a:rPr lang="en-US" sz="2000" dirty="0" err="1" smtClean="0">
                <a:solidFill>
                  <a:schemeClr val="tx1"/>
                </a:solidFill>
              </a:rPr>
              <a:t>int</a:t>
            </a:r>
            <a:r>
              <a:rPr lang="en-US" sz="2000" dirty="0" smtClean="0">
                <a:solidFill>
                  <a:schemeClr val="tx1"/>
                </a:solidFill>
              </a:rPr>
              <a:t> data;</a:t>
            </a:r>
          </a:p>
          <a:p>
            <a:pPr>
              <a:buNone/>
            </a:pPr>
            <a:r>
              <a:rPr lang="en-US" sz="2000" dirty="0" smtClean="0">
                <a:solidFill>
                  <a:schemeClr val="tx1"/>
                </a:solidFill>
              </a:rPr>
              <a:t>	</a:t>
            </a:r>
            <a:r>
              <a:rPr lang="en-US" sz="2000" dirty="0" err="1" smtClean="0">
                <a:solidFill>
                  <a:schemeClr val="tx1"/>
                </a:solidFill>
              </a:rPr>
              <a:t>struct</a:t>
            </a:r>
            <a:r>
              <a:rPr lang="en-US" sz="2000" dirty="0" smtClean="0">
                <a:solidFill>
                  <a:schemeClr val="tx1"/>
                </a:solidFill>
              </a:rPr>
              <a:t> AVL *right;</a:t>
            </a:r>
          </a:p>
          <a:p>
            <a:pPr>
              <a:buNone/>
            </a:pPr>
            <a:r>
              <a:rPr lang="en-US" sz="2000" dirty="0" smtClean="0">
                <a:solidFill>
                  <a:schemeClr val="tx1"/>
                </a:solidFill>
              </a:rPr>
              <a:t>	</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balfact</a:t>
            </a:r>
            <a:r>
              <a:rPr lang="en-US" sz="2000" dirty="0" smtClean="0">
                <a:solidFill>
                  <a:schemeClr val="tx1"/>
                </a:solidFill>
              </a:rPr>
              <a:t>;</a:t>
            </a:r>
          </a:p>
          <a:p>
            <a:pPr>
              <a:buNone/>
            </a:pPr>
            <a:r>
              <a:rPr lang="en-US" sz="2000" dirty="0" smtClean="0">
                <a:solidFill>
                  <a:schemeClr val="tx1"/>
                </a:solidFill>
              </a:rPr>
              <a:t>}</a:t>
            </a:r>
          </a:p>
          <a:p>
            <a:pPr>
              <a:buNone/>
            </a:pPr>
            <a:r>
              <a:rPr lang="en-US" sz="2000" dirty="0" smtClean="0">
                <a:solidFill>
                  <a:schemeClr val="tx1"/>
                </a:solidFill>
              </a:rPr>
              <a:t>	</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The value of </a:t>
            </a:r>
            <a:r>
              <a:rPr lang="en-US" sz="2000" dirty="0" err="1" smtClean="0">
                <a:solidFill>
                  <a:schemeClr val="tx1"/>
                </a:solidFill>
              </a:rPr>
              <a:t>balfact</a:t>
            </a:r>
            <a:r>
              <a:rPr lang="en-US" sz="2000" dirty="0" smtClean="0">
                <a:solidFill>
                  <a:schemeClr val="tx1"/>
                </a:solidFill>
              </a:rPr>
              <a:t> of any node is -1,0 or 1. If it is other than these three values then the tree is</a:t>
            </a:r>
            <a:br>
              <a:rPr lang="en-US" sz="2000" dirty="0" smtClean="0">
                <a:solidFill>
                  <a:schemeClr val="tx1"/>
                </a:solidFill>
              </a:rPr>
            </a:br>
            <a:r>
              <a:rPr lang="en-US" sz="2000" dirty="0" smtClean="0">
                <a:solidFill>
                  <a:schemeClr val="tx1"/>
                </a:solidFill>
              </a:rPr>
              <a:t>not balanced or it is not an AVL tree.</a:t>
            </a:r>
          </a:p>
          <a:p>
            <a:endParaRPr lang="en-US" sz="2000" dirty="0" smtClean="0">
              <a:solidFill>
                <a:schemeClr val="tx1"/>
              </a:solidFill>
            </a:endParaRPr>
          </a:p>
          <a:p>
            <a:r>
              <a:rPr lang="en-US" sz="2000" dirty="0" smtClean="0">
                <a:solidFill>
                  <a:schemeClr val="tx1"/>
                </a:solidFill>
              </a:rPr>
              <a:t>If balance factor of any node is 1, it means that the left sub-tree is one level higher than the right sub-tree.</a:t>
            </a:r>
          </a:p>
          <a:p>
            <a:endParaRPr lang="en-US" sz="2000" dirty="0" smtClean="0">
              <a:solidFill>
                <a:schemeClr val="tx1"/>
              </a:solidFill>
            </a:endParaRPr>
          </a:p>
          <a:p>
            <a:r>
              <a:rPr lang="en-US" sz="2000" dirty="0" smtClean="0">
                <a:solidFill>
                  <a:schemeClr val="tx1"/>
                </a:solidFill>
              </a:rPr>
              <a:t>If balance factor of any node is 0, it means that the left sub-tree and right sub-tree contain equal height.</a:t>
            </a:r>
          </a:p>
          <a:p>
            <a:endParaRPr lang="en-US" sz="2000" dirty="0" smtClean="0">
              <a:solidFill>
                <a:schemeClr val="tx1"/>
              </a:solidFill>
            </a:endParaRPr>
          </a:p>
          <a:p>
            <a:r>
              <a:rPr lang="en-US" sz="2000" dirty="0" smtClean="0">
                <a:solidFill>
                  <a:schemeClr val="tx1"/>
                </a:solidFill>
              </a:rPr>
              <a:t>If balance factor of any node is -1, it means that the left sub-tree is one level lower than the right sub-tree.</a:t>
            </a:r>
          </a:p>
          <a:p>
            <a:endParaRPr lang="en-US" sz="2000" dirty="0" smtClean="0">
              <a:solidFill>
                <a:schemeClr val="tx1"/>
              </a:solidFill>
            </a:endParaRPr>
          </a:p>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714348" y="1000108"/>
            <a:ext cx="7572428" cy="5305681"/>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857224" y="1000108"/>
            <a:ext cx="7358114" cy="5338239"/>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pPr>
              <a:buNone/>
            </a:pPr>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AVL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3074" name="Picture 2"/>
          <p:cNvPicPr>
            <a:picLocks noChangeAspect="1" noChangeArrowheads="1"/>
          </p:cNvPicPr>
          <p:nvPr/>
        </p:nvPicPr>
        <p:blipFill>
          <a:blip r:embed="rId2"/>
          <a:srcRect/>
          <a:stretch>
            <a:fillRect/>
          </a:stretch>
        </p:blipFill>
        <p:spPr bwMode="auto">
          <a:xfrm>
            <a:off x="642910" y="1000108"/>
            <a:ext cx="7000924" cy="5312203"/>
          </a:xfrm>
          <a:prstGeom prst="rect">
            <a:avLst/>
          </a:prstGeom>
          <a:noFill/>
          <a:ln w="9525">
            <a:noFill/>
            <a:miter lim="800000"/>
            <a:headEnd/>
            <a:tailEnd/>
          </a:ln>
          <a:effectLst/>
        </p:spPr>
      </p:pic>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b="1" dirty="0" smtClean="0">
                <a:solidFill>
                  <a:schemeClr val="tx1"/>
                </a:solidFill>
              </a:rPr>
              <a:t>Definition of B-Tree :- </a:t>
            </a:r>
          </a:p>
          <a:p>
            <a:endParaRPr lang="en-US" sz="2000" dirty="0" smtClean="0">
              <a:solidFill>
                <a:schemeClr val="tx1"/>
              </a:solidFill>
            </a:endParaRPr>
          </a:p>
          <a:p>
            <a:r>
              <a:rPr lang="en-US" sz="2000" dirty="0" smtClean="0">
                <a:solidFill>
                  <a:schemeClr val="tx1"/>
                </a:solidFill>
              </a:rPr>
              <a:t>B-tree is a multi-way search tree of order n that satisfies the following conditions :</a:t>
            </a:r>
          </a:p>
          <a:p>
            <a:endParaRPr lang="en-US" sz="2000" dirty="0" smtClean="0">
              <a:solidFill>
                <a:schemeClr val="tx1"/>
              </a:solidFill>
            </a:endParaRPr>
          </a:p>
          <a:p>
            <a:r>
              <a:rPr lang="en-US" sz="2000" dirty="0" smtClean="0">
                <a:solidFill>
                  <a:schemeClr val="tx1"/>
                </a:solidFill>
              </a:rPr>
              <a:t>All the non-leaf nodes(except root node) have at least n/2 children and at the most n children.</a:t>
            </a:r>
          </a:p>
          <a:p>
            <a:endParaRPr lang="en-US" sz="2000" dirty="0" smtClean="0">
              <a:solidFill>
                <a:schemeClr val="tx1"/>
              </a:solidFill>
            </a:endParaRPr>
          </a:p>
          <a:p>
            <a:r>
              <a:rPr lang="en-US" sz="2000" dirty="0" smtClean="0">
                <a:solidFill>
                  <a:schemeClr val="tx1"/>
                </a:solidFill>
              </a:rPr>
              <a:t>The non-leaf root node may have at the most n non- empty child and at least two child nodes.</a:t>
            </a:r>
          </a:p>
          <a:p>
            <a:endParaRPr lang="en-US" sz="2000" dirty="0" smtClean="0">
              <a:solidFill>
                <a:schemeClr val="tx1"/>
              </a:solidFill>
            </a:endParaRPr>
          </a:p>
          <a:p>
            <a:r>
              <a:rPr lang="en-US" sz="2000" dirty="0" smtClean="0">
                <a:solidFill>
                  <a:schemeClr val="tx1"/>
                </a:solidFill>
              </a:rPr>
              <a:t>A B-tree can exist with only one node </a:t>
            </a:r>
            <a:r>
              <a:rPr lang="en-US" sz="2000" dirty="0" err="1" smtClean="0">
                <a:solidFill>
                  <a:schemeClr val="tx1"/>
                </a:solidFill>
              </a:rPr>
              <a:t>i.e</a:t>
            </a:r>
            <a:r>
              <a:rPr lang="en-US" sz="2000" dirty="0" smtClean="0">
                <a:solidFill>
                  <a:schemeClr val="tx1"/>
                </a:solidFill>
              </a:rPr>
              <a:t> the root node containing no child.</a:t>
            </a:r>
          </a:p>
          <a:p>
            <a:endParaRPr lang="en-US" sz="2000" dirty="0" smtClean="0">
              <a:solidFill>
                <a:schemeClr val="tx1"/>
              </a:solidFill>
            </a:endParaRPr>
          </a:p>
          <a:p>
            <a:r>
              <a:rPr lang="en-US" sz="2000" dirty="0" smtClean="0">
                <a:solidFill>
                  <a:schemeClr val="tx1"/>
                </a:solidFill>
              </a:rPr>
              <a:t>Balanced Sort(Tree) is known as B-Tree</a:t>
            </a:r>
          </a:p>
        </p:txBody>
      </p:sp>
      <p:sp>
        <p:nvSpPr>
          <p:cNvPr id="4" name="Title 3"/>
          <p:cNvSpPr>
            <a:spLocks noGrp="1"/>
          </p:cNvSpPr>
          <p:nvPr>
            <p:ph type="title"/>
          </p:nvPr>
        </p:nvSpPr>
        <p:spPr>
          <a:xfrm>
            <a:off x="533400" y="76200"/>
            <a:ext cx="8229600" cy="685800"/>
          </a:xfrm>
        </p:spPr>
        <p:txBody>
          <a:bodyPr anchor="ctr"/>
          <a:lstStyle/>
          <a:p>
            <a:r>
              <a:rPr lang="en-US" sz="2800" dirty="0" smtClean="0"/>
              <a:t>B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66800"/>
            <a:ext cx="8305800" cy="5486400"/>
          </a:xfrm>
        </p:spPr>
        <p:txBody>
          <a:bodyPr>
            <a:normAutofit/>
          </a:bodyPr>
          <a:lstStyle/>
          <a:p>
            <a:r>
              <a:rPr lang="en-US" sz="2000" dirty="0" smtClean="0">
                <a:solidFill>
                  <a:schemeClr val="tx1"/>
                </a:solidFill>
              </a:rPr>
              <a:t>If a node has n children then it must have n-1 values. All the values of a particular node are in increasing order.</a:t>
            </a:r>
          </a:p>
          <a:p>
            <a:endParaRPr lang="en-US" sz="2000" dirty="0" smtClean="0">
              <a:solidFill>
                <a:schemeClr val="tx1"/>
              </a:solidFill>
            </a:endParaRPr>
          </a:p>
          <a:p>
            <a:r>
              <a:rPr lang="en-US" sz="2000" dirty="0" smtClean="0">
                <a:solidFill>
                  <a:schemeClr val="tx1"/>
                </a:solidFill>
              </a:rPr>
              <a:t>All the values that appear on the left most child of a	node are smaller than the first value of that node. All the values that appear on the right most child of a node are greater than the last value of that node.</a:t>
            </a:r>
          </a:p>
          <a:p>
            <a:endParaRPr lang="en-US" sz="2000" dirty="0" smtClean="0">
              <a:solidFill>
                <a:schemeClr val="tx1"/>
              </a:solidFill>
            </a:endParaRPr>
          </a:p>
          <a:p>
            <a:r>
              <a:rPr lang="en-US" sz="2000" dirty="0" smtClean="0">
                <a:solidFill>
                  <a:schemeClr val="tx1"/>
                </a:solidFill>
              </a:rPr>
              <a:t>All the leaf nodes should appear on the same level..</a:t>
            </a:r>
          </a:p>
          <a:p>
            <a:endParaRPr lang="en-US" sz="2000" dirty="0" smtClean="0">
              <a:solidFill>
                <a:schemeClr val="tx1"/>
              </a:solidFill>
            </a:endParaRPr>
          </a:p>
        </p:txBody>
      </p:sp>
      <p:sp>
        <p:nvSpPr>
          <p:cNvPr id="4" name="Title 3"/>
          <p:cNvSpPr>
            <a:spLocks noGrp="1"/>
          </p:cNvSpPr>
          <p:nvPr>
            <p:ph type="title"/>
          </p:nvPr>
        </p:nvSpPr>
        <p:spPr>
          <a:xfrm>
            <a:off x="533400" y="76200"/>
            <a:ext cx="8229600" cy="685800"/>
          </a:xfrm>
        </p:spPr>
        <p:txBody>
          <a:bodyPr anchor="ctr"/>
          <a:lstStyle/>
          <a:p>
            <a:r>
              <a:rPr lang="en-US" sz="2800" dirty="0" smtClean="0"/>
              <a:t>B TREE</a:t>
            </a:r>
            <a:endParaRPr lang="en-US" sz="2800" dirty="0"/>
          </a:p>
        </p:txBody>
      </p:sp>
      <p:sp>
        <p:nvSpPr>
          <p:cNvPr id="6" name="Rectangle 5"/>
          <p:cNvSpPr/>
          <p:nvPr/>
        </p:nvSpPr>
        <p:spPr>
          <a:xfrm>
            <a:off x="0" y="64008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Tree>
    <p:extLst>
      <p:ext uri="{BB962C8B-B14F-4D97-AF65-F5344CB8AC3E}">
        <p14:creationId xmlns="" xmlns:p14="http://schemas.microsoft.com/office/powerpoint/2010/main" val="2258258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6530</TotalTime>
  <Words>6218</Words>
  <Application>Microsoft Office PowerPoint</Application>
  <PresentationFormat>On-screen Show (4:3)</PresentationFormat>
  <Paragraphs>892</Paragraphs>
  <Slides>163</Slides>
  <Notes>0</Notes>
  <HiddenSlides>0</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Executive</vt:lpstr>
      <vt:lpstr>Unit-4   Tree and Graph</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M-ary Tree </vt:lpstr>
      <vt:lpstr>Binary Tree </vt:lpstr>
      <vt:lpstr>Binary Tree </vt:lpstr>
      <vt:lpstr>Binary Tree </vt:lpstr>
      <vt:lpstr>Binary Tree </vt:lpstr>
      <vt:lpstr>Binary Tree </vt:lpstr>
      <vt:lpstr>Expression Tree </vt:lpstr>
      <vt:lpstr>Expression Tree </vt:lpstr>
      <vt:lpstr>Expression Tree </vt:lpstr>
      <vt:lpstr>Expression Tree </vt:lpstr>
      <vt:lpstr>Expression Tree </vt:lpstr>
      <vt:lpstr>Storage Representation of a Binary Tree </vt:lpstr>
      <vt:lpstr>Array Representation</vt:lpstr>
      <vt:lpstr>Linked Representation</vt:lpstr>
      <vt:lpstr>Linked Representation</vt:lpstr>
      <vt:lpstr>Traversal of Binary Trees </vt:lpstr>
      <vt:lpstr>Traversal of Binary Trees </vt:lpstr>
      <vt:lpstr>Preorder Traversal </vt:lpstr>
      <vt:lpstr>Preorder Traversal </vt:lpstr>
      <vt:lpstr>Preorder Traversal </vt:lpstr>
      <vt:lpstr>Preorder Traversal </vt:lpstr>
      <vt:lpstr>Inorder Traversal </vt:lpstr>
      <vt:lpstr>Inorder Traversal </vt:lpstr>
      <vt:lpstr>Inorder Traversal </vt:lpstr>
      <vt:lpstr>Inorder Traversal </vt:lpstr>
      <vt:lpstr>Postorder Traversal </vt:lpstr>
      <vt:lpstr>Postorder Traversal </vt:lpstr>
      <vt:lpstr>Postorder Traversal </vt:lpstr>
      <vt:lpstr>Postorder Traversal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Traversal of Binary Trees </vt:lpstr>
      <vt:lpstr>Lexically Ordered Binary Tree</vt:lpstr>
      <vt:lpstr>Lexically Ordered Binary Tree</vt:lpstr>
      <vt:lpstr>Other Storage representation of binary tree</vt:lpstr>
      <vt:lpstr>Other Storage representation of binary tree</vt:lpstr>
      <vt:lpstr>Threaded Binary Tree </vt:lpstr>
      <vt:lpstr>Threaded Binary Tree </vt:lpstr>
      <vt:lpstr>Threaded Binary Tree </vt:lpstr>
      <vt:lpstr>Slide 67</vt:lpstr>
      <vt:lpstr>Slide 68</vt:lpstr>
      <vt:lpstr>Conversion of General Tree to Binary Tree</vt:lpstr>
      <vt:lpstr>Conversion of General Tree to Binary Tree</vt:lpstr>
      <vt:lpstr>Conversion of General Tree to Binary Tree</vt:lpstr>
      <vt:lpstr>Conversion of General Tree to Binary Tree</vt:lpstr>
      <vt:lpstr>Conversion of General Tree to Binary Tree</vt:lpstr>
      <vt:lpstr>Conversion of General Tree to Binary Tree</vt:lpstr>
      <vt:lpstr>Conversion of General Tree to Binary Tree</vt:lpstr>
      <vt:lpstr>Conversion of General Tree to Binary Tree</vt:lpstr>
      <vt:lpstr>Conversion of General Tree to Binary Tree</vt:lpstr>
      <vt:lpstr>Applications of Trees</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AVL TREE</vt:lpstr>
      <vt:lpstr>AVL TREE</vt:lpstr>
      <vt:lpstr>AVL TREE</vt:lpstr>
      <vt:lpstr>AVL TREE</vt:lpstr>
      <vt:lpstr>AVL TREE</vt:lpstr>
      <vt:lpstr>AVL TREE</vt:lpstr>
      <vt:lpstr>B TREE</vt:lpstr>
      <vt:lpstr>B TREE</vt:lpstr>
      <vt:lpstr>B TREE</vt:lpstr>
      <vt:lpstr>B TREE</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Representation of a Graph</vt:lpstr>
      <vt:lpstr>Adjacency Matrix </vt:lpstr>
      <vt:lpstr>Adjacency Matrix </vt:lpstr>
      <vt:lpstr>Adjacency Matrix </vt:lpstr>
      <vt:lpstr>Adjacency List </vt:lpstr>
      <vt:lpstr>Adjacency List </vt:lpstr>
      <vt:lpstr>BFS</vt:lpstr>
      <vt:lpstr>BFS</vt:lpstr>
      <vt:lpstr>BFS</vt:lpstr>
      <vt:lpstr>BFS</vt:lpstr>
      <vt:lpstr>BFS</vt:lpstr>
      <vt:lpstr>BFS</vt:lpstr>
      <vt:lpstr>BFS</vt:lpstr>
      <vt:lpstr>BFS</vt:lpstr>
      <vt:lpstr>BFS</vt:lpstr>
      <vt:lpstr>DFS</vt:lpstr>
      <vt:lpstr>DFS</vt:lpstr>
      <vt:lpstr>DFS</vt:lpstr>
      <vt:lpstr>DFS</vt:lpstr>
      <vt:lpstr>DFS</vt:lpstr>
      <vt:lpstr>DFS</vt:lpstr>
      <vt:lpstr>DFS</vt:lpstr>
      <vt:lpstr>DFS</vt:lpstr>
      <vt:lpstr>Slide 139</vt:lpstr>
      <vt:lpstr>Spanning tree </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Dijkstra  Algorithm (SHORTEST PATH ALGORITHM )</vt:lpstr>
      <vt:lpstr>Dijkstra  Algorithm (SHORTEST PATH ALGORITHM )</vt:lpstr>
      <vt:lpstr>Dijkstra  Algorithm (SHORTEST PATH ALGORITHM )</vt:lpstr>
      <vt:lpstr>Dijkstra  Algorithm (SHORTEST PATH ALGORITHM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Basic concepts of Design and Analysis of Algorithm</dc:title>
  <dc:creator>Windows User</dc:creator>
  <cp:lastModifiedBy>Admin</cp:lastModifiedBy>
  <cp:revision>577</cp:revision>
  <dcterms:created xsi:type="dcterms:W3CDTF">2018-06-25T13:25:34Z</dcterms:created>
  <dcterms:modified xsi:type="dcterms:W3CDTF">2024-06-16T06:57:24Z</dcterms:modified>
</cp:coreProperties>
</file>