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2" r:id="rId2"/>
    <p:sldId id="276" r:id="rId3"/>
    <p:sldId id="303" r:id="rId4"/>
    <p:sldId id="304" r:id="rId5"/>
    <p:sldId id="306" r:id="rId6"/>
    <p:sldId id="325" r:id="rId7"/>
    <p:sldId id="326" r:id="rId8"/>
    <p:sldId id="308" r:id="rId9"/>
    <p:sldId id="309" r:id="rId10"/>
    <p:sldId id="310" r:id="rId11"/>
    <p:sldId id="329" r:id="rId12"/>
    <p:sldId id="330" r:id="rId13"/>
    <p:sldId id="359" r:id="rId14"/>
    <p:sldId id="312" r:id="rId15"/>
    <p:sldId id="313" r:id="rId16"/>
    <p:sldId id="361" r:id="rId17"/>
    <p:sldId id="362" r:id="rId18"/>
    <p:sldId id="363" r:id="rId19"/>
    <p:sldId id="364" r:id="rId20"/>
    <p:sldId id="365" r:id="rId21"/>
    <p:sldId id="366" r:id="rId22"/>
    <p:sldId id="334" r:id="rId23"/>
    <p:sldId id="335" r:id="rId24"/>
    <p:sldId id="315" r:id="rId25"/>
    <p:sldId id="367" r:id="rId26"/>
    <p:sldId id="368" r:id="rId27"/>
    <p:sldId id="369" r:id="rId28"/>
    <p:sldId id="370" r:id="rId29"/>
    <p:sldId id="371" r:id="rId30"/>
    <p:sldId id="372" r:id="rId31"/>
    <p:sldId id="337" r:id="rId32"/>
    <p:sldId id="338" r:id="rId33"/>
    <p:sldId id="357" r:id="rId34"/>
    <p:sldId id="318" r:id="rId35"/>
    <p:sldId id="319" r:id="rId36"/>
    <p:sldId id="373" r:id="rId37"/>
    <p:sldId id="374" r:id="rId38"/>
    <p:sldId id="376" r:id="rId39"/>
    <p:sldId id="339" r:id="rId40"/>
    <p:sldId id="340" r:id="rId41"/>
    <p:sldId id="358" r:id="rId42"/>
    <p:sldId id="341" r:id="rId43"/>
    <p:sldId id="377" r:id="rId44"/>
    <p:sldId id="323" r:id="rId45"/>
    <p:sldId id="360" r:id="rId46"/>
    <p:sldId id="342" r:id="rId47"/>
    <p:sldId id="378" r:id="rId48"/>
    <p:sldId id="379" r:id="rId49"/>
    <p:sldId id="380" r:id="rId50"/>
    <p:sldId id="381" r:id="rId51"/>
    <p:sldId id="382" r:id="rId52"/>
    <p:sldId id="383" r:id="rId53"/>
    <p:sldId id="384" r:id="rId54"/>
    <p:sldId id="385" r:id="rId55"/>
    <p:sldId id="386" r:id="rId56"/>
    <p:sldId id="387" r:id="rId57"/>
    <p:sldId id="353" r:id="rId58"/>
    <p:sldId id="388" r:id="rId59"/>
    <p:sldId id="389" r:id="rId60"/>
    <p:sldId id="390" r:id="rId61"/>
    <p:sldId id="391" r:id="rId62"/>
    <p:sldId id="301"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9642" autoAdjust="0"/>
  </p:normalViewPr>
  <p:slideViewPr>
    <p:cSldViewPr>
      <p:cViewPr>
        <p:scale>
          <a:sx n="76" d="100"/>
          <a:sy n="76" d="100"/>
        </p:scale>
        <p:origin x="-1206" y="-2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9D02EE-FC59-4203-A9E5-F4EC04603D9E}" type="datetimeFigureOut">
              <a:rPr lang="en-US" smtClean="0"/>
              <a:pPr/>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2EAA25-5773-4E81-B38B-7F06B845BA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9D02EE-FC59-4203-A9E5-F4EC04603D9E}" type="datetimeFigureOut">
              <a:rPr lang="en-US" smtClean="0"/>
              <a:pPr/>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2EAA25-5773-4E81-B38B-7F06B845BA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9D02EE-FC59-4203-A9E5-F4EC04603D9E}" type="datetimeFigureOut">
              <a:rPr lang="en-US" smtClean="0"/>
              <a:pPr/>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2EAA25-5773-4E81-B38B-7F06B845BA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9D02EE-FC59-4203-A9E5-F4EC04603D9E}" type="datetimeFigureOut">
              <a:rPr lang="en-US" smtClean="0"/>
              <a:pPr/>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2EAA25-5773-4E81-B38B-7F06B845BA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9D02EE-FC59-4203-A9E5-F4EC04603D9E}" type="datetimeFigureOut">
              <a:rPr lang="en-US" smtClean="0"/>
              <a:pPr/>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2EAA25-5773-4E81-B38B-7F06B845BA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9D02EE-FC59-4203-A9E5-F4EC04603D9E}" type="datetimeFigureOut">
              <a:rPr lang="en-US" smtClean="0"/>
              <a:pPr/>
              <a:t>12/26/2022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2EAA25-5773-4E81-B38B-7F06B845BA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9D02EE-FC59-4203-A9E5-F4EC04603D9E}" type="datetimeFigureOut">
              <a:rPr lang="en-US" smtClean="0"/>
              <a:pPr/>
              <a:t>12/26/2022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2EAA25-5773-4E81-B38B-7F06B845BA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9D02EE-FC59-4203-A9E5-F4EC04603D9E}" type="datetimeFigureOut">
              <a:rPr lang="en-US" smtClean="0"/>
              <a:pPr/>
              <a:t>12/26/2022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2EAA25-5773-4E81-B38B-7F06B845BA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9D02EE-FC59-4203-A9E5-F4EC04603D9E}" type="datetimeFigureOut">
              <a:rPr lang="en-US" smtClean="0"/>
              <a:pPr/>
              <a:t>12/26/2022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2EAA25-5773-4E81-B38B-7F06B845BA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9D02EE-FC59-4203-A9E5-F4EC04603D9E}" type="datetimeFigureOut">
              <a:rPr lang="en-US" smtClean="0"/>
              <a:pPr/>
              <a:t>12/26/2022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2EAA25-5773-4E81-B38B-7F06B845BA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9D02EE-FC59-4203-A9E5-F4EC04603D9E}" type="datetimeFigureOut">
              <a:rPr lang="en-US" smtClean="0"/>
              <a:pPr/>
              <a:t>12/26/2022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2EAA25-5773-4E81-B38B-7F06B845BA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D02EE-FC59-4203-A9E5-F4EC04603D9E}" type="datetimeFigureOut">
              <a:rPr lang="en-US" smtClean="0"/>
              <a:pPr/>
              <a:t>12/26/2022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2EAA25-5773-4E81-B38B-7F06B845BA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UNIT </a:t>
            </a:r>
            <a:r>
              <a:rPr lang="en-US" b="1" smtClean="0"/>
              <a:t>- 5</a:t>
            </a:r>
            <a:endParaRPr lang="en-US" b="1" dirty="0"/>
          </a:p>
        </p:txBody>
      </p:sp>
      <p:sp>
        <p:nvSpPr>
          <p:cNvPr id="3" name="Content Placeholder 2"/>
          <p:cNvSpPr>
            <a:spLocks noGrp="1"/>
          </p:cNvSpPr>
          <p:nvPr>
            <p:ph idx="1"/>
          </p:nvPr>
        </p:nvSpPr>
        <p:spPr/>
        <p:txBody>
          <a:bodyPr/>
          <a:lstStyle/>
          <a:p>
            <a:endParaRPr lang="en-US" dirty="0"/>
          </a:p>
          <a:p>
            <a:pPr marL="58738" indent="-58738">
              <a:buNone/>
            </a:pPr>
            <a:r>
              <a:rPr lang="en-US" sz="4400" b="1" dirty="0" smtClean="0"/>
              <a:t>Searching and Sorting</a:t>
            </a:r>
            <a:endParaRPr lang="en-US" sz="4400" b="1" dirty="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US" b="1" dirty="0" smtClean="0"/>
              <a:t>Binary Search</a:t>
            </a:r>
            <a:endParaRPr lang="en-US" b="1" dirty="0"/>
          </a:p>
        </p:txBody>
      </p:sp>
      <p:sp>
        <p:nvSpPr>
          <p:cNvPr id="3" name="Subtitle 2"/>
          <p:cNvSpPr>
            <a:spLocks noGrp="1"/>
          </p:cNvSpPr>
          <p:nvPr>
            <p:ph type="subTitle" idx="1"/>
          </p:nvPr>
        </p:nvSpPr>
        <p:spPr>
          <a:xfrm>
            <a:off x="685800" y="1143000"/>
            <a:ext cx="7848600" cy="5410200"/>
          </a:xfrm>
        </p:spPr>
        <p:txBody>
          <a:bodyPr>
            <a:normAutofit/>
          </a:bodyPr>
          <a:lstStyle/>
          <a:p>
            <a:pPr algn="just"/>
            <a:r>
              <a:rPr lang="en-US" sz="2800" dirty="0" smtClean="0">
                <a:solidFill>
                  <a:schemeClr val="tx1"/>
                </a:solidFill>
              </a:rPr>
              <a:t>Now, BEG = MID + 1 = 6, END = 10, MID = (6 + 10)/2 =16/2 = 8</a:t>
            </a:r>
          </a:p>
          <a:p>
            <a:pPr algn="just"/>
            <a:r>
              <a:rPr lang="en-US" sz="2800" dirty="0" smtClean="0">
                <a:solidFill>
                  <a:schemeClr val="tx1"/>
                </a:solidFill>
              </a:rPr>
              <a:t>VAL = 9 and A[MID] = A[8] = 8</a:t>
            </a:r>
          </a:p>
          <a:p>
            <a:pPr algn="just"/>
            <a:r>
              <a:rPr lang="en-US" sz="2800" dirty="0" smtClean="0">
                <a:solidFill>
                  <a:schemeClr val="tx1"/>
                </a:solidFill>
              </a:rPr>
              <a:t>A[8] is less than VAL, therefore, we now search for the value in the second half of the segment.</a:t>
            </a:r>
          </a:p>
          <a:p>
            <a:pPr algn="just"/>
            <a:r>
              <a:rPr lang="en-US" sz="2800" dirty="0" smtClean="0">
                <a:solidFill>
                  <a:schemeClr val="tx1"/>
                </a:solidFill>
              </a:rPr>
              <a:t>So, again we change the values of BEG and MID.</a:t>
            </a:r>
          </a:p>
          <a:p>
            <a:pPr algn="just"/>
            <a:r>
              <a:rPr lang="en-US" sz="2800" dirty="0" smtClean="0">
                <a:solidFill>
                  <a:schemeClr val="tx1"/>
                </a:solidFill>
              </a:rPr>
              <a:t>Now, BEG = MID + 1 = 9, END = 10, MID = (9 + 10)/2 = 9</a:t>
            </a:r>
          </a:p>
          <a:p>
            <a:pPr algn="just"/>
            <a:r>
              <a:rPr lang="en-US" sz="2800" dirty="0" smtClean="0">
                <a:solidFill>
                  <a:schemeClr val="tx1"/>
                </a:solidFill>
              </a:rPr>
              <a:t>Now, VAL = 9 and A[MID] = 9.</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US" b="1" dirty="0" smtClean="0"/>
              <a:t>Binary Search</a:t>
            </a:r>
            <a:endParaRPr lang="en-US" b="1" dirty="0"/>
          </a:p>
        </p:txBody>
      </p:sp>
      <p:sp>
        <p:nvSpPr>
          <p:cNvPr id="3" name="Subtitle 2"/>
          <p:cNvSpPr>
            <a:spLocks noGrp="1"/>
          </p:cNvSpPr>
          <p:nvPr>
            <p:ph type="subTitle" idx="1"/>
          </p:nvPr>
        </p:nvSpPr>
        <p:spPr>
          <a:xfrm>
            <a:off x="685800" y="1143000"/>
            <a:ext cx="7848600" cy="5410200"/>
          </a:xfrm>
        </p:spPr>
        <p:txBody>
          <a:bodyPr>
            <a:normAutofit fontScale="55000" lnSpcReduction="20000"/>
          </a:bodyPr>
          <a:lstStyle/>
          <a:p>
            <a:pPr algn="just"/>
            <a:r>
              <a:rPr lang="en-US" sz="2800" dirty="0" smtClean="0">
                <a:solidFill>
                  <a:schemeClr val="tx1"/>
                </a:solidFill>
              </a:rPr>
              <a:t>#include&lt;</a:t>
            </a:r>
            <a:r>
              <a:rPr lang="en-US" sz="2800" dirty="0" err="1" smtClean="0">
                <a:solidFill>
                  <a:schemeClr val="tx1"/>
                </a:solidFill>
              </a:rPr>
              <a:t>stdio.h</a:t>
            </a:r>
            <a:r>
              <a:rPr lang="en-US" sz="2800" dirty="0" smtClean="0">
                <a:solidFill>
                  <a:schemeClr val="tx1"/>
                </a:solidFill>
              </a:rPr>
              <a:t>&gt;</a:t>
            </a:r>
          </a:p>
          <a:p>
            <a:pPr algn="just"/>
            <a:r>
              <a:rPr lang="en-US" sz="2800" dirty="0" smtClean="0">
                <a:solidFill>
                  <a:schemeClr val="tx1"/>
                </a:solidFill>
              </a:rPr>
              <a:t>#include&lt;</a:t>
            </a:r>
            <a:r>
              <a:rPr lang="en-US" sz="2800" dirty="0" err="1" smtClean="0">
                <a:solidFill>
                  <a:schemeClr val="tx1"/>
                </a:solidFill>
              </a:rPr>
              <a:t>conio.h</a:t>
            </a:r>
            <a:r>
              <a:rPr lang="en-US" sz="2800" dirty="0" smtClean="0">
                <a:solidFill>
                  <a:schemeClr val="tx1"/>
                </a:solidFill>
              </a:rPr>
              <a:t>&gt;</a:t>
            </a:r>
          </a:p>
          <a:p>
            <a:pPr algn="just"/>
            <a:endParaRPr lang="en-US" sz="2800" dirty="0" smtClean="0">
              <a:solidFill>
                <a:schemeClr val="tx1"/>
              </a:solidFill>
            </a:endParaRPr>
          </a:p>
          <a:p>
            <a:pPr algn="just"/>
            <a:r>
              <a:rPr lang="en-US" sz="2800" dirty="0" smtClean="0">
                <a:solidFill>
                  <a:schemeClr val="tx1"/>
                </a:solidFill>
              </a:rPr>
              <a:t>void main()</a:t>
            </a:r>
          </a:p>
          <a:p>
            <a:pPr algn="just"/>
            <a:r>
              <a:rPr lang="en-US" sz="2800" dirty="0" smtClean="0">
                <a:solidFill>
                  <a:schemeClr val="tx1"/>
                </a:solidFill>
              </a:rPr>
              <a:t>{</a:t>
            </a:r>
          </a:p>
          <a:p>
            <a:pPr algn="just"/>
            <a:r>
              <a:rPr lang="en-US" sz="2800" dirty="0" smtClean="0">
                <a:solidFill>
                  <a:schemeClr val="tx1"/>
                </a:solidFill>
              </a:rPr>
              <a:t>  </a:t>
            </a:r>
            <a:r>
              <a:rPr lang="en-US" sz="2800" dirty="0" err="1" smtClean="0">
                <a:solidFill>
                  <a:schemeClr val="tx1"/>
                </a:solidFill>
              </a:rPr>
              <a:t>int</a:t>
            </a:r>
            <a:r>
              <a:rPr lang="en-US" sz="2800" dirty="0" smtClean="0">
                <a:solidFill>
                  <a:schemeClr val="tx1"/>
                </a:solidFill>
              </a:rPr>
              <a:t> c, first, last, middle, n, search, array[100];</a:t>
            </a:r>
          </a:p>
          <a:p>
            <a:pPr algn="just"/>
            <a:endParaRPr lang="en-US" sz="2800" dirty="0" smtClean="0">
              <a:solidFill>
                <a:schemeClr val="tx1"/>
              </a:solidFill>
            </a:endParaRPr>
          </a:p>
          <a:p>
            <a:pPr algn="just"/>
            <a:r>
              <a:rPr lang="en-US" sz="2800" dirty="0" smtClean="0">
                <a:solidFill>
                  <a:schemeClr val="tx1"/>
                </a:solidFill>
              </a:rPr>
              <a:t>  </a:t>
            </a:r>
            <a:r>
              <a:rPr lang="en-US" sz="2800" dirty="0" err="1" smtClean="0">
                <a:solidFill>
                  <a:schemeClr val="tx1"/>
                </a:solidFill>
              </a:rPr>
              <a:t>printf</a:t>
            </a:r>
            <a:r>
              <a:rPr lang="en-US" sz="2800" dirty="0" smtClean="0">
                <a:solidFill>
                  <a:schemeClr val="tx1"/>
                </a:solidFill>
              </a:rPr>
              <a:t>("Enter number of elements\n");</a:t>
            </a:r>
          </a:p>
          <a:p>
            <a:pPr algn="just"/>
            <a:r>
              <a:rPr lang="en-US" sz="2800" dirty="0" smtClean="0">
                <a:solidFill>
                  <a:schemeClr val="tx1"/>
                </a:solidFill>
              </a:rPr>
              <a:t>  </a:t>
            </a:r>
            <a:r>
              <a:rPr lang="en-US" sz="2800" dirty="0" err="1" smtClean="0">
                <a:solidFill>
                  <a:schemeClr val="tx1"/>
                </a:solidFill>
              </a:rPr>
              <a:t>scanf</a:t>
            </a:r>
            <a:r>
              <a:rPr lang="en-US" sz="2800" dirty="0" smtClean="0">
                <a:solidFill>
                  <a:schemeClr val="tx1"/>
                </a:solidFill>
              </a:rPr>
              <a:t>("%d", &amp;n);</a:t>
            </a:r>
          </a:p>
          <a:p>
            <a:pPr algn="just"/>
            <a:endParaRPr lang="en-US" sz="2800" dirty="0" smtClean="0">
              <a:solidFill>
                <a:schemeClr val="tx1"/>
              </a:solidFill>
            </a:endParaRPr>
          </a:p>
          <a:p>
            <a:pPr algn="just"/>
            <a:r>
              <a:rPr lang="en-US" sz="2800" dirty="0" smtClean="0">
                <a:solidFill>
                  <a:schemeClr val="tx1"/>
                </a:solidFill>
              </a:rPr>
              <a:t>  </a:t>
            </a:r>
            <a:r>
              <a:rPr lang="en-US" sz="2800" dirty="0" err="1" smtClean="0">
                <a:solidFill>
                  <a:schemeClr val="tx1"/>
                </a:solidFill>
              </a:rPr>
              <a:t>printf</a:t>
            </a:r>
            <a:r>
              <a:rPr lang="en-US" sz="2800" dirty="0" smtClean="0">
                <a:solidFill>
                  <a:schemeClr val="tx1"/>
                </a:solidFill>
              </a:rPr>
              <a:t>("Enter %d integers\n", n);</a:t>
            </a:r>
          </a:p>
          <a:p>
            <a:pPr algn="just"/>
            <a:endParaRPr lang="en-US" sz="2800" dirty="0" smtClean="0">
              <a:solidFill>
                <a:schemeClr val="tx1"/>
              </a:solidFill>
            </a:endParaRPr>
          </a:p>
          <a:p>
            <a:pPr algn="just"/>
            <a:r>
              <a:rPr lang="en-US" sz="2800" dirty="0" smtClean="0">
                <a:solidFill>
                  <a:schemeClr val="tx1"/>
                </a:solidFill>
              </a:rPr>
              <a:t>  for (c = 0; c &lt; n; </a:t>
            </a:r>
            <a:r>
              <a:rPr lang="en-US" sz="2800" dirty="0" err="1" smtClean="0">
                <a:solidFill>
                  <a:schemeClr val="tx1"/>
                </a:solidFill>
              </a:rPr>
              <a:t>c++</a:t>
            </a:r>
            <a:r>
              <a:rPr lang="en-US" sz="2800" dirty="0" smtClean="0">
                <a:solidFill>
                  <a:schemeClr val="tx1"/>
                </a:solidFill>
              </a:rPr>
              <a:t>)</a:t>
            </a:r>
          </a:p>
          <a:p>
            <a:pPr algn="just"/>
            <a:r>
              <a:rPr lang="en-US" sz="2800" dirty="0" smtClean="0">
                <a:solidFill>
                  <a:schemeClr val="tx1"/>
                </a:solidFill>
              </a:rPr>
              <a:t>    </a:t>
            </a:r>
            <a:r>
              <a:rPr lang="en-US" sz="2800" dirty="0" err="1" smtClean="0">
                <a:solidFill>
                  <a:schemeClr val="tx1"/>
                </a:solidFill>
              </a:rPr>
              <a:t>scanf</a:t>
            </a:r>
            <a:r>
              <a:rPr lang="en-US" sz="2800" dirty="0" smtClean="0">
                <a:solidFill>
                  <a:schemeClr val="tx1"/>
                </a:solidFill>
              </a:rPr>
              <a:t>("%d", &amp;array[c]);</a:t>
            </a:r>
          </a:p>
          <a:p>
            <a:pPr algn="just"/>
            <a:endParaRPr lang="en-US" sz="2800" dirty="0" smtClean="0">
              <a:solidFill>
                <a:schemeClr val="tx1"/>
              </a:solidFill>
            </a:endParaRPr>
          </a:p>
          <a:p>
            <a:pPr algn="just"/>
            <a:r>
              <a:rPr lang="en-US" sz="2800" dirty="0" smtClean="0">
                <a:solidFill>
                  <a:schemeClr val="tx1"/>
                </a:solidFill>
              </a:rPr>
              <a:t>  </a:t>
            </a:r>
            <a:r>
              <a:rPr lang="en-US" sz="2800" dirty="0" err="1" smtClean="0">
                <a:solidFill>
                  <a:schemeClr val="tx1"/>
                </a:solidFill>
              </a:rPr>
              <a:t>printf</a:t>
            </a:r>
            <a:r>
              <a:rPr lang="en-US" sz="2800" dirty="0" smtClean="0">
                <a:solidFill>
                  <a:schemeClr val="tx1"/>
                </a:solidFill>
              </a:rPr>
              <a:t>("Enter value to find\n");</a:t>
            </a:r>
          </a:p>
          <a:p>
            <a:pPr algn="just"/>
            <a:r>
              <a:rPr lang="en-US" sz="2800" dirty="0" smtClean="0">
                <a:solidFill>
                  <a:schemeClr val="tx1"/>
                </a:solidFill>
              </a:rPr>
              <a:t>  </a:t>
            </a:r>
            <a:r>
              <a:rPr lang="en-US" sz="2800" dirty="0" err="1" smtClean="0">
                <a:solidFill>
                  <a:schemeClr val="tx1"/>
                </a:solidFill>
              </a:rPr>
              <a:t>scanf</a:t>
            </a:r>
            <a:r>
              <a:rPr lang="en-US" sz="2800" dirty="0" smtClean="0">
                <a:solidFill>
                  <a:schemeClr val="tx1"/>
                </a:solidFill>
              </a:rPr>
              <a:t>("%d", &amp;search);</a:t>
            </a:r>
          </a:p>
          <a:p>
            <a:pPr algn="just"/>
            <a:endParaRPr lang="en-US" sz="2800" dirty="0" smtClean="0">
              <a:solidFill>
                <a:schemeClr val="tx1"/>
              </a:solidFill>
            </a:endParaRPr>
          </a:p>
          <a:p>
            <a:pPr algn="just"/>
            <a:r>
              <a:rPr lang="en-US" sz="2800" dirty="0" smtClean="0">
                <a:solidFill>
                  <a:schemeClr val="tx1"/>
                </a:solidFill>
              </a:rPr>
              <a:t>  first = 0;</a:t>
            </a:r>
          </a:p>
          <a:p>
            <a:pPr algn="just"/>
            <a:r>
              <a:rPr lang="en-US" sz="2800" dirty="0" smtClean="0">
                <a:solidFill>
                  <a:schemeClr val="tx1"/>
                </a:solidFill>
              </a:rPr>
              <a:t>  last = n - 1;</a:t>
            </a:r>
          </a:p>
          <a:p>
            <a:pPr algn="just"/>
            <a:r>
              <a:rPr lang="en-US" sz="2800" dirty="0" smtClean="0">
                <a:solidFill>
                  <a:schemeClr val="tx1"/>
                </a:solidFill>
              </a:rPr>
              <a:t>  middle = (</a:t>
            </a:r>
            <a:r>
              <a:rPr lang="en-US" sz="2800" dirty="0" err="1" smtClean="0">
                <a:solidFill>
                  <a:schemeClr val="tx1"/>
                </a:solidFill>
              </a:rPr>
              <a:t>first+last</a:t>
            </a:r>
            <a:r>
              <a:rPr lang="en-US" sz="2800" dirty="0" smtClean="0">
                <a:solidFill>
                  <a:schemeClr val="tx1"/>
                </a:solidFill>
              </a:rPr>
              <a:t>)/2;</a:t>
            </a:r>
          </a:p>
          <a:p>
            <a:pPr algn="just"/>
            <a:endParaRPr lang="en-US" sz="2800" dirty="0" smtClean="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US" b="1" dirty="0" smtClean="0"/>
              <a:t>Binary Search</a:t>
            </a:r>
            <a:endParaRPr lang="en-US" b="1" dirty="0"/>
          </a:p>
        </p:txBody>
      </p:sp>
      <p:sp>
        <p:nvSpPr>
          <p:cNvPr id="3" name="Subtitle 2"/>
          <p:cNvSpPr>
            <a:spLocks noGrp="1"/>
          </p:cNvSpPr>
          <p:nvPr>
            <p:ph type="subTitle" idx="1"/>
          </p:nvPr>
        </p:nvSpPr>
        <p:spPr>
          <a:xfrm>
            <a:off x="685800" y="1143000"/>
            <a:ext cx="7848600" cy="5410200"/>
          </a:xfrm>
        </p:spPr>
        <p:txBody>
          <a:bodyPr>
            <a:normAutofit fontScale="55000" lnSpcReduction="20000"/>
          </a:bodyPr>
          <a:lstStyle/>
          <a:p>
            <a:pPr algn="just"/>
            <a:r>
              <a:rPr lang="en-GB" sz="2800" dirty="0" smtClean="0">
                <a:solidFill>
                  <a:schemeClr val="tx1"/>
                </a:solidFill>
              </a:rPr>
              <a:t>while (first &lt;= last)</a:t>
            </a:r>
          </a:p>
          <a:p>
            <a:pPr algn="just"/>
            <a:r>
              <a:rPr lang="en-GB" sz="2800" dirty="0" smtClean="0">
                <a:solidFill>
                  <a:schemeClr val="tx1"/>
                </a:solidFill>
              </a:rPr>
              <a:t>  {</a:t>
            </a:r>
          </a:p>
          <a:p>
            <a:pPr algn="just"/>
            <a:r>
              <a:rPr lang="en-GB" sz="2800" dirty="0" smtClean="0">
                <a:solidFill>
                  <a:schemeClr val="tx1"/>
                </a:solidFill>
              </a:rPr>
              <a:t>    if (array[middle] &lt; search)</a:t>
            </a:r>
          </a:p>
          <a:p>
            <a:pPr algn="just"/>
            <a:r>
              <a:rPr lang="en-GB" sz="2800" dirty="0" smtClean="0">
                <a:solidFill>
                  <a:schemeClr val="tx1"/>
                </a:solidFill>
              </a:rPr>
              <a:t>    {</a:t>
            </a:r>
          </a:p>
          <a:p>
            <a:pPr algn="just"/>
            <a:r>
              <a:rPr lang="en-GB" sz="2800" dirty="0" smtClean="0">
                <a:solidFill>
                  <a:schemeClr val="tx1"/>
                </a:solidFill>
              </a:rPr>
              <a:t>      first = middle + 1;</a:t>
            </a:r>
          </a:p>
          <a:p>
            <a:pPr algn="just"/>
            <a:r>
              <a:rPr lang="en-GB" sz="2800" dirty="0" smtClean="0">
                <a:solidFill>
                  <a:schemeClr val="tx1"/>
                </a:solidFill>
              </a:rPr>
              <a:t>    }  </a:t>
            </a:r>
          </a:p>
          <a:p>
            <a:pPr algn="just"/>
            <a:r>
              <a:rPr lang="en-GB" sz="2800" dirty="0" smtClean="0">
                <a:solidFill>
                  <a:schemeClr val="tx1"/>
                </a:solidFill>
              </a:rPr>
              <a:t>    else if (array[middle] == search)</a:t>
            </a:r>
          </a:p>
          <a:p>
            <a:pPr algn="just"/>
            <a:r>
              <a:rPr lang="en-GB" sz="2800" dirty="0" smtClean="0">
                <a:solidFill>
                  <a:schemeClr val="tx1"/>
                </a:solidFill>
              </a:rPr>
              <a:t>    {</a:t>
            </a:r>
          </a:p>
          <a:p>
            <a:pPr algn="just"/>
            <a:r>
              <a:rPr lang="en-GB" sz="2800" dirty="0" smtClean="0">
                <a:solidFill>
                  <a:schemeClr val="tx1"/>
                </a:solidFill>
              </a:rPr>
              <a:t>      </a:t>
            </a:r>
            <a:r>
              <a:rPr lang="en-GB" sz="2800" dirty="0" err="1" smtClean="0">
                <a:solidFill>
                  <a:schemeClr val="tx1"/>
                </a:solidFill>
              </a:rPr>
              <a:t>printf</a:t>
            </a:r>
            <a:r>
              <a:rPr lang="en-GB" sz="2800" dirty="0" smtClean="0">
                <a:solidFill>
                  <a:schemeClr val="tx1"/>
                </a:solidFill>
              </a:rPr>
              <a:t>("%d found at location %d.\n", search, middle+1);</a:t>
            </a:r>
          </a:p>
          <a:p>
            <a:pPr algn="just"/>
            <a:r>
              <a:rPr lang="en-GB" sz="2800" dirty="0" smtClean="0">
                <a:solidFill>
                  <a:schemeClr val="tx1"/>
                </a:solidFill>
              </a:rPr>
              <a:t>      break;</a:t>
            </a:r>
          </a:p>
          <a:p>
            <a:pPr algn="just"/>
            <a:r>
              <a:rPr lang="en-GB" sz="2800" dirty="0" smtClean="0">
                <a:solidFill>
                  <a:schemeClr val="tx1"/>
                </a:solidFill>
              </a:rPr>
              <a:t>    }</a:t>
            </a:r>
          </a:p>
          <a:p>
            <a:pPr algn="just"/>
            <a:r>
              <a:rPr lang="en-GB" sz="2800" dirty="0" smtClean="0">
                <a:solidFill>
                  <a:schemeClr val="tx1"/>
                </a:solidFill>
              </a:rPr>
              <a:t>    else</a:t>
            </a:r>
          </a:p>
          <a:p>
            <a:pPr algn="just"/>
            <a:r>
              <a:rPr lang="en-GB" sz="2800" dirty="0" smtClean="0">
                <a:solidFill>
                  <a:schemeClr val="tx1"/>
                </a:solidFill>
              </a:rPr>
              <a:t>    {</a:t>
            </a:r>
          </a:p>
          <a:p>
            <a:pPr algn="just"/>
            <a:r>
              <a:rPr lang="en-GB" sz="2800" dirty="0" smtClean="0">
                <a:solidFill>
                  <a:schemeClr val="tx1"/>
                </a:solidFill>
              </a:rPr>
              <a:t>      last = middle - 1;</a:t>
            </a:r>
          </a:p>
          <a:p>
            <a:pPr algn="just"/>
            <a:r>
              <a:rPr lang="en-GB" sz="2800" dirty="0" smtClean="0">
                <a:solidFill>
                  <a:schemeClr val="tx1"/>
                </a:solidFill>
              </a:rPr>
              <a:t>    }</a:t>
            </a:r>
          </a:p>
          <a:p>
            <a:pPr algn="just"/>
            <a:r>
              <a:rPr lang="en-GB" sz="2800" dirty="0" smtClean="0">
                <a:solidFill>
                  <a:schemeClr val="tx1"/>
                </a:solidFill>
              </a:rPr>
              <a:t>    middle = (first + last)/2;</a:t>
            </a:r>
          </a:p>
          <a:p>
            <a:pPr algn="just"/>
            <a:r>
              <a:rPr lang="en-GB" sz="2800" dirty="0" smtClean="0">
                <a:solidFill>
                  <a:schemeClr val="tx1"/>
                </a:solidFill>
              </a:rPr>
              <a:t>  }</a:t>
            </a:r>
          </a:p>
          <a:p>
            <a:pPr algn="just"/>
            <a:r>
              <a:rPr lang="en-GB" sz="2800" dirty="0" smtClean="0">
                <a:solidFill>
                  <a:schemeClr val="tx1"/>
                </a:solidFill>
              </a:rPr>
              <a:t>  if (first &gt; last)</a:t>
            </a:r>
          </a:p>
          <a:p>
            <a:pPr algn="just"/>
            <a:r>
              <a:rPr lang="en-GB" sz="2800" dirty="0" smtClean="0">
                <a:solidFill>
                  <a:schemeClr val="tx1"/>
                </a:solidFill>
              </a:rPr>
              <a:t>    </a:t>
            </a:r>
            <a:r>
              <a:rPr lang="en-GB" sz="2800" dirty="0" err="1" smtClean="0">
                <a:solidFill>
                  <a:schemeClr val="tx1"/>
                </a:solidFill>
              </a:rPr>
              <a:t>printf</a:t>
            </a:r>
            <a:r>
              <a:rPr lang="en-GB" sz="2800" dirty="0" smtClean="0">
                <a:solidFill>
                  <a:schemeClr val="tx1"/>
                </a:solidFill>
              </a:rPr>
              <a:t>("Not found! %d isn't present in the list.\n", search);</a:t>
            </a:r>
          </a:p>
          <a:p>
            <a:pPr algn="just"/>
            <a:endParaRPr lang="en-GB" sz="2800" dirty="0" smtClean="0">
              <a:solidFill>
                <a:schemeClr val="tx1"/>
              </a:solidFill>
            </a:endParaRPr>
          </a:p>
          <a:p>
            <a:pPr algn="just"/>
            <a:r>
              <a:rPr lang="en-GB" sz="2800" dirty="0" smtClean="0">
                <a:solidFill>
                  <a:schemeClr val="tx1"/>
                </a:solidFill>
              </a:rPr>
              <a:t>  </a:t>
            </a:r>
            <a:r>
              <a:rPr lang="en-GB" sz="2800" dirty="0" err="1" smtClean="0">
                <a:solidFill>
                  <a:schemeClr val="tx1"/>
                </a:solidFill>
              </a:rPr>
              <a:t>getch</a:t>
            </a:r>
            <a:r>
              <a:rPr lang="en-GB" sz="2800" dirty="0" smtClean="0">
                <a:solidFill>
                  <a:schemeClr val="tx1"/>
                </a:solidFill>
              </a:rPr>
              <a:t>();</a:t>
            </a:r>
          </a:p>
          <a:p>
            <a:pPr algn="just"/>
            <a:r>
              <a:rPr lang="en-GB" sz="2800" dirty="0" smtClean="0">
                <a:solidFill>
                  <a:schemeClr val="tx1"/>
                </a:solidFill>
              </a:rPr>
              <a:t>}</a:t>
            </a:r>
            <a:endParaRPr lang="en-US" sz="2800" dirty="0" smtClean="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Autofit/>
          </a:bodyPr>
          <a:lstStyle/>
          <a:p>
            <a:r>
              <a:rPr lang="en-US" sz="2400" b="1" dirty="0" smtClean="0"/>
              <a:t>Difference Between Linear Search and Binary Search</a:t>
            </a:r>
            <a:endParaRPr lang="en-US" sz="2400" b="1" dirty="0"/>
          </a:p>
        </p:txBody>
      </p:sp>
      <p:sp>
        <p:nvSpPr>
          <p:cNvPr id="3" name="Subtitle 2"/>
          <p:cNvSpPr>
            <a:spLocks noGrp="1"/>
          </p:cNvSpPr>
          <p:nvPr>
            <p:ph type="subTitle" idx="1"/>
          </p:nvPr>
        </p:nvSpPr>
        <p:spPr>
          <a:xfrm>
            <a:off x="685800" y="1143000"/>
            <a:ext cx="7848600" cy="5410200"/>
          </a:xfrm>
        </p:spPr>
        <p:txBody>
          <a:bodyPr>
            <a:normAutofit/>
          </a:bodyPr>
          <a:lstStyle/>
          <a:p>
            <a:pPr algn="just"/>
            <a:endParaRPr lang="en-US" sz="2800" dirty="0" smtClean="0">
              <a:solidFill>
                <a:schemeClr val="tx1"/>
              </a:solidFill>
            </a:endParaRPr>
          </a:p>
        </p:txBody>
      </p:sp>
      <p:pic>
        <p:nvPicPr>
          <p:cNvPr id="4" name="Picture 3" descr="linfinal.JPG"/>
          <p:cNvPicPr>
            <a:picLocks noChangeAspect="1"/>
          </p:cNvPicPr>
          <p:nvPr/>
        </p:nvPicPr>
        <p:blipFill>
          <a:blip r:embed="rId2"/>
          <a:stretch>
            <a:fillRect/>
          </a:stretch>
        </p:blipFill>
        <p:spPr>
          <a:xfrm>
            <a:off x="1524000" y="914400"/>
            <a:ext cx="5486400" cy="5614261"/>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US" b="1" dirty="0" smtClean="0"/>
              <a:t>SORTING</a:t>
            </a:r>
            <a:endParaRPr lang="en-US" b="1" dirty="0"/>
          </a:p>
        </p:txBody>
      </p:sp>
      <p:sp>
        <p:nvSpPr>
          <p:cNvPr id="3" name="Subtitle 2"/>
          <p:cNvSpPr>
            <a:spLocks noGrp="1"/>
          </p:cNvSpPr>
          <p:nvPr>
            <p:ph type="subTitle" idx="1"/>
          </p:nvPr>
        </p:nvSpPr>
        <p:spPr>
          <a:xfrm>
            <a:off x="685800" y="1143000"/>
            <a:ext cx="7848600" cy="5410200"/>
          </a:xfrm>
        </p:spPr>
        <p:txBody>
          <a:bodyPr>
            <a:normAutofit/>
          </a:bodyPr>
          <a:lstStyle/>
          <a:p>
            <a:pPr algn="just"/>
            <a:r>
              <a:rPr lang="en-US" sz="2800" dirty="0" smtClean="0">
                <a:solidFill>
                  <a:schemeClr val="tx1"/>
                </a:solidFill>
              </a:rPr>
              <a:t>Sorting means arranging the elements of an array so that they are placed in some relevant order which may be either ascending or descending.</a:t>
            </a:r>
          </a:p>
          <a:p>
            <a:pPr algn="just"/>
            <a:endParaRPr lang="en-US" sz="2800" dirty="0" smtClean="0">
              <a:solidFill>
                <a:schemeClr val="tx1"/>
              </a:solidFill>
            </a:endParaRPr>
          </a:p>
          <a:p>
            <a:pPr algn="just"/>
            <a:r>
              <a:rPr lang="en-US" sz="2800" dirty="0" smtClean="0">
                <a:solidFill>
                  <a:schemeClr val="tx1"/>
                </a:solidFill>
              </a:rPr>
              <a:t>For example, if we have an array that is declared and initialized as</a:t>
            </a:r>
          </a:p>
          <a:p>
            <a:pPr algn="just"/>
            <a:r>
              <a:rPr lang="en-US" sz="2800" dirty="0" err="1" smtClean="0">
                <a:solidFill>
                  <a:schemeClr val="tx1"/>
                </a:solidFill>
              </a:rPr>
              <a:t>int</a:t>
            </a:r>
            <a:r>
              <a:rPr lang="en-US" sz="2800" dirty="0" smtClean="0">
                <a:solidFill>
                  <a:schemeClr val="tx1"/>
                </a:solidFill>
              </a:rPr>
              <a:t> A[] = {21, 34, 11, 9, 1, 0, 22};</a:t>
            </a:r>
          </a:p>
          <a:p>
            <a:pPr algn="just"/>
            <a:r>
              <a:rPr lang="en-US" sz="2800" dirty="0" smtClean="0">
                <a:solidFill>
                  <a:schemeClr val="tx1"/>
                </a:solidFill>
              </a:rPr>
              <a:t>Then the sorted array (ascending order) can be given as:</a:t>
            </a:r>
          </a:p>
          <a:p>
            <a:pPr algn="just"/>
            <a:r>
              <a:rPr lang="pt-BR" sz="2800" dirty="0" smtClean="0">
                <a:solidFill>
                  <a:schemeClr val="tx1"/>
                </a:solidFill>
              </a:rPr>
              <a:t>A[] = {0, 1, 9, 11, 21, 22, 34};</a:t>
            </a:r>
            <a:endParaRPr lang="en-US" sz="2800" dirty="0" smtClean="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US" b="1" dirty="0" smtClean="0"/>
              <a:t>BUBBLE SORT</a:t>
            </a:r>
            <a:endParaRPr lang="en-US" b="1" dirty="0"/>
          </a:p>
        </p:txBody>
      </p:sp>
      <p:sp>
        <p:nvSpPr>
          <p:cNvPr id="3" name="Subtitle 2"/>
          <p:cNvSpPr>
            <a:spLocks noGrp="1"/>
          </p:cNvSpPr>
          <p:nvPr>
            <p:ph type="subTitle" idx="1"/>
          </p:nvPr>
        </p:nvSpPr>
        <p:spPr>
          <a:xfrm>
            <a:off x="685800" y="1143000"/>
            <a:ext cx="7848600" cy="5410200"/>
          </a:xfrm>
        </p:spPr>
        <p:txBody>
          <a:bodyPr>
            <a:normAutofit fontScale="92500" lnSpcReduction="10000"/>
          </a:bodyPr>
          <a:lstStyle/>
          <a:p>
            <a:pPr algn="just"/>
            <a:r>
              <a:rPr lang="en-US" sz="2800" dirty="0" smtClean="0">
                <a:solidFill>
                  <a:schemeClr val="tx1"/>
                </a:solidFill>
              </a:rPr>
              <a:t>Bubble sort is a very simple method that sorts the array elements by repeatedly moving the largest element to the highest index position of the array segment (in case of arranging elements in ascending order). </a:t>
            </a:r>
          </a:p>
          <a:p>
            <a:pPr algn="just"/>
            <a:endParaRPr lang="en-US" sz="2800" dirty="0" smtClean="0">
              <a:solidFill>
                <a:schemeClr val="tx1"/>
              </a:solidFill>
            </a:endParaRPr>
          </a:p>
          <a:p>
            <a:pPr algn="just"/>
            <a:r>
              <a:rPr lang="en-US" sz="2800" b="1" dirty="0" smtClean="0">
                <a:solidFill>
                  <a:schemeClr val="tx1"/>
                </a:solidFill>
              </a:rPr>
              <a:t>In </a:t>
            </a:r>
            <a:r>
              <a:rPr lang="en-US" sz="2800" b="1" i="1" dirty="0" smtClean="0">
                <a:solidFill>
                  <a:schemeClr val="tx1"/>
                </a:solidFill>
              </a:rPr>
              <a:t>bubble sorting, consecutive adjacent pairs of elements in the array are </a:t>
            </a:r>
            <a:r>
              <a:rPr lang="en-US" sz="2800" b="1" dirty="0" smtClean="0">
                <a:solidFill>
                  <a:schemeClr val="tx1"/>
                </a:solidFill>
              </a:rPr>
              <a:t>compared with each other. If the element at the lower index is greater than the element at the higher index, the two elements are interchanged so that the element is placed before the bigger one. </a:t>
            </a:r>
          </a:p>
          <a:p>
            <a:pPr algn="just"/>
            <a:endParaRPr lang="en-US" sz="2800" dirty="0" smtClean="0">
              <a:solidFill>
                <a:schemeClr val="tx1"/>
              </a:solidFill>
            </a:endParaRPr>
          </a:p>
          <a:p>
            <a:pPr algn="just"/>
            <a:r>
              <a:rPr lang="en-US" sz="2800" dirty="0" smtClean="0">
                <a:solidFill>
                  <a:schemeClr val="tx1"/>
                </a:solidFill>
              </a:rPr>
              <a:t>This process will continue till the list of unsorted elements exhausts.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US" b="1" dirty="0" smtClean="0"/>
              <a:t>BUBBLE SORT</a:t>
            </a:r>
            <a:endParaRPr lang="en-US" b="1" dirty="0"/>
          </a:p>
        </p:txBody>
      </p:sp>
      <p:sp>
        <p:nvSpPr>
          <p:cNvPr id="3" name="Subtitle 2"/>
          <p:cNvSpPr>
            <a:spLocks noGrp="1"/>
          </p:cNvSpPr>
          <p:nvPr>
            <p:ph type="subTitle" idx="1"/>
          </p:nvPr>
        </p:nvSpPr>
        <p:spPr>
          <a:xfrm>
            <a:off x="685800" y="1143000"/>
            <a:ext cx="7848600" cy="5410200"/>
          </a:xfrm>
        </p:spPr>
        <p:txBody>
          <a:bodyPr>
            <a:normAutofit/>
          </a:bodyPr>
          <a:lstStyle/>
          <a:p>
            <a:pPr algn="l"/>
            <a:r>
              <a:rPr lang="en-US" sz="2800" b="1" dirty="0" smtClean="0">
                <a:solidFill>
                  <a:schemeClr val="tx1"/>
                </a:solidFill>
              </a:rPr>
              <a:t>Algorithm</a:t>
            </a:r>
          </a:p>
          <a:p>
            <a:r>
              <a:rPr lang="en-US" sz="2800" dirty="0" smtClean="0"/>
              <a:t/>
            </a:r>
            <a:br>
              <a:rPr lang="en-US" sz="2800" dirty="0" smtClean="0"/>
            </a:br>
            <a:endParaRPr lang="en-US" sz="2800" dirty="0" smtClean="0">
              <a:solidFill>
                <a:schemeClr val="tx1"/>
              </a:solidFill>
            </a:endParaRPr>
          </a:p>
        </p:txBody>
      </p:sp>
      <p:pic>
        <p:nvPicPr>
          <p:cNvPr id="1026" name="Picture 2"/>
          <p:cNvPicPr>
            <a:picLocks noChangeAspect="1" noChangeArrowheads="1"/>
          </p:cNvPicPr>
          <p:nvPr/>
        </p:nvPicPr>
        <p:blipFill>
          <a:blip r:embed="rId2"/>
          <a:srcRect/>
          <a:stretch>
            <a:fillRect/>
          </a:stretch>
        </p:blipFill>
        <p:spPr bwMode="auto">
          <a:xfrm>
            <a:off x="838200" y="1676400"/>
            <a:ext cx="4267200" cy="45063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US" b="1" dirty="0" smtClean="0"/>
              <a:t>BUBBLE SORT</a:t>
            </a:r>
            <a:endParaRPr lang="en-US" b="1" dirty="0"/>
          </a:p>
        </p:txBody>
      </p:sp>
      <p:sp>
        <p:nvSpPr>
          <p:cNvPr id="3" name="Subtitle 2"/>
          <p:cNvSpPr>
            <a:spLocks noGrp="1"/>
          </p:cNvSpPr>
          <p:nvPr>
            <p:ph type="subTitle" idx="1"/>
          </p:nvPr>
        </p:nvSpPr>
        <p:spPr>
          <a:xfrm>
            <a:off x="685800" y="1143000"/>
            <a:ext cx="7848600" cy="5410200"/>
          </a:xfrm>
        </p:spPr>
        <p:txBody>
          <a:bodyPr>
            <a:normAutofit/>
          </a:bodyPr>
          <a:lstStyle/>
          <a:p>
            <a:r>
              <a:rPr lang="en-US" sz="2800" dirty="0" smtClean="0"/>
              <a:t/>
            </a:r>
            <a:br>
              <a:rPr lang="en-US" sz="2800" dirty="0" smtClean="0"/>
            </a:br>
            <a:endParaRPr lang="en-US" sz="2800" dirty="0" smtClean="0">
              <a:solidFill>
                <a:schemeClr val="tx1"/>
              </a:solidFill>
            </a:endParaRPr>
          </a:p>
        </p:txBody>
      </p:sp>
      <p:pic>
        <p:nvPicPr>
          <p:cNvPr id="2052" name="Picture 4"/>
          <p:cNvPicPr>
            <a:picLocks noChangeAspect="1" noChangeArrowheads="1"/>
          </p:cNvPicPr>
          <p:nvPr/>
        </p:nvPicPr>
        <p:blipFill>
          <a:blip r:embed="rId2"/>
          <a:srcRect/>
          <a:stretch>
            <a:fillRect/>
          </a:stretch>
        </p:blipFill>
        <p:spPr bwMode="auto">
          <a:xfrm>
            <a:off x="838200" y="990600"/>
            <a:ext cx="6448425" cy="5429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US" b="1" dirty="0" smtClean="0"/>
              <a:t>BUBBLE SORT</a:t>
            </a:r>
            <a:endParaRPr lang="en-US" b="1" dirty="0"/>
          </a:p>
        </p:txBody>
      </p:sp>
      <p:sp>
        <p:nvSpPr>
          <p:cNvPr id="3" name="Subtitle 2"/>
          <p:cNvSpPr>
            <a:spLocks noGrp="1"/>
          </p:cNvSpPr>
          <p:nvPr>
            <p:ph type="subTitle" idx="1"/>
          </p:nvPr>
        </p:nvSpPr>
        <p:spPr>
          <a:xfrm>
            <a:off x="685800" y="1143000"/>
            <a:ext cx="7848600" cy="5410200"/>
          </a:xfrm>
        </p:spPr>
        <p:txBody>
          <a:bodyPr>
            <a:normAutofit/>
          </a:bodyPr>
          <a:lstStyle/>
          <a:p>
            <a:r>
              <a:rPr lang="en-US" sz="2800" dirty="0" smtClean="0"/>
              <a:t/>
            </a:r>
            <a:br>
              <a:rPr lang="en-US" sz="2800" dirty="0" smtClean="0"/>
            </a:br>
            <a:endParaRPr lang="en-US" sz="2800" dirty="0" smtClean="0">
              <a:solidFill>
                <a:schemeClr val="tx1"/>
              </a:solidFill>
            </a:endParaRPr>
          </a:p>
        </p:txBody>
      </p:sp>
      <p:pic>
        <p:nvPicPr>
          <p:cNvPr id="3074" name="Picture 2"/>
          <p:cNvPicPr>
            <a:picLocks noChangeAspect="1" noChangeArrowheads="1"/>
          </p:cNvPicPr>
          <p:nvPr/>
        </p:nvPicPr>
        <p:blipFill>
          <a:blip r:embed="rId2"/>
          <a:srcRect/>
          <a:stretch>
            <a:fillRect/>
          </a:stretch>
        </p:blipFill>
        <p:spPr bwMode="auto">
          <a:xfrm>
            <a:off x="838200" y="1295400"/>
            <a:ext cx="7229475" cy="426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US" b="1" dirty="0" smtClean="0"/>
              <a:t>BUBBLE SORT</a:t>
            </a:r>
            <a:endParaRPr lang="en-US" b="1" dirty="0"/>
          </a:p>
        </p:txBody>
      </p:sp>
      <p:sp>
        <p:nvSpPr>
          <p:cNvPr id="3" name="Subtitle 2"/>
          <p:cNvSpPr>
            <a:spLocks noGrp="1"/>
          </p:cNvSpPr>
          <p:nvPr>
            <p:ph type="subTitle" idx="1"/>
          </p:nvPr>
        </p:nvSpPr>
        <p:spPr>
          <a:xfrm>
            <a:off x="685800" y="1143000"/>
            <a:ext cx="7848600" cy="5410200"/>
          </a:xfrm>
        </p:spPr>
        <p:txBody>
          <a:bodyPr>
            <a:normAutofit/>
          </a:bodyPr>
          <a:lstStyle/>
          <a:p>
            <a:r>
              <a:rPr lang="en-US" sz="2800" dirty="0" smtClean="0"/>
              <a:t/>
            </a:r>
            <a:br>
              <a:rPr lang="en-US" sz="2800" dirty="0" smtClean="0"/>
            </a:br>
            <a:endParaRPr lang="en-US" sz="2800" dirty="0" smtClean="0">
              <a:solidFill>
                <a:schemeClr val="tx1"/>
              </a:solidFill>
            </a:endParaRPr>
          </a:p>
        </p:txBody>
      </p:sp>
      <p:pic>
        <p:nvPicPr>
          <p:cNvPr id="4098" name="Picture 2"/>
          <p:cNvPicPr>
            <a:picLocks noChangeAspect="1" noChangeArrowheads="1"/>
          </p:cNvPicPr>
          <p:nvPr/>
        </p:nvPicPr>
        <p:blipFill>
          <a:blip r:embed="rId2"/>
          <a:srcRect/>
          <a:stretch>
            <a:fillRect/>
          </a:stretch>
        </p:blipFill>
        <p:spPr bwMode="auto">
          <a:xfrm>
            <a:off x="838200" y="1143000"/>
            <a:ext cx="4095750" cy="89535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838200" y="2209800"/>
            <a:ext cx="6038850" cy="3848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US" dirty="0" smtClean="0"/>
              <a:t>Searching</a:t>
            </a:r>
            <a:endParaRPr lang="en-US" b="1" dirty="0"/>
          </a:p>
        </p:txBody>
      </p:sp>
      <p:sp>
        <p:nvSpPr>
          <p:cNvPr id="3" name="Subtitle 2"/>
          <p:cNvSpPr>
            <a:spLocks noGrp="1"/>
          </p:cNvSpPr>
          <p:nvPr>
            <p:ph type="subTitle" idx="1"/>
          </p:nvPr>
        </p:nvSpPr>
        <p:spPr>
          <a:xfrm>
            <a:off x="685800" y="1143000"/>
            <a:ext cx="7848600" cy="5410200"/>
          </a:xfrm>
        </p:spPr>
        <p:txBody>
          <a:bodyPr>
            <a:normAutofit/>
          </a:bodyPr>
          <a:lstStyle/>
          <a:p>
            <a:pPr algn="just"/>
            <a:r>
              <a:rPr lang="en-US" sz="2800" b="1" dirty="0" smtClean="0">
                <a:solidFill>
                  <a:schemeClr val="tx1"/>
                </a:solidFill>
              </a:rPr>
              <a:t>Searching means to find whether a particular value is present in an array or not. </a:t>
            </a:r>
          </a:p>
          <a:p>
            <a:pPr algn="just"/>
            <a:endParaRPr lang="en-US" sz="2800" dirty="0" smtClean="0">
              <a:solidFill>
                <a:schemeClr val="tx1"/>
              </a:solidFill>
            </a:endParaRPr>
          </a:p>
          <a:p>
            <a:pPr algn="just"/>
            <a:r>
              <a:rPr lang="en-US" sz="2800" dirty="0" smtClean="0">
                <a:solidFill>
                  <a:schemeClr val="tx1"/>
                </a:solidFill>
              </a:rPr>
              <a:t>If the value is present in the array, then searching is said to be successful and the searching process gives the location of that value in the array. </a:t>
            </a:r>
          </a:p>
          <a:p>
            <a:pPr algn="just"/>
            <a:endParaRPr lang="en-US" sz="2800" dirty="0" smtClean="0">
              <a:solidFill>
                <a:schemeClr val="tx1"/>
              </a:solidFill>
            </a:endParaRPr>
          </a:p>
          <a:p>
            <a:pPr algn="just"/>
            <a:r>
              <a:rPr lang="en-US" sz="2800" dirty="0" smtClean="0">
                <a:solidFill>
                  <a:schemeClr val="tx1"/>
                </a:solidFill>
              </a:rPr>
              <a:t>However, if the value is not present in the array, the searching process displays an appropriate message and in this case searching is said to be unsuccessful.</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US" b="1" dirty="0" smtClean="0"/>
              <a:t>BUBBLE SORT</a:t>
            </a:r>
            <a:endParaRPr lang="en-US" b="1" dirty="0"/>
          </a:p>
        </p:txBody>
      </p:sp>
      <p:sp>
        <p:nvSpPr>
          <p:cNvPr id="3" name="Subtitle 2"/>
          <p:cNvSpPr>
            <a:spLocks noGrp="1"/>
          </p:cNvSpPr>
          <p:nvPr>
            <p:ph type="subTitle" idx="1"/>
          </p:nvPr>
        </p:nvSpPr>
        <p:spPr>
          <a:xfrm>
            <a:off x="685800" y="1143000"/>
            <a:ext cx="7848600" cy="5410200"/>
          </a:xfrm>
        </p:spPr>
        <p:txBody>
          <a:bodyPr>
            <a:normAutofit/>
          </a:bodyPr>
          <a:lstStyle/>
          <a:p>
            <a:r>
              <a:rPr lang="en-US" sz="2800" dirty="0" smtClean="0"/>
              <a:t/>
            </a:r>
            <a:br>
              <a:rPr lang="en-US" sz="2800" dirty="0" smtClean="0"/>
            </a:br>
            <a:endParaRPr lang="en-US" sz="2800" dirty="0" smtClean="0">
              <a:solidFill>
                <a:schemeClr val="tx1"/>
              </a:solidFill>
            </a:endParaRPr>
          </a:p>
        </p:txBody>
      </p:sp>
      <p:pic>
        <p:nvPicPr>
          <p:cNvPr id="5122" name="Picture 2"/>
          <p:cNvPicPr>
            <a:picLocks noChangeAspect="1" noChangeArrowheads="1"/>
          </p:cNvPicPr>
          <p:nvPr/>
        </p:nvPicPr>
        <p:blipFill>
          <a:blip r:embed="rId2"/>
          <a:srcRect/>
          <a:stretch>
            <a:fillRect/>
          </a:stretch>
        </p:blipFill>
        <p:spPr bwMode="auto">
          <a:xfrm>
            <a:off x="762000" y="1143000"/>
            <a:ext cx="3876675" cy="8763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838200" y="2133600"/>
            <a:ext cx="6096000" cy="3819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US" b="1" dirty="0" smtClean="0"/>
              <a:t>BUBBLE SORT</a:t>
            </a:r>
            <a:endParaRPr lang="en-US" b="1" dirty="0"/>
          </a:p>
        </p:txBody>
      </p:sp>
      <p:sp>
        <p:nvSpPr>
          <p:cNvPr id="3" name="Subtitle 2"/>
          <p:cNvSpPr>
            <a:spLocks noGrp="1"/>
          </p:cNvSpPr>
          <p:nvPr>
            <p:ph type="subTitle" idx="1"/>
          </p:nvPr>
        </p:nvSpPr>
        <p:spPr>
          <a:xfrm>
            <a:off x="685800" y="1143000"/>
            <a:ext cx="7848600" cy="5410200"/>
          </a:xfrm>
        </p:spPr>
        <p:txBody>
          <a:bodyPr>
            <a:normAutofit/>
          </a:bodyPr>
          <a:lstStyle/>
          <a:p>
            <a:r>
              <a:rPr lang="en-US" sz="2800" dirty="0" smtClean="0"/>
              <a:t/>
            </a:r>
            <a:br>
              <a:rPr lang="en-US" sz="2800" dirty="0" smtClean="0"/>
            </a:br>
            <a:endParaRPr lang="en-US" sz="2800" dirty="0" smtClean="0">
              <a:solidFill>
                <a:schemeClr val="tx1"/>
              </a:solidFill>
            </a:endParaRPr>
          </a:p>
        </p:txBody>
      </p:sp>
      <p:pic>
        <p:nvPicPr>
          <p:cNvPr id="6146" name="Picture 2"/>
          <p:cNvPicPr>
            <a:picLocks noChangeAspect="1" noChangeArrowheads="1"/>
          </p:cNvPicPr>
          <p:nvPr/>
        </p:nvPicPr>
        <p:blipFill>
          <a:blip r:embed="rId2"/>
          <a:srcRect/>
          <a:stretch>
            <a:fillRect/>
          </a:stretch>
        </p:blipFill>
        <p:spPr bwMode="auto">
          <a:xfrm>
            <a:off x="914400" y="1600200"/>
            <a:ext cx="5486400" cy="22150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US" b="1" dirty="0" smtClean="0"/>
              <a:t>BUBBLE SORT</a:t>
            </a:r>
            <a:endParaRPr lang="en-US" b="1" dirty="0"/>
          </a:p>
        </p:txBody>
      </p:sp>
      <p:sp>
        <p:nvSpPr>
          <p:cNvPr id="3" name="Subtitle 2"/>
          <p:cNvSpPr>
            <a:spLocks noGrp="1"/>
          </p:cNvSpPr>
          <p:nvPr>
            <p:ph type="subTitle" idx="1"/>
          </p:nvPr>
        </p:nvSpPr>
        <p:spPr>
          <a:xfrm>
            <a:off x="685800" y="1143000"/>
            <a:ext cx="7848600" cy="5410200"/>
          </a:xfrm>
        </p:spPr>
        <p:txBody>
          <a:bodyPr>
            <a:normAutofit fontScale="77500" lnSpcReduction="20000"/>
          </a:bodyPr>
          <a:lstStyle/>
          <a:p>
            <a:pPr algn="just"/>
            <a:r>
              <a:rPr lang="en-US" sz="2800" dirty="0" smtClean="0">
                <a:solidFill>
                  <a:schemeClr val="tx1"/>
                </a:solidFill>
              </a:rPr>
              <a:t>#include&lt;</a:t>
            </a:r>
            <a:r>
              <a:rPr lang="en-US" sz="2800" dirty="0" err="1" smtClean="0">
                <a:solidFill>
                  <a:schemeClr val="tx1"/>
                </a:solidFill>
              </a:rPr>
              <a:t>stdio.h</a:t>
            </a:r>
            <a:r>
              <a:rPr lang="en-US" sz="2800" dirty="0" smtClean="0">
                <a:solidFill>
                  <a:schemeClr val="tx1"/>
                </a:solidFill>
              </a:rPr>
              <a:t>&gt;</a:t>
            </a:r>
          </a:p>
          <a:p>
            <a:pPr algn="just"/>
            <a:r>
              <a:rPr lang="en-US" sz="2800" dirty="0" smtClean="0">
                <a:solidFill>
                  <a:schemeClr val="tx1"/>
                </a:solidFill>
              </a:rPr>
              <a:t>#include&lt;</a:t>
            </a:r>
            <a:r>
              <a:rPr lang="en-US" sz="2800" dirty="0" err="1" smtClean="0">
                <a:solidFill>
                  <a:schemeClr val="tx1"/>
                </a:solidFill>
              </a:rPr>
              <a:t>conio.h</a:t>
            </a:r>
            <a:r>
              <a:rPr lang="en-US" sz="2800" dirty="0" smtClean="0">
                <a:solidFill>
                  <a:schemeClr val="tx1"/>
                </a:solidFill>
              </a:rPr>
              <a:t>&gt;</a:t>
            </a:r>
          </a:p>
          <a:p>
            <a:pPr algn="just"/>
            <a:r>
              <a:rPr lang="en-US" sz="2800" dirty="0" smtClean="0">
                <a:solidFill>
                  <a:schemeClr val="tx1"/>
                </a:solidFill>
              </a:rPr>
              <a:t>void main()</a:t>
            </a:r>
          </a:p>
          <a:p>
            <a:pPr algn="just"/>
            <a:r>
              <a:rPr lang="en-US" sz="2800" dirty="0" smtClean="0">
                <a:solidFill>
                  <a:schemeClr val="tx1"/>
                </a:solidFill>
              </a:rPr>
              <a:t>{</a:t>
            </a:r>
          </a:p>
          <a:p>
            <a:pPr algn="just"/>
            <a:r>
              <a:rPr lang="en-US" sz="2800" dirty="0" smtClean="0">
                <a:solidFill>
                  <a:schemeClr val="tx1"/>
                </a:solidFill>
              </a:rPr>
              <a:t>  </a:t>
            </a:r>
            <a:r>
              <a:rPr lang="en-US" sz="2800" dirty="0" err="1" smtClean="0">
                <a:solidFill>
                  <a:schemeClr val="tx1"/>
                </a:solidFill>
              </a:rPr>
              <a:t>int</a:t>
            </a:r>
            <a:r>
              <a:rPr lang="en-US" sz="2800" dirty="0" smtClean="0">
                <a:solidFill>
                  <a:schemeClr val="tx1"/>
                </a:solidFill>
              </a:rPr>
              <a:t> array[100], </a:t>
            </a:r>
            <a:r>
              <a:rPr lang="en-US" sz="2800" dirty="0" err="1" smtClean="0">
                <a:solidFill>
                  <a:schemeClr val="tx1"/>
                </a:solidFill>
              </a:rPr>
              <a:t>n,i,j</a:t>
            </a:r>
            <a:r>
              <a:rPr lang="en-US" sz="2800" dirty="0" smtClean="0">
                <a:solidFill>
                  <a:schemeClr val="tx1"/>
                </a:solidFill>
              </a:rPr>
              <a:t>, swap;</a:t>
            </a:r>
          </a:p>
          <a:p>
            <a:pPr algn="just"/>
            <a:r>
              <a:rPr lang="en-US" sz="2800" dirty="0" smtClean="0">
                <a:solidFill>
                  <a:schemeClr val="tx1"/>
                </a:solidFill>
              </a:rPr>
              <a:t>  </a:t>
            </a:r>
            <a:r>
              <a:rPr lang="en-US" sz="2800" dirty="0" err="1" smtClean="0">
                <a:solidFill>
                  <a:schemeClr val="tx1"/>
                </a:solidFill>
              </a:rPr>
              <a:t>clrscr</a:t>
            </a:r>
            <a:r>
              <a:rPr lang="en-US" sz="2800" dirty="0" smtClean="0">
                <a:solidFill>
                  <a:schemeClr val="tx1"/>
                </a:solidFill>
              </a:rPr>
              <a:t>();</a:t>
            </a:r>
          </a:p>
          <a:p>
            <a:pPr algn="just"/>
            <a:endParaRPr lang="en-US" sz="2800" dirty="0" smtClean="0">
              <a:solidFill>
                <a:schemeClr val="tx1"/>
              </a:solidFill>
            </a:endParaRPr>
          </a:p>
          <a:p>
            <a:pPr algn="just"/>
            <a:r>
              <a:rPr lang="en-US" sz="2800" dirty="0" smtClean="0">
                <a:solidFill>
                  <a:schemeClr val="tx1"/>
                </a:solidFill>
              </a:rPr>
              <a:t>  </a:t>
            </a:r>
            <a:r>
              <a:rPr lang="en-US" sz="2800" dirty="0" err="1" smtClean="0">
                <a:solidFill>
                  <a:schemeClr val="tx1"/>
                </a:solidFill>
              </a:rPr>
              <a:t>printf</a:t>
            </a:r>
            <a:r>
              <a:rPr lang="en-US" sz="2800" dirty="0" smtClean="0">
                <a:solidFill>
                  <a:schemeClr val="tx1"/>
                </a:solidFill>
              </a:rPr>
              <a:t>("Enter number of elements\n");</a:t>
            </a:r>
          </a:p>
          <a:p>
            <a:pPr algn="just"/>
            <a:r>
              <a:rPr lang="en-US" sz="2800" dirty="0" smtClean="0">
                <a:solidFill>
                  <a:schemeClr val="tx1"/>
                </a:solidFill>
              </a:rPr>
              <a:t>  </a:t>
            </a:r>
            <a:r>
              <a:rPr lang="en-US" sz="2800" dirty="0" err="1" smtClean="0">
                <a:solidFill>
                  <a:schemeClr val="tx1"/>
                </a:solidFill>
              </a:rPr>
              <a:t>scanf</a:t>
            </a:r>
            <a:r>
              <a:rPr lang="en-US" sz="2800" dirty="0" smtClean="0">
                <a:solidFill>
                  <a:schemeClr val="tx1"/>
                </a:solidFill>
              </a:rPr>
              <a:t>("%d", &amp;n);</a:t>
            </a:r>
          </a:p>
          <a:p>
            <a:pPr algn="just"/>
            <a:endParaRPr lang="en-US" sz="2800" dirty="0" smtClean="0">
              <a:solidFill>
                <a:schemeClr val="tx1"/>
              </a:solidFill>
            </a:endParaRPr>
          </a:p>
          <a:p>
            <a:pPr algn="just"/>
            <a:r>
              <a:rPr lang="en-US" sz="2800" dirty="0" smtClean="0">
                <a:solidFill>
                  <a:schemeClr val="tx1"/>
                </a:solidFill>
              </a:rPr>
              <a:t>  </a:t>
            </a:r>
            <a:r>
              <a:rPr lang="en-US" sz="2800" dirty="0" err="1" smtClean="0">
                <a:solidFill>
                  <a:schemeClr val="tx1"/>
                </a:solidFill>
              </a:rPr>
              <a:t>printf</a:t>
            </a:r>
            <a:r>
              <a:rPr lang="en-US" sz="2800" dirty="0" smtClean="0">
                <a:solidFill>
                  <a:schemeClr val="tx1"/>
                </a:solidFill>
              </a:rPr>
              <a:t>("Enter %d integers\n", n);</a:t>
            </a:r>
          </a:p>
          <a:p>
            <a:pPr algn="just"/>
            <a:endParaRPr lang="en-US" sz="2800" dirty="0" smtClean="0">
              <a:solidFill>
                <a:schemeClr val="tx1"/>
              </a:solidFill>
            </a:endParaRPr>
          </a:p>
          <a:p>
            <a:pPr algn="just"/>
            <a:r>
              <a:rPr lang="en-US" sz="2800" dirty="0" smtClean="0">
                <a:solidFill>
                  <a:schemeClr val="tx1"/>
                </a:solidFill>
              </a:rPr>
              <a:t>  for (</a:t>
            </a:r>
            <a:r>
              <a:rPr lang="en-US" sz="2800" dirty="0" err="1" smtClean="0">
                <a:solidFill>
                  <a:schemeClr val="tx1"/>
                </a:solidFill>
              </a:rPr>
              <a:t>i</a:t>
            </a:r>
            <a:r>
              <a:rPr lang="en-US" sz="2800" dirty="0" smtClean="0">
                <a:solidFill>
                  <a:schemeClr val="tx1"/>
                </a:solidFill>
              </a:rPr>
              <a:t> = 0; </a:t>
            </a:r>
            <a:r>
              <a:rPr lang="en-US" sz="2800" dirty="0" err="1" smtClean="0">
                <a:solidFill>
                  <a:schemeClr val="tx1"/>
                </a:solidFill>
              </a:rPr>
              <a:t>i</a:t>
            </a:r>
            <a:r>
              <a:rPr lang="en-US" sz="2800" dirty="0" smtClean="0">
                <a:solidFill>
                  <a:schemeClr val="tx1"/>
                </a:solidFill>
              </a:rPr>
              <a:t> &lt; n; </a:t>
            </a:r>
            <a:r>
              <a:rPr lang="en-US" sz="2800" dirty="0" err="1" smtClean="0">
                <a:solidFill>
                  <a:schemeClr val="tx1"/>
                </a:solidFill>
              </a:rPr>
              <a:t>i</a:t>
            </a:r>
            <a:r>
              <a:rPr lang="en-US" sz="2800" dirty="0" smtClean="0">
                <a:solidFill>
                  <a:schemeClr val="tx1"/>
                </a:solidFill>
              </a:rPr>
              <a:t>++)</a:t>
            </a:r>
          </a:p>
          <a:p>
            <a:pPr algn="just"/>
            <a:r>
              <a:rPr lang="en-US" sz="2800" dirty="0" smtClean="0">
                <a:solidFill>
                  <a:schemeClr val="tx1"/>
                </a:solidFill>
              </a:rPr>
              <a:t>  {</a:t>
            </a:r>
          </a:p>
          <a:p>
            <a:pPr algn="just"/>
            <a:r>
              <a:rPr lang="en-US" sz="2800" dirty="0" smtClean="0">
                <a:solidFill>
                  <a:schemeClr val="tx1"/>
                </a:solidFill>
              </a:rPr>
              <a:t>    </a:t>
            </a:r>
            <a:r>
              <a:rPr lang="en-US" sz="2800" dirty="0" err="1" smtClean="0">
                <a:solidFill>
                  <a:schemeClr val="tx1"/>
                </a:solidFill>
              </a:rPr>
              <a:t>scanf</a:t>
            </a:r>
            <a:r>
              <a:rPr lang="en-US" sz="2800" dirty="0" smtClean="0">
                <a:solidFill>
                  <a:schemeClr val="tx1"/>
                </a:solidFill>
              </a:rPr>
              <a:t>("%d", &amp;array[</a:t>
            </a:r>
            <a:r>
              <a:rPr lang="en-US" sz="2800" dirty="0" err="1" smtClean="0">
                <a:solidFill>
                  <a:schemeClr val="tx1"/>
                </a:solidFill>
              </a:rPr>
              <a:t>i</a:t>
            </a:r>
            <a:r>
              <a:rPr lang="en-US" sz="2800" dirty="0" smtClean="0">
                <a:solidFill>
                  <a:schemeClr val="tx1"/>
                </a:solidFill>
              </a:rPr>
              <a:t>]);</a:t>
            </a:r>
          </a:p>
          <a:p>
            <a:pPr algn="just"/>
            <a:r>
              <a:rPr lang="en-US" sz="2800" dirty="0" smtClean="0">
                <a:solidFill>
                  <a:schemeClr val="tx1"/>
                </a:solidFill>
              </a:rPr>
              <a:t>  }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US" b="1" dirty="0" smtClean="0"/>
              <a:t>BUBBLE SORT</a:t>
            </a:r>
            <a:endParaRPr lang="en-US" b="1" dirty="0"/>
          </a:p>
        </p:txBody>
      </p:sp>
      <p:sp>
        <p:nvSpPr>
          <p:cNvPr id="3" name="Subtitle 2"/>
          <p:cNvSpPr>
            <a:spLocks noGrp="1"/>
          </p:cNvSpPr>
          <p:nvPr>
            <p:ph type="subTitle" idx="1"/>
          </p:nvPr>
        </p:nvSpPr>
        <p:spPr>
          <a:xfrm>
            <a:off x="685800" y="914400"/>
            <a:ext cx="7848600" cy="5410200"/>
          </a:xfrm>
        </p:spPr>
        <p:txBody>
          <a:bodyPr>
            <a:noAutofit/>
          </a:bodyPr>
          <a:lstStyle/>
          <a:p>
            <a:pPr algn="just"/>
            <a:r>
              <a:rPr lang="en-US" sz="1600" dirty="0" smtClean="0">
                <a:solidFill>
                  <a:schemeClr val="tx1"/>
                </a:solidFill>
              </a:rPr>
              <a:t>  for (</a:t>
            </a:r>
            <a:r>
              <a:rPr lang="en-US" sz="1600" dirty="0" err="1" smtClean="0">
                <a:solidFill>
                  <a:schemeClr val="tx1"/>
                </a:solidFill>
              </a:rPr>
              <a:t>i</a:t>
            </a:r>
            <a:r>
              <a:rPr lang="en-US" sz="1600" dirty="0" smtClean="0">
                <a:solidFill>
                  <a:schemeClr val="tx1"/>
                </a:solidFill>
              </a:rPr>
              <a:t> = 0 ; </a:t>
            </a:r>
            <a:r>
              <a:rPr lang="en-US" sz="1600" dirty="0" err="1" smtClean="0">
                <a:solidFill>
                  <a:schemeClr val="tx1"/>
                </a:solidFill>
              </a:rPr>
              <a:t>i</a:t>
            </a:r>
            <a:r>
              <a:rPr lang="en-US" sz="1600" dirty="0" smtClean="0">
                <a:solidFill>
                  <a:schemeClr val="tx1"/>
                </a:solidFill>
              </a:rPr>
              <a:t> &lt; n - 1; </a:t>
            </a:r>
            <a:r>
              <a:rPr lang="en-US" sz="1600" dirty="0" err="1" smtClean="0">
                <a:solidFill>
                  <a:schemeClr val="tx1"/>
                </a:solidFill>
              </a:rPr>
              <a:t>i</a:t>
            </a:r>
            <a:r>
              <a:rPr lang="en-US" sz="1600" dirty="0" smtClean="0">
                <a:solidFill>
                  <a:schemeClr val="tx1"/>
                </a:solidFill>
              </a:rPr>
              <a:t>++)</a:t>
            </a:r>
          </a:p>
          <a:p>
            <a:pPr algn="just"/>
            <a:r>
              <a:rPr lang="en-US" sz="1600" dirty="0" smtClean="0">
                <a:solidFill>
                  <a:schemeClr val="tx1"/>
                </a:solidFill>
              </a:rPr>
              <a:t>  {</a:t>
            </a:r>
          </a:p>
          <a:p>
            <a:pPr algn="just"/>
            <a:r>
              <a:rPr lang="en-US" sz="1600" dirty="0" smtClean="0">
                <a:solidFill>
                  <a:schemeClr val="tx1"/>
                </a:solidFill>
              </a:rPr>
              <a:t>    for (j = 0 ; j &lt; n - </a:t>
            </a:r>
            <a:r>
              <a:rPr lang="en-US" sz="1600" dirty="0" err="1" smtClean="0">
                <a:solidFill>
                  <a:schemeClr val="tx1"/>
                </a:solidFill>
              </a:rPr>
              <a:t>i</a:t>
            </a:r>
            <a:r>
              <a:rPr lang="en-US" sz="1600" dirty="0" smtClean="0">
                <a:solidFill>
                  <a:schemeClr val="tx1"/>
                </a:solidFill>
              </a:rPr>
              <a:t> - 1; j++)</a:t>
            </a:r>
          </a:p>
          <a:p>
            <a:pPr algn="just"/>
            <a:r>
              <a:rPr lang="en-US" sz="1600" dirty="0" smtClean="0">
                <a:solidFill>
                  <a:schemeClr val="tx1"/>
                </a:solidFill>
              </a:rPr>
              <a:t>    {</a:t>
            </a:r>
          </a:p>
          <a:p>
            <a:pPr algn="just"/>
            <a:r>
              <a:rPr lang="en-US" sz="1600" dirty="0" smtClean="0">
                <a:solidFill>
                  <a:schemeClr val="tx1"/>
                </a:solidFill>
              </a:rPr>
              <a:t>      if (array[j] &gt; array[j+1])</a:t>
            </a:r>
          </a:p>
          <a:p>
            <a:pPr algn="just"/>
            <a:r>
              <a:rPr lang="en-US" sz="1600" dirty="0" smtClean="0">
                <a:solidFill>
                  <a:schemeClr val="tx1"/>
                </a:solidFill>
              </a:rPr>
              <a:t>      {</a:t>
            </a:r>
          </a:p>
          <a:p>
            <a:pPr algn="just"/>
            <a:r>
              <a:rPr lang="en-US" sz="1600" dirty="0" smtClean="0">
                <a:solidFill>
                  <a:schemeClr val="tx1"/>
                </a:solidFill>
              </a:rPr>
              <a:t>	swap       = array[j];</a:t>
            </a:r>
          </a:p>
          <a:p>
            <a:pPr algn="just"/>
            <a:r>
              <a:rPr lang="en-US" sz="1600" dirty="0" smtClean="0">
                <a:solidFill>
                  <a:schemeClr val="tx1"/>
                </a:solidFill>
              </a:rPr>
              <a:t>	array[j]   = array[j+1];</a:t>
            </a:r>
          </a:p>
          <a:p>
            <a:pPr algn="just"/>
            <a:r>
              <a:rPr lang="en-US" sz="1600" dirty="0" smtClean="0">
                <a:solidFill>
                  <a:schemeClr val="tx1"/>
                </a:solidFill>
              </a:rPr>
              <a:t>	array[j+1] = swap;</a:t>
            </a:r>
          </a:p>
          <a:p>
            <a:pPr algn="just"/>
            <a:r>
              <a:rPr lang="en-US" sz="1600" dirty="0" smtClean="0">
                <a:solidFill>
                  <a:schemeClr val="tx1"/>
                </a:solidFill>
              </a:rPr>
              <a:t>      }</a:t>
            </a:r>
          </a:p>
          <a:p>
            <a:pPr algn="just"/>
            <a:r>
              <a:rPr lang="en-US" sz="1600" dirty="0" smtClean="0">
                <a:solidFill>
                  <a:schemeClr val="tx1"/>
                </a:solidFill>
              </a:rPr>
              <a:t>    }</a:t>
            </a:r>
          </a:p>
          <a:p>
            <a:pPr algn="just"/>
            <a:r>
              <a:rPr lang="en-US" sz="1600" dirty="0" smtClean="0">
                <a:solidFill>
                  <a:schemeClr val="tx1"/>
                </a:solidFill>
              </a:rPr>
              <a:t>  }</a:t>
            </a:r>
          </a:p>
          <a:p>
            <a:pPr algn="just"/>
            <a:endParaRPr lang="en-US" sz="1600" dirty="0" smtClean="0">
              <a:solidFill>
                <a:schemeClr val="tx1"/>
              </a:solidFill>
            </a:endParaRPr>
          </a:p>
          <a:p>
            <a:pPr algn="just"/>
            <a:r>
              <a:rPr lang="en-US" sz="1600" dirty="0" smtClean="0">
                <a:solidFill>
                  <a:schemeClr val="tx1"/>
                </a:solidFill>
              </a:rPr>
              <a:t>  </a:t>
            </a:r>
            <a:r>
              <a:rPr lang="en-US" sz="1600" dirty="0" err="1" smtClean="0">
                <a:solidFill>
                  <a:schemeClr val="tx1"/>
                </a:solidFill>
              </a:rPr>
              <a:t>printf</a:t>
            </a:r>
            <a:r>
              <a:rPr lang="en-US" sz="1600" dirty="0" smtClean="0">
                <a:solidFill>
                  <a:schemeClr val="tx1"/>
                </a:solidFill>
              </a:rPr>
              <a:t>("Sorted list in ascending order:\n");</a:t>
            </a:r>
          </a:p>
          <a:p>
            <a:pPr algn="just"/>
            <a:endParaRPr lang="en-US" sz="1600" dirty="0" smtClean="0">
              <a:solidFill>
                <a:schemeClr val="tx1"/>
              </a:solidFill>
            </a:endParaRPr>
          </a:p>
          <a:p>
            <a:pPr algn="just"/>
            <a:r>
              <a:rPr lang="en-US" sz="1600" dirty="0" smtClean="0">
                <a:solidFill>
                  <a:schemeClr val="tx1"/>
                </a:solidFill>
              </a:rPr>
              <a:t>  for (</a:t>
            </a:r>
            <a:r>
              <a:rPr lang="en-US" sz="1600" dirty="0" err="1" smtClean="0">
                <a:solidFill>
                  <a:schemeClr val="tx1"/>
                </a:solidFill>
              </a:rPr>
              <a:t>i</a:t>
            </a:r>
            <a:r>
              <a:rPr lang="en-US" sz="1600" dirty="0" smtClean="0">
                <a:solidFill>
                  <a:schemeClr val="tx1"/>
                </a:solidFill>
              </a:rPr>
              <a:t> = 0; </a:t>
            </a:r>
            <a:r>
              <a:rPr lang="en-US" sz="1600" dirty="0" err="1" smtClean="0">
                <a:solidFill>
                  <a:schemeClr val="tx1"/>
                </a:solidFill>
              </a:rPr>
              <a:t>i</a:t>
            </a:r>
            <a:r>
              <a:rPr lang="en-US" sz="1600" dirty="0" smtClean="0">
                <a:solidFill>
                  <a:schemeClr val="tx1"/>
                </a:solidFill>
              </a:rPr>
              <a:t> &lt; n; </a:t>
            </a:r>
            <a:r>
              <a:rPr lang="en-US" sz="1600" dirty="0" err="1" smtClean="0">
                <a:solidFill>
                  <a:schemeClr val="tx1"/>
                </a:solidFill>
              </a:rPr>
              <a:t>i</a:t>
            </a:r>
            <a:r>
              <a:rPr lang="en-US" sz="1600" dirty="0" smtClean="0">
                <a:solidFill>
                  <a:schemeClr val="tx1"/>
                </a:solidFill>
              </a:rPr>
              <a:t>++)</a:t>
            </a:r>
          </a:p>
          <a:p>
            <a:pPr algn="just"/>
            <a:r>
              <a:rPr lang="en-US" sz="1600" dirty="0" smtClean="0">
                <a:solidFill>
                  <a:schemeClr val="tx1"/>
                </a:solidFill>
              </a:rPr>
              <a:t>     </a:t>
            </a:r>
            <a:r>
              <a:rPr lang="en-US" sz="1600" dirty="0" err="1" smtClean="0">
                <a:solidFill>
                  <a:schemeClr val="tx1"/>
                </a:solidFill>
              </a:rPr>
              <a:t>printf</a:t>
            </a:r>
            <a:r>
              <a:rPr lang="en-US" sz="1600" dirty="0" smtClean="0">
                <a:solidFill>
                  <a:schemeClr val="tx1"/>
                </a:solidFill>
              </a:rPr>
              <a:t>("%d\n", array[</a:t>
            </a:r>
            <a:r>
              <a:rPr lang="en-US" sz="1600" dirty="0" err="1" smtClean="0">
                <a:solidFill>
                  <a:schemeClr val="tx1"/>
                </a:solidFill>
              </a:rPr>
              <a:t>i</a:t>
            </a:r>
            <a:r>
              <a:rPr lang="en-US" sz="1600" dirty="0" smtClean="0">
                <a:solidFill>
                  <a:schemeClr val="tx1"/>
                </a:solidFill>
              </a:rPr>
              <a:t>]);</a:t>
            </a:r>
          </a:p>
          <a:p>
            <a:pPr algn="just"/>
            <a:endParaRPr lang="en-US" sz="1600" dirty="0" smtClean="0">
              <a:solidFill>
                <a:schemeClr val="tx1"/>
              </a:solidFill>
            </a:endParaRPr>
          </a:p>
          <a:p>
            <a:pPr algn="just"/>
            <a:r>
              <a:rPr lang="en-US" sz="1600" dirty="0" smtClean="0">
                <a:solidFill>
                  <a:schemeClr val="tx1"/>
                </a:solidFill>
              </a:rPr>
              <a:t>  </a:t>
            </a:r>
            <a:r>
              <a:rPr lang="en-US" sz="1600" dirty="0" err="1" smtClean="0">
                <a:solidFill>
                  <a:schemeClr val="tx1"/>
                </a:solidFill>
              </a:rPr>
              <a:t>getch</a:t>
            </a:r>
            <a:r>
              <a:rPr lang="en-US" sz="1600" dirty="0" smtClean="0">
                <a:solidFill>
                  <a:schemeClr val="tx1"/>
                </a:solidFill>
              </a:rPr>
              <a:t>();</a:t>
            </a:r>
          </a:p>
          <a:p>
            <a:pPr algn="just"/>
            <a:r>
              <a:rPr lang="en-US" sz="1600" dirty="0" smtClean="0">
                <a:solidFill>
                  <a:schemeClr val="tx1"/>
                </a:solidFill>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US" b="1" dirty="0" smtClean="0"/>
              <a:t>INSERTION SORT</a:t>
            </a:r>
            <a:endParaRPr lang="en-US" b="1" dirty="0"/>
          </a:p>
        </p:txBody>
      </p:sp>
      <p:sp>
        <p:nvSpPr>
          <p:cNvPr id="3" name="Subtitle 2"/>
          <p:cNvSpPr>
            <a:spLocks noGrp="1"/>
          </p:cNvSpPr>
          <p:nvPr>
            <p:ph type="subTitle" idx="1"/>
          </p:nvPr>
        </p:nvSpPr>
        <p:spPr>
          <a:xfrm>
            <a:off x="685800" y="1143000"/>
            <a:ext cx="7848600" cy="5410200"/>
          </a:xfrm>
        </p:spPr>
        <p:txBody>
          <a:bodyPr>
            <a:normAutofit lnSpcReduction="10000"/>
          </a:bodyPr>
          <a:lstStyle/>
          <a:p>
            <a:pPr algn="just"/>
            <a:r>
              <a:rPr lang="en-GB" sz="2800" b="1" dirty="0" smtClean="0">
                <a:solidFill>
                  <a:schemeClr val="tx1"/>
                </a:solidFill>
              </a:rPr>
              <a:t>Insertion Sort in C is a simple and efficient sorting algorithm, that creates the final sorted array one element at a time. </a:t>
            </a:r>
            <a:endParaRPr lang="en-US" sz="2800" b="1" dirty="0" smtClean="0">
              <a:solidFill>
                <a:schemeClr val="tx1"/>
              </a:solidFill>
            </a:endParaRPr>
          </a:p>
          <a:p>
            <a:pPr algn="just"/>
            <a:endParaRPr lang="en-US" sz="2800" dirty="0" smtClean="0">
              <a:solidFill>
                <a:schemeClr val="tx1"/>
              </a:solidFill>
            </a:endParaRPr>
          </a:p>
          <a:p>
            <a:pPr algn="just"/>
            <a:r>
              <a:rPr lang="en-US" sz="2800" dirty="0" smtClean="0">
                <a:solidFill>
                  <a:schemeClr val="tx1"/>
                </a:solidFill>
              </a:rPr>
              <a:t>The main idea behind insertion sort is that it inserts each item into its proper place in the final list. To save memory, most implementations of the insertion sort algorithm work by moving the current data element past the already sorted values and repeatedly interchanging it with the preceding value until it is in its correct place. </a:t>
            </a:r>
            <a:r>
              <a:rPr lang="en-GB" sz="2800" dirty="0" smtClean="0">
                <a:solidFill>
                  <a:schemeClr val="tx1"/>
                </a:solidFill>
              </a:rPr>
              <a:t>If the given input array is sorted or nearly sorted, then it gives best performance.</a:t>
            </a:r>
            <a:endParaRPr lang="en-US" sz="2800" dirty="0" smtClean="0">
              <a:solidFill>
                <a:schemeClr val="tx1"/>
              </a:solidFill>
            </a:endParaRPr>
          </a:p>
          <a:p>
            <a:pPr algn="just"/>
            <a:endParaRPr lang="en-IN" sz="2800" dirty="0" smtClean="0">
              <a:solidFill>
                <a:schemeClr val="tx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US" b="1" dirty="0" smtClean="0"/>
              <a:t>INSERTION SORT</a:t>
            </a:r>
            <a:endParaRPr lang="en-US" b="1" dirty="0"/>
          </a:p>
        </p:txBody>
      </p:sp>
      <p:sp>
        <p:nvSpPr>
          <p:cNvPr id="3" name="Subtitle 2"/>
          <p:cNvSpPr>
            <a:spLocks noGrp="1"/>
          </p:cNvSpPr>
          <p:nvPr>
            <p:ph type="subTitle" idx="1"/>
          </p:nvPr>
        </p:nvSpPr>
        <p:spPr>
          <a:xfrm>
            <a:off x="685800" y="1143000"/>
            <a:ext cx="7848600" cy="5410200"/>
          </a:xfrm>
        </p:spPr>
        <p:txBody>
          <a:bodyPr>
            <a:normAutofit/>
          </a:bodyPr>
          <a:lstStyle/>
          <a:p>
            <a:pPr algn="just"/>
            <a:r>
              <a:rPr lang="en-US" sz="2800" dirty="0" smtClean="0">
                <a:solidFill>
                  <a:schemeClr val="tx1"/>
                </a:solidFill>
              </a:rPr>
              <a:t>Insertion sort works similar to the sorting of playing cards in hands. It is assumed that the first card is already sorted in the card game, and then we select an unsorted card. If the selected unsorted card is greater than the first card, it will be placed at the right side; otherwise, it will be placed at the left side. Similarly, all unsorted cards are taken and put in their exact place.</a:t>
            </a:r>
          </a:p>
          <a:p>
            <a:pPr algn="just"/>
            <a:r>
              <a:rPr lang="en-US" sz="2800" dirty="0" smtClean="0">
                <a:solidFill>
                  <a:schemeClr val="tx1"/>
                </a:solidFill>
              </a:rPr>
              <a:t/>
            </a:r>
            <a:br>
              <a:rPr lang="en-US" sz="2800" dirty="0" smtClean="0">
                <a:solidFill>
                  <a:schemeClr val="tx1"/>
                </a:solidFill>
              </a:rPr>
            </a:br>
            <a:endParaRPr lang="en-IN" sz="2800" dirty="0" smtClean="0">
              <a:solidFill>
                <a:schemeClr val="tx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US" b="1" dirty="0" smtClean="0"/>
              <a:t>INSERTION SORT</a:t>
            </a:r>
            <a:endParaRPr lang="en-US" b="1" dirty="0"/>
          </a:p>
        </p:txBody>
      </p:sp>
      <p:sp>
        <p:nvSpPr>
          <p:cNvPr id="3" name="Subtitle 2"/>
          <p:cNvSpPr>
            <a:spLocks noGrp="1"/>
          </p:cNvSpPr>
          <p:nvPr>
            <p:ph type="subTitle" idx="1"/>
          </p:nvPr>
        </p:nvSpPr>
        <p:spPr>
          <a:xfrm>
            <a:off x="685800" y="1143000"/>
            <a:ext cx="7848600" cy="5410200"/>
          </a:xfrm>
        </p:spPr>
        <p:txBody>
          <a:bodyPr>
            <a:normAutofit/>
          </a:bodyPr>
          <a:lstStyle/>
          <a:p>
            <a:pPr algn="just"/>
            <a:endParaRPr lang="en-IN" sz="2800" dirty="0" smtClean="0">
              <a:solidFill>
                <a:schemeClr val="tx1"/>
              </a:solidFill>
            </a:endParaRPr>
          </a:p>
        </p:txBody>
      </p:sp>
      <p:pic>
        <p:nvPicPr>
          <p:cNvPr id="7170" name="Picture 2"/>
          <p:cNvPicPr>
            <a:picLocks noChangeAspect="1" noChangeArrowheads="1"/>
          </p:cNvPicPr>
          <p:nvPr/>
        </p:nvPicPr>
        <p:blipFill>
          <a:blip r:embed="rId2"/>
          <a:srcRect/>
          <a:stretch>
            <a:fillRect/>
          </a:stretch>
        </p:blipFill>
        <p:spPr bwMode="auto">
          <a:xfrm>
            <a:off x="762000" y="1371600"/>
            <a:ext cx="7210425" cy="426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US" b="1" dirty="0" smtClean="0"/>
              <a:t>INSERTION SORT</a:t>
            </a:r>
            <a:endParaRPr lang="en-US" b="1" dirty="0"/>
          </a:p>
        </p:txBody>
      </p:sp>
      <p:sp>
        <p:nvSpPr>
          <p:cNvPr id="3" name="Subtitle 2"/>
          <p:cNvSpPr>
            <a:spLocks noGrp="1"/>
          </p:cNvSpPr>
          <p:nvPr>
            <p:ph type="subTitle" idx="1"/>
          </p:nvPr>
        </p:nvSpPr>
        <p:spPr>
          <a:xfrm>
            <a:off x="685800" y="1143000"/>
            <a:ext cx="7848600" cy="5410200"/>
          </a:xfrm>
        </p:spPr>
        <p:txBody>
          <a:bodyPr>
            <a:normAutofit/>
          </a:bodyPr>
          <a:lstStyle/>
          <a:p>
            <a:pPr algn="just"/>
            <a:endParaRPr lang="en-IN" sz="2800" dirty="0" smtClean="0">
              <a:solidFill>
                <a:schemeClr val="tx1"/>
              </a:solidFill>
            </a:endParaRPr>
          </a:p>
        </p:txBody>
      </p:sp>
      <p:pic>
        <p:nvPicPr>
          <p:cNvPr id="8194" name="Picture 2"/>
          <p:cNvPicPr>
            <a:picLocks noChangeAspect="1" noChangeArrowheads="1"/>
          </p:cNvPicPr>
          <p:nvPr/>
        </p:nvPicPr>
        <p:blipFill>
          <a:blip r:embed="rId2"/>
          <a:srcRect/>
          <a:stretch>
            <a:fillRect/>
          </a:stretch>
        </p:blipFill>
        <p:spPr bwMode="auto">
          <a:xfrm>
            <a:off x="838200" y="1676400"/>
            <a:ext cx="7191375" cy="2790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US" b="1" dirty="0" smtClean="0"/>
              <a:t>INSERTION SORT</a:t>
            </a:r>
            <a:endParaRPr lang="en-US" b="1" dirty="0"/>
          </a:p>
        </p:txBody>
      </p:sp>
      <p:sp>
        <p:nvSpPr>
          <p:cNvPr id="3" name="Subtitle 2"/>
          <p:cNvSpPr>
            <a:spLocks noGrp="1"/>
          </p:cNvSpPr>
          <p:nvPr>
            <p:ph type="subTitle" idx="1"/>
          </p:nvPr>
        </p:nvSpPr>
        <p:spPr>
          <a:xfrm>
            <a:off x="685800" y="1143000"/>
            <a:ext cx="7848600" cy="5410200"/>
          </a:xfrm>
        </p:spPr>
        <p:txBody>
          <a:bodyPr>
            <a:normAutofit/>
          </a:bodyPr>
          <a:lstStyle/>
          <a:p>
            <a:pPr algn="just"/>
            <a:endParaRPr lang="en-IN" sz="2800" dirty="0" smtClean="0">
              <a:solidFill>
                <a:schemeClr val="tx1"/>
              </a:solidFill>
            </a:endParaRPr>
          </a:p>
        </p:txBody>
      </p:sp>
      <p:pic>
        <p:nvPicPr>
          <p:cNvPr id="9218" name="Picture 2"/>
          <p:cNvPicPr>
            <a:picLocks noChangeAspect="1" noChangeArrowheads="1"/>
          </p:cNvPicPr>
          <p:nvPr/>
        </p:nvPicPr>
        <p:blipFill>
          <a:blip r:embed="rId2"/>
          <a:srcRect/>
          <a:stretch>
            <a:fillRect/>
          </a:stretch>
        </p:blipFill>
        <p:spPr bwMode="auto">
          <a:xfrm>
            <a:off x="838200" y="1600200"/>
            <a:ext cx="7143750" cy="4400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US" b="1" dirty="0" smtClean="0"/>
              <a:t>INSERTION SORT</a:t>
            </a:r>
            <a:endParaRPr lang="en-US" b="1" dirty="0"/>
          </a:p>
        </p:txBody>
      </p:sp>
      <p:sp>
        <p:nvSpPr>
          <p:cNvPr id="3" name="Subtitle 2"/>
          <p:cNvSpPr>
            <a:spLocks noGrp="1"/>
          </p:cNvSpPr>
          <p:nvPr>
            <p:ph type="subTitle" idx="1"/>
          </p:nvPr>
        </p:nvSpPr>
        <p:spPr>
          <a:xfrm>
            <a:off x="685800" y="1143000"/>
            <a:ext cx="7848600" cy="5410200"/>
          </a:xfrm>
        </p:spPr>
        <p:txBody>
          <a:bodyPr>
            <a:normAutofit/>
          </a:bodyPr>
          <a:lstStyle/>
          <a:p>
            <a:pPr algn="just"/>
            <a:endParaRPr lang="en-IN" sz="2800" dirty="0" smtClean="0">
              <a:solidFill>
                <a:schemeClr val="tx1"/>
              </a:solidFill>
            </a:endParaRPr>
          </a:p>
        </p:txBody>
      </p:sp>
      <p:pic>
        <p:nvPicPr>
          <p:cNvPr id="10242" name="Picture 2"/>
          <p:cNvPicPr>
            <a:picLocks noChangeAspect="1" noChangeArrowheads="1"/>
          </p:cNvPicPr>
          <p:nvPr/>
        </p:nvPicPr>
        <p:blipFill>
          <a:blip r:embed="rId2"/>
          <a:srcRect/>
          <a:stretch>
            <a:fillRect/>
          </a:stretch>
        </p:blipFill>
        <p:spPr bwMode="auto">
          <a:xfrm>
            <a:off x="838200" y="1152525"/>
            <a:ext cx="7077075" cy="5553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US" dirty="0" smtClean="0"/>
              <a:t>Searching</a:t>
            </a:r>
            <a:endParaRPr lang="en-US" b="1" dirty="0"/>
          </a:p>
        </p:txBody>
      </p:sp>
      <p:sp>
        <p:nvSpPr>
          <p:cNvPr id="3" name="Subtitle 2"/>
          <p:cNvSpPr>
            <a:spLocks noGrp="1"/>
          </p:cNvSpPr>
          <p:nvPr>
            <p:ph type="subTitle" idx="1"/>
          </p:nvPr>
        </p:nvSpPr>
        <p:spPr>
          <a:xfrm>
            <a:off x="685800" y="1143000"/>
            <a:ext cx="7848600" cy="5410200"/>
          </a:xfrm>
        </p:spPr>
        <p:txBody>
          <a:bodyPr>
            <a:normAutofit/>
          </a:bodyPr>
          <a:lstStyle/>
          <a:p>
            <a:pPr algn="just"/>
            <a:r>
              <a:rPr lang="en-US" sz="2800" dirty="0" smtClean="0">
                <a:solidFill>
                  <a:schemeClr val="tx1"/>
                </a:solidFill>
              </a:rPr>
              <a:t>There are two popular methods for searching the array elements: </a:t>
            </a:r>
            <a:r>
              <a:rPr lang="en-US" sz="2800" i="1" dirty="0" smtClean="0">
                <a:solidFill>
                  <a:schemeClr val="tx1"/>
                </a:solidFill>
              </a:rPr>
              <a:t>linear search and binary search.</a:t>
            </a:r>
            <a:endParaRPr lang="en-US" sz="2800" dirty="0" smtClean="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US" b="1" dirty="0" smtClean="0"/>
              <a:t>INSERTION SORT</a:t>
            </a:r>
            <a:endParaRPr lang="en-US" b="1" dirty="0"/>
          </a:p>
        </p:txBody>
      </p:sp>
      <p:sp>
        <p:nvSpPr>
          <p:cNvPr id="3" name="Subtitle 2"/>
          <p:cNvSpPr>
            <a:spLocks noGrp="1"/>
          </p:cNvSpPr>
          <p:nvPr>
            <p:ph type="subTitle" idx="1"/>
          </p:nvPr>
        </p:nvSpPr>
        <p:spPr>
          <a:xfrm>
            <a:off x="685800" y="1143000"/>
            <a:ext cx="7848600" cy="5410200"/>
          </a:xfrm>
        </p:spPr>
        <p:txBody>
          <a:bodyPr>
            <a:normAutofit/>
          </a:bodyPr>
          <a:lstStyle/>
          <a:p>
            <a:pPr algn="just"/>
            <a:endParaRPr lang="en-IN" sz="2800" dirty="0" smtClean="0">
              <a:solidFill>
                <a:schemeClr val="tx1"/>
              </a:solidFill>
            </a:endParaRPr>
          </a:p>
        </p:txBody>
      </p:sp>
      <p:pic>
        <p:nvPicPr>
          <p:cNvPr id="11266" name="Picture 2"/>
          <p:cNvPicPr>
            <a:picLocks noChangeAspect="1" noChangeArrowheads="1"/>
          </p:cNvPicPr>
          <p:nvPr/>
        </p:nvPicPr>
        <p:blipFill>
          <a:blip r:embed="rId2"/>
          <a:srcRect/>
          <a:stretch>
            <a:fillRect/>
          </a:stretch>
        </p:blipFill>
        <p:spPr bwMode="auto">
          <a:xfrm>
            <a:off x="1295400" y="1219200"/>
            <a:ext cx="6000750"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US" b="1" dirty="0" smtClean="0"/>
              <a:t>INSERTION SORT</a:t>
            </a:r>
            <a:endParaRPr lang="en-US" b="1" dirty="0"/>
          </a:p>
        </p:txBody>
      </p:sp>
      <p:sp>
        <p:nvSpPr>
          <p:cNvPr id="3" name="Subtitle 2"/>
          <p:cNvSpPr>
            <a:spLocks noGrp="1"/>
          </p:cNvSpPr>
          <p:nvPr>
            <p:ph type="subTitle" idx="1"/>
          </p:nvPr>
        </p:nvSpPr>
        <p:spPr>
          <a:xfrm>
            <a:off x="685800" y="1143000"/>
            <a:ext cx="7848600" cy="5410200"/>
          </a:xfrm>
        </p:spPr>
        <p:txBody>
          <a:bodyPr>
            <a:normAutofit fontScale="55000" lnSpcReduction="20000"/>
          </a:bodyPr>
          <a:lstStyle/>
          <a:p>
            <a:pPr algn="just"/>
            <a:r>
              <a:rPr lang="en-US" sz="2800" dirty="0" smtClean="0">
                <a:solidFill>
                  <a:schemeClr val="tx1"/>
                </a:solidFill>
              </a:rPr>
              <a:t>#include&lt;</a:t>
            </a:r>
            <a:r>
              <a:rPr lang="en-US" sz="2800" dirty="0" err="1" smtClean="0">
                <a:solidFill>
                  <a:schemeClr val="tx1"/>
                </a:solidFill>
              </a:rPr>
              <a:t>stdio.h</a:t>
            </a:r>
            <a:r>
              <a:rPr lang="en-US" sz="2800" dirty="0" smtClean="0">
                <a:solidFill>
                  <a:schemeClr val="tx1"/>
                </a:solidFill>
              </a:rPr>
              <a:t>&gt;</a:t>
            </a:r>
          </a:p>
          <a:p>
            <a:pPr algn="just"/>
            <a:r>
              <a:rPr lang="en-US" sz="2800" dirty="0" smtClean="0">
                <a:solidFill>
                  <a:schemeClr val="tx1"/>
                </a:solidFill>
              </a:rPr>
              <a:t>#include&lt;</a:t>
            </a:r>
            <a:r>
              <a:rPr lang="en-US" sz="2800" dirty="0" err="1" smtClean="0">
                <a:solidFill>
                  <a:schemeClr val="tx1"/>
                </a:solidFill>
              </a:rPr>
              <a:t>conio.h</a:t>
            </a:r>
            <a:r>
              <a:rPr lang="en-US" sz="2800" dirty="0" smtClean="0">
                <a:solidFill>
                  <a:schemeClr val="tx1"/>
                </a:solidFill>
              </a:rPr>
              <a:t>&gt;</a:t>
            </a:r>
          </a:p>
          <a:p>
            <a:pPr algn="just"/>
            <a:r>
              <a:rPr lang="en-US" sz="2800" dirty="0" smtClean="0">
                <a:solidFill>
                  <a:schemeClr val="tx1"/>
                </a:solidFill>
              </a:rPr>
              <a:t>void main()</a:t>
            </a:r>
          </a:p>
          <a:p>
            <a:pPr algn="just"/>
            <a:r>
              <a:rPr lang="en-US" sz="2800" dirty="0" smtClean="0">
                <a:solidFill>
                  <a:schemeClr val="tx1"/>
                </a:solidFill>
              </a:rPr>
              <a:t>{</a:t>
            </a:r>
          </a:p>
          <a:p>
            <a:pPr algn="just"/>
            <a:r>
              <a:rPr lang="en-US" sz="2800" dirty="0" smtClean="0">
                <a:solidFill>
                  <a:schemeClr val="tx1"/>
                </a:solidFill>
              </a:rPr>
              <a:t>  </a:t>
            </a:r>
            <a:r>
              <a:rPr lang="en-US" sz="2800" dirty="0" err="1" smtClean="0">
                <a:solidFill>
                  <a:schemeClr val="tx1"/>
                </a:solidFill>
              </a:rPr>
              <a:t>int</a:t>
            </a:r>
            <a:r>
              <a:rPr lang="en-US" sz="2800" dirty="0" smtClean="0">
                <a:solidFill>
                  <a:schemeClr val="tx1"/>
                </a:solidFill>
              </a:rPr>
              <a:t> n</a:t>
            </a:r>
            <a:r>
              <a:rPr lang="en-US" sz="2800" smtClean="0">
                <a:solidFill>
                  <a:schemeClr val="tx1"/>
                </a:solidFill>
              </a:rPr>
              <a:t>, array[100], </a:t>
            </a:r>
            <a:r>
              <a:rPr lang="en-US" sz="2800" dirty="0" smtClean="0">
                <a:solidFill>
                  <a:schemeClr val="tx1"/>
                </a:solidFill>
              </a:rPr>
              <a:t>c, d, t, flag = 0;</a:t>
            </a:r>
          </a:p>
          <a:p>
            <a:pPr algn="just"/>
            <a:r>
              <a:rPr lang="en-US" sz="2800" dirty="0" smtClean="0">
                <a:solidFill>
                  <a:schemeClr val="tx1"/>
                </a:solidFill>
              </a:rPr>
              <a:t>  </a:t>
            </a:r>
            <a:r>
              <a:rPr lang="en-US" sz="2800" dirty="0" err="1" smtClean="0">
                <a:solidFill>
                  <a:schemeClr val="tx1"/>
                </a:solidFill>
              </a:rPr>
              <a:t>clrscr</a:t>
            </a:r>
            <a:r>
              <a:rPr lang="en-US" sz="2800" dirty="0" smtClean="0">
                <a:solidFill>
                  <a:schemeClr val="tx1"/>
                </a:solidFill>
              </a:rPr>
              <a:t>();</a:t>
            </a:r>
          </a:p>
          <a:p>
            <a:pPr algn="just"/>
            <a:endParaRPr lang="en-US" sz="2800" dirty="0" smtClean="0">
              <a:solidFill>
                <a:schemeClr val="tx1"/>
              </a:solidFill>
            </a:endParaRPr>
          </a:p>
          <a:p>
            <a:pPr algn="just"/>
            <a:r>
              <a:rPr lang="en-US" sz="2800" dirty="0" smtClean="0">
                <a:solidFill>
                  <a:schemeClr val="tx1"/>
                </a:solidFill>
              </a:rPr>
              <a:t>  </a:t>
            </a:r>
            <a:r>
              <a:rPr lang="en-US" sz="2800" dirty="0" err="1" smtClean="0">
                <a:solidFill>
                  <a:schemeClr val="tx1"/>
                </a:solidFill>
              </a:rPr>
              <a:t>printf</a:t>
            </a:r>
            <a:r>
              <a:rPr lang="en-US" sz="2800" dirty="0" smtClean="0">
                <a:solidFill>
                  <a:schemeClr val="tx1"/>
                </a:solidFill>
              </a:rPr>
              <a:t>("Enter number of elements\n");</a:t>
            </a:r>
          </a:p>
          <a:p>
            <a:pPr algn="just"/>
            <a:r>
              <a:rPr lang="en-US" sz="2800" dirty="0" smtClean="0">
                <a:solidFill>
                  <a:schemeClr val="tx1"/>
                </a:solidFill>
              </a:rPr>
              <a:t>  </a:t>
            </a:r>
            <a:r>
              <a:rPr lang="en-US" sz="2800" dirty="0" err="1" smtClean="0">
                <a:solidFill>
                  <a:schemeClr val="tx1"/>
                </a:solidFill>
              </a:rPr>
              <a:t>scanf</a:t>
            </a:r>
            <a:r>
              <a:rPr lang="en-US" sz="2800" dirty="0" smtClean="0">
                <a:solidFill>
                  <a:schemeClr val="tx1"/>
                </a:solidFill>
              </a:rPr>
              <a:t>("%d", &amp;n);</a:t>
            </a:r>
          </a:p>
          <a:p>
            <a:pPr algn="just"/>
            <a:endParaRPr lang="en-US" sz="2800" dirty="0" smtClean="0">
              <a:solidFill>
                <a:schemeClr val="tx1"/>
              </a:solidFill>
            </a:endParaRPr>
          </a:p>
          <a:p>
            <a:pPr algn="just"/>
            <a:r>
              <a:rPr lang="en-US" sz="2800" dirty="0" smtClean="0">
                <a:solidFill>
                  <a:schemeClr val="tx1"/>
                </a:solidFill>
              </a:rPr>
              <a:t>  </a:t>
            </a:r>
            <a:r>
              <a:rPr lang="en-US" sz="2800" dirty="0" err="1" smtClean="0">
                <a:solidFill>
                  <a:schemeClr val="tx1"/>
                </a:solidFill>
              </a:rPr>
              <a:t>printf</a:t>
            </a:r>
            <a:r>
              <a:rPr lang="en-US" sz="2800" dirty="0" smtClean="0">
                <a:solidFill>
                  <a:schemeClr val="tx1"/>
                </a:solidFill>
              </a:rPr>
              <a:t>("Enter %d integers\n", n);</a:t>
            </a:r>
          </a:p>
          <a:p>
            <a:pPr algn="just"/>
            <a:endParaRPr lang="en-US" sz="2800" dirty="0" smtClean="0">
              <a:solidFill>
                <a:schemeClr val="tx1"/>
              </a:solidFill>
            </a:endParaRPr>
          </a:p>
          <a:p>
            <a:pPr algn="just"/>
            <a:r>
              <a:rPr lang="en-US" sz="2800" dirty="0" smtClean="0">
                <a:solidFill>
                  <a:schemeClr val="tx1"/>
                </a:solidFill>
              </a:rPr>
              <a:t>  for (c = 0; c &lt; n; </a:t>
            </a:r>
            <a:r>
              <a:rPr lang="en-US" sz="2800" dirty="0" err="1" smtClean="0">
                <a:solidFill>
                  <a:schemeClr val="tx1"/>
                </a:solidFill>
              </a:rPr>
              <a:t>c++</a:t>
            </a:r>
            <a:r>
              <a:rPr lang="en-US" sz="2800" dirty="0" smtClean="0">
                <a:solidFill>
                  <a:schemeClr val="tx1"/>
                </a:solidFill>
              </a:rPr>
              <a:t>)</a:t>
            </a:r>
          </a:p>
          <a:p>
            <a:pPr algn="just"/>
            <a:r>
              <a:rPr lang="en-US" sz="2800" dirty="0" smtClean="0">
                <a:solidFill>
                  <a:schemeClr val="tx1"/>
                </a:solidFill>
              </a:rPr>
              <a:t>    </a:t>
            </a:r>
            <a:r>
              <a:rPr lang="en-US" sz="2800" dirty="0" err="1" smtClean="0">
                <a:solidFill>
                  <a:schemeClr val="tx1"/>
                </a:solidFill>
              </a:rPr>
              <a:t>scanf</a:t>
            </a:r>
            <a:r>
              <a:rPr lang="en-US" sz="2800" dirty="0" smtClean="0">
                <a:solidFill>
                  <a:schemeClr val="tx1"/>
                </a:solidFill>
              </a:rPr>
              <a:t>("%d", &amp;array[c]);</a:t>
            </a:r>
          </a:p>
          <a:p>
            <a:pPr algn="just"/>
            <a:endParaRPr lang="en-US" sz="2800" dirty="0" smtClean="0">
              <a:solidFill>
                <a:schemeClr val="tx1"/>
              </a:solidFill>
            </a:endParaRPr>
          </a:p>
          <a:p>
            <a:pPr algn="just"/>
            <a:r>
              <a:rPr lang="en-US" sz="2800" dirty="0" smtClean="0">
                <a:solidFill>
                  <a:schemeClr val="tx1"/>
                </a:solidFill>
              </a:rPr>
              <a:t>  for (c = 1 ; c &lt;= n - 1; </a:t>
            </a:r>
            <a:r>
              <a:rPr lang="en-US" sz="2800" dirty="0" err="1" smtClean="0">
                <a:solidFill>
                  <a:schemeClr val="tx1"/>
                </a:solidFill>
              </a:rPr>
              <a:t>c++</a:t>
            </a:r>
            <a:r>
              <a:rPr lang="en-US" sz="2800" dirty="0" smtClean="0">
                <a:solidFill>
                  <a:schemeClr val="tx1"/>
                </a:solidFill>
              </a:rPr>
              <a:t>) </a:t>
            </a:r>
          </a:p>
          <a:p>
            <a:pPr algn="just"/>
            <a:r>
              <a:rPr lang="en-US" sz="2800" dirty="0" smtClean="0">
                <a:solidFill>
                  <a:schemeClr val="tx1"/>
                </a:solidFill>
              </a:rPr>
              <a:t>  {</a:t>
            </a:r>
          </a:p>
          <a:p>
            <a:pPr algn="just"/>
            <a:r>
              <a:rPr lang="en-US" sz="2800" dirty="0" smtClean="0">
                <a:solidFill>
                  <a:schemeClr val="tx1"/>
                </a:solidFill>
              </a:rPr>
              <a:t>    t = array[c];</a:t>
            </a:r>
          </a:p>
          <a:p>
            <a:pPr algn="just"/>
            <a:endParaRPr lang="en-US" sz="2800" dirty="0" smtClean="0">
              <a:solidFill>
                <a:schemeClr val="tx1"/>
              </a:solidFill>
            </a:endParaRPr>
          </a:p>
          <a:p>
            <a:pPr algn="just"/>
            <a:r>
              <a:rPr lang="en-US" sz="2800" dirty="0" smtClean="0">
                <a:solidFill>
                  <a:schemeClr val="tx1"/>
                </a:solidFill>
              </a:rPr>
              <a:t>    for (d = c - 1 ; d &gt;= 0; d--) </a:t>
            </a:r>
          </a:p>
          <a:p>
            <a:pPr algn="just"/>
            <a:r>
              <a:rPr lang="en-US" sz="2800" dirty="0" smtClean="0">
                <a:solidFill>
                  <a:schemeClr val="tx1"/>
                </a:solidFill>
              </a:rPr>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US" b="1" dirty="0" smtClean="0"/>
              <a:t>INSERTION SORT</a:t>
            </a:r>
            <a:endParaRPr lang="en-US" b="1" dirty="0"/>
          </a:p>
        </p:txBody>
      </p:sp>
      <p:sp>
        <p:nvSpPr>
          <p:cNvPr id="3" name="Subtitle 2"/>
          <p:cNvSpPr>
            <a:spLocks noGrp="1"/>
          </p:cNvSpPr>
          <p:nvPr>
            <p:ph type="subTitle" idx="1"/>
          </p:nvPr>
        </p:nvSpPr>
        <p:spPr>
          <a:xfrm>
            <a:off x="685800" y="1143000"/>
            <a:ext cx="7848600" cy="5410200"/>
          </a:xfrm>
        </p:spPr>
        <p:txBody>
          <a:bodyPr>
            <a:normAutofit fontScale="55000" lnSpcReduction="20000"/>
          </a:bodyPr>
          <a:lstStyle/>
          <a:p>
            <a:pPr algn="just"/>
            <a:r>
              <a:rPr lang="en-US" sz="2800" dirty="0" smtClean="0">
                <a:solidFill>
                  <a:schemeClr val="tx1"/>
                </a:solidFill>
              </a:rPr>
              <a:t>if (array[d] &gt; t) </a:t>
            </a:r>
          </a:p>
          <a:p>
            <a:pPr algn="just"/>
            <a:r>
              <a:rPr lang="en-US" sz="2800" dirty="0" smtClean="0">
                <a:solidFill>
                  <a:schemeClr val="tx1"/>
                </a:solidFill>
              </a:rPr>
              <a:t>      {</a:t>
            </a:r>
          </a:p>
          <a:p>
            <a:pPr algn="just"/>
            <a:r>
              <a:rPr lang="en-US" sz="2800" dirty="0" smtClean="0">
                <a:solidFill>
                  <a:schemeClr val="tx1"/>
                </a:solidFill>
              </a:rPr>
              <a:t>        array[d+1] = array[d];</a:t>
            </a:r>
          </a:p>
          <a:p>
            <a:pPr algn="just"/>
            <a:r>
              <a:rPr lang="en-US" sz="2800" dirty="0" smtClean="0">
                <a:solidFill>
                  <a:schemeClr val="tx1"/>
                </a:solidFill>
              </a:rPr>
              <a:t>        flag = 1;</a:t>
            </a:r>
          </a:p>
          <a:p>
            <a:pPr algn="just"/>
            <a:r>
              <a:rPr lang="en-US" sz="2800" dirty="0" smtClean="0">
                <a:solidFill>
                  <a:schemeClr val="tx1"/>
                </a:solidFill>
              </a:rPr>
              <a:t>      }</a:t>
            </a:r>
          </a:p>
          <a:p>
            <a:pPr algn="just"/>
            <a:r>
              <a:rPr lang="en-US" sz="2800" dirty="0" smtClean="0">
                <a:solidFill>
                  <a:schemeClr val="tx1"/>
                </a:solidFill>
              </a:rPr>
              <a:t>      else</a:t>
            </a:r>
          </a:p>
          <a:p>
            <a:pPr algn="just"/>
            <a:r>
              <a:rPr lang="en-US" sz="2800" dirty="0" smtClean="0">
                <a:solidFill>
                  <a:schemeClr val="tx1"/>
                </a:solidFill>
              </a:rPr>
              <a:t>        break;</a:t>
            </a:r>
          </a:p>
          <a:p>
            <a:pPr algn="just"/>
            <a:r>
              <a:rPr lang="en-US" sz="2800" dirty="0" smtClean="0">
                <a:solidFill>
                  <a:schemeClr val="tx1"/>
                </a:solidFill>
              </a:rPr>
              <a:t>    }</a:t>
            </a:r>
          </a:p>
          <a:p>
            <a:pPr algn="just"/>
            <a:r>
              <a:rPr lang="en-US" sz="2800" dirty="0" smtClean="0">
                <a:solidFill>
                  <a:schemeClr val="tx1"/>
                </a:solidFill>
              </a:rPr>
              <a:t>    if (flag)</a:t>
            </a:r>
          </a:p>
          <a:p>
            <a:pPr algn="just"/>
            <a:r>
              <a:rPr lang="en-US" sz="2800" dirty="0" smtClean="0">
                <a:solidFill>
                  <a:schemeClr val="tx1"/>
                </a:solidFill>
              </a:rPr>
              <a:t>      array[d+1] = t;</a:t>
            </a:r>
          </a:p>
          <a:p>
            <a:pPr algn="just"/>
            <a:r>
              <a:rPr lang="en-US" sz="2800" dirty="0" smtClean="0">
                <a:solidFill>
                  <a:schemeClr val="tx1"/>
                </a:solidFill>
              </a:rPr>
              <a:t>  }</a:t>
            </a:r>
          </a:p>
          <a:p>
            <a:pPr algn="just"/>
            <a:endParaRPr lang="en-US" sz="2800" dirty="0" smtClean="0">
              <a:solidFill>
                <a:schemeClr val="tx1"/>
              </a:solidFill>
            </a:endParaRPr>
          </a:p>
          <a:p>
            <a:pPr algn="just"/>
            <a:r>
              <a:rPr lang="en-US" sz="2800" dirty="0" smtClean="0">
                <a:solidFill>
                  <a:schemeClr val="tx1"/>
                </a:solidFill>
              </a:rPr>
              <a:t>  </a:t>
            </a:r>
            <a:r>
              <a:rPr lang="en-US" sz="2800" dirty="0" err="1" smtClean="0">
                <a:solidFill>
                  <a:schemeClr val="tx1"/>
                </a:solidFill>
              </a:rPr>
              <a:t>printf</a:t>
            </a:r>
            <a:r>
              <a:rPr lang="en-US" sz="2800" dirty="0" smtClean="0">
                <a:solidFill>
                  <a:schemeClr val="tx1"/>
                </a:solidFill>
              </a:rPr>
              <a:t>("Sorted list in ascending order:\n");</a:t>
            </a:r>
          </a:p>
          <a:p>
            <a:pPr algn="just"/>
            <a:endParaRPr lang="en-US" sz="2800" dirty="0" smtClean="0">
              <a:solidFill>
                <a:schemeClr val="tx1"/>
              </a:solidFill>
            </a:endParaRPr>
          </a:p>
          <a:p>
            <a:pPr algn="just"/>
            <a:r>
              <a:rPr lang="en-US" sz="2800" dirty="0" smtClean="0">
                <a:solidFill>
                  <a:schemeClr val="tx1"/>
                </a:solidFill>
              </a:rPr>
              <a:t>  for (c = 0; c &lt;= n - 1; </a:t>
            </a:r>
            <a:r>
              <a:rPr lang="en-US" sz="2800" dirty="0" err="1" smtClean="0">
                <a:solidFill>
                  <a:schemeClr val="tx1"/>
                </a:solidFill>
              </a:rPr>
              <a:t>c++</a:t>
            </a:r>
            <a:r>
              <a:rPr lang="en-US" sz="2800" dirty="0" smtClean="0">
                <a:solidFill>
                  <a:schemeClr val="tx1"/>
                </a:solidFill>
              </a:rPr>
              <a:t>)</a:t>
            </a:r>
          </a:p>
          <a:p>
            <a:pPr algn="just"/>
            <a:r>
              <a:rPr lang="en-US" sz="2800" dirty="0" smtClean="0">
                <a:solidFill>
                  <a:schemeClr val="tx1"/>
                </a:solidFill>
              </a:rPr>
              <a:t>  {</a:t>
            </a:r>
          </a:p>
          <a:p>
            <a:pPr algn="just"/>
            <a:r>
              <a:rPr lang="en-US" sz="2800" dirty="0" smtClean="0">
                <a:solidFill>
                  <a:schemeClr val="tx1"/>
                </a:solidFill>
              </a:rPr>
              <a:t>    </a:t>
            </a:r>
            <a:r>
              <a:rPr lang="en-US" sz="2800" dirty="0" err="1" smtClean="0">
                <a:solidFill>
                  <a:schemeClr val="tx1"/>
                </a:solidFill>
              </a:rPr>
              <a:t>printf</a:t>
            </a:r>
            <a:r>
              <a:rPr lang="en-US" sz="2800" dirty="0" smtClean="0">
                <a:solidFill>
                  <a:schemeClr val="tx1"/>
                </a:solidFill>
              </a:rPr>
              <a:t>("%d\n", array[c]);</a:t>
            </a:r>
          </a:p>
          <a:p>
            <a:pPr algn="just"/>
            <a:r>
              <a:rPr lang="en-US" sz="2800" dirty="0" smtClean="0">
                <a:solidFill>
                  <a:schemeClr val="tx1"/>
                </a:solidFill>
              </a:rPr>
              <a:t>  }</a:t>
            </a:r>
          </a:p>
          <a:p>
            <a:pPr algn="just"/>
            <a:endParaRPr lang="en-US" sz="2800" dirty="0" smtClean="0">
              <a:solidFill>
                <a:schemeClr val="tx1"/>
              </a:solidFill>
            </a:endParaRPr>
          </a:p>
          <a:p>
            <a:pPr algn="just"/>
            <a:r>
              <a:rPr lang="en-US" sz="2800" dirty="0" smtClean="0">
                <a:solidFill>
                  <a:schemeClr val="tx1"/>
                </a:solidFill>
              </a:rPr>
              <a:t>  </a:t>
            </a:r>
            <a:r>
              <a:rPr lang="en-US" sz="2800" dirty="0" err="1" smtClean="0">
                <a:solidFill>
                  <a:schemeClr val="tx1"/>
                </a:solidFill>
              </a:rPr>
              <a:t>getch</a:t>
            </a:r>
            <a:r>
              <a:rPr lang="en-US" sz="2800" dirty="0" smtClean="0">
                <a:solidFill>
                  <a:schemeClr val="tx1"/>
                </a:solidFill>
              </a:rPr>
              <a:t>();</a:t>
            </a:r>
          </a:p>
          <a:p>
            <a:pPr algn="just"/>
            <a:r>
              <a:rPr lang="en-US" sz="2800" dirty="0" smtClean="0">
                <a:solidFill>
                  <a:schemeClr val="tx1"/>
                </a:solidFill>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fontScale="90000"/>
          </a:bodyPr>
          <a:lstStyle/>
          <a:p>
            <a:r>
              <a:rPr lang="en-US" b="1" dirty="0" smtClean="0"/>
              <a:t>Differentiate Bubble Sort and Insertion Sort</a:t>
            </a:r>
            <a:endParaRPr lang="en-US" b="1" dirty="0"/>
          </a:p>
        </p:txBody>
      </p:sp>
      <p:sp>
        <p:nvSpPr>
          <p:cNvPr id="3" name="Subtitle 2"/>
          <p:cNvSpPr>
            <a:spLocks noGrp="1"/>
          </p:cNvSpPr>
          <p:nvPr>
            <p:ph type="subTitle" idx="1"/>
          </p:nvPr>
        </p:nvSpPr>
        <p:spPr>
          <a:xfrm>
            <a:off x="685800" y="1143000"/>
            <a:ext cx="7848600" cy="5410200"/>
          </a:xfrm>
        </p:spPr>
        <p:txBody>
          <a:bodyPr>
            <a:normAutofit/>
          </a:bodyPr>
          <a:lstStyle/>
          <a:p>
            <a:pPr algn="just"/>
            <a:endParaRPr lang="en-US" sz="2800" dirty="0" smtClean="0">
              <a:solidFill>
                <a:schemeClr val="tx1"/>
              </a:solidFill>
            </a:endParaRPr>
          </a:p>
        </p:txBody>
      </p:sp>
      <p:pic>
        <p:nvPicPr>
          <p:cNvPr id="4" name="Picture 3" descr="bublevsinsertion.JPG"/>
          <p:cNvPicPr>
            <a:picLocks noChangeAspect="1"/>
          </p:cNvPicPr>
          <p:nvPr/>
        </p:nvPicPr>
        <p:blipFill>
          <a:blip r:embed="rId2"/>
          <a:stretch>
            <a:fillRect/>
          </a:stretch>
        </p:blipFill>
        <p:spPr>
          <a:xfrm>
            <a:off x="1385640" y="762001"/>
            <a:ext cx="6448920" cy="57912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US" b="1" dirty="0" smtClean="0"/>
              <a:t>SELECTION SORT</a:t>
            </a:r>
            <a:endParaRPr lang="en-US" b="1" dirty="0"/>
          </a:p>
        </p:txBody>
      </p:sp>
      <p:sp>
        <p:nvSpPr>
          <p:cNvPr id="3" name="Subtitle 2"/>
          <p:cNvSpPr>
            <a:spLocks noGrp="1"/>
          </p:cNvSpPr>
          <p:nvPr>
            <p:ph type="subTitle" idx="1"/>
          </p:nvPr>
        </p:nvSpPr>
        <p:spPr>
          <a:xfrm>
            <a:off x="685800" y="1143000"/>
            <a:ext cx="7848600" cy="5410200"/>
          </a:xfrm>
        </p:spPr>
        <p:txBody>
          <a:bodyPr>
            <a:normAutofit/>
          </a:bodyPr>
          <a:lstStyle/>
          <a:p>
            <a:pPr algn="just"/>
            <a:r>
              <a:rPr lang="en-GB" sz="2800" b="1" dirty="0" smtClean="0">
                <a:solidFill>
                  <a:schemeClr val="tx1"/>
                </a:solidFill>
              </a:rPr>
              <a:t>Selection Sort algorithm is an in-place comparison-based algorithm in which the list is divided into two parts, the sorted part at the left end and the unsorted part at the right end.</a:t>
            </a:r>
          </a:p>
          <a:p>
            <a:pPr algn="just"/>
            <a:endParaRPr lang="en-US" sz="2800" dirty="0" smtClean="0">
              <a:solidFill>
                <a:schemeClr val="tx1"/>
              </a:solidFill>
            </a:endParaRPr>
          </a:p>
          <a:p>
            <a:pPr algn="just"/>
            <a:r>
              <a:rPr lang="en-US" sz="2800" dirty="0" smtClean="0">
                <a:solidFill>
                  <a:schemeClr val="tx1"/>
                </a:solidFill>
              </a:rPr>
              <a:t>Although selection sort performs worse than insertion sort algorithm, it is noted for its simplicity and also has performance advantages over  more complicated algorithms in certain situations. Selection sort is generally used for sorting files with very large objects (records) and small keys.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US" b="1" dirty="0" smtClean="0"/>
              <a:t>SELECTION SORT</a:t>
            </a:r>
            <a:endParaRPr lang="en-US" b="1" dirty="0"/>
          </a:p>
        </p:txBody>
      </p:sp>
      <p:sp>
        <p:nvSpPr>
          <p:cNvPr id="3" name="Subtitle 2"/>
          <p:cNvSpPr>
            <a:spLocks noGrp="1"/>
          </p:cNvSpPr>
          <p:nvPr>
            <p:ph type="subTitle" idx="1"/>
          </p:nvPr>
        </p:nvSpPr>
        <p:spPr>
          <a:xfrm>
            <a:off x="685800" y="1143000"/>
            <a:ext cx="7848600" cy="5410200"/>
          </a:xfrm>
        </p:spPr>
        <p:txBody>
          <a:bodyPr>
            <a:normAutofit lnSpcReduction="10000"/>
          </a:bodyPr>
          <a:lstStyle/>
          <a:p>
            <a:pPr algn="just"/>
            <a:r>
              <a:rPr lang="en-US" sz="2800" dirty="0" smtClean="0">
                <a:solidFill>
                  <a:schemeClr val="tx1"/>
                </a:solidFill>
              </a:rPr>
              <a:t>Selection sort works as follows:</a:t>
            </a:r>
          </a:p>
          <a:p>
            <a:pPr algn="just"/>
            <a:endParaRPr lang="en-US" sz="2800" dirty="0" smtClean="0">
              <a:solidFill>
                <a:schemeClr val="tx1"/>
              </a:solidFill>
            </a:endParaRPr>
          </a:p>
          <a:p>
            <a:pPr algn="just"/>
            <a:r>
              <a:rPr lang="en-US" sz="2800" dirty="0" smtClean="0">
                <a:solidFill>
                  <a:schemeClr val="tx1"/>
                </a:solidFill>
              </a:rPr>
              <a:t>First find the smallest value in the array and place it in the first position. Then, find the second smallest value in the array and place it in the second position. Repeat this procedure until the entire array is sorted.</a:t>
            </a:r>
          </a:p>
          <a:p>
            <a:pPr algn="just"/>
            <a:endParaRPr lang="en-US" sz="2800" dirty="0" smtClean="0">
              <a:solidFill>
                <a:schemeClr val="tx1"/>
              </a:solidFill>
            </a:endParaRPr>
          </a:p>
          <a:p>
            <a:pPr algn="just"/>
            <a:r>
              <a:rPr lang="en-US" sz="2800" dirty="0" smtClean="0">
                <a:solidFill>
                  <a:schemeClr val="tx1"/>
                </a:solidFill>
              </a:rPr>
              <a:t>Selection sort is not a stable sorting algorithm.</a:t>
            </a:r>
          </a:p>
          <a:p>
            <a:pPr algn="just"/>
            <a:endParaRPr lang="en-US" sz="2800" dirty="0" smtClean="0">
              <a:solidFill>
                <a:schemeClr val="tx1"/>
              </a:solidFill>
            </a:endParaRPr>
          </a:p>
          <a:p>
            <a:pPr algn="just"/>
            <a:r>
              <a:rPr lang="en-GB" sz="2800" dirty="0" smtClean="0">
                <a:solidFill>
                  <a:schemeClr val="tx1"/>
                </a:solidFill>
              </a:rPr>
              <a:t>Consider the situation in which assignment operation is very costly. so that the number of assignment operations is minimized in general</a:t>
            </a:r>
            <a:r>
              <a:rPr lang="en-US" sz="2800" dirty="0" smtClean="0">
                <a:solidFill>
                  <a:schemeClr val="tx1"/>
                </a:solidFill>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US" b="1" dirty="0" smtClean="0"/>
              <a:t>SELECTION SORT</a:t>
            </a:r>
            <a:endParaRPr lang="en-US" b="1" dirty="0"/>
          </a:p>
        </p:txBody>
      </p:sp>
      <p:sp>
        <p:nvSpPr>
          <p:cNvPr id="3" name="Subtitle 2"/>
          <p:cNvSpPr>
            <a:spLocks noGrp="1"/>
          </p:cNvSpPr>
          <p:nvPr>
            <p:ph type="subTitle" idx="1"/>
          </p:nvPr>
        </p:nvSpPr>
        <p:spPr>
          <a:xfrm>
            <a:off x="685800" y="1143000"/>
            <a:ext cx="7848600" cy="5410200"/>
          </a:xfrm>
        </p:spPr>
        <p:txBody>
          <a:bodyPr>
            <a:normAutofit/>
          </a:bodyPr>
          <a:lstStyle/>
          <a:p>
            <a:pPr algn="just"/>
            <a:endParaRPr lang="en-US" sz="2800" dirty="0" smtClean="0">
              <a:solidFill>
                <a:schemeClr val="tx1"/>
              </a:solidFill>
            </a:endParaRPr>
          </a:p>
        </p:txBody>
      </p:sp>
      <p:pic>
        <p:nvPicPr>
          <p:cNvPr id="12290" name="Picture 2"/>
          <p:cNvPicPr>
            <a:picLocks noChangeAspect="1" noChangeArrowheads="1"/>
          </p:cNvPicPr>
          <p:nvPr/>
        </p:nvPicPr>
        <p:blipFill>
          <a:blip r:embed="rId2"/>
          <a:srcRect/>
          <a:stretch>
            <a:fillRect/>
          </a:stretch>
        </p:blipFill>
        <p:spPr bwMode="auto">
          <a:xfrm>
            <a:off x="838200" y="1371600"/>
            <a:ext cx="7219950" cy="4210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US" b="1" dirty="0" smtClean="0"/>
              <a:t>SELECTION SORT</a:t>
            </a:r>
            <a:endParaRPr lang="en-US" b="1" dirty="0"/>
          </a:p>
        </p:txBody>
      </p:sp>
      <p:sp>
        <p:nvSpPr>
          <p:cNvPr id="3" name="Subtitle 2"/>
          <p:cNvSpPr>
            <a:spLocks noGrp="1"/>
          </p:cNvSpPr>
          <p:nvPr>
            <p:ph type="subTitle" idx="1"/>
          </p:nvPr>
        </p:nvSpPr>
        <p:spPr>
          <a:xfrm>
            <a:off x="685800" y="1143000"/>
            <a:ext cx="7848600" cy="5410200"/>
          </a:xfrm>
        </p:spPr>
        <p:txBody>
          <a:bodyPr>
            <a:normAutofit/>
          </a:bodyPr>
          <a:lstStyle/>
          <a:p>
            <a:pPr algn="just"/>
            <a:endParaRPr lang="en-US" sz="2800" dirty="0" smtClean="0">
              <a:solidFill>
                <a:schemeClr val="tx1"/>
              </a:solidFill>
            </a:endParaRPr>
          </a:p>
        </p:txBody>
      </p:sp>
      <p:pic>
        <p:nvPicPr>
          <p:cNvPr id="13314" name="Picture 2"/>
          <p:cNvPicPr>
            <a:picLocks noChangeAspect="1" noChangeArrowheads="1"/>
          </p:cNvPicPr>
          <p:nvPr/>
        </p:nvPicPr>
        <p:blipFill>
          <a:blip r:embed="rId2"/>
          <a:srcRect/>
          <a:stretch>
            <a:fillRect/>
          </a:stretch>
        </p:blipFill>
        <p:spPr bwMode="auto">
          <a:xfrm>
            <a:off x="838200" y="1600200"/>
            <a:ext cx="7191375" cy="4086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US" b="1" dirty="0" smtClean="0"/>
              <a:t>SELECTION SORT</a:t>
            </a:r>
            <a:endParaRPr lang="en-US" b="1" dirty="0"/>
          </a:p>
        </p:txBody>
      </p:sp>
      <p:sp>
        <p:nvSpPr>
          <p:cNvPr id="3" name="Subtitle 2"/>
          <p:cNvSpPr>
            <a:spLocks noGrp="1"/>
          </p:cNvSpPr>
          <p:nvPr>
            <p:ph type="subTitle" idx="1"/>
          </p:nvPr>
        </p:nvSpPr>
        <p:spPr>
          <a:xfrm>
            <a:off x="685800" y="1143000"/>
            <a:ext cx="7848600" cy="5410200"/>
          </a:xfrm>
        </p:spPr>
        <p:txBody>
          <a:bodyPr>
            <a:normAutofit/>
          </a:bodyPr>
          <a:lstStyle/>
          <a:p>
            <a:pPr algn="just"/>
            <a:endParaRPr lang="en-US" sz="2800" dirty="0" smtClean="0">
              <a:solidFill>
                <a:schemeClr val="tx1"/>
              </a:solidFill>
            </a:endParaRPr>
          </a:p>
        </p:txBody>
      </p:sp>
      <p:pic>
        <p:nvPicPr>
          <p:cNvPr id="14338" name="Picture 2"/>
          <p:cNvPicPr>
            <a:picLocks noChangeAspect="1" noChangeArrowheads="1"/>
          </p:cNvPicPr>
          <p:nvPr/>
        </p:nvPicPr>
        <p:blipFill>
          <a:blip r:embed="rId2"/>
          <a:srcRect/>
          <a:stretch>
            <a:fillRect/>
          </a:stretch>
        </p:blipFill>
        <p:spPr bwMode="auto">
          <a:xfrm>
            <a:off x="685800" y="1066800"/>
            <a:ext cx="7162800" cy="5581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US" b="1" dirty="0" smtClean="0"/>
              <a:t>SELECTION SORT</a:t>
            </a:r>
            <a:endParaRPr lang="en-US" b="1" dirty="0"/>
          </a:p>
        </p:txBody>
      </p:sp>
      <p:sp>
        <p:nvSpPr>
          <p:cNvPr id="3" name="Subtitle 2"/>
          <p:cNvSpPr>
            <a:spLocks noGrp="1"/>
          </p:cNvSpPr>
          <p:nvPr>
            <p:ph type="subTitle" idx="1"/>
          </p:nvPr>
        </p:nvSpPr>
        <p:spPr>
          <a:xfrm>
            <a:off x="685800" y="1143000"/>
            <a:ext cx="7848600" cy="5410200"/>
          </a:xfrm>
        </p:spPr>
        <p:txBody>
          <a:bodyPr>
            <a:noAutofit/>
          </a:bodyPr>
          <a:lstStyle/>
          <a:p>
            <a:pPr algn="just"/>
            <a:r>
              <a:rPr lang="en-US" sz="1100" dirty="0" smtClean="0">
                <a:solidFill>
                  <a:schemeClr val="tx1"/>
                </a:solidFill>
              </a:rPr>
              <a:t>#include &lt;</a:t>
            </a:r>
            <a:r>
              <a:rPr lang="en-US" sz="1100" dirty="0" err="1" smtClean="0">
                <a:solidFill>
                  <a:schemeClr val="tx1"/>
                </a:solidFill>
              </a:rPr>
              <a:t>stdio.h</a:t>
            </a:r>
            <a:r>
              <a:rPr lang="en-US" sz="1100" dirty="0" smtClean="0">
                <a:solidFill>
                  <a:schemeClr val="tx1"/>
                </a:solidFill>
              </a:rPr>
              <a:t>&gt;</a:t>
            </a:r>
          </a:p>
          <a:p>
            <a:pPr algn="just"/>
            <a:r>
              <a:rPr lang="en-US" sz="1100" dirty="0" smtClean="0">
                <a:solidFill>
                  <a:schemeClr val="tx1"/>
                </a:solidFill>
              </a:rPr>
              <a:t>#include &lt;</a:t>
            </a:r>
            <a:r>
              <a:rPr lang="en-US" sz="1100" dirty="0" err="1" smtClean="0">
                <a:solidFill>
                  <a:schemeClr val="tx1"/>
                </a:solidFill>
              </a:rPr>
              <a:t>conio.h</a:t>
            </a:r>
            <a:r>
              <a:rPr lang="en-US" sz="1100" dirty="0" smtClean="0">
                <a:solidFill>
                  <a:schemeClr val="tx1"/>
                </a:solidFill>
              </a:rPr>
              <a:t>&gt;</a:t>
            </a:r>
          </a:p>
          <a:p>
            <a:pPr algn="just"/>
            <a:r>
              <a:rPr lang="en-US" sz="1100" dirty="0" smtClean="0">
                <a:solidFill>
                  <a:schemeClr val="tx1"/>
                </a:solidFill>
              </a:rPr>
              <a:t>void main()</a:t>
            </a:r>
          </a:p>
          <a:p>
            <a:pPr algn="just"/>
            <a:r>
              <a:rPr lang="en-US" sz="1100" dirty="0" smtClean="0">
                <a:solidFill>
                  <a:schemeClr val="tx1"/>
                </a:solidFill>
              </a:rPr>
              <a:t>{</a:t>
            </a:r>
          </a:p>
          <a:p>
            <a:pPr algn="just"/>
            <a:r>
              <a:rPr lang="en-US" sz="1100" dirty="0" smtClean="0">
                <a:solidFill>
                  <a:schemeClr val="tx1"/>
                </a:solidFill>
              </a:rPr>
              <a:t>	</a:t>
            </a:r>
            <a:r>
              <a:rPr lang="en-US" sz="1100" dirty="0" err="1" smtClean="0">
                <a:solidFill>
                  <a:schemeClr val="tx1"/>
                </a:solidFill>
              </a:rPr>
              <a:t>int</a:t>
            </a:r>
            <a:r>
              <a:rPr lang="en-US" sz="1100" dirty="0" smtClean="0">
                <a:solidFill>
                  <a:schemeClr val="tx1"/>
                </a:solidFill>
              </a:rPr>
              <a:t> a[100], n, </a:t>
            </a:r>
            <a:r>
              <a:rPr lang="en-US" sz="1100" dirty="0" err="1" smtClean="0">
                <a:solidFill>
                  <a:schemeClr val="tx1"/>
                </a:solidFill>
              </a:rPr>
              <a:t>i</a:t>
            </a:r>
            <a:r>
              <a:rPr lang="en-US" sz="1100" dirty="0" smtClean="0">
                <a:solidFill>
                  <a:schemeClr val="tx1"/>
                </a:solidFill>
              </a:rPr>
              <a:t>, j, position, swap;</a:t>
            </a:r>
          </a:p>
          <a:p>
            <a:pPr algn="just"/>
            <a:r>
              <a:rPr lang="en-US" sz="1100" dirty="0" smtClean="0">
                <a:solidFill>
                  <a:schemeClr val="tx1"/>
                </a:solidFill>
              </a:rPr>
              <a:t>	</a:t>
            </a:r>
            <a:r>
              <a:rPr lang="en-US" sz="1100" dirty="0" err="1" smtClean="0">
                <a:solidFill>
                  <a:schemeClr val="tx1"/>
                </a:solidFill>
              </a:rPr>
              <a:t>clrscr</a:t>
            </a:r>
            <a:r>
              <a:rPr lang="en-US" sz="1100" dirty="0" smtClean="0">
                <a:solidFill>
                  <a:schemeClr val="tx1"/>
                </a:solidFill>
              </a:rPr>
              <a:t>();</a:t>
            </a:r>
          </a:p>
          <a:p>
            <a:pPr algn="just"/>
            <a:r>
              <a:rPr lang="en-US" sz="1100" dirty="0" smtClean="0">
                <a:solidFill>
                  <a:schemeClr val="tx1"/>
                </a:solidFill>
              </a:rPr>
              <a:t>	</a:t>
            </a:r>
            <a:r>
              <a:rPr lang="en-US" sz="1100" dirty="0" err="1" smtClean="0">
                <a:solidFill>
                  <a:schemeClr val="tx1"/>
                </a:solidFill>
              </a:rPr>
              <a:t>printf</a:t>
            </a:r>
            <a:r>
              <a:rPr lang="en-US" sz="1100" dirty="0" smtClean="0">
                <a:solidFill>
                  <a:schemeClr val="tx1"/>
                </a:solidFill>
              </a:rPr>
              <a:t>("Enter number of elements\n");</a:t>
            </a:r>
          </a:p>
          <a:p>
            <a:pPr algn="just"/>
            <a:r>
              <a:rPr lang="en-US" sz="1100" dirty="0" smtClean="0">
                <a:solidFill>
                  <a:schemeClr val="tx1"/>
                </a:solidFill>
              </a:rPr>
              <a:t>	</a:t>
            </a:r>
            <a:r>
              <a:rPr lang="en-US" sz="1100" dirty="0" err="1" smtClean="0">
                <a:solidFill>
                  <a:schemeClr val="tx1"/>
                </a:solidFill>
              </a:rPr>
              <a:t>scanf</a:t>
            </a:r>
            <a:r>
              <a:rPr lang="en-US" sz="1100" dirty="0" smtClean="0">
                <a:solidFill>
                  <a:schemeClr val="tx1"/>
                </a:solidFill>
              </a:rPr>
              <a:t>("%d", &amp;n);</a:t>
            </a:r>
          </a:p>
          <a:p>
            <a:pPr algn="just"/>
            <a:r>
              <a:rPr lang="en-US" sz="1100" dirty="0" smtClean="0">
                <a:solidFill>
                  <a:schemeClr val="tx1"/>
                </a:solidFill>
              </a:rPr>
              <a:t>	</a:t>
            </a:r>
            <a:r>
              <a:rPr lang="en-US" sz="1100" dirty="0" err="1" smtClean="0">
                <a:solidFill>
                  <a:schemeClr val="tx1"/>
                </a:solidFill>
              </a:rPr>
              <a:t>printf</a:t>
            </a:r>
            <a:r>
              <a:rPr lang="en-US" sz="1100" dirty="0" smtClean="0">
                <a:solidFill>
                  <a:schemeClr val="tx1"/>
                </a:solidFill>
              </a:rPr>
              <a:t>("Enter %d Numbers\n", n);</a:t>
            </a:r>
          </a:p>
          <a:p>
            <a:pPr algn="just"/>
            <a:r>
              <a:rPr lang="en-US" sz="1100" dirty="0" smtClean="0">
                <a:solidFill>
                  <a:schemeClr val="tx1"/>
                </a:solidFill>
              </a:rPr>
              <a:t>	for (</a:t>
            </a:r>
            <a:r>
              <a:rPr lang="en-US" sz="1100" dirty="0" err="1" smtClean="0">
                <a:solidFill>
                  <a:schemeClr val="tx1"/>
                </a:solidFill>
              </a:rPr>
              <a:t>i</a:t>
            </a:r>
            <a:r>
              <a:rPr lang="en-US" sz="1100" dirty="0" smtClean="0">
                <a:solidFill>
                  <a:schemeClr val="tx1"/>
                </a:solidFill>
              </a:rPr>
              <a:t> = 0; </a:t>
            </a:r>
            <a:r>
              <a:rPr lang="en-US" sz="1100" dirty="0" err="1" smtClean="0">
                <a:solidFill>
                  <a:schemeClr val="tx1"/>
                </a:solidFill>
              </a:rPr>
              <a:t>i</a:t>
            </a:r>
            <a:r>
              <a:rPr lang="en-US" sz="1100" dirty="0" smtClean="0">
                <a:solidFill>
                  <a:schemeClr val="tx1"/>
                </a:solidFill>
              </a:rPr>
              <a:t> &lt; n; </a:t>
            </a:r>
            <a:r>
              <a:rPr lang="en-US" sz="1100" dirty="0" err="1" smtClean="0">
                <a:solidFill>
                  <a:schemeClr val="tx1"/>
                </a:solidFill>
              </a:rPr>
              <a:t>i</a:t>
            </a:r>
            <a:r>
              <a:rPr lang="en-US" sz="1100" dirty="0" smtClean="0">
                <a:solidFill>
                  <a:schemeClr val="tx1"/>
                </a:solidFill>
              </a:rPr>
              <a:t>++)	</a:t>
            </a:r>
          </a:p>
          <a:p>
            <a:pPr algn="just"/>
            <a:r>
              <a:rPr lang="en-US" sz="1100" dirty="0" smtClean="0">
                <a:solidFill>
                  <a:schemeClr val="tx1"/>
                </a:solidFill>
              </a:rPr>
              <a:t>	{</a:t>
            </a:r>
          </a:p>
          <a:p>
            <a:pPr algn="just"/>
            <a:r>
              <a:rPr lang="en-US" sz="1100" dirty="0" smtClean="0">
                <a:solidFill>
                  <a:schemeClr val="tx1"/>
                </a:solidFill>
              </a:rPr>
              <a:t>		</a:t>
            </a:r>
            <a:r>
              <a:rPr lang="en-US" sz="1100" dirty="0" err="1" smtClean="0">
                <a:solidFill>
                  <a:schemeClr val="tx1"/>
                </a:solidFill>
              </a:rPr>
              <a:t>scanf</a:t>
            </a:r>
            <a:r>
              <a:rPr lang="en-US" sz="1100" dirty="0" smtClean="0">
                <a:solidFill>
                  <a:schemeClr val="tx1"/>
                </a:solidFill>
              </a:rPr>
              <a:t>("%d", &amp;a[</a:t>
            </a:r>
            <a:r>
              <a:rPr lang="en-US" sz="1100" dirty="0" err="1" smtClean="0">
                <a:solidFill>
                  <a:schemeClr val="tx1"/>
                </a:solidFill>
              </a:rPr>
              <a:t>i</a:t>
            </a:r>
            <a:r>
              <a:rPr lang="en-US" sz="1100" dirty="0" smtClean="0">
                <a:solidFill>
                  <a:schemeClr val="tx1"/>
                </a:solidFill>
              </a:rPr>
              <a:t>]);</a:t>
            </a:r>
          </a:p>
          <a:p>
            <a:pPr algn="just"/>
            <a:r>
              <a:rPr lang="en-US" sz="1100" dirty="0" smtClean="0">
                <a:solidFill>
                  <a:schemeClr val="tx1"/>
                </a:solidFill>
              </a:rPr>
              <a:t>	}</a:t>
            </a:r>
          </a:p>
          <a:p>
            <a:pPr algn="just"/>
            <a:r>
              <a:rPr lang="en-US" sz="1100" dirty="0" smtClean="0">
                <a:solidFill>
                  <a:schemeClr val="tx1"/>
                </a:solidFill>
              </a:rPr>
              <a:t>	for(</a:t>
            </a:r>
            <a:r>
              <a:rPr lang="en-US" sz="1100" dirty="0" err="1" smtClean="0">
                <a:solidFill>
                  <a:schemeClr val="tx1"/>
                </a:solidFill>
              </a:rPr>
              <a:t>i</a:t>
            </a:r>
            <a:r>
              <a:rPr lang="en-US" sz="1100" dirty="0" smtClean="0">
                <a:solidFill>
                  <a:schemeClr val="tx1"/>
                </a:solidFill>
              </a:rPr>
              <a:t> = 0; </a:t>
            </a:r>
            <a:r>
              <a:rPr lang="en-US" sz="1100" dirty="0" err="1" smtClean="0">
                <a:solidFill>
                  <a:schemeClr val="tx1"/>
                </a:solidFill>
              </a:rPr>
              <a:t>i</a:t>
            </a:r>
            <a:r>
              <a:rPr lang="en-US" sz="1100" dirty="0" smtClean="0">
                <a:solidFill>
                  <a:schemeClr val="tx1"/>
                </a:solidFill>
              </a:rPr>
              <a:t> &lt; n - 1; </a:t>
            </a:r>
            <a:r>
              <a:rPr lang="en-US" sz="1100" dirty="0" err="1" smtClean="0">
                <a:solidFill>
                  <a:schemeClr val="tx1"/>
                </a:solidFill>
              </a:rPr>
              <a:t>i</a:t>
            </a:r>
            <a:r>
              <a:rPr lang="en-US" sz="1100" dirty="0" smtClean="0">
                <a:solidFill>
                  <a:schemeClr val="tx1"/>
                </a:solidFill>
              </a:rPr>
              <a:t>++)</a:t>
            </a:r>
          </a:p>
          <a:p>
            <a:pPr algn="just"/>
            <a:r>
              <a:rPr lang="en-US" sz="1100" dirty="0" smtClean="0">
                <a:solidFill>
                  <a:schemeClr val="tx1"/>
                </a:solidFill>
              </a:rPr>
              <a:t>	{</a:t>
            </a:r>
          </a:p>
          <a:p>
            <a:pPr algn="just"/>
            <a:r>
              <a:rPr lang="en-US" sz="1100" dirty="0" smtClean="0">
                <a:solidFill>
                  <a:schemeClr val="tx1"/>
                </a:solidFill>
              </a:rPr>
              <a:t>		position=</a:t>
            </a:r>
            <a:r>
              <a:rPr lang="en-US" sz="1100" dirty="0" err="1" smtClean="0">
                <a:solidFill>
                  <a:schemeClr val="tx1"/>
                </a:solidFill>
              </a:rPr>
              <a:t>i</a:t>
            </a:r>
            <a:r>
              <a:rPr lang="en-US" sz="1100" dirty="0" smtClean="0">
                <a:solidFill>
                  <a:schemeClr val="tx1"/>
                </a:solidFill>
              </a:rPr>
              <a:t>;</a:t>
            </a:r>
          </a:p>
          <a:p>
            <a:pPr algn="just"/>
            <a:r>
              <a:rPr lang="en-US" sz="1100" dirty="0" smtClean="0">
                <a:solidFill>
                  <a:schemeClr val="tx1"/>
                </a:solidFill>
              </a:rPr>
              <a:t>		for(j = </a:t>
            </a:r>
            <a:r>
              <a:rPr lang="en-US" sz="1100" dirty="0" err="1" smtClean="0">
                <a:solidFill>
                  <a:schemeClr val="tx1"/>
                </a:solidFill>
              </a:rPr>
              <a:t>i</a:t>
            </a:r>
            <a:r>
              <a:rPr lang="en-US" sz="1100" dirty="0" smtClean="0">
                <a:solidFill>
                  <a:schemeClr val="tx1"/>
                </a:solidFill>
              </a:rPr>
              <a:t> + 1; j &lt; n; j++)</a:t>
            </a:r>
          </a:p>
          <a:p>
            <a:pPr algn="just"/>
            <a:r>
              <a:rPr lang="en-US" sz="1100" dirty="0" smtClean="0">
                <a:solidFill>
                  <a:schemeClr val="tx1"/>
                </a:solidFill>
              </a:rPr>
              <a:t>		{</a:t>
            </a:r>
          </a:p>
          <a:p>
            <a:pPr algn="just"/>
            <a:r>
              <a:rPr lang="en-US" sz="1100" dirty="0" smtClean="0">
                <a:solidFill>
                  <a:schemeClr val="tx1"/>
                </a:solidFill>
              </a:rPr>
              <a:t>			if(a[position] &gt; a[j])</a:t>
            </a:r>
          </a:p>
          <a:p>
            <a:pPr algn="just"/>
            <a:r>
              <a:rPr lang="en-US" sz="1100" dirty="0" smtClean="0">
                <a:solidFill>
                  <a:schemeClr val="tx1"/>
                </a:solidFill>
              </a:rPr>
              <a:t>			position=j;</a:t>
            </a:r>
          </a:p>
          <a:p>
            <a:pPr algn="just"/>
            <a:r>
              <a:rPr lang="en-US" sz="1100" dirty="0" smtClean="0">
                <a:solidFill>
                  <a:schemeClr val="tx1"/>
                </a:solidFill>
              </a:rPr>
              <a:t>		}</a:t>
            </a:r>
          </a:p>
          <a:p>
            <a:pPr algn="just"/>
            <a:r>
              <a:rPr lang="en-US" sz="1100" dirty="0" smtClean="0">
                <a:solidFill>
                  <a:schemeClr val="tx1"/>
                </a:solidFill>
              </a:rPr>
              <a:t>		if(position != </a:t>
            </a:r>
            <a:r>
              <a:rPr lang="en-US" sz="1100" dirty="0" err="1" smtClean="0">
                <a:solidFill>
                  <a:schemeClr val="tx1"/>
                </a:solidFill>
              </a:rPr>
              <a:t>i</a:t>
            </a:r>
            <a:r>
              <a:rPr lang="en-US" sz="1100" dirty="0" smtClean="0">
                <a:solidFill>
                  <a:schemeClr val="tx1"/>
                </a:solidFill>
              </a:rPr>
              <a:t>)</a:t>
            </a:r>
          </a:p>
          <a:p>
            <a:pPr algn="just"/>
            <a:r>
              <a:rPr lang="en-US" sz="1100" dirty="0" smtClean="0">
                <a:solidFill>
                  <a:schemeClr val="tx1"/>
                </a:solidFill>
              </a:rPr>
              <a:t>		{</a:t>
            </a:r>
          </a:p>
          <a:p>
            <a:pPr algn="just"/>
            <a:r>
              <a:rPr lang="en-US" sz="1100" dirty="0" smtClean="0">
                <a:solidFill>
                  <a:schemeClr val="tx1"/>
                </a:solidFill>
              </a:rPr>
              <a:t>			swap=a[</a:t>
            </a:r>
            <a:r>
              <a:rPr lang="en-US" sz="1100" dirty="0" err="1" smtClean="0">
                <a:solidFill>
                  <a:schemeClr val="tx1"/>
                </a:solidFill>
              </a:rPr>
              <a:t>i</a:t>
            </a:r>
            <a:r>
              <a:rPr lang="en-US" sz="1100" dirty="0" smtClean="0">
                <a:solidFill>
                  <a:schemeClr val="tx1"/>
                </a:solidFill>
              </a:rPr>
              <a:t>];</a:t>
            </a:r>
          </a:p>
          <a:p>
            <a:pPr algn="just"/>
            <a:r>
              <a:rPr lang="en-US" sz="1100" dirty="0" smtClean="0">
                <a:solidFill>
                  <a:schemeClr val="tx1"/>
                </a:solidFill>
              </a:rPr>
              <a:t>			a[</a:t>
            </a:r>
            <a:r>
              <a:rPr lang="en-US" sz="1100" dirty="0" err="1" smtClean="0">
                <a:solidFill>
                  <a:schemeClr val="tx1"/>
                </a:solidFill>
              </a:rPr>
              <a:t>i</a:t>
            </a:r>
            <a:r>
              <a:rPr lang="en-US" sz="1100" dirty="0" smtClean="0">
                <a:solidFill>
                  <a:schemeClr val="tx1"/>
                </a:solidFill>
              </a:rPr>
              <a:t>]=a[position];</a:t>
            </a:r>
          </a:p>
          <a:p>
            <a:pPr algn="just"/>
            <a:r>
              <a:rPr lang="en-US" sz="1100" dirty="0" smtClean="0">
                <a:solidFill>
                  <a:schemeClr val="tx1"/>
                </a:solidFill>
              </a:rPr>
              <a:t>			a[position]=swap;</a:t>
            </a:r>
          </a:p>
          <a:p>
            <a:pPr algn="just"/>
            <a:r>
              <a:rPr lang="en-US" sz="1100" dirty="0" smtClean="0">
                <a:solidFill>
                  <a:schemeClr val="tx1"/>
                </a:solidFill>
              </a:rPr>
              <a:t>		}</a:t>
            </a:r>
          </a:p>
          <a:p>
            <a:pPr algn="just"/>
            <a:r>
              <a:rPr lang="en-US" sz="1100" dirty="0" smtClean="0">
                <a:solidFill>
                  <a:schemeClr val="tx1"/>
                </a:solidFill>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US" b="1" dirty="0" smtClean="0"/>
              <a:t>Linear Search</a:t>
            </a:r>
            <a:endParaRPr lang="en-US" b="1" dirty="0"/>
          </a:p>
        </p:txBody>
      </p:sp>
      <p:sp>
        <p:nvSpPr>
          <p:cNvPr id="3" name="Subtitle 2"/>
          <p:cNvSpPr>
            <a:spLocks noGrp="1"/>
          </p:cNvSpPr>
          <p:nvPr>
            <p:ph type="subTitle" idx="1"/>
          </p:nvPr>
        </p:nvSpPr>
        <p:spPr>
          <a:xfrm>
            <a:off x="685800" y="1143000"/>
            <a:ext cx="7848600" cy="5410200"/>
          </a:xfrm>
        </p:spPr>
        <p:txBody>
          <a:bodyPr>
            <a:normAutofit fontScale="92500" lnSpcReduction="10000"/>
          </a:bodyPr>
          <a:lstStyle/>
          <a:p>
            <a:pPr algn="just"/>
            <a:r>
              <a:rPr lang="en-US" sz="2800" b="1" dirty="0" smtClean="0">
                <a:solidFill>
                  <a:schemeClr val="tx1"/>
                </a:solidFill>
              </a:rPr>
              <a:t>Linear search, also called as </a:t>
            </a:r>
            <a:r>
              <a:rPr lang="en-US" sz="2800" b="1" i="1" dirty="0" smtClean="0">
                <a:solidFill>
                  <a:schemeClr val="tx1"/>
                </a:solidFill>
              </a:rPr>
              <a:t>sequential search, is a very simple method used for searching an array </a:t>
            </a:r>
            <a:r>
              <a:rPr lang="en-US" sz="2800" b="1" dirty="0" smtClean="0">
                <a:solidFill>
                  <a:schemeClr val="tx1"/>
                </a:solidFill>
              </a:rPr>
              <a:t>for a particular value. </a:t>
            </a:r>
          </a:p>
          <a:p>
            <a:pPr algn="just"/>
            <a:endParaRPr lang="en-US" sz="2800" dirty="0" smtClean="0">
              <a:solidFill>
                <a:schemeClr val="tx1"/>
              </a:solidFill>
            </a:endParaRPr>
          </a:p>
          <a:p>
            <a:pPr algn="just"/>
            <a:r>
              <a:rPr lang="en-US" sz="2800" b="1" dirty="0" smtClean="0">
                <a:solidFill>
                  <a:schemeClr val="tx1"/>
                </a:solidFill>
              </a:rPr>
              <a:t>It works by comparing the value to be searched with every element of the array one by one in a sequence until a match is found. </a:t>
            </a:r>
          </a:p>
          <a:p>
            <a:pPr algn="just"/>
            <a:endParaRPr lang="en-US" sz="2800" dirty="0" smtClean="0">
              <a:solidFill>
                <a:schemeClr val="tx1"/>
              </a:solidFill>
            </a:endParaRPr>
          </a:p>
          <a:p>
            <a:pPr algn="just"/>
            <a:r>
              <a:rPr lang="en-US" sz="2800" dirty="0" smtClean="0">
                <a:solidFill>
                  <a:schemeClr val="tx1"/>
                </a:solidFill>
              </a:rPr>
              <a:t>Linear search is mostly used to search an unordered list of elements (array in which data elements are not sorted). For example, if an array</a:t>
            </a:r>
          </a:p>
          <a:p>
            <a:pPr algn="just"/>
            <a:r>
              <a:rPr lang="en-US" sz="2800" dirty="0" smtClean="0">
                <a:solidFill>
                  <a:schemeClr val="tx1"/>
                </a:solidFill>
              </a:rPr>
              <a:t>A[] is declared and initialized as,</a:t>
            </a:r>
          </a:p>
          <a:p>
            <a:pPr algn="just"/>
            <a:r>
              <a:rPr lang="en-US" sz="2800" dirty="0" err="1" smtClean="0">
                <a:solidFill>
                  <a:schemeClr val="tx1"/>
                </a:solidFill>
              </a:rPr>
              <a:t>int</a:t>
            </a:r>
            <a:r>
              <a:rPr lang="en-US" sz="2800" dirty="0" smtClean="0">
                <a:solidFill>
                  <a:schemeClr val="tx1"/>
                </a:solidFill>
              </a:rPr>
              <a:t> A[] = {10, 8, 2, 7, 3, 4, 9, 1, 6, 5};</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US" b="1" dirty="0" smtClean="0"/>
              <a:t>SELECTION SORT</a:t>
            </a:r>
            <a:endParaRPr lang="en-US" b="1" dirty="0"/>
          </a:p>
        </p:txBody>
      </p:sp>
      <p:sp>
        <p:nvSpPr>
          <p:cNvPr id="3" name="Subtitle 2"/>
          <p:cNvSpPr>
            <a:spLocks noGrp="1"/>
          </p:cNvSpPr>
          <p:nvPr>
            <p:ph type="subTitle" idx="1"/>
          </p:nvPr>
        </p:nvSpPr>
        <p:spPr>
          <a:xfrm>
            <a:off x="685800" y="1143000"/>
            <a:ext cx="7848600" cy="5410200"/>
          </a:xfrm>
        </p:spPr>
        <p:txBody>
          <a:bodyPr>
            <a:normAutofit/>
          </a:bodyPr>
          <a:lstStyle/>
          <a:p>
            <a:pPr algn="just"/>
            <a:r>
              <a:rPr lang="en-US" sz="1200" dirty="0" smtClean="0">
                <a:solidFill>
                  <a:schemeClr val="tx1"/>
                </a:solidFill>
              </a:rPr>
              <a:t>	</a:t>
            </a:r>
            <a:r>
              <a:rPr lang="en-US" sz="1200" dirty="0" err="1" smtClean="0">
                <a:solidFill>
                  <a:schemeClr val="tx1"/>
                </a:solidFill>
              </a:rPr>
              <a:t>printf</a:t>
            </a:r>
            <a:r>
              <a:rPr lang="en-US" sz="1200" dirty="0" smtClean="0">
                <a:solidFill>
                  <a:schemeClr val="tx1"/>
                </a:solidFill>
              </a:rPr>
              <a:t>("Sorted Array:\n");</a:t>
            </a:r>
          </a:p>
          <a:p>
            <a:pPr algn="just"/>
            <a:r>
              <a:rPr lang="en-US" sz="1200" dirty="0" smtClean="0">
                <a:solidFill>
                  <a:schemeClr val="tx1"/>
                </a:solidFill>
              </a:rPr>
              <a:t>	for(</a:t>
            </a:r>
            <a:r>
              <a:rPr lang="en-US" sz="1200" dirty="0" err="1" smtClean="0">
                <a:solidFill>
                  <a:schemeClr val="tx1"/>
                </a:solidFill>
              </a:rPr>
              <a:t>i</a:t>
            </a:r>
            <a:r>
              <a:rPr lang="en-US" sz="1200" dirty="0" smtClean="0">
                <a:solidFill>
                  <a:schemeClr val="tx1"/>
                </a:solidFill>
              </a:rPr>
              <a:t> = 0; </a:t>
            </a:r>
            <a:r>
              <a:rPr lang="en-US" sz="1200" dirty="0" err="1" smtClean="0">
                <a:solidFill>
                  <a:schemeClr val="tx1"/>
                </a:solidFill>
              </a:rPr>
              <a:t>i</a:t>
            </a:r>
            <a:r>
              <a:rPr lang="en-US" sz="1200" dirty="0" smtClean="0">
                <a:solidFill>
                  <a:schemeClr val="tx1"/>
                </a:solidFill>
              </a:rPr>
              <a:t> &lt; n; </a:t>
            </a:r>
            <a:r>
              <a:rPr lang="en-US" sz="1200" dirty="0" err="1" smtClean="0">
                <a:solidFill>
                  <a:schemeClr val="tx1"/>
                </a:solidFill>
              </a:rPr>
              <a:t>i</a:t>
            </a:r>
            <a:r>
              <a:rPr lang="en-US" sz="1200" dirty="0" smtClean="0">
                <a:solidFill>
                  <a:schemeClr val="tx1"/>
                </a:solidFill>
              </a:rPr>
              <a:t>++)</a:t>
            </a:r>
          </a:p>
          <a:p>
            <a:pPr algn="just"/>
            <a:r>
              <a:rPr lang="en-US" sz="1200" dirty="0" smtClean="0">
                <a:solidFill>
                  <a:schemeClr val="tx1"/>
                </a:solidFill>
              </a:rPr>
              <a:t>	{</a:t>
            </a:r>
          </a:p>
          <a:p>
            <a:pPr algn="just"/>
            <a:r>
              <a:rPr lang="en-US" sz="1200" dirty="0" smtClean="0">
                <a:solidFill>
                  <a:schemeClr val="tx1"/>
                </a:solidFill>
              </a:rPr>
              <a:t>		</a:t>
            </a:r>
            <a:r>
              <a:rPr lang="en-US" sz="1200" dirty="0" err="1" smtClean="0">
                <a:solidFill>
                  <a:schemeClr val="tx1"/>
                </a:solidFill>
              </a:rPr>
              <a:t>printf</a:t>
            </a:r>
            <a:r>
              <a:rPr lang="en-US" sz="1200" dirty="0" smtClean="0">
                <a:solidFill>
                  <a:schemeClr val="tx1"/>
                </a:solidFill>
              </a:rPr>
              <a:t>("%d\n", a[</a:t>
            </a:r>
            <a:r>
              <a:rPr lang="en-US" sz="1200" dirty="0" err="1" smtClean="0">
                <a:solidFill>
                  <a:schemeClr val="tx1"/>
                </a:solidFill>
              </a:rPr>
              <a:t>i</a:t>
            </a:r>
            <a:r>
              <a:rPr lang="en-US" sz="1200" dirty="0" smtClean="0">
                <a:solidFill>
                  <a:schemeClr val="tx1"/>
                </a:solidFill>
              </a:rPr>
              <a:t>]);</a:t>
            </a:r>
          </a:p>
          <a:p>
            <a:pPr algn="just"/>
            <a:r>
              <a:rPr lang="en-US" sz="1200" dirty="0" smtClean="0">
                <a:solidFill>
                  <a:schemeClr val="tx1"/>
                </a:solidFill>
              </a:rPr>
              <a:t>	}</a:t>
            </a:r>
          </a:p>
          <a:p>
            <a:pPr algn="just"/>
            <a:r>
              <a:rPr lang="en-US" sz="1200" dirty="0" smtClean="0">
                <a:solidFill>
                  <a:schemeClr val="tx1"/>
                </a:solidFill>
              </a:rPr>
              <a:t>	</a:t>
            </a:r>
            <a:r>
              <a:rPr lang="en-US" sz="1200" dirty="0" err="1" smtClean="0">
                <a:solidFill>
                  <a:schemeClr val="tx1"/>
                </a:solidFill>
              </a:rPr>
              <a:t>getch</a:t>
            </a:r>
            <a:r>
              <a:rPr lang="en-US" sz="1200" dirty="0" smtClean="0">
                <a:solidFill>
                  <a:schemeClr val="tx1"/>
                </a:solidFill>
              </a:rPr>
              <a:t>();</a:t>
            </a:r>
          </a:p>
          <a:p>
            <a:pPr algn="just"/>
            <a:r>
              <a:rPr lang="en-US" sz="1200" dirty="0" smtClean="0">
                <a:solidFill>
                  <a:schemeClr val="tx1"/>
                </a:solidFill>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fontScale="90000"/>
          </a:bodyPr>
          <a:lstStyle/>
          <a:p>
            <a:r>
              <a:rPr lang="en-US" b="1" dirty="0" smtClean="0"/>
              <a:t>DIFFERENTIATE INSERTION AND SELECTION SORT</a:t>
            </a:r>
            <a:endParaRPr lang="en-US" b="1" dirty="0"/>
          </a:p>
        </p:txBody>
      </p:sp>
      <p:sp>
        <p:nvSpPr>
          <p:cNvPr id="3" name="Subtitle 2"/>
          <p:cNvSpPr>
            <a:spLocks noGrp="1"/>
          </p:cNvSpPr>
          <p:nvPr>
            <p:ph type="subTitle" idx="1"/>
          </p:nvPr>
        </p:nvSpPr>
        <p:spPr>
          <a:xfrm>
            <a:off x="685800" y="1143000"/>
            <a:ext cx="7848600" cy="5410200"/>
          </a:xfrm>
        </p:spPr>
        <p:txBody>
          <a:bodyPr>
            <a:normAutofit/>
          </a:bodyPr>
          <a:lstStyle/>
          <a:p>
            <a:pPr algn="just"/>
            <a:endParaRPr lang="en-US" sz="2800" dirty="0" smtClean="0">
              <a:solidFill>
                <a:schemeClr val="tx1"/>
              </a:solidFill>
            </a:endParaRPr>
          </a:p>
        </p:txBody>
      </p:sp>
      <p:pic>
        <p:nvPicPr>
          <p:cNvPr id="4" name="Picture 3" descr="insertionvsselection.JPG"/>
          <p:cNvPicPr>
            <a:picLocks noChangeAspect="1"/>
          </p:cNvPicPr>
          <p:nvPr/>
        </p:nvPicPr>
        <p:blipFill>
          <a:blip r:embed="rId2"/>
          <a:stretch>
            <a:fillRect/>
          </a:stretch>
        </p:blipFill>
        <p:spPr>
          <a:xfrm>
            <a:off x="1371600" y="1143000"/>
            <a:ext cx="6324600" cy="5334000"/>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IN" b="1" dirty="0" smtClean="0"/>
              <a:t>QUICK SORT</a:t>
            </a:r>
            <a:endParaRPr lang="en-US" b="1" dirty="0"/>
          </a:p>
        </p:txBody>
      </p:sp>
      <p:sp>
        <p:nvSpPr>
          <p:cNvPr id="3" name="Subtitle 2"/>
          <p:cNvSpPr>
            <a:spLocks noGrp="1"/>
          </p:cNvSpPr>
          <p:nvPr>
            <p:ph type="subTitle" idx="1"/>
          </p:nvPr>
        </p:nvSpPr>
        <p:spPr>
          <a:xfrm>
            <a:off x="685800" y="1143000"/>
            <a:ext cx="7848600" cy="5410200"/>
          </a:xfrm>
        </p:spPr>
        <p:txBody>
          <a:bodyPr>
            <a:normAutofit fontScale="85000" lnSpcReduction="10000"/>
          </a:bodyPr>
          <a:lstStyle/>
          <a:p>
            <a:pPr algn="just"/>
            <a:r>
              <a:rPr lang="en-GB" sz="2800" b="1" dirty="0" smtClean="0">
                <a:solidFill>
                  <a:schemeClr val="tx1"/>
                </a:solidFill>
              </a:rPr>
              <a:t>Quicksort is a divide and conquer algorithm</a:t>
            </a:r>
            <a:r>
              <a:rPr lang="en-GB" sz="2800" dirty="0" smtClean="0">
                <a:solidFill>
                  <a:schemeClr val="tx1"/>
                </a:solidFill>
              </a:rPr>
              <a:t>. </a:t>
            </a:r>
          </a:p>
          <a:p>
            <a:pPr algn="just"/>
            <a:r>
              <a:rPr lang="en-GB" sz="2800" dirty="0" smtClean="0">
                <a:solidFill>
                  <a:schemeClr val="tx1"/>
                </a:solidFill>
              </a:rPr>
              <a:t>The steps are: 1) Pick an element from the array, this element is called as pivot element. 2) Divide the unsorted array of elements in two arrays with values less than the pivot come in the first sub array, while all elements with values greater than the pivot come in the second sub-array (equal values can go either way). This step is called the partition operation. 3) Recursively repeat the step 2(until the sub-arrays are sorted) to the sub-array of elements with smaller values and separately to the sub-array of elements with greater values. </a:t>
            </a:r>
          </a:p>
          <a:p>
            <a:pPr algn="just"/>
            <a:endParaRPr lang="en-GB" sz="2800" dirty="0" smtClean="0">
              <a:solidFill>
                <a:schemeClr val="tx1"/>
              </a:solidFill>
            </a:endParaRPr>
          </a:p>
          <a:p>
            <a:pPr algn="just"/>
            <a:r>
              <a:rPr lang="en-GB" sz="2800" dirty="0" smtClean="0">
                <a:solidFill>
                  <a:schemeClr val="tx1"/>
                </a:solidFill>
              </a:rPr>
              <a:t>The same logic we have implemented in the following C program.</a:t>
            </a:r>
          </a:p>
          <a:p>
            <a:pPr algn="just"/>
            <a:r>
              <a:rPr lang="en-GB" sz="2800" dirty="0" smtClean="0">
                <a:solidFill>
                  <a:schemeClr val="tx1"/>
                </a:solidFill>
              </a:rPr>
              <a:t/>
            </a:r>
            <a:br>
              <a:rPr lang="en-GB" sz="2800" dirty="0" smtClean="0">
                <a:solidFill>
                  <a:schemeClr val="tx1"/>
                </a:solidFill>
              </a:rPr>
            </a:br>
            <a:endParaRPr lang="en-US" sz="2800" dirty="0" smtClean="0">
              <a:solidFill>
                <a:schemeClr val="tx1"/>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IN" b="1" dirty="0" smtClean="0"/>
              <a:t>QUICK SORT</a:t>
            </a:r>
            <a:endParaRPr lang="en-US" b="1" dirty="0"/>
          </a:p>
        </p:txBody>
      </p:sp>
      <p:sp>
        <p:nvSpPr>
          <p:cNvPr id="3" name="Subtitle 2"/>
          <p:cNvSpPr>
            <a:spLocks noGrp="1"/>
          </p:cNvSpPr>
          <p:nvPr>
            <p:ph type="subTitle" idx="1"/>
          </p:nvPr>
        </p:nvSpPr>
        <p:spPr>
          <a:xfrm>
            <a:off x="685800" y="1143000"/>
            <a:ext cx="7848600" cy="5410200"/>
          </a:xfrm>
        </p:spPr>
        <p:txBody>
          <a:bodyPr>
            <a:normAutofit/>
          </a:bodyPr>
          <a:lstStyle/>
          <a:p>
            <a:pPr algn="just"/>
            <a:endParaRPr lang="en-US" sz="2800" dirty="0" smtClean="0">
              <a:solidFill>
                <a:schemeClr val="tx1"/>
              </a:solidFill>
            </a:endParaRPr>
          </a:p>
        </p:txBody>
      </p:sp>
      <p:pic>
        <p:nvPicPr>
          <p:cNvPr id="1026" name="Picture 2"/>
          <p:cNvPicPr>
            <a:picLocks noChangeAspect="1" noChangeArrowheads="1"/>
          </p:cNvPicPr>
          <p:nvPr/>
        </p:nvPicPr>
        <p:blipFill>
          <a:blip r:embed="rId2"/>
          <a:srcRect/>
          <a:stretch>
            <a:fillRect/>
          </a:stretch>
        </p:blipFill>
        <p:spPr bwMode="auto">
          <a:xfrm>
            <a:off x="304800" y="1676400"/>
            <a:ext cx="8156917"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IN" b="1" dirty="0" smtClean="0"/>
              <a:t>QUICK SORT</a:t>
            </a:r>
            <a:endParaRPr lang="en-US" b="1" dirty="0"/>
          </a:p>
        </p:txBody>
      </p:sp>
      <p:sp>
        <p:nvSpPr>
          <p:cNvPr id="3" name="Subtitle 2"/>
          <p:cNvSpPr>
            <a:spLocks noGrp="1"/>
          </p:cNvSpPr>
          <p:nvPr>
            <p:ph type="subTitle" idx="1"/>
          </p:nvPr>
        </p:nvSpPr>
        <p:spPr>
          <a:xfrm>
            <a:off x="685800" y="1143000"/>
            <a:ext cx="7848600" cy="5410200"/>
          </a:xfrm>
        </p:spPr>
        <p:txBody>
          <a:bodyPr>
            <a:normAutofit fontScale="47500" lnSpcReduction="20000"/>
          </a:bodyPr>
          <a:lstStyle/>
          <a:p>
            <a:pPr algn="just"/>
            <a:r>
              <a:rPr lang="en-US" sz="2800" dirty="0" smtClean="0">
                <a:solidFill>
                  <a:schemeClr val="tx1"/>
                </a:solidFill>
              </a:rPr>
              <a:t>#include&lt;</a:t>
            </a:r>
            <a:r>
              <a:rPr lang="en-US" sz="2800" dirty="0" err="1" smtClean="0">
                <a:solidFill>
                  <a:schemeClr val="tx1"/>
                </a:solidFill>
              </a:rPr>
              <a:t>stdio.h</a:t>
            </a:r>
            <a:r>
              <a:rPr lang="en-US" sz="2800" dirty="0" smtClean="0">
                <a:solidFill>
                  <a:schemeClr val="tx1"/>
                </a:solidFill>
              </a:rPr>
              <a:t>&gt;</a:t>
            </a:r>
          </a:p>
          <a:p>
            <a:pPr algn="just"/>
            <a:r>
              <a:rPr lang="en-US" sz="2800" dirty="0" smtClean="0">
                <a:solidFill>
                  <a:schemeClr val="tx1"/>
                </a:solidFill>
              </a:rPr>
              <a:t>#include&lt;</a:t>
            </a:r>
            <a:r>
              <a:rPr lang="en-US" sz="2800" dirty="0" err="1" smtClean="0">
                <a:solidFill>
                  <a:schemeClr val="tx1"/>
                </a:solidFill>
              </a:rPr>
              <a:t>conio.h</a:t>
            </a:r>
            <a:r>
              <a:rPr lang="en-US" sz="2800" dirty="0" smtClean="0">
                <a:solidFill>
                  <a:schemeClr val="tx1"/>
                </a:solidFill>
              </a:rPr>
              <a:t>&gt;</a:t>
            </a:r>
          </a:p>
          <a:p>
            <a:pPr algn="just"/>
            <a:endParaRPr lang="en-US" sz="2800" dirty="0" smtClean="0">
              <a:solidFill>
                <a:schemeClr val="tx1"/>
              </a:solidFill>
            </a:endParaRPr>
          </a:p>
          <a:p>
            <a:pPr algn="just"/>
            <a:r>
              <a:rPr lang="en-US" sz="2800" dirty="0" smtClean="0">
                <a:solidFill>
                  <a:schemeClr val="tx1"/>
                </a:solidFill>
              </a:rPr>
              <a:t>void </a:t>
            </a:r>
            <a:r>
              <a:rPr lang="en-US" sz="2800" dirty="0" err="1" smtClean="0">
                <a:solidFill>
                  <a:schemeClr val="tx1"/>
                </a:solidFill>
              </a:rPr>
              <a:t>quicksort</a:t>
            </a:r>
            <a:r>
              <a:rPr lang="en-US" sz="2800" dirty="0" smtClean="0">
                <a:solidFill>
                  <a:schemeClr val="tx1"/>
                </a:solidFill>
              </a:rPr>
              <a:t>(</a:t>
            </a:r>
            <a:r>
              <a:rPr lang="en-US" sz="2800" dirty="0" err="1" smtClean="0">
                <a:solidFill>
                  <a:schemeClr val="tx1"/>
                </a:solidFill>
              </a:rPr>
              <a:t>int</a:t>
            </a:r>
            <a:r>
              <a:rPr lang="en-US" sz="2800" dirty="0" smtClean="0">
                <a:solidFill>
                  <a:schemeClr val="tx1"/>
                </a:solidFill>
              </a:rPr>
              <a:t> number[25],</a:t>
            </a:r>
            <a:r>
              <a:rPr lang="en-US" sz="2800" dirty="0" err="1" smtClean="0">
                <a:solidFill>
                  <a:schemeClr val="tx1"/>
                </a:solidFill>
              </a:rPr>
              <a:t>int</a:t>
            </a:r>
            <a:r>
              <a:rPr lang="en-US" sz="2800" dirty="0" smtClean="0">
                <a:solidFill>
                  <a:schemeClr val="tx1"/>
                </a:solidFill>
              </a:rPr>
              <a:t> </a:t>
            </a:r>
            <a:r>
              <a:rPr lang="en-US" sz="2800" dirty="0" err="1" smtClean="0">
                <a:solidFill>
                  <a:schemeClr val="tx1"/>
                </a:solidFill>
              </a:rPr>
              <a:t>first,int</a:t>
            </a:r>
            <a:r>
              <a:rPr lang="en-US" sz="2800" dirty="0" smtClean="0">
                <a:solidFill>
                  <a:schemeClr val="tx1"/>
                </a:solidFill>
              </a:rPr>
              <a:t> last)</a:t>
            </a:r>
          </a:p>
          <a:p>
            <a:pPr algn="just"/>
            <a:r>
              <a:rPr lang="en-US" sz="2800" dirty="0" smtClean="0">
                <a:solidFill>
                  <a:schemeClr val="tx1"/>
                </a:solidFill>
              </a:rPr>
              <a:t>{</a:t>
            </a:r>
          </a:p>
          <a:p>
            <a:pPr algn="just"/>
            <a:r>
              <a:rPr lang="en-US" sz="2800" dirty="0" smtClean="0">
                <a:solidFill>
                  <a:schemeClr val="tx1"/>
                </a:solidFill>
              </a:rPr>
              <a:t>   </a:t>
            </a:r>
            <a:r>
              <a:rPr lang="en-US" sz="2800" dirty="0" err="1" smtClean="0">
                <a:solidFill>
                  <a:schemeClr val="tx1"/>
                </a:solidFill>
              </a:rPr>
              <a:t>int</a:t>
            </a:r>
            <a:r>
              <a:rPr lang="en-US" sz="2800" dirty="0" smtClean="0">
                <a:solidFill>
                  <a:schemeClr val="tx1"/>
                </a:solidFill>
              </a:rPr>
              <a:t> </a:t>
            </a:r>
            <a:r>
              <a:rPr lang="en-US" sz="2800" dirty="0" err="1" smtClean="0">
                <a:solidFill>
                  <a:schemeClr val="tx1"/>
                </a:solidFill>
              </a:rPr>
              <a:t>i</a:t>
            </a:r>
            <a:r>
              <a:rPr lang="en-US" sz="2800" dirty="0" smtClean="0">
                <a:solidFill>
                  <a:schemeClr val="tx1"/>
                </a:solidFill>
              </a:rPr>
              <a:t>, j, pivot, temp;</a:t>
            </a:r>
          </a:p>
          <a:p>
            <a:pPr algn="just"/>
            <a:endParaRPr lang="en-US" sz="2800" dirty="0" smtClean="0">
              <a:solidFill>
                <a:schemeClr val="tx1"/>
              </a:solidFill>
            </a:endParaRPr>
          </a:p>
          <a:p>
            <a:pPr algn="just"/>
            <a:r>
              <a:rPr lang="en-US" sz="2800" dirty="0" smtClean="0">
                <a:solidFill>
                  <a:schemeClr val="tx1"/>
                </a:solidFill>
              </a:rPr>
              <a:t>   if(first&lt;last)</a:t>
            </a:r>
          </a:p>
          <a:p>
            <a:pPr algn="just"/>
            <a:r>
              <a:rPr lang="en-US" sz="2800" dirty="0" smtClean="0">
                <a:solidFill>
                  <a:schemeClr val="tx1"/>
                </a:solidFill>
              </a:rPr>
              <a:t>   {</a:t>
            </a:r>
          </a:p>
          <a:p>
            <a:pPr algn="just"/>
            <a:r>
              <a:rPr lang="en-US" sz="2800" smtClean="0">
                <a:solidFill>
                  <a:schemeClr val="tx1"/>
                </a:solidFill>
              </a:rPr>
              <a:t>      pivot=last</a:t>
            </a:r>
            <a:r>
              <a:rPr lang="en-US" sz="2800" dirty="0" smtClean="0">
                <a:solidFill>
                  <a:schemeClr val="tx1"/>
                </a:solidFill>
              </a:rPr>
              <a:t>;</a:t>
            </a:r>
          </a:p>
          <a:p>
            <a:pPr algn="just"/>
            <a:r>
              <a:rPr lang="en-US" sz="2800" dirty="0" smtClean="0">
                <a:solidFill>
                  <a:schemeClr val="tx1"/>
                </a:solidFill>
              </a:rPr>
              <a:t>      </a:t>
            </a:r>
            <a:r>
              <a:rPr lang="en-US" sz="2800" dirty="0" err="1" smtClean="0">
                <a:solidFill>
                  <a:schemeClr val="tx1"/>
                </a:solidFill>
              </a:rPr>
              <a:t>i</a:t>
            </a:r>
            <a:r>
              <a:rPr lang="en-US" sz="2800" dirty="0" smtClean="0">
                <a:solidFill>
                  <a:schemeClr val="tx1"/>
                </a:solidFill>
              </a:rPr>
              <a:t>=first;</a:t>
            </a:r>
          </a:p>
          <a:p>
            <a:pPr algn="just"/>
            <a:r>
              <a:rPr lang="en-US" sz="2800" dirty="0" smtClean="0">
                <a:solidFill>
                  <a:schemeClr val="tx1"/>
                </a:solidFill>
              </a:rPr>
              <a:t>      j=last;</a:t>
            </a:r>
          </a:p>
          <a:p>
            <a:pPr algn="just"/>
            <a:endParaRPr lang="en-US" sz="2800" dirty="0" smtClean="0">
              <a:solidFill>
                <a:schemeClr val="tx1"/>
              </a:solidFill>
            </a:endParaRPr>
          </a:p>
          <a:p>
            <a:pPr algn="just"/>
            <a:r>
              <a:rPr lang="en-US" sz="2800" dirty="0" smtClean="0">
                <a:solidFill>
                  <a:schemeClr val="tx1"/>
                </a:solidFill>
              </a:rPr>
              <a:t>      while(</a:t>
            </a:r>
            <a:r>
              <a:rPr lang="en-US" sz="2800" dirty="0" err="1" smtClean="0">
                <a:solidFill>
                  <a:schemeClr val="tx1"/>
                </a:solidFill>
              </a:rPr>
              <a:t>i</a:t>
            </a:r>
            <a:r>
              <a:rPr lang="en-US" sz="2800" dirty="0" smtClean="0">
                <a:solidFill>
                  <a:schemeClr val="tx1"/>
                </a:solidFill>
              </a:rPr>
              <a:t>&lt;j)</a:t>
            </a:r>
          </a:p>
          <a:p>
            <a:pPr algn="just"/>
            <a:r>
              <a:rPr lang="en-US" sz="2800" dirty="0" smtClean="0">
                <a:solidFill>
                  <a:schemeClr val="tx1"/>
                </a:solidFill>
              </a:rPr>
              <a:t>      {</a:t>
            </a:r>
          </a:p>
          <a:p>
            <a:pPr algn="just"/>
            <a:r>
              <a:rPr lang="en-US" sz="2800" dirty="0" smtClean="0">
                <a:solidFill>
                  <a:schemeClr val="tx1"/>
                </a:solidFill>
              </a:rPr>
              <a:t>         while(number[</a:t>
            </a:r>
            <a:r>
              <a:rPr lang="en-US" sz="2800" dirty="0" err="1" smtClean="0">
                <a:solidFill>
                  <a:schemeClr val="tx1"/>
                </a:solidFill>
              </a:rPr>
              <a:t>i</a:t>
            </a:r>
            <a:r>
              <a:rPr lang="en-US" sz="2800" dirty="0" smtClean="0">
                <a:solidFill>
                  <a:schemeClr val="tx1"/>
                </a:solidFill>
              </a:rPr>
              <a:t>]&lt;=number[pivot]&amp;&amp;</a:t>
            </a:r>
            <a:r>
              <a:rPr lang="en-US" sz="2800" dirty="0" err="1" smtClean="0">
                <a:solidFill>
                  <a:schemeClr val="tx1"/>
                </a:solidFill>
              </a:rPr>
              <a:t>i</a:t>
            </a:r>
            <a:r>
              <a:rPr lang="en-US" sz="2800" dirty="0" smtClean="0">
                <a:solidFill>
                  <a:schemeClr val="tx1"/>
                </a:solidFill>
              </a:rPr>
              <a:t>&lt;last)</a:t>
            </a:r>
          </a:p>
          <a:p>
            <a:pPr algn="just"/>
            <a:r>
              <a:rPr lang="en-US" sz="2800" dirty="0" smtClean="0">
                <a:solidFill>
                  <a:schemeClr val="tx1"/>
                </a:solidFill>
              </a:rPr>
              <a:t>            </a:t>
            </a:r>
            <a:r>
              <a:rPr lang="en-US" sz="2800" dirty="0" err="1" smtClean="0">
                <a:solidFill>
                  <a:schemeClr val="tx1"/>
                </a:solidFill>
              </a:rPr>
              <a:t>i</a:t>
            </a:r>
            <a:r>
              <a:rPr lang="en-US" sz="2800" dirty="0" smtClean="0">
                <a:solidFill>
                  <a:schemeClr val="tx1"/>
                </a:solidFill>
              </a:rPr>
              <a:t>++;</a:t>
            </a:r>
          </a:p>
          <a:p>
            <a:pPr algn="just"/>
            <a:r>
              <a:rPr lang="en-US" sz="2800" dirty="0" smtClean="0">
                <a:solidFill>
                  <a:schemeClr val="tx1"/>
                </a:solidFill>
              </a:rPr>
              <a:t>         while(number[j]&gt;number[pivot])</a:t>
            </a:r>
          </a:p>
          <a:p>
            <a:pPr algn="just"/>
            <a:r>
              <a:rPr lang="en-US" sz="2800" dirty="0" smtClean="0">
                <a:solidFill>
                  <a:schemeClr val="tx1"/>
                </a:solidFill>
              </a:rPr>
              <a:t>            j--;</a:t>
            </a:r>
          </a:p>
          <a:p>
            <a:pPr algn="just"/>
            <a:r>
              <a:rPr lang="en-US" sz="2800" dirty="0" smtClean="0">
                <a:solidFill>
                  <a:schemeClr val="tx1"/>
                </a:solidFill>
              </a:rPr>
              <a:t>         if(</a:t>
            </a:r>
            <a:r>
              <a:rPr lang="en-US" sz="2800" dirty="0" err="1" smtClean="0">
                <a:solidFill>
                  <a:schemeClr val="tx1"/>
                </a:solidFill>
              </a:rPr>
              <a:t>i</a:t>
            </a:r>
            <a:r>
              <a:rPr lang="en-US" sz="2800" dirty="0" smtClean="0">
                <a:solidFill>
                  <a:schemeClr val="tx1"/>
                </a:solidFill>
              </a:rPr>
              <a:t>&lt;j)</a:t>
            </a:r>
          </a:p>
          <a:p>
            <a:pPr algn="just"/>
            <a:r>
              <a:rPr lang="en-US" sz="2800" dirty="0" smtClean="0">
                <a:solidFill>
                  <a:schemeClr val="tx1"/>
                </a:solidFill>
              </a:rPr>
              <a:t>         {</a:t>
            </a:r>
          </a:p>
          <a:p>
            <a:pPr algn="just"/>
            <a:r>
              <a:rPr lang="en-US" sz="2800" dirty="0" smtClean="0">
                <a:solidFill>
                  <a:schemeClr val="tx1"/>
                </a:solidFill>
              </a:rPr>
              <a:t>            temp=number[</a:t>
            </a:r>
            <a:r>
              <a:rPr lang="en-US" sz="2800" dirty="0" err="1" smtClean="0">
                <a:solidFill>
                  <a:schemeClr val="tx1"/>
                </a:solidFill>
              </a:rPr>
              <a:t>i</a:t>
            </a:r>
            <a:r>
              <a:rPr lang="en-US" sz="2800" dirty="0" smtClean="0">
                <a:solidFill>
                  <a:schemeClr val="tx1"/>
                </a:solidFill>
              </a:rPr>
              <a:t>];</a:t>
            </a:r>
          </a:p>
          <a:p>
            <a:pPr algn="just"/>
            <a:r>
              <a:rPr lang="en-US" sz="2800" dirty="0" smtClean="0">
                <a:solidFill>
                  <a:schemeClr val="tx1"/>
                </a:solidFill>
              </a:rPr>
              <a:t>            number[</a:t>
            </a:r>
            <a:r>
              <a:rPr lang="en-US" sz="2800" dirty="0" err="1" smtClean="0">
                <a:solidFill>
                  <a:schemeClr val="tx1"/>
                </a:solidFill>
              </a:rPr>
              <a:t>i</a:t>
            </a:r>
            <a:r>
              <a:rPr lang="en-US" sz="2800" dirty="0" smtClean="0">
                <a:solidFill>
                  <a:schemeClr val="tx1"/>
                </a:solidFill>
              </a:rPr>
              <a:t>]=number[j];</a:t>
            </a:r>
          </a:p>
          <a:p>
            <a:pPr algn="just"/>
            <a:r>
              <a:rPr lang="en-US" sz="2800" dirty="0" smtClean="0">
                <a:solidFill>
                  <a:schemeClr val="tx1"/>
                </a:solidFill>
              </a:rPr>
              <a:t>            number[j]=temp;</a:t>
            </a:r>
          </a:p>
          <a:p>
            <a:pPr algn="just"/>
            <a:r>
              <a:rPr lang="en-US" sz="2800" dirty="0" smtClean="0">
                <a:solidFill>
                  <a:schemeClr val="tx1"/>
                </a:solidFill>
              </a:rPr>
              <a:t>         }</a:t>
            </a:r>
          </a:p>
          <a:p>
            <a:pPr algn="just"/>
            <a:r>
              <a:rPr lang="en-US" sz="2800" dirty="0" smtClean="0">
                <a:solidFill>
                  <a:schemeClr val="tx1"/>
                </a:solidFill>
              </a:rPr>
              <a: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IN" b="1" dirty="0" smtClean="0"/>
              <a:t>QUICK SORT</a:t>
            </a:r>
            <a:endParaRPr lang="en-US" b="1" dirty="0"/>
          </a:p>
        </p:txBody>
      </p:sp>
      <p:sp>
        <p:nvSpPr>
          <p:cNvPr id="3" name="Subtitle 2"/>
          <p:cNvSpPr>
            <a:spLocks noGrp="1"/>
          </p:cNvSpPr>
          <p:nvPr>
            <p:ph type="subTitle" idx="1"/>
          </p:nvPr>
        </p:nvSpPr>
        <p:spPr>
          <a:xfrm>
            <a:off x="685800" y="1143000"/>
            <a:ext cx="7848600" cy="5410200"/>
          </a:xfrm>
        </p:spPr>
        <p:txBody>
          <a:bodyPr>
            <a:normAutofit fontScale="40000" lnSpcReduction="20000"/>
          </a:bodyPr>
          <a:lstStyle/>
          <a:p>
            <a:pPr algn="just"/>
            <a:r>
              <a:rPr lang="en-US" sz="2800" dirty="0" smtClean="0">
                <a:solidFill>
                  <a:schemeClr val="tx1"/>
                </a:solidFill>
              </a:rPr>
              <a:t> temp=number[pivot];</a:t>
            </a:r>
          </a:p>
          <a:p>
            <a:pPr algn="just"/>
            <a:r>
              <a:rPr lang="en-US" sz="2800" dirty="0" smtClean="0">
                <a:solidFill>
                  <a:schemeClr val="tx1"/>
                </a:solidFill>
              </a:rPr>
              <a:t>      number[pivot]=number[j];</a:t>
            </a:r>
          </a:p>
          <a:p>
            <a:pPr algn="just"/>
            <a:r>
              <a:rPr lang="en-US" sz="2800" dirty="0" smtClean="0">
                <a:solidFill>
                  <a:schemeClr val="tx1"/>
                </a:solidFill>
              </a:rPr>
              <a:t>      number[j]=temp;</a:t>
            </a:r>
          </a:p>
          <a:p>
            <a:pPr algn="just"/>
            <a:r>
              <a:rPr lang="en-US" sz="2800" dirty="0" smtClean="0">
                <a:solidFill>
                  <a:schemeClr val="tx1"/>
                </a:solidFill>
              </a:rPr>
              <a:t>      </a:t>
            </a:r>
            <a:r>
              <a:rPr lang="en-US" sz="2800" dirty="0" err="1" smtClean="0">
                <a:solidFill>
                  <a:schemeClr val="tx1"/>
                </a:solidFill>
              </a:rPr>
              <a:t>quicksort</a:t>
            </a:r>
            <a:r>
              <a:rPr lang="en-US" sz="2800" dirty="0" smtClean="0">
                <a:solidFill>
                  <a:schemeClr val="tx1"/>
                </a:solidFill>
              </a:rPr>
              <a:t>(number,first,j-1);</a:t>
            </a:r>
          </a:p>
          <a:p>
            <a:pPr algn="just"/>
            <a:r>
              <a:rPr lang="en-US" sz="2800" dirty="0" smtClean="0">
                <a:solidFill>
                  <a:schemeClr val="tx1"/>
                </a:solidFill>
              </a:rPr>
              <a:t>      </a:t>
            </a:r>
            <a:r>
              <a:rPr lang="en-US" sz="2800" dirty="0" err="1" smtClean="0">
                <a:solidFill>
                  <a:schemeClr val="tx1"/>
                </a:solidFill>
              </a:rPr>
              <a:t>quicksort</a:t>
            </a:r>
            <a:r>
              <a:rPr lang="en-US" sz="2800" dirty="0" smtClean="0">
                <a:solidFill>
                  <a:schemeClr val="tx1"/>
                </a:solidFill>
              </a:rPr>
              <a:t>(number,j+1,last);</a:t>
            </a:r>
          </a:p>
          <a:p>
            <a:pPr algn="just"/>
            <a:endParaRPr lang="en-US" sz="2800" dirty="0" smtClean="0">
              <a:solidFill>
                <a:schemeClr val="tx1"/>
              </a:solidFill>
            </a:endParaRPr>
          </a:p>
          <a:p>
            <a:pPr algn="just"/>
            <a:r>
              <a:rPr lang="en-US" sz="2800" dirty="0" smtClean="0">
                <a:solidFill>
                  <a:schemeClr val="tx1"/>
                </a:solidFill>
              </a:rPr>
              <a:t>   }</a:t>
            </a:r>
          </a:p>
          <a:p>
            <a:pPr algn="just"/>
            <a:r>
              <a:rPr lang="en-US" sz="2800" dirty="0" smtClean="0">
                <a:solidFill>
                  <a:schemeClr val="tx1"/>
                </a:solidFill>
              </a:rPr>
              <a:t>}</a:t>
            </a:r>
          </a:p>
          <a:p>
            <a:pPr algn="just"/>
            <a:endParaRPr lang="en-US" sz="2800" dirty="0" smtClean="0">
              <a:solidFill>
                <a:schemeClr val="tx1"/>
              </a:solidFill>
            </a:endParaRPr>
          </a:p>
          <a:p>
            <a:pPr algn="just"/>
            <a:r>
              <a:rPr lang="en-US" sz="2800" dirty="0" smtClean="0">
                <a:solidFill>
                  <a:schemeClr val="tx1"/>
                </a:solidFill>
              </a:rPr>
              <a:t>void main()</a:t>
            </a:r>
          </a:p>
          <a:p>
            <a:pPr algn="just"/>
            <a:r>
              <a:rPr lang="en-US" sz="2800" dirty="0" smtClean="0">
                <a:solidFill>
                  <a:schemeClr val="tx1"/>
                </a:solidFill>
              </a:rPr>
              <a:t>{</a:t>
            </a:r>
          </a:p>
          <a:p>
            <a:pPr algn="just"/>
            <a:r>
              <a:rPr lang="en-US" sz="2800" dirty="0" smtClean="0">
                <a:solidFill>
                  <a:schemeClr val="tx1"/>
                </a:solidFill>
              </a:rPr>
              <a:t>   </a:t>
            </a:r>
            <a:r>
              <a:rPr lang="en-US" sz="2800" dirty="0" err="1" smtClean="0">
                <a:solidFill>
                  <a:schemeClr val="tx1"/>
                </a:solidFill>
              </a:rPr>
              <a:t>int</a:t>
            </a:r>
            <a:r>
              <a:rPr lang="en-US" sz="2800" dirty="0" smtClean="0">
                <a:solidFill>
                  <a:schemeClr val="tx1"/>
                </a:solidFill>
              </a:rPr>
              <a:t> </a:t>
            </a:r>
            <a:r>
              <a:rPr lang="en-US" sz="2800" dirty="0" err="1" smtClean="0">
                <a:solidFill>
                  <a:schemeClr val="tx1"/>
                </a:solidFill>
              </a:rPr>
              <a:t>i</a:t>
            </a:r>
            <a:r>
              <a:rPr lang="en-US" sz="2800" dirty="0" smtClean="0">
                <a:solidFill>
                  <a:schemeClr val="tx1"/>
                </a:solidFill>
              </a:rPr>
              <a:t>, count, number[25];</a:t>
            </a:r>
          </a:p>
          <a:p>
            <a:pPr algn="just"/>
            <a:r>
              <a:rPr lang="en-US" sz="2800" dirty="0" smtClean="0">
                <a:solidFill>
                  <a:schemeClr val="tx1"/>
                </a:solidFill>
              </a:rPr>
              <a:t>   </a:t>
            </a:r>
            <a:r>
              <a:rPr lang="en-US" sz="2800" dirty="0" err="1" smtClean="0">
                <a:solidFill>
                  <a:schemeClr val="tx1"/>
                </a:solidFill>
              </a:rPr>
              <a:t>clrscr</a:t>
            </a:r>
            <a:r>
              <a:rPr lang="en-US" sz="2800" dirty="0" smtClean="0">
                <a:solidFill>
                  <a:schemeClr val="tx1"/>
                </a:solidFill>
              </a:rPr>
              <a:t>();</a:t>
            </a:r>
          </a:p>
          <a:p>
            <a:pPr algn="just"/>
            <a:endParaRPr lang="en-US" sz="2800" dirty="0" smtClean="0">
              <a:solidFill>
                <a:schemeClr val="tx1"/>
              </a:solidFill>
            </a:endParaRPr>
          </a:p>
          <a:p>
            <a:pPr algn="just"/>
            <a:r>
              <a:rPr lang="en-US" sz="2800" dirty="0" smtClean="0">
                <a:solidFill>
                  <a:schemeClr val="tx1"/>
                </a:solidFill>
              </a:rPr>
              <a:t>   </a:t>
            </a:r>
            <a:r>
              <a:rPr lang="en-US" sz="2800" dirty="0" err="1" smtClean="0">
                <a:solidFill>
                  <a:schemeClr val="tx1"/>
                </a:solidFill>
              </a:rPr>
              <a:t>printf</a:t>
            </a:r>
            <a:r>
              <a:rPr lang="en-US" sz="2800" dirty="0" smtClean="0">
                <a:solidFill>
                  <a:schemeClr val="tx1"/>
                </a:solidFill>
              </a:rPr>
              <a:t>("How many elements are u going to enter?: ");</a:t>
            </a:r>
          </a:p>
          <a:p>
            <a:pPr algn="just"/>
            <a:r>
              <a:rPr lang="en-US" sz="2800" dirty="0" smtClean="0">
                <a:solidFill>
                  <a:schemeClr val="tx1"/>
                </a:solidFill>
              </a:rPr>
              <a:t>   </a:t>
            </a:r>
            <a:r>
              <a:rPr lang="en-US" sz="2800" dirty="0" err="1" smtClean="0">
                <a:solidFill>
                  <a:schemeClr val="tx1"/>
                </a:solidFill>
              </a:rPr>
              <a:t>scanf</a:t>
            </a:r>
            <a:r>
              <a:rPr lang="en-US" sz="2800" dirty="0" smtClean="0">
                <a:solidFill>
                  <a:schemeClr val="tx1"/>
                </a:solidFill>
              </a:rPr>
              <a:t>("%</a:t>
            </a:r>
            <a:r>
              <a:rPr lang="en-US" sz="2800" dirty="0" err="1" smtClean="0">
                <a:solidFill>
                  <a:schemeClr val="tx1"/>
                </a:solidFill>
              </a:rPr>
              <a:t>d",&amp;count</a:t>
            </a:r>
            <a:r>
              <a:rPr lang="en-US" sz="2800" dirty="0" smtClean="0">
                <a:solidFill>
                  <a:schemeClr val="tx1"/>
                </a:solidFill>
              </a:rPr>
              <a:t>);</a:t>
            </a:r>
          </a:p>
          <a:p>
            <a:pPr algn="just"/>
            <a:endParaRPr lang="en-US" sz="2800" dirty="0" smtClean="0">
              <a:solidFill>
                <a:schemeClr val="tx1"/>
              </a:solidFill>
            </a:endParaRPr>
          </a:p>
          <a:p>
            <a:pPr algn="just"/>
            <a:r>
              <a:rPr lang="en-US" sz="2800" dirty="0" smtClean="0">
                <a:solidFill>
                  <a:schemeClr val="tx1"/>
                </a:solidFill>
              </a:rPr>
              <a:t>   </a:t>
            </a:r>
            <a:r>
              <a:rPr lang="en-US" sz="2800" dirty="0" err="1" smtClean="0">
                <a:solidFill>
                  <a:schemeClr val="tx1"/>
                </a:solidFill>
              </a:rPr>
              <a:t>printf</a:t>
            </a:r>
            <a:r>
              <a:rPr lang="en-US" sz="2800" dirty="0" smtClean="0">
                <a:solidFill>
                  <a:schemeClr val="tx1"/>
                </a:solidFill>
              </a:rPr>
              <a:t>("Enter %d elements: ", count);</a:t>
            </a:r>
          </a:p>
          <a:p>
            <a:pPr algn="just"/>
            <a:r>
              <a:rPr lang="en-US" sz="2800" dirty="0" smtClean="0">
                <a:solidFill>
                  <a:schemeClr val="tx1"/>
                </a:solidFill>
              </a:rPr>
              <a:t>   for(</a:t>
            </a:r>
            <a:r>
              <a:rPr lang="en-US" sz="2800" dirty="0" err="1" smtClean="0">
                <a:solidFill>
                  <a:schemeClr val="tx1"/>
                </a:solidFill>
              </a:rPr>
              <a:t>i</a:t>
            </a:r>
            <a:r>
              <a:rPr lang="en-US" sz="2800" dirty="0" smtClean="0">
                <a:solidFill>
                  <a:schemeClr val="tx1"/>
                </a:solidFill>
              </a:rPr>
              <a:t>=0;i&lt;</a:t>
            </a:r>
            <a:r>
              <a:rPr lang="en-US" sz="2800" dirty="0" err="1" smtClean="0">
                <a:solidFill>
                  <a:schemeClr val="tx1"/>
                </a:solidFill>
              </a:rPr>
              <a:t>count;i</a:t>
            </a:r>
            <a:r>
              <a:rPr lang="en-US" sz="2800" dirty="0" smtClean="0">
                <a:solidFill>
                  <a:schemeClr val="tx1"/>
                </a:solidFill>
              </a:rPr>
              <a:t>++)</a:t>
            </a:r>
          </a:p>
          <a:p>
            <a:pPr algn="just"/>
            <a:r>
              <a:rPr lang="en-US" sz="2800" dirty="0" smtClean="0">
                <a:solidFill>
                  <a:schemeClr val="tx1"/>
                </a:solidFill>
              </a:rPr>
              <a:t>      </a:t>
            </a:r>
            <a:r>
              <a:rPr lang="en-US" sz="2800" dirty="0" err="1" smtClean="0">
                <a:solidFill>
                  <a:schemeClr val="tx1"/>
                </a:solidFill>
              </a:rPr>
              <a:t>scanf</a:t>
            </a:r>
            <a:r>
              <a:rPr lang="en-US" sz="2800" dirty="0" smtClean="0">
                <a:solidFill>
                  <a:schemeClr val="tx1"/>
                </a:solidFill>
              </a:rPr>
              <a:t>("%</a:t>
            </a:r>
            <a:r>
              <a:rPr lang="en-US" sz="2800" dirty="0" err="1" smtClean="0">
                <a:solidFill>
                  <a:schemeClr val="tx1"/>
                </a:solidFill>
              </a:rPr>
              <a:t>d",&amp;number</a:t>
            </a:r>
            <a:r>
              <a:rPr lang="en-US" sz="2800" dirty="0" smtClean="0">
                <a:solidFill>
                  <a:schemeClr val="tx1"/>
                </a:solidFill>
              </a:rPr>
              <a:t>[</a:t>
            </a:r>
            <a:r>
              <a:rPr lang="en-US" sz="2800" dirty="0" err="1" smtClean="0">
                <a:solidFill>
                  <a:schemeClr val="tx1"/>
                </a:solidFill>
              </a:rPr>
              <a:t>i</a:t>
            </a:r>
            <a:r>
              <a:rPr lang="en-US" sz="2800" dirty="0" smtClean="0">
                <a:solidFill>
                  <a:schemeClr val="tx1"/>
                </a:solidFill>
              </a:rPr>
              <a:t>]);</a:t>
            </a:r>
          </a:p>
          <a:p>
            <a:pPr algn="just"/>
            <a:endParaRPr lang="en-US" sz="2800" dirty="0" smtClean="0">
              <a:solidFill>
                <a:schemeClr val="tx1"/>
              </a:solidFill>
            </a:endParaRPr>
          </a:p>
          <a:p>
            <a:pPr algn="just"/>
            <a:r>
              <a:rPr lang="en-US" sz="2800" dirty="0" smtClean="0">
                <a:solidFill>
                  <a:schemeClr val="tx1"/>
                </a:solidFill>
              </a:rPr>
              <a:t>   </a:t>
            </a:r>
            <a:r>
              <a:rPr lang="en-US" sz="2800" dirty="0" err="1" smtClean="0">
                <a:solidFill>
                  <a:schemeClr val="tx1"/>
                </a:solidFill>
              </a:rPr>
              <a:t>quicksort</a:t>
            </a:r>
            <a:r>
              <a:rPr lang="en-US" sz="2800" dirty="0" smtClean="0">
                <a:solidFill>
                  <a:schemeClr val="tx1"/>
                </a:solidFill>
              </a:rPr>
              <a:t>(number,0,count-1);</a:t>
            </a:r>
          </a:p>
          <a:p>
            <a:pPr algn="just"/>
            <a:endParaRPr lang="en-US" sz="2800" dirty="0" smtClean="0">
              <a:solidFill>
                <a:schemeClr val="tx1"/>
              </a:solidFill>
            </a:endParaRPr>
          </a:p>
          <a:p>
            <a:pPr algn="just"/>
            <a:r>
              <a:rPr lang="en-US" sz="2800" dirty="0" smtClean="0">
                <a:solidFill>
                  <a:schemeClr val="tx1"/>
                </a:solidFill>
              </a:rPr>
              <a:t>   </a:t>
            </a:r>
            <a:r>
              <a:rPr lang="en-US" sz="2800" dirty="0" err="1" smtClean="0">
                <a:solidFill>
                  <a:schemeClr val="tx1"/>
                </a:solidFill>
              </a:rPr>
              <a:t>printf</a:t>
            </a:r>
            <a:r>
              <a:rPr lang="en-US" sz="2800" dirty="0" smtClean="0">
                <a:solidFill>
                  <a:schemeClr val="tx1"/>
                </a:solidFill>
              </a:rPr>
              <a:t>("Order of Sorted elements: ");</a:t>
            </a:r>
          </a:p>
          <a:p>
            <a:pPr algn="just"/>
            <a:r>
              <a:rPr lang="en-US" sz="2800" dirty="0" smtClean="0">
                <a:solidFill>
                  <a:schemeClr val="tx1"/>
                </a:solidFill>
              </a:rPr>
              <a:t>   for(</a:t>
            </a:r>
            <a:r>
              <a:rPr lang="en-US" sz="2800" dirty="0" err="1" smtClean="0">
                <a:solidFill>
                  <a:schemeClr val="tx1"/>
                </a:solidFill>
              </a:rPr>
              <a:t>i</a:t>
            </a:r>
            <a:r>
              <a:rPr lang="en-US" sz="2800" dirty="0" smtClean="0">
                <a:solidFill>
                  <a:schemeClr val="tx1"/>
                </a:solidFill>
              </a:rPr>
              <a:t>=0;i&lt;</a:t>
            </a:r>
            <a:r>
              <a:rPr lang="en-US" sz="2800" dirty="0" err="1" smtClean="0">
                <a:solidFill>
                  <a:schemeClr val="tx1"/>
                </a:solidFill>
              </a:rPr>
              <a:t>count;i</a:t>
            </a:r>
            <a:r>
              <a:rPr lang="en-US" sz="2800" dirty="0" smtClean="0">
                <a:solidFill>
                  <a:schemeClr val="tx1"/>
                </a:solidFill>
              </a:rPr>
              <a:t>++)</a:t>
            </a:r>
          </a:p>
          <a:p>
            <a:pPr algn="just"/>
            <a:r>
              <a:rPr lang="en-US" sz="2800" dirty="0" smtClean="0">
                <a:solidFill>
                  <a:schemeClr val="tx1"/>
                </a:solidFill>
              </a:rPr>
              <a:t>      </a:t>
            </a:r>
            <a:r>
              <a:rPr lang="en-US" sz="2800" dirty="0" err="1" smtClean="0">
                <a:solidFill>
                  <a:schemeClr val="tx1"/>
                </a:solidFill>
              </a:rPr>
              <a:t>printf</a:t>
            </a:r>
            <a:r>
              <a:rPr lang="en-US" sz="2800" dirty="0" smtClean="0">
                <a:solidFill>
                  <a:schemeClr val="tx1"/>
                </a:solidFill>
              </a:rPr>
              <a:t>(" %</a:t>
            </a:r>
            <a:r>
              <a:rPr lang="en-US" sz="2800" dirty="0" err="1" smtClean="0">
                <a:solidFill>
                  <a:schemeClr val="tx1"/>
                </a:solidFill>
              </a:rPr>
              <a:t>d",number</a:t>
            </a:r>
            <a:r>
              <a:rPr lang="en-US" sz="2800" dirty="0" smtClean="0">
                <a:solidFill>
                  <a:schemeClr val="tx1"/>
                </a:solidFill>
              </a:rPr>
              <a:t>[</a:t>
            </a:r>
            <a:r>
              <a:rPr lang="en-US" sz="2800" dirty="0" err="1" smtClean="0">
                <a:solidFill>
                  <a:schemeClr val="tx1"/>
                </a:solidFill>
              </a:rPr>
              <a:t>i</a:t>
            </a:r>
            <a:r>
              <a:rPr lang="en-US" sz="2800" dirty="0" smtClean="0">
                <a:solidFill>
                  <a:schemeClr val="tx1"/>
                </a:solidFill>
              </a:rPr>
              <a:t>]);</a:t>
            </a:r>
          </a:p>
          <a:p>
            <a:pPr algn="just"/>
            <a:endParaRPr lang="en-US" sz="2800" dirty="0" smtClean="0">
              <a:solidFill>
                <a:schemeClr val="tx1"/>
              </a:solidFill>
            </a:endParaRPr>
          </a:p>
          <a:p>
            <a:pPr algn="just"/>
            <a:r>
              <a:rPr lang="en-US" sz="2800" dirty="0" smtClean="0">
                <a:solidFill>
                  <a:schemeClr val="tx1"/>
                </a:solidFill>
              </a:rPr>
              <a:t>   </a:t>
            </a:r>
            <a:r>
              <a:rPr lang="en-US" sz="2800" dirty="0" err="1" smtClean="0">
                <a:solidFill>
                  <a:schemeClr val="tx1"/>
                </a:solidFill>
              </a:rPr>
              <a:t>getch</a:t>
            </a:r>
            <a:r>
              <a:rPr lang="en-US" sz="2800" dirty="0" smtClean="0">
                <a:solidFill>
                  <a:schemeClr val="tx1"/>
                </a:solidFill>
              </a:rPr>
              <a:t>();</a:t>
            </a:r>
          </a:p>
          <a:p>
            <a:pPr algn="just"/>
            <a:r>
              <a:rPr lang="en-US" sz="2800" dirty="0" smtClean="0">
                <a:solidFill>
                  <a:schemeClr val="tx1"/>
                </a:solidFill>
              </a:rPr>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IN" b="1" dirty="0" smtClean="0"/>
              <a:t>HEAP SORT</a:t>
            </a:r>
            <a:endParaRPr lang="en-US" b="1" dirty="0"/>
          </a:p>
        </p:txBody>
      </p:sp>
      <p:sp>
        <p:nvSpPr>
          <p:cNvPr id="3" name="Subtitle 2"/>
          <p:cNvSpPr>
            <a:spLocks noGrp="1"/>
          </p:cNvSpPr>
          <p:nvPr>
            <p:ph type="subTitle" idx="1"/>
          </p:nvPr>
        </p:nvSpPr>
        <p:spPr>
          <a:xfrm>
            <a:off x="685800" y="1143000"/>
            <a:ext cx="7848600" cy="5410200"/>
          </a:xfrm>
        </p:spPr>
        <p:txBody>
          <a:bodyPr>
            <a:normAutofit/>
          </a:bodyPr>
          <a:lstStyle/>
          <a:p>
            <a:pPr algn="just" fontAlgn="base"/>
            <a:r>
              <a:rPr lang="en-GB" sz="2800" b="1" dirty="0" smtClean="0">
                <a:solidFill>
                  <a:schemeClr val="tx1"/>
                </a:solidFill>
              </a:rPr>
              <a:t>Heap sort is a comparison based sorting technique based on Binary Heap data structure. </a:t>
            </a:r>
          </a:p>
          <a:p>
            <a:pPr algn="just" fontAlgn="base"/>
            <a:endParaRPr lang="en-GB" sz="2800" dirty="0" smtClean="0">
              <a:solidFill>
                <a:schemeClr val="tx1"/>
              </a:solidFill>
            </a:endParaRPr>
          </a:p>
          <a:p>
            <a:pPr algn="just" fontAlgn="base"/>
            <a:r>
              <a:rPr lang="en-GB" sz="2800" dirty="0" smtClean="0">
                <a:solidFill>
                  <a:schemeClr val="tx1"/>
                </a:solidFill>
              </a:rPr>
              <a:t>It is similar to selection sort where we first find the maximum element and place the maximum element at the end. We repeat the same process for remaining element.</a:t>
            </a:r>
          </a:p>
          <a:p>
            <a:pPr algn="just"/>
            <a:r>
              <a:rPr lang="en-GB" sz="2800" dirty="0" smtClean="0">
                <a:solidFill>
                  <a:schemeClr val="tx1"/>
                </a:solidFill>
              </a:rPr>
              <a:t/>
            </a:r>
            <a:br>
              <a:rPr lang="en-GB" sz="2800" dirty="0" smtClean="0">
                <a:solidFill>
                  <a:schemeClr val="tx1"/>
                </a:solidFill>
              </a:rPr>
            </a:br>
            <a:endParaRPr lang="en-US" sz="2800" dirty="0" smtClean="0">
              <a:solidFill>
                <a:schemeClr val="tx1"/>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IN" b="1" dirty="0" smtClean="0"/>
              <a:t>HEAP SORT</a:t>
            </a:r>
            <a:endParaRPr lang="en-US" b="1" dirty="0"/>
          </a:p>
        </p:txBody>
      </p:sp>
      <p:sp>
        <p:nvSpPr>
          <p:cNvPr id="3" name="Subtitle 2"/>
          <p:cNvSpPr>
            <a:spLocks noGrp="1"/>
          </p:cNvSpPr>
          <p:nvPr>
            <p:ph type="subTitle" idx="1"/>
          </p:nvPr>
        </p:nvSpPr>
        <p:spPr>
          <a:xfrm>
            <a:off x="685800" y="1143000"/>
            <a:ext cx="7848600" cy="5410200"/>
          </a:xfrm>
        </p:spPr>
        <p:txBody>
          <a:bodyPr>
            <a:normAutofit fontScale="92500"/>
          </a:bodyPr>
          <a:lstStyle/>
          <a:p>
            <a:pPr algn="l"/>
            <a:r>
              <a:rPr lang="en-US" sz="2800" dirty="0" smtClean="0">
                <a:solidFill>
                  <a:schemeClr val="tx1"/>
                </a:solidFill>
              </a:rPr>
              <a:t>Now, let's see the working of the </a:t>
            </a:r>
            <a:r>
              <a:rPr lang="en-US" sz="2800" dirty="0" err="1" smtClean="0">
                <a:solidFill>
                  <a:schemeClr val="tx1"/>
                </a:solidFill>
              </a:rPr>
              <a:t>Heapsort</a:t>
            </a:r>
            <a:r>
              <a:rPr lang="en-US" sz="2800" dirty="0" smtClean="0">
                <a:solidFill>
                  <a:schemeClr val="tx1"/>
                </a:solidFill>
              </a:rPr>
              <a:t> Algorithm.</a:t>
            </a:r>
          </a:p>
          <a:p>
            <a:pPr algn="l"/>
            <a:r>
              <a:rPr lang="en-US" sz="2800" dirty="0" smtClean="0">
                <a:solidFill>
                  <a:schemeClr val="tx1"/>
                </a:solidFill>
              </a:rPr>
              <a:t>In heap sort, basically, there are two phases involved in the sorting of elements. By using the heap sort algorithm, they are as follows –</a:t>
            </a:r>
          </a:p>
          <a:p>
            <a:pPr algn="l"/>
            <a:endParaRPr lang="en-US" sz="2800" dirty="0" smtClean="0">
              <a:solidFill>
                <a:schemeClr val="tx1"/>
              </a:solidFill>
            </a:endParaRPr>
          </a:p>
          <a:p>
            <a:pPr algn="l">
              <a:buFont typeface="Arial" pitchFamily="34" charset="0"/>
              <a:buChar char="•"/>
            </a:pPr>
            <a:r>
              <a:rPr lang="en-US" sz="2800" dirty="0" smtClean="0">
                <a:solidFill>
                  <a:schemeClr val="tx1"/>
                </a:solidFill>
              </a:rPr>
              <a:t>The first step includes the creation of a heap by adjusting the elements of the array.</a:t>
            </a:r>
          </a:p>
          <a:p>
            <a:pPr algn="l">
              <a:buFont typeface="Arial" pitchFamily="34" charset="0"/>
              <a:buChar char="•"/>
            </a:pPr>
            <a:endParaRPr lang="en-US" sz="2800" dirty="0" smtClean="0">
              <a:solidFill>
                <a:schemeClr val="tx1"/>
              </a:solidFill>
            </a:endParaRPr>
          </a:p>
          <a:p>
            <a:pPr algn="l">
              <a:buFont typeface="Arial" pitchFamily="34" charset="0"/>
              <a:buChar char="•"/>
            </a:pPr>
            <a:r>
              <a:rPr lang="en-US" sz="2800" dirty="0" smtClean="0">
                <a:solidFill>
                  <a:schemeClr val="tx1"/>
                </a:solidFill>
              </a:rPr>
              <a:t>After the creation of heap, now remove the root element of the heap repeatedly by shifting it to the end of the array, and then store the heap structure with the remaining elements.</a:t>
            </a:r>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IN" b="1" dirty="0" smtClean="0"/>
              <a:t>HEAP SORT</a:t>
            </a:r>
            <a:endParaRPr lang="en-US" b="1" dirty="0"/>
          </a:p>
        </p:txBody>
      </p:sp>
      <p:sp>
        <p:nvSpPr>
          <p:cNvPr id="3" name="Subtitle 2"/>
          <p:cNvSpPr>
            <a:spLocks noGrp="1"/>
          </p:cNvSpPr>
          <p:nvPr>
            <p:ph type="subTitle" idx="1"/>
          </p:nvPr>
        </p:nvSpPr>
        <p:spPr>
          <a:xfrm>
            <a:off x="685800" y="1143000"/>
            <a:ext cx="7848600" cy="5410200"/>
          </a:xfrm>
        </p:spPr>
        <p:txBody>
          <a:bodyPr>
            <a:normAutofit/>
          </a:bodyPr>
          <a:lstStyle/>
          <a:p>
            <a:pPr algn="l"/>
            <a:endParaRPr lang="en-US" sz="2800" dirty="0">
              <a:solidFill>
                <a:schemeClr val="tx1"/>
              </a:solidFill>
            </a:endParaRPr>
          </a:p>
        </p:txBody>
      </p:sp>
      <p:pic>
        <p:nvPicPr>
          <p:cNvPr id="2050" name="Picture 2"/>
          <p:cNvPicPr>
            <a:picLocks noChangeAspect="1" noChangeArrowheads="1"/>
          </p:cNvPicPr>
          <p:nvPr/>
        </p:nvPicPr>
        <p:blipFill>
          <a:blip r:embed="rId2"/>
          <a:srcRect/>
          <a:stretch>
            <a:fillRect/>
          </a:stretch>
        </p:blipFill>
        <p:spPr bwMode="auto">
          <a:xfrm>
            <a:off x="914400" y="1219200"/>
            <a:ext cx="7029484" cy="46148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IN" b="1" dirty="0" smtClean="0"/>
              <a:t>HEAP SORT</a:t>
            </a:r>
            <a:endParaRPr lang="en-US" b="1" dirty="0"/>
          </a:p>
        </p:txBody>
      </p:sp>
      <p:sp>
        <p:nvSpPr>
          <p:cNvPr id="3" name="Subtitle 2"/>
          <p:cNvSpPr>
            <a:spLocks noGrp="1"/>
          </p:cNvSpPr>
          <p:nvPr>
            <p:ph type="subTitle" idx="1"/>
          </p:nvPr>
        </p:nvSpPr>
        <p:spPr>
          <a:xfrm>
            <a:off x="685800" y="1143000"/>
            <a:ext cx="7848600" cy="5410200"/>
          </a:xfrm>
        </p:spPr>
        <p:txBody>
          <a:bodyPr>
            <a:normAutofit/>
          </a:bodyPr>
          <a:lstStyle/>
          <a:p>
            <a:pPr algn="l"/>
            <a:endParaRPr lang="en-US" sz="2800" dirty="0">
              <a:solidFill>
                <a:schemeClr val="tx1"/>
              </a:solidFill>
            </a:endParaRPr>
          </a:p>
        </p:txBody>
      </p:sp>
      <p:pic>
        <p:nvPicPr>
          <p:cNvPr id="3074" name="Picture 2"/>
          <p:cNvPicPr>
            <a:picLocks noChangeAspect="1" noChangeArrowheads="1"/>
          </p:cNvPicPr>
          <p:nvPr/>
        </p:nvPicPr>
        <p:blipFill>
          <a:blip r:embed="rId2"/>
          <a:srcRect/>
          <a:stretch>
            <a:fillRect/>
          </a:stretch>
        </p:blipFill>
        <p:spPr bwMode="auto">
          <a:xfrm>
            <a:off x="838200" y="1524000"/>
            <a:ext cx="7296150" cy="4429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US" b="1" dirty="0" smtClean="0"/>
              <a:t>Linear Search</a:t>
            </a:r>
            <a:endParaRPr lang="en-US" b="1" dirty="0"/>
          </a:p>
        </p:txBody>
      </p:sp>
      <p:sp>
        <p:nvSpPr>
          <p:cNvPr id="3" name="Subtitle 2"/>
          <p:cNvSpPr>
            <a:spLocks noGrp="1"/>
          </p:cNvSpPr>
          <p:nvPr>
            <p:ph type="subTitle" idx="1"/>
          </p:nvPr>
        </p:nvSpPr>
        <p:spPr>
          <a:xfrm>
            <a:off x="685800" y="1143000"/>
            <a:ext cx="7848600" cy="5410200"/>
          </a:xfrm>
        </p:spPr>
        <p:txBody>
          <a:bodyPr>
            <a:normAutofit/>
          </a:bodyPr>
          <a:lstStyle/>
          <a:p>
            <a:pPr algn="just"/>
            <a:r>
              <a:rPr lang="en-US" sz="2800" dirty="0" smtClean="0">
                <a:solidFill>
                  <a:schemeClr val="tx1"/>
                </a:solidFill>
              </a:rPr>
              <a:t>the value to be searched is VAL = 7, then searching means to find whether the value ‘7’ is present in the array or not.</a:t>
            </a:r>
          </a:p>
          <a:p>
            <a:pPr algn="just"/>
            <a:r>
              <a:rPr lang="en-US" sz="2800" dirty="0" smtClean="0">
                <a:solidFill>
                  <a:schemeClr val="tx1"/>
                </a:solidFill>
              </a:rPr>
              <a:t>If yes, then it returns the position of its occurrence. Here,</a:t>
            </a:r>
          </a:p>
          <a:p>
            <a:pPr algn="just"/>
            <a:r>
              <a:rPr lang="en-US" sz="2800" dirty="0" smtClean="0">
                <a:solidFill>
                  <a:schemeClr val="tx1"/>
                </a:solidFill>
              </a:rPr>
              <a:t>POS = 3 (index starting from 0).</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IN" b="1" dirty="0" smtClean="0"/>
              <a:t>HEAP SORT</a:t>
            </a:r>
            <a:endParaRPr lang="en-US" b="1" dirty="0"/>
          </a:p>
        </p:txBody>
      </p:sp>
      <p:sp>
        <p:nvSpPr>
          <p:cNvPr id="3" name="Subtitle 2"/>
          <p:cNvSpPr>
            <a:spLocks noGrp="1"/>
          </p:cNvSpPr>
          <p:nvPr>
            <p:ph type="subTitle" idx="1"/>
          </p:nvPr>
        </p:nvSpPr>
        <p:spPr>
          <a:xfrm>
            <a:off x="685800" y="1143000"/>
            <a:ext cx="7848600" cy="5410200"/>
          </a:xfrm>
        </p:spPr>
        <p:txBody>
          <a:bodyPr>
            <a:normAutofit/>
          </a:bodyPr>
          <a:lstStyle/>
          <a:p>
            <a:pPr algn="l"/>
            <a:endParaRPr lang="en-US" sz="2800" dirty="0">
              <a:solidFill>
                <a:schemeClr val="tx1"/>
              </a:solidFill>
            </a:endParaRPr>
          </a:p>
        </p:txBody>
      </p:sp>
      <p:pic>
        <p:nvPicPr>
          <p:cNvPr id="4098" name="Picture 2"/>
          <p:cNvPicPr>
            <a:picLocks noChangeAspect="1" noChangeArrowheads="1"/>
          </p:cNvPicPr>
          <p:nvPr/>
        </p:nvPicPr>
        <p:blipFill>
          <a:blip r:embed="rId2"/>
          <a:srcRect/>
          <a:stretch>
            <a:fillRect/>
          </a:stretch>
        </p:blipFill>
        <p:spPr bwMode="auto">
          <a:xfrm>
            <a:off x="762000" y="914400"/>
            <a:ext cx="7848600" cy="22098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685800" y="3048000"/>
            <a:ext cx="8153400"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IN" b="1" dirty="0" smtClean="0"/>
              <a:t>HEAP SORT</a:t>
            </a:r>
            <a:endParaRPr lang="en-US" b="1" dirty="0"/>
          </a:p>
        </p:txBody>
      </p:sp>
      <p:sp>
        <p:nvSpPr>
          <p:cNvPr id="3" name="Subtitle 2"/>
          <p:cNvSpPr>
            <a:spLocks noGrp="1"/>
          </p:cNvSpPr>
          <p:nvPr>
            <p:ph type="subTitle" idx="1"/>
          </p:nvPr>
        </p:nvSpPr>
        <p:spPr>
          <a:xfrm>
            <a:off x="685800" y="1143000"/>
            <a:ext cx="7848600" cy="5410200"/>
          </a:xfrm>
        </p:spPr>
        <p:txBody>
          <a:bodyPr>
            <a:normAutofit/>
          </a:bodyPr>
          <a:lstStyle/>
          <a:p>
            <a:pPr algn="l"/>
            <a:endParaRPr lang="en-US" sz="2800" dirty="0">
              <a:solidFill>
                <a:schemeClr val="tx1"/>
              </a:solidFill>
            </a:endParaRPr>
          </a:p>
        </p:txBody>
      </p:sp>
      <p:pic>
        <p:nvPicPr>
          <p:cNvPr id="5122" name="Picture 2"/>
          <p:cNvPicPr>
            <a:picLocks noChangeAspect="1" noChangeArrowheads="1"/>
          </p:cNvPicPr>
          <p:nvPr/>
        </p:nvPicPr>
        <p:blipFill>
          <a:blip r:embed="rId2"/>
          <a:srcRect/>
          <a:stretch>
            <a:fillRect/>
          </a:stretch>
        </p:blipFill>
        <p:spPr bwMode="auto">
          <a:xfrm>
            <a:off x="609600" y="1219200"/>
            <a:ext cx="8229600" cy="28194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685800" y="4038600"/>
            <a:ext cx="7277100" cy="2124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IN" b="1" dirty="0" smtClean="0"/>
              <a:t>HEAP SORT</a:t>
            </a:r>
            <a:endParaRPr lang="en-US" b="1" dirty="0"/>
          </a:p>
        </p:txBody>
      </p:sp>
      <p:sp>
        <p:nvSpPr>
          <p:cNvPr id="3" name="Subtitle 2"/>
          <p:cNvSpPr>
            <a:spLocks noGrp="1"/>
          </p:cNvSpPr>
          <p:nvPr>
            <p:ph type="subTitle" idx="1"/>
          </p:nvPr>
        </p:nvSpPr>
        <p:spPr>
          <a:xfrm>
            <a:off x="685800" y="1143000"/>
            <a:ext cx="7848600" cy="5410200"/>
          </a:xfrm>
        </p:spPr>
        <p:txBody>
          <a:bodyPr>
            <a:normAutofit/>
          </a:bodyPr>
          <a:lstStyle/>
          <a:p>
            <a:pPr algn="l"/>
            <a:endParaRPr lang="en-US" sz="2800" dirty="0">
              <a:solidFill>
                <a:schemeClr val="tx1"/>
              </a:solidFill>
            </a:endParaRPr>
          </a:p>
        </p:txBody>
      </p:sp>
      <p:pic>
        <p:nvPicPr>
          <p:cNvPr id="6146" name="Picture 2"/>
          <p:cNvPicPr>
            <a:picLocks noChangeAspect="1" noChangeArrowheads="1"/>
          </p:cNvPicPr>
          <p:nvPr/>
        </p:nvPicPr>
        <p:blipFill>
          <a:blip r:embed="rId2"/>
          <a:srcRect/>
          <a:stretch>
            <a:fillRect/>
          </a:stretch>
        </p:blipFill>
        <p:spPr bwMode="auto">
          <a:xfrm>
            <a:off x="990600" y="1371600"/>
            <a:ext cx="7200900" cy="4686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IN" b="1" dirty="0" smtClean="0"/>
              <a:t>HEAP SORT</a:t>
            </a:r>
            <a:endParaRPr lang="en-US" b="1" dirty="0"/>
          </a:p>
        </p:txBody>
      </p:sp>
      <p:sp>
        <p:nvSpPr>
          <p:cNvPr id="3" name="Subtitle 2"/>
          <p:cNvSpPr>
            <a:spLocks noGrp="1"/>
          </p:cNvSpPr>
          <p:nvPr>
            <p:ph type="subTitle" idx="1"/>
          </p:nvPr>
        </p:nvSpPr>
        <p:spPr>
          <a:xfrm>
            <a:off x="685800" y="1143000"/>
            <a:ext cx="7848600" cy="5410200"/>
          </a:xfrm>
        </p:spPr>
        <p:txBody>
          <a:bodyPr>
            <a:normAutofit/>
          </a:bodyPr>
          <a:lstStyle/>
          <a:p>
            <a:pPr algn="l"/>
            <a:endParaRPr lang="en-US" sz="2800" dirty="0">
              <a:solidFill>
                <a:schemeClr val="tx1"/>
              </a:solidFill>
            </a:endParaRPr>
          </a:p>
        </p:txBody>
      </p:sp>
      <p:pic>
        <p:nvPicPr>
          <p:cNvPr id="7170" name="Picture 2"/>
          <p:cNvPicPr>
            <a:picLocks noChangeAspect="1" noChangeArrowheads="1"/>
          </p:cNvPicPr>
          <p:nvPr/>
        </p:nvPicPr>
        <p:blipFill>
          <a:blip r:embed="rId2"/>
          <a:srcRect/>
          <a:stretch>
            <a:fillRect/>
          </a:stretch>
        </p:blipFill>
        <p:spPr bwMode="auto">
          <a:xfrm>
            <a:off x="762000" y="1371600"/>
            <a:ext cx="7706488" cy="441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IN" b="1" dirty="0" smtClean="0"/>
              <a:t>HEAP SORT</a:t>
            </a:r>
            <a:endParaRPr lang="en-US" b="1" dirty="0"/>
          </a:p>
        </p:txBody>
      </p:sp>
      <p:sp>
        <p:nvSpPr>
          <p:cNvPr id="3" name="Subtitle 2"/>
          <p:cNvSpPr>
            <a:spLocks noGrp="1"/>
          </p:cNvSpPr>
          <p:nvPr>
            <p:ph type="subTitle" idx="1"/>
          </p:nvPr>
        </p:nvSpPr>
        <p:spPr>
          <a:xfrm>
            <a:off x="685800" y="1143000"/>
            <a:ext cx="7848600" cy="5410200"/>
          </a:xfrm>
        </p:spPr>
        <p:txBody>
          <a:bodyPr>
            <a:normAutofit/>
          </a:bodyPr>
          <a:lstStyle/>
          <a:p>
            <a:pPr algn="l"/>
            <a:endParaRPr lang="en-US" sz="2800" dirty="0">
              <a:solidFill>
                <a:schemeClr val="tx1"/>
              </a:solidFill>
            </a:endParaRPr>
          </a:p>
        </p:txBody>
      </p:sp>
      <p:pic>
        <p:nvPicPr>
          <p:cNvPr id="8194" name="Picture 2"/>
          <p:cNvPicPr>
            <a:picLocks noChangeAspect="1" noChangeArrowheads="1"/>
          </p:cNvPicPr>
          <p:nvPr/>
        </p:nvPicPr>
        <p:blipFill>
          <a:blip r:embed="rId2"/>
          <a:srcRect/>
          <a:stretch>
            <a:fillRect/>
          </a:stretch>
        </p:blipFill>
        <p:spPr bwMode="auto">
          <a:xfrm>
            <a:off x="838200" y="1447800"/>
            <a:ext cx="7210425" cy="4438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IN" b="1" dirty="0" smtClean="0"/>
              <a:t>HEAP SORT</a:t>
            </a:r>
            <a:endParaRPr lang="en-US" b="1" dirty="0"/>
          </a:p>
        </p:txBody>
      </p:sp>
      <p:sp>
        <p:nvSpPr>
          <p:cNvPr id="3" name="Subtitle 2"/>
          <p:cNvSpPr>
            <a:spLocks noGrp="1"/>
          </p:cNvSpPr>
          <p:nvPr>
            <p:ph type="subTitle" idx="1"/>
          </p:nvPr>
        </p:nvSpPr>
        <p:spPr>
          <a:xfrm>
            <a:off x="685800" y="1143000"/>
            <a:ext cx="7848600" cy="5410200"/>
          </a:xfrm>
        </p:spPr>
        <p:txBody>
          <a:bodyPr>
            <a:normAutofit/>
          </a:bodyPr>
          <a:lstStyle/>
          <a:p>
            <a:pPr algn="l"/>
            <a:endParaRPr lang="en-US" sz="2800" dirty="0">
              <a:solidFill>
                <a:schemeClr val="tx1"/>
              </a:solidFill>
            </a:endParaRPr>
          </a:p>
        </p:txBody>
      </p:sp>
      <p:pic>
        <p:nvPicPr>
          <p:cNvPr id="9218" name="Picture 2"/>
          <p:cNvPicPr>
            <a:picLocks noChangeAspect="1" noChangeArrowheads="1"/>
          </p:cNvPicPr>
          <p:nvPr/>
        </p:nvPicPr>
        <p:blipFill>
          <a:blip r:embed="rId2"/>
          <a:srcRect/>
          <a:stretch>
            <a:fillRect/>
          </a:stretch>
        </p:blipFill>
        <p:spPr bwMode="auto">
          <a:xfrm>
            <a:off x="914400" y="1219200"/>
            <a:ext cx="7267575" cy="5172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IN" b="1" dirty="0" smtClean="0"/>
              <a:t>HEAP SORT</a:t>
            </a:r>
            <a:endParaRPr lang="en-US" b="1" dirty="0"/>
          </a:p>
        </p:txBody>
      </p:sp>
      <p:sp>
        <p:nvSpPr>
          <p:cNvPr id="3" name="Subtitle 2"/>
          <p:cNvSpPr>
            <a:spLocks noGrp="1"/>
          </p:cNvSpPr>
          <p:nvPr>
            <p:ph type="subTitle" idx="1"/>
          </p:nvPr>
        </p:nvSpPr>
        <p:spPr>
          <a:xfrm>
            <a:off x="685800" y="1143000"/>
            <a:ext cx="7848600" cy="5410200"/>
          </a:xfrm>
        </p:spPr>
        <p:txBody>
          <a:bodyPr>
            <a:normAutofit/>
          </a:bodyPr>
          <a:lstStyle/>
          <a:p>
            <a:pPr algn="l"/>
            <a:endParaRPr lang="en-US" sz="2800" dirty="0">
              <a:solidFill>
                <a:schemeClr val="tx1"/>
              </a:solidFill>
            </a:endParaRPr>
          </a:p>
        </p:txBody>
      </p:sp>
      <p:pic>
        <p:nvPicPr>
          <p:cNvPr id="10242" name="Picture 2"/>
          <p:cNvPicPr>
            <a:picLocks noChangeAspect="1" noChangeArrowheads="1"/>
          </p:cNvPicPr>
          <p:nvPr/>
        </p:nvPicPr>
        <p:blipFill>
          <a:blip r:embed="rId2"/>
          <a:srcRect/>
          <a:stretch>
            <a:fillRect/>
          </a:stretch>
        </p:blipFill>
        <p:spPr bwMode="auto">
          <a:xfrm>
            <a:off x="914400" y="1219200"/>
            <a:ext cx="7554685" cy="464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US" b="1" dirty="0" smtClean="0"/>
              <a:t>MERGE SORT</a:t>
            </a:r>
            <a:endParaRPr lang="en-US" b="1" dirty="0"/>
          </a:p>
        </p:txBody>
      </p:sp>
      <p:sp>
        <p:nvSpPr>
          <p:cNvPr id="3" name="Subtitle 2"/>
          <p:cNvSpPr>
            <a:spLocks noGrp="1"/>
          </p:cNvSpPr>
          <p:nvPr>
            <p:ph type="subTitle" idx="1"/>
          </p:nvPr>
        </p:nvSpPr>
        <p:spPr>
          <a:xfrm>
            <a:off x="685800" y="1143000"/>
            <a:ext cx="7848600" cy="5410200"/>
          </a:xfrm>
        </p:spPr>
        <p:txBody>
          <a:bodyPr>
            <a:normAutofit fontScale="85000" lnSpcReduction="20000"/>
          </a:bodyPr>
          <a:lstStyle/>
          <a:p>
            <a:pPr algn="just"/>
            <a:r>
              <a:rPr lang="en-GB" sz="2800" b="1" dirty="0" smtClean="0">
                <a:solidFill>
                  <a:schemeClr val="tx1"/>
                </a:solidFill>
              </a:rPr>
              <a:t>Merge Sort is a Divide and Conquer algorithm. It divides input array in two halves, calls itself for the two halves and then merges the two sorted halves.</a:t>
            </a:r>
          </a:p>
          <a:p>
            <a:pPr algn="just"/>
            <a:endParaRPr lang="en-GB" sz="2800" b="1" dirty="0" smtClean="0">
              <a:solidFill>
                <a:schemeClr val="tx1"/>
              </a:solidFill>
            </a:endParaRPr>
          </a:p>
          <a:p>
            <a:pPr algn="just"/>
            <a:r>
              <a:rPr lang="en-GB" sz="2800" dirty="0" smtClean="0">
                <a:solidFill>
                  <a:schemeClr val="tx1"/>
                </a:solidFill>
              </a:rPr>
              <a:t>It is very efficient sorting algorithm with near optimal number of comparison. Recursive Algorithm used for merge sort comes under the category of divide and conquer technique. It is stable sorting algorithm.</a:t>
            </a:r>
          </a:p>
          <a:p>
            <a:pPr algn="just"/>
            <a:endParaRPr lang="en-GB" sz="2800" dirty="0" smtClean="0">
              <a:solidFill>
                <a:schemeClr val="tx1"/>
              </a:solidFill>
            </a:endParaRPr>
          </a:p>
          <a:p>
            <a:pPr algn="just"/>
            <a:r>
              <a:rPr lang="en-GB" sz="2800" dirty="0" smtClean="0">
                <a:solidFill>
                  <a:schemeClr val="tx1"/>
                </a:solidFill>
              </a:rPr>
              <a:t>You can sort lots of amount of data using small available main memory using merge sort.</a:t>
            </a:r>
          </a:p>
          <a:p>
            <a:pPr algn="just"/>
            <a:endParaRPr lang="en-GB" sz="2800" b="1" dirty="0" smtClean="0">
              <a:solidFill>
                <a:schemeClr val="tx1"/>
              </a:solidFill>
            </a:endParaRPr>
          </a:p>
          <a:p>
            <a:pPr algn="just"/>
            <a:r>
              <a:rPr lang="en-GB" sz="2800" dirty="0" smtClean="0">
                <a:solidFill>
                  <a:schemeClr val="tx1"/>
                </a:solidFill>
              </a:rPr>
              <a:t>An array of n elements is split around its center producing two smaller arrays. After these two arrays are sorted independently, they can be merged to produce the final sorted array. </a:t>
            </a:r>
            <a:endParaRPr lang="en-US" sz="2800" b="1" dirty="0" smtClean="0">
              <a:solidFill>
                <a:schemeClr val="tx1"/>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US" b="1" dirty="0" smtClean="0"/>
              <a:t>MERGE SORT</a:t>
            </a:r>
            <a:endParaRPr lang="en-US" b="1" dirty="0"/>
          </a:p>
        </p:txBody>
      </p:sp>
      <p:sp>
        <p:nvSpPr>
          <p:cNvPr id="3" name="Subtitle 2"/>
          <p:cNvSpPr>
            <a:spLocks noGrp="1"/>
          </p:cNvSpPr>
          <p:nvPr>
            <p:ph type="subTitle" idx="1"/>
          </p:nvPr>
        </p:nvSpPr>
        <p:spPr>
          <a:xfrm>
            <a:off x="685800" y="1143000"/>
            <a:ext cx="7848600" cy="5410200"/>
          </a:xfrm>
        </p:spPr>
        <p:txBody>
          <a:bodyPr>
            <a:normAutofit fontScale="85000" lnSpcReduction="20000"/>
          </a:bodyPr>
          <a:lstStyle/>
          <a:p>
            <a:pPr algn="l"/>
            <a:r>
              <a:rPr lang="en-US" sz="2800" dirty="0" smtClean="0">
                <a:solidFill>
                  <a:schemeClr val="tx1"/>
                </a:solidFill>
              </a:rPr>
              <a:t>Working of Merge sort Algorithm</a:t>
            </a:r>
          </a:p>
          <a:p>
            <a:pPr algn="l"/>
            <a:r>
              <a:rPr lang="en-US" sz="2800" dirty="0" smtClean="0">
                <a:solidFill>
                  <a:schemeClr val="tx1"/>
                </a:solidFill>
              </a:rPr>
              <a:t/>
            </a:r>
            <a:br>
              <a:rPr lang="en-US" sz="2800" dirty="0" smtClean="0">
                <a:solidFill>
                  <a:schemeClr val="tx1"/>
                </a:solidFill>
              </a:rPr>
            </a:br>
            <a:r>
              <a:rPr lang="en-US" sz="2800" dirty="0" smtClean="0">
                <a:solidFill>
                  <a:schemeClr val="tx1"/>
                </a:solidFill>
              </a:rPr>
              <a:t> Now, let's see the working of merge sort Algorithm.</a:t>
            </a:r>
          </a:p>
          <a:p>
            <a:pPr algn="l"/>
            <a:r>
              <a:rPr lang="en-US" sz="2800" dirty="0" smtClean="0">
                <a:solidFill>
                  <a:schemeClr val="tx1"/>
                </a:solidFill>
              </a:rPr>
              <a:t>To understand the working of the merge sort algorithm, let's take an unsorted array. It will be easier to understand the merge sort via an example.</a:t>
            </a:r>
          </a:p>
          <a:p>
            <a:pPr algn="l"/>
            <a:r>
              <a:rPr lang="en-US" sz="2800" dirty="0" smtClean="0">
                <a:solidFill>
                  <a:schemeClr val="tx1"/>
                </a:solidFill>
              </a:rPr>
              <a:t>Let the elements of array are –</a:t>
            </a:r>
          </a:p>
          <a:p>
            <a:pPr algn="l"/>
            <a:endParaRPr lang="en-US" sz="2800" dirty="0" smtClean="0">
              <a:solidFill>
                <a:schemeClr val="tx1"/>
              </a:solidFill>
            </a:endParaRPr>
          </a:p>
          <a:p>
            <a:pPr algn="l"/>
            <a:endParaRPr lang="en-US" sz="2800" dirty="0" smtClean="0">
              <a:solidFill>
                <a:schemeClr val="tx1"/>
              </a:solidFill>
            </a:endParaRPr>
          </a:p>
          <a:p>
            <a:pPr algn="l"/>
            <a:endParaRPr lang="en-US" sz="2800" b="1" dirty="0" smtClean="0">
              <a:solidFill>
                <a:schemeClr val="tx1"/>
              </a:solidFill>
            </a:endParaRPr>
          </a:p>
          <a:p>
            <a:pPr algn="l"/>
            <a:r>
              <a:rPr lang="en-US" sz="2800" dirty="0" smtClean="0">
                <a:solidFill>
                  <a:schemeClr val="tx1"/>
                </a:solidFill>
              </a:rPr>
              <a:t>According to the merge sort, first divide the given array into two equal halves. Merge sort keeps dividing the list into equal parts until it cannot be further divided.</a:t>
            </a:r>
          </a:p>
          <a:p>
            <a:pPr algn="l"/>
            <a:r>
              <a:rPr lang="en-US" sz="2800" dirty="0" smtClean="0">
                <a:solidFill>
                  <a:schemeClr val="tx1"/>
                </a:solidFill>
              </a:rPr>
              <a:t>As there are eight elements in the given array, so it is divided into two arrays of size 4.</a:t>
            </a:r>
          </a:p>
          <a:p>
            <a:pPr algn="l"/>
            <a:endParaRPr lang="en-US" sz="2800" b="1" dirty="0" smtClean="0">
              <a:solidFill>
                <a:schemeClr val="tx1"/>
              </a:solidFill>
            </a:endParaRPr>
          </a:p>
        </p:txBody>
      </p:sp>
      <p:pic>
        <p:nvPicPr>
          <p:cNvPr id="11266" name="Picture 2"/>
          <p:cNvPicPr>
            <a:picLocks noChangeAspect="1" noChangeArrowheads="1"/>
          </p:cNvPicPr>
          <p:nvPr/>
        </p:nvPicPr>
        <p:blipFill>
          <a:blip r:embed="rId2"/>
          <a:srcRect/>
          <a:stretch>
            <a:fillRect/>
          </a:stretch>
        </p:blipFill>
        <p:spPr bwMode="auto">
          <a:xfrm>
            <a:off x="2057400" y="3581400"/>
            <a:ext cx="4562475" cy="857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US" b="1" dirty="0" smtClean="0"/>
              <a:t>MERGE SORT</a:t>
            </a:r>
            <a:endParaRPr lang="en-US" b="1" dirty="0"/>
          </a:p>
        </p:txBody>
      </p:sp>
      <p:sp>
        <p:nvSpPr>
          <p:cNvPr id="3" name="Subtitle 2"/>
          <p:cNvSpPr>
            <a:spLocks noGrp="1"/>
          </p:cNvSpPr>
          <p:nvPr>
            <p:ph type="subTitle" idx="1"/>
          </p:nvPr>
        </p:nvSpPr>
        <p:spPr>
          <a:xfrm>
            <a:off x="685800" y="1143000"/>
            <a:ext cx="7848600" cy="5410200"/>
          </a:xfrm>
        </p:spPr>
        <p:txBody>
          <a:bodyPr>
            <a:normAutofit/>
          </a:bodyPr>
          <a:lstStyle/>
          <a:p>
            <a:pPr algn="l"/>
            <a:endParaRPr lang="en-US" sz="2800" b="1" dirty="0" smtClean="0">
              <a:solidFill>
                <a:schemeClr val="tx1"/>
              </a:solidFill>
            </a:endParaRPr>
          </a:p>
        </p:txBody>
      </p:sp>
      <p:pic>
        <p:nvPicPr>
          <p:cNvPr id="12290" name="Picture 2"/>
          <p:cNvPicPr>
            <a:picLocks noChangeAspect="1" noChangeArrowheads="1"/>
          </p:cNvPicPr>
          <p:nvPr/>
        </p:nvPicPr>
        <p:blipFill>
          <a:blip r:embed="rId2"/>
          <a:srcRect/>
          <a:stretch>
            <a:fillRect/>
          </a:stretch>
        </p:blipFill>
        <p:spPr bwMode="auto">
          <a:xfrm>
            <a:off x="838200" y="1524000"/>
            <a:ext cx="7445368"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US" b="1" dirty="0" smtClean="0"/>
              <a:t>Linear Search</a:t>
            </a:r>
            <a:endParaRPr lang="en-US" b="1" dirty="0"/>
          </a:p>
        </p:txBody>
      </p:sp>
      <p:sp>
        <p:nvSpPr>
          <p:cNvPr id="3" name="Subtitle 2"/>
          <p:cNvSpPr>
            <a:spLocks noGrp="1"/>
          </p:cNvSpPr>
          <p:nvPr>
            <p:ph type="subTitle" idx="1"/>
          </p:nvPr>
        </p:nvSpPr>
        <p:spPr>
          <a:xfrm>
            <a:off x="685800" y="1143000"/>
            <a:ext cx="7848600" cy="5410200"/>
          </a:xfrm>
        </p:spPr>
        <p:txBody>
          <a:bodyPr>
            <a:normAutofit fontScale="70000" lnSpcReduction="20000"/>
          </a:bodyPr>
          <a:lstStyle/>
          <a:p>
            <a:pPr algn="just"/>
            <a:r>
              <a:rPr lang="en-US" sz="2800" dirty="0" smtClean="0">
                <a:solidFill>
                  <a:schemeClr val="tx1"/>
                </a:solidFill>
              </a:rPr>
              <a:t>#include&lt;</a:t>
            </a:r>
            <a:r>
              <a:rPr lang="en-US" sz="2800" dirty="0" err="1" smtClean="0">
                <a:solidFill>
                  <a:schemeClr val="tx1"/>
                </a:solidFill>
              </a:rPr>
              <a:t>stdio.h</a:t>
            </a:r>
            <a:r>
              <a:rPr lang="en-US" sz="2800" dirty="0" smtClean="0">
                <a:solidFill>
                  <a:schemeClr val="tx1"/>
                </a:solidFill>
              </a:rPr>
              <a:t>&gt;</a:t>
            </a:r>
          </a:p>
          <a:p>
            <a:pPr algn="just"/>
            <a:r>
              <a:rPr lang="en-US" sz="2800" dirty="0" smtClean="0">
                <a:solidFill>
                  <a:schemeClr val="tx1"/>
                </a:solidFill>
              </a:rPr>
              <a:t>#include&lt;</a:t>
            </a:r>
            <a:r>
              <a:rPr lang="en-US" sz="2800" dirty="0" err="1" smtClean="0">
                <a:solidFill>
                  <a:schemeClr val="tx1"/>
                </a:solidFill>
              </a:rPr>
              <a:t>conio.h</a:t>
            </a:r>
            <a:r>
              <a:rPr lang="en-US" sz="2800" dirty="0" smtClean="0">
                <a:solidFill>
                  <a:schemeClr val="tx1"/>
                </a:solidFill>
              </a:rPr>
              <a:t>&gt;</a:t>
            </a:r>
          </a:p>
          <a:p>
            <a:pPr algn="just"/>
            <a:endParaRPr lang="en-US" sz="2800" dirty="0" smtClean="0">
              <a:solidFill>
                <a:schemeClr val="tx1"/>
              </a:solidFill>
            </a:endParaRPr>
          </a:p>
          <a:p>
            <a:pPr algn="just"/>
            <a:r>
              <a:rPr lang="en-US" sz="2800" dirty="0" smtClean="0">
                <a:solidFill>
                  <a:schemeClr val="tx1"/>
                </a:solidFill>
              </a:rPr>
              <a:t>void main()</a:t>
            </a:r>
          </a:p>
          <a:p>
            <a:pPr algn="just"/>
            <a:r>
              <a:rPr lang="en-US" sz="2800" dirty="0" smtClean="0">
                <a:solidFill>
                  <a:schemeClr val="tx1"/>
                </a:solidFill>
              </a:rPr>
              <a:t>{</a:t>
            </a:r>
          </a:p>
          <a:p>
            <a:pPr algn="just"/>
            <a:r>
              <a:rPr lang="en-US" sz="2800" dirty="0" smtClean="0">
                <a:solidFill>
                  <a:schemeClr val="tx1"/>
                </a:solidFill>
              </a:rPr>
              <a:t>    </a:t>
            </a:r>
            <a:r>
              <a:rPr lang="en-US" sz="2800" dirty="0" err="1" smtClean="0">
                <a:solidFill>
                  <a:schemeClr val="tx1"/>
                </a:solidFill>
              </a:rPr>
              <a:t>int</a:t>
            </a:r>
            <a:r>
              <a:rPr lang="en-US" sz="2800" dirty="0" smtClean="0">
                <a:solidFill>
                  <a:schemeClr val="tx1"/>
                </a:solidFill>
              </a:rPr>
              <a:t> a[20],</a:t>
            </a:r>
            <a:r>
              <a:rPr lang="en-US" sz="2800" dirty="0" err="1" smtClean="0">
                <a:solidFill>
                  <a:schemeClr val="tx1"/>
                </a:solidFill>
              </a:rPr>
              <a:t>i,x,n</a:t>
            </a:r>
            <a:r>
              <a:rPr lang="en-US" sz="2800" dirty="0" smtClean="0">
                <a:solidFill>
                  <a:schemeClr val="tx1"/>
                </a:solidFill>
              </a:rPr>
              <a:t>;</a:t>
            </a:r>
          </a:p>
          <a:p>
            <a:pPr algn="just"/>
            <a:r>
              <a:rPr lang="en-US" sz="2800" dirty="0" smtClean="0">
                <a:solidFill>
                  <a:schemeClr val="tx1"/>
                </a:solidFill>
              </a:rPr>
              <a:t>    </a:t>
            </a:r>
            <a:r>
              <a:rPr lang="en-US" sz="2800" dirty="0" err="1" smtClean="0">
                <a:solidFill>
                  <a:schemeClr val="tx1"/>
                </a:solidFill>
              </a:rPr>
              <a:t>clrscr</a:t>
            </a:r>
            <a:r>
              <a:rPr lang="en-US" sz="2800" dirty="0" smtClean="0">
                <a:solidFill>
                  <a:schemeClr val="tx1"/>
                </a:solidFill>
              </a:rPr>
              <a:t>();</a:t>
            </a:r>
          </a:p>
          <a:p>
            <a:pPr algn="just"/>
            <a:r>
              <a:rPr lang="en-US" sz="2800" dirty="0" smtClean="0">
                <a:solidFill>
                  <a:schemeClr val="tx1"/>
                </a:solidFill>
              </a:rPr>
              <a:t>    </a:t>
            </a:r>
            <a:r>
              <a:rPr lang="en-US" sz="2800" dirty="0" err="1" smtClean="0">
                <a:solidFill>
                  <a:schemeClr val="tx1"/>
                </a:solidFill>
              </a:rPr>
              <a:t>printf</a:t>
            </a:r>
            <a:r>
              <a:rPr lang="en-US" sz="2800" dirty="0" smtClean="0">
                <a:solidFill>
                  <a:schemeClr val="tx1"/>
                </a:solidFill>
              </a:rPr>
              <a:t>("How many elements?");</a:t>
            </a:r>
          </a:p>
          <a:p>
            <a:pPr algn="just"/>
            <a:r>
              <a:rPr lang="en-US" sz="2800" dirty="0" smtClean="0">
                <a:solidFill>
                  <a:schemeClr val="tx1"/>
                </a:solidFill>
              </a:rPr>
              <a:t>    </a:t>
            </a:r>
            <a:r>
              <a:rPr lang="en-US" sz="2800" dirty="0" err="1" smtClean="0">
                <a:solidFill>
                  <a:schemeClr val="tx1"/>
                </a:solidFill>
              </a:rPr>
              <a:t>scanf</a:t>
            </a:r>
            <a:r>
              <a:rPr lang="en-US" sz="2800" dirty="0" smtClean="0">
                <a:solidFill>
                  <a:schemeClr val="tx1"/>
                </a:solidFill>
              </a:rPr>
              <a:t>("%</a:t>
            </a:r>
            <a:r>
              <a:rPr lang="en-US" sz="2800" dirty="0" err="1" smtClean="0">
                <a:solidFill>
                  <a:schemeClr val="tx1"/>
                </a:solidFill>
              </a:rPr>
              <a:t>d",&amp;n</a:t>
            </a:r>
            <a:r>
              <a:rPr lang="en-US" sz="2800" dirty="0" smtClean="0">
                <a:solidFill>
                  <a:schemeClr val="tx1"/>
                </a:solidFill>
              </a:rPr>
              <a:t>);</a:t>
            </a:r>
          </a:p>
          <a:p>
            <a:pPr algn="just"/>
            <a:r>
              <a:rPr lang="en-US" sz="2800" dirty="0" smtClean="0">
                <a:solidFill>
                  <a:schemeClr val="tx1"/>
                </a:solidFill>
              </a:rPr>
              <a:t>     </a:t>
            </a:r>
          </a:p>
          <a:p>
            <a:pPr algn="just"/>
            <a:r>
              <a:rPr lang="en-US" sz="2800" dirty="0" smtClean="0">
                <a:solidFill>
                  <a:schemeClr val="tx1"/>
                </a:solidFill>
              </a:rPr>
              <a:t>    </a:t>
            </a:r>
            <a:r>
              <a:rPr lang="en-US" sz="2800" dirty="0" err="1" smtClean="0">
                <a:solidFill>
                  <a:schemeClr val="tx1"/>
                </a:solidFill>
              </a:rPr>
              <a:t>printf</a:t>
            </a:r>
            <a:r>
              <a:rPr lang="en-US" sz="2800" dirty="0" smtClean="0">
                <a:solidFill>
                  <a:schemeClr val="tx1"/>
                </a:solidFill>
              </a:rPr>
              <a:t>("Enter array elements:\n");</a:t>
            </a:r>
          </a:p>
          <a:p>
            <a:pPr algn="just"/>
            <a:r>
              <a:rPr lang="en-US" sz="2800" dirty="0" smtClean="0">
                <a:solidFill>
                  <a:schemeClr val="tx1"/>
                </a:solidFill>
              </a:rPr>
              <a:t>    for(</a:t>
            </a:r>
            <a:r>
              <a:rPr lang="en-US" sz="2800" dirty="0" err="1" smtClean="0">
                <a:solidFill>
                  <a:schemeClr val="tx1"/>
                </a:solidFill>
              </a:rPr>
              <a:t>i</a:t>
            </a:r>
            <a:r>
              <a:rPr lang="en-US" sz="2800" dirty="0" smtClean="0">
                <a:solidFill>
                  <a:schemeClr val="tx1"/>
                </a:solidFill>
              </a:rPr>
              <a:t>=0;i&lt;n;++</a:t>
            </a:r>
            <a:r>
              <a:rPr lang="en-US" sz="2800" dirty="0" err="1" smtClean="0">
                <a:solidFill>
                  <a:schemeClr val="tx1"/>
                </a:solidFill>
              </a:rPr>
              <a:t>i</a:t>
            </a:r>
            <a:r>
              <a:rPr lang="en-US" sz="2800" dirty="0" smtClean="0">
                <a:solidFill>
                  <a:schemeClr val="tx1"/>
                </a:solidFill>
              </a:rPr>
              <a:t>)</a:t>
            </a:r>
          </a:p>
          <a:p>
            <a:pPr algn="just"/>
            <a:r>
              <a:rPr lang="en-US" sz="2800" dirty="0" smtClean="0">
                <a:solidFill>
                  <a:schemeClr val="tx1"/>
                </a:solidFill>
              </a:rPr>
              <a:t>    {</a:t>
            </a:r>
          </a:p>
          <a:p>
            <a:pPr algn="just"/>
            <a:r>
              <a:rPr lang="en-US" sz="2800" dirty="0" smtClean="0">
                <a:solidFill>
                  <a:schemeClr val="tx1"/>
                </a:solidFill>
              </a:rPr>
              <a:t>	</a:t>
            </a:r>
            <a:r>
              <a:rPr lang="en-US" sz="2800" dirty="0" err="1" smtClean="0">
                <a:solidFill>
                  <a:schemeClr val="tx1"/>
                </a:solidFill>
              </a:rPr>
              <a:t>scanf</a:t>
            </a:r>
            <a:r>
              <a:rPr lang="en-US" sz="2800" dirty="0" smtClean="0">
                <a:solidFill>
                  <a:schemeClr val="tx1"/>
                </a:solidFill>
              </a:rPr>
              <a:t>("%</a:t>
            </a:r>
            <a:r>
              <a:rPr lang="en-US" sz="2800" dirty="0" err="1" smtClean="0">
                <a:solidFill>
                  <a:schemeClr val="tx1"/>
                </a:solidFill>
              </a:rPr>
              <a:t>d",&amp;a</a:t>
            </a:r>
            <a:r>
              <a:rPr lang="en-US" sz="2800" dirty="0" smtClean="0">
                <a:solidFill>
                  <a:schemeClr val="tx1"/>
                </a:solidFill>
              </a:rPr>
              <a:t>[</a:t>
            </a:r>
            <a:r>
              <a:rPr lang="en-US" sz="2800" dirty="0" err="1" smtClean="0">
                <a:solidFill>
                  <a:schemeClr val="tx1"/>
                </a:solidFill>
              </a:rPr>
              <a:t>i</a:t>
            </a:r>
            <a:r>
              <a:rPr lang="en-US" sz="2800" dirty="0" smtClean="0">
                <a:solidFill>
                  <a:schemeClr val="tx1"/>
                </a:solidFill>
              </a:rPr>
              <a:t>]);</a:t>
            </a:r>
          </a:p>
          <a:p>
            <a:pPr algn="just"/>
            <a:r>
              <a:rPr lang="en-US" sz="2800" dirty="0" smtClean="0">
                <a:solidFill>
                  <a:schemeClr val="tx1"/>
                </a:solidFill>
              </a:rPr>
              <a:t>    }</a:t>
            </a:r>
          </a:p>
          <a:p>
            <a:pPr algn="just"/>
            <a:r>
              <a:rPr lang="en-US" sz="2800" dirty="0" smtClean="0">
                <a:solidFill>
                  <a:schemeClr val="tx1"/>
                </a:solidFill>
              </a:rPr>
              <a:t>    </a:t>
            </a:r>
            <a:r>
              <a:rPr lang="en-US" sz="2800" dirty="0" err="1" smtClean="0">
                <a:solidFill>
                  <a:schemeClr val="tx1"/>
                </a:solidFill>
              </a:rPr>
              <a:t>printf</a:t>
            </a:r>
            <a:r>
              <a:rPr lang="en-US" sz="2800" dirty="0" smtClean="0">
                <a:solidFill>
                  <a:schemeClr val="tx1"/>
                </a:solidFill>
              </a:rPr>
              <a:t>("\</a:t>
            </a:r>
            <a:r>
              <a:rPr lang="en-US" sz="2800" dirty="0" err="1" smtClean="0">
                <a:solidFill>
                  <a:schemeClr val="tx1"/>
                </a:solidFill>
              </a:rPr>
              <a:t>nEnter</a:t>
            </a:r>
            <a:r>
              <a:rPr lang="en-US" sz="2800" dirty="0" smtClean="0">
                <a:solidFill>
                  <a:schemeClr val="tx1"/>
                </a:solidFill>
              </a:rPr>
              <a:t> element to search:");</a:t>
            </a:r>
          </a:p>
          <a:p>
            <a:pPr algn="just"/>
            <a:r>
              <a:rPr lang="en-US" sz="2800" dirty="0" smtClean="0">
                <a:solidFill>
                  <a:schemeClr val="tx1"/>
                </a:solidFill>
              </a:rPr>
              <a:t>    </a:t>
            </a:r>
            <a:r>
              <a:rPr lang="en-US" sz="2800" dirty="0" err="1" smtClean="0">
                <a:solidFill>
                  <a:schemeClr val="tx1"/>
                </a:solidFill>
              </a:rPr>
              <a:t>scanf</a:t>
            </a:r>
            <a:r>
              <a:rPr lang="en-US" sz="2800" dirty="0" smtClean="0">
                <a:solidFill>
                  <a:schemeClr val="tx1"/>
                </a:solidFill>
              </a:rPr>
              <a:t>("%</a:t>
            </a:r>
            <a:r>
              <a:rPr lang="en-US" sz="2800" dirty="0" err="1" smtClean="0">
                <a:solidFill>
                  <a:schemeClr val="tx1"/>
                </a:solidFill>
              </a:rPr>
              <a:t>d",&amp;x</a:t>
            </a:r>
            <a:r>
              <a:rPr lang="en-US" sz="2800" dirty="0" smtClean="0">
                <a:solidFill>
                  <a:schemeClr val="tx1"/>
                </a:solidFill>
              </a:rPr>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US" b="1" dirty="0" smtClean="0"/>
              <a:t>MERGE SORT</a:t>
            </a:r>
            <a:endParaRPr lang="en-US" b="1" dirty="0"/>
          </a:p>
        </p:txBody>
      </p:sp>
      <p:sp>
        <p:nvSpPr>
          <p:cNvPr id="3" name="Subtitle 2"/>
          <p:cNvSpPr>
            <a:spLocks noGrp="1"/>
          </p:cNvSpPr>
          <p:nvPr>
            <p:ph type="subTitle" idx="1"/>
          </p:nvPr>
        </p:nvSpPr>
        <p:spPr>
          <a:xfrm>
            <a:off x="685800" y="1143000"/>
            <a:ext cx="7848600" cy="5410200"/>
          </a:xfrm>
        </p:spPr>
        <p:txBody>
          <a:bodyPr>
            <a:normAutofit/>
          </a:bodyPr>
          <a:lstStyle/>
          <a:p>
            <a:pPr algn="l"/>
            <a:endParaRPr lang="en-US" sz="2800" b="1" dirty="0" smtClean="0">
              <a:solidFill>
                <a:schemeClr val="tx1"/>
              </a:solidFill>
            </a:endParaRPr>
          </a:p>
        </p:txBody>
      </p:sp>
      <p:pic>
        <p:nvPicPr>
          <p:cNvPr id="13314" name="Picture 2"/>
          <p:cNvPicPr>
            <a:picLocks noChangeAspect="1" noChangeArrowheads="1"/>
          </p:cNvPicPr>
          <p:nvPr/>
        </p:nvPicPr>
        <p:blipFill>
          <a:blip r:embed="rId2"/>
          <a:srcRect/>
          <a:stretch>
            <a:fillRect/>
          </a:stretch>
        </p:blipFill>
        <p:spPr bwMode="auto">
          <a:xfrm>
            <a:off x="457200" y="1752600"/>
            <a:ext cx="8263944"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US" b="1" dirty="0" smtClean="0"/>
              <a:t>MERGE SORT</a:t>
            </a:r>
            <a:endParaRPr lang="en-US" b="1" dirty="0"/>
          </a:p>
        </p:txBody>
      </p:sp>
      <p:sp>
        <p:nvSpPr>
          <p:cNvPr id="3" name="Subtitle 2"/>
          <p:cNvSpPr>
            <a:spLocks noGrp="1"/>
          </p:cNvSpPr>
          <p:nvPr>
            <p:ph type="subTitle" idx="1"/>
          </p:nvPr>
        </p:nvSpPr>
        <p:spPr>
          <a:xfrm>
            <a:off x="685800" y="1143000"/>
            <a:ext cx="7848600" cy="5410200"/>
          </a:xfrm>
        </p:spPr>
        <p:txBody>
          <a:bodyPr>
            <a:normAutofit/>
          </a:bodyPr>
          <a:lstStyle/>
          <a:p>
            <a:pPr algn="l"/>
            <a:endParaRPr lang="en-US" sz="2800" b="1" dirty="0" smtClean="0">
              <a:solidFill>
                <a:schemeClr val="tx1"/>
              </a:solidFill>
            </a:endParaRPr>
          </a:p>
        </p:txBody>
      </p:sp>
      <p:pic>
        <p:nvPicPr>
          <p:cNvPr id="14338" name="Picture 2"/>
          <p:cNvPicPr>
            <a:picLocks noChangeAspect="1" noChangeArrowheads="1"/>
          </p:cNvPicPr>
          <p:nvPr/>
        </p:nvPicPr>
        <p:blipFill>
          <a:blip r:embed="rId2"/>
          <a:srcRect/>
          <a:stretch>
            <a:fillRect/>
          </a:stretch>
        </p:blipFill>
        <p:spPr bwMode="auto">
          <a:xfrm>
            <a:off x="838200" y="1295400"/>
            <a:ext cx="7305675" cy="4991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8458200" cy="838200"/>
          </a:xfrm>
        </p:spPr>
        <p:txBody>
          <a:bodyPr>
            <a:normAutofit fontScale="90000"/>
          </a:bodyPr>
          <a:lstStyle/>
          <a:p>
            <a:r>
              <a:rPr lang="en-US" dirty="0" smtClean="0"/>
              <a:t/>
            </a:r>
            <a:br>
              <a:rPr lang="en-US" dirty="0" smtClean="0"/>
            </a:br>
            <a:r>
              <a:rPr lang="en-US" b="1" dirty="0" smtClean="0">
                <a:solidFill>
                  <a:srgbClr val="FFCCFF"/>
                </a:solidFill>
              </a:rPr>
              <a:t/>
            </a:r>
            <a:br>
              <a:rPr lang="en-US" b="1" dirty="0" smtClean="0">
                <a:solidFill>
                  <a:srgbClr val="FFCCFF"/>
                </a:solidFill>
              </a:rPr>
            </a:br>
            <a:r>
              <a:rPr lang="en-US" b="1" dirty="0" smtClean="0"/>
              <a:t> </a:t>
            </a:r>
            <a:r>
              <a:rPr lang="en-US" b="1" dirty="0" smtClean="0">
                <a:solidFill>
                  <a:srgbClr val="FFCCFF"/>
                </a:solidFill>
              </a:rPr>
              <a:t/>
            </a:r>
            <a:br>
              <a:rPr lang="en-US" b="1" dirty="0" smtClean="0">
                <a:solidFill>
                  <a:srgbClr val="FFCCFF"/>
                </a:solidFill>
              </a:rPr>
            </a:br>
            <a:r>
              <a:rPr lang="en-US" b="1" dirty="0" smtClean="0">
                <a:solidFill>
                  <a:srgbClr val="FFCCFF"/>
                </a:solidFill>
              </a:rPr>
              <a:t/>
            </a:r>
            <a:br>
              <a:rPr lang="en-US" b="1" dirty="0" smtClean="0">
                <a:solidFill>
                  <a:srgbClr val="FFCCFF"/>
                </a:solidFill>
              </a:rPr>
            </a:br>
            <a:r>
              <a:rPr lang="en-US" b="1" dirty="0" smtClean="0">
                <a:solidFill>
                  <a:srgbClr val="FFCCFF"/>
                </a:solidFill>
              </a:rPr>
              <a:t/>
            </a:r>
            <a:br>
              <a:rPr lang="en-US" b="1" dirty="0" smtClean="0">
                <a:solidFill>
                  <a:srgbClr val="FFCCFF"/>
                </a:solidFill>
              </a:rPr>
            </a:br>
            <a:r>
              <a:rPr lang="en-US" sz="3600" b="1" dirty="0" smtClean="0">
                <a:solidFill>
                  <a:srgbClr val="FFCCFF"/>
                </a:solidFill>
              </a:rPr>
              <a:t/>
            </a:r>
            <a:br>
              <a:rPr lang="en-US" sz="3600" b="1" dirty="0" smtClean="0">
                <a:solidFill>
                  <a:srgbClr val="FFCCFF"/>
                </a:solidFill>
              </a:rPr>
            </a:br>
            <a:r>
              <a:rPr lang="en-US" b="1" dirty="0" smtClean="0">
                <a:solidFill>
                  <a:srgbClr val="FFCCFF"/>
                </a:solidFill>
              </a:rPr>
              <a:t/>
            </a:r>
            <a:br>
              <a:rPr lang="en-US" b="1" dirty="0" smtClean="0">
                <a:solidFill>
                  <a:srgbClr val="FFCCFF"/>
                </a:solidFill>
              </a:rPr>
            </a:br>
            <a:r>
              <a:rPr lang="en-US" b="1" dirty="0" smtClean="0">
                <a:solidFill>
                  <a:srgbClr val="FFCCFF"/>
                </a:solidFill>
              </a:rPr>
              <a:t/>
            </a:r>
            <a:br>
              <a:rPr lang="en-US" b="1" dirty="0" smtClean="0">
                <a:solidFill>
                  <a:srgbClr val="FFCCFF"/>
                </a:solidFill>
              </a:rPr>
            </a:br>
            <a:r>
              <a:rPr lang="en-US" b="1" dirty="0" smtClean="0">
                <a:solidFill>
                  <a:srgbClr val="FFCCFF"/>
                </a:solidFill>
              </a:rPr>
              <a:t/>
            </a:r>
            <a:br>
              <a:rPr lang="en-US" b="1" dirty="0" smtClean="0">
                <a:solidFill>
                  <a:srgbClr val="FFCCFF"/>
                </a:solidFill>
              </a:rPr>
            </a:br>
            <a:r>
              <a:rPr lang="en-US" b="1" dirty="0" smtClean="0">
                <a:solidFill>
                  <a:srgbClr val="FFCCFF"/>
                </a:solidFill>
              </a:rPr>
              <a:t/>
            </a:r>
            <a:br>
              <a:rPr lang="en-US" b="1" dirty="0" smtClean="0">
                <a:solidFill>
                  <a:srgbClr val="FFCCFF"/>
                </a:solidFill>
              </a:rPr>
            </a:br>
            <a:r>
              <a:rPr lang="en-US" b="1" dirty="0" smtClean="0">
                <a:solidFill>
                  <a:srgbClr val="FFCCFF"/>
                </a:solidFill>
              </a:rPr>
              <a:t/>
            </a:r>
            <a:br>
              <a:rPr lang="en-US" b="1" dirty="0" smtClean="0">
                <a:solidFill>
                  <a:srgbClr val="FFCCFF"/>
                </a:solidFill>
              </a:rPr>
            </a:br>
            <a:r>
              <a:rPr lang="en-US" b="1" dirty="0" smtClean="0"/>
              <a:t>	</a:t>
            </a:r>
            <a:br>
              <a:rPr lang="en-US" b="1" dirty="0" smtClean="0"/>
            </a:br>
            <a:endParaRPr lang="en-US" b="1" dirty="0"/>
          </a:p>
        </p:txBody>
      </p:sp>
      <p:sp>
        <p:nvSpPr>
          <p:cNvPr id="3" name="Subtitle 2"/>
          <p:cNvSpPr>
            <a:spLocks noGrp="1"/>
          </p:cNvSpPr>
          <p:nvPr>
            <p:ph type="subTitle" idx="1"/>
          </p:nvPr>
        </p:nvSpPr>
        <p:spPr>
          <a:xfrm>
            <a:off x="685800" y="1295400"/>
            <a:ext cx="7848600" cy="5410200"/>
          </a:xfrm>
        </p:spPr>
        <p:txBody>
          <a:bodyPr>
            <a:normAutofit/>
          </a:bodyPr>
          <a:lstStyle/>
          <a:p>
            <a:endParaRPr lang="en-US" sz="7200" b="1" dirty="0">
              <a:solidFill>
                <a:schemeClr val="tx1"/>
              </a:solidFill>
            </a:endParaRPr>
          </a:p>
          <a:p>
            <a:r>
              <a:rPr lang="en-US" sz="7200" b="1" dirty="0" smtClean="0">
                <a:solidFill>
                  <a:schemeClr val="tx1"/>
                </a:solidFill>
              </a:rPr>
              <a:t>THANK YOU</a:t>
            </a:r>
          </a:p>
          <a:p>
            <a:pPr algn="just"/>
            <a:endParaRPr lang="en-US" sz="2800" b="1" dirty="0" smtClean="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US" b="1" dirty="0" smtClean="0"/>
              <a:t>Linear Search</a:t>
            </a:r>
            <a:endParaRPr lang="en-US" b="1" dirty="0"/>
          </a:p>
        </p:txBody>
      </p:sp>
      <p:sp>
        <p:nvSpPr>
          <p:cNvPr id="3" name="Subtitle 2"/>
          <p:cNvSpPr>
            <a:spLocks noGrp="1"/>
          </p:cNvSpPr>
          <p:nvPr>
            <p:ph type="subTitle" idx="1"/>
          </p:nvPr>
        </p:nvSpPr>
        <p:spPr>
          <a:xfrm>
            <a:off x="685800" y="1143000"/>
            <a:ext cx="7848600" cy="5410200"/>
          </a:xfrm>
        </p:spPr>
        <p:txBody>
          <a:bodyPr>
            <a:normAutofit fontScale="92500" lnSpcReduction="10000"/>
          </a:bodyPr>
          <a:lstStyle/>
          <a:p>
            <a:pPr algn="just"/>
            <a:r>
              <a:rPr lang="en-GB" sz="2800" dirty="0" smtClean="0">
                <a:solidFill>
                  <a:schemeClr val="tx1"/>
                </a:solidFill>
              </a:rPr>
              <a:t> for(</a:t>
            </a:r>
            <a:r>
              <a:rPr lang="en-GB" sz="2800" dirty="0" err="1" smtClean="0">
                <a:solidFill>
                  <a:schemeClr val="tx1"/>
                </a:solidFill>
              </a:rPr>
              <a:t>i</a:t>
            </a:r>
            <a:r>
              <a:rPr lang="en-GB" sz="2800" dirty="0" smtClean="0">
                <a:solidFill>
                  <a:schemeClr val="tx1"/>
                </a:solidFill>
              </a:rPr>
              <a:t>=0;i&lt;n;++</a:t>
            </a:r>
            <a:r>
              <a:rPr lang="en-GB" sz="2800" dirty="0" err="1" smtClean="0">
                <a:solidFill>
                  <a:schemeClr val="tx1"/>
                </a:solidFill>
              </a:rPr>
              <a:t>i</a:t>
            </a:r>
            <a:r>
              <a:rPr lang="en-GB" sz="2800" dirty="0" smtClean="0">
                <a:solidFill>
                  <a:schemeClr val="tx1"/>
                </a:solidFill>
              </a:rPr>
              <a:t>)</a:t>
            </a:r>
          </a:p>
          <a:p>
            <a:pPr algn="just"/>
            <a:r>
              <a:rPr lang="en-GB" sz="2800" dirty="0" smtClean="0">
                <a:solidFill>
                  <a:schemeClr val="tx1"/>
                </a:solidFill>
              </a:rPr>
              <a:t>    {</a:t>
            </a:r>
          </a:p>
          <a:p>
            <a:pPr algn="just"/>
            <a:r>
              <a:rPr lang="en-GB" sz="2800" dirty="0" smtClean="0">
                <a:solidFill>
                  <a:schemeClr val="tx1"/>
                </a:solidFill>
              </a:rPr>
              <a:t>	if(a[</a:t>
            </a:r>
            <a:r>
              <a:rPr lang="en-GB" sz="2800" dirty="0" err="1" smtClean="0">
                <a:solidFill>
                  <a:schemeClr val="tx1"/>
                </a:solidFill>
              </a:rPr>
              <a:t>i</a:t>
            </a:r>
            <a:r>
              <a:rPr lang="en-GB" sz="2800" dirty="0" smtClean="0">
                <a:solidFill>
                  <a:schemeClr val="tx1"/>
                </a:solidFill>
              </a:rPr>
              <a:t>]==x)</a:t>
            </a:r>
          </a:p>
          <a:p>
            <a:pPr algn="just"/>
            <a:r>
              <a:rPr lang="en-GB" sz="2800" dirty="0" smtClean="0">
                <a:solidFill>
                  <a:schemeClr val="tx1"/>
                </a:solidFill>
              </a:rPr>
              <a:t>	    break;</a:t>
            </a:r>
          </a:p>
          <a:p>
            <a:pPr algn="just"/>
            <a:r>
              <a:rPr lang="en-GB" sz="2800" dirty="0" smtClean="0">
                <a:solidFill>
                  <a:schemeClr val="tx1"/>
                </a:solidFill>
              </a:rPr>
              <a:t>    }</a:t>
            </a:r>
          </a:p>
          <a:p>
            <a:pPr algn="just"/>
            <a:r>
              <a:rPr lang="en-GB" sz="2800" dirty="0" smtClean="0">
                <a:solidFill>
                  <a:schemeClr val="tx1"/>
                </a:solidFill>
              </a:rPr>
              <a:t>    if(</a:t>
            </a:r>
            <a:r>
              <a:rPr lang="en-GB" sz="2800" dirty="0" err="1" smtClean="0">
                <a:solidFill>
                  <a:schemeClr val="tx1"/>
                </a:solidFill>
              </a:rPr>
              <a:t>i</a:t>
            </a:r>
            <a:r>
              <a:rPr lang="en-GB" sz="2800" dirty="0" smtClean="0">
                <a:solidFill>
                  <a:schemeClr val="tx1"/>
                </a:solidFill>
              </a:rPr>
              <a:t>&lt;n)</a:t>
            </a:r>
          </a:p>
          <a:p>
            <a:pPr algn="just"/>
            <a:r>
              <a:rPr lang="en-GB" sz="2800" dirty="0" smtClean="0">
                <a:solidFill>
                  <a:schemeClr val="tx1"/>
                </a:solidFill>
              </a:rPr>
              <a:t>	</a:t>
            </a:r>
            <a:r>
              <a:rPr lang="en-GB" sz="2800" dirty="0" err="1" smtClean="0">
                <a:solidFill>
                  <a:schemeClr val="tx1"/>
                </a:solidFill>
              </a:rPr>
              <a:t>printf</a:t>
            </a:r>
            <a:r>
              <a:rPr lang="en-GB" sz="2800" dirty="0" smtClean="0">
                <a:solidFill>
                  <a:schemeClr val="tx1"/>
                </a:solidFill>
              </a:rPr>
              <a:t>("Element found at index %</a:t>
            </a:r>
            <a:r>
              <a:rPr lang="en-GB" sz="2800" dirty="0" err="1" smtClean="0">
                <a:solidFill>
                  <a:schemeClr val="tx1"/>
                </a:solidFill>
              </a:rPr>
              <a:t>d",i</a:t>
            </a:r>
            <a:r>
              <a:rPr lang="en-GB" sz="2800" dirty="0" smtClean="0">
                <a:solidFill>
                  <a:schemeClr val="tx1"/>
                </a:solidFill>
              </a:rPr>
              <a:t>);</a:t>
            </a:r>
          </a:p>
          <a:p>
            <a:pPr algn="just"/>
            <a:r>
              <a:rPr lang="en-GB" sz="2800" dirty="0" smtClean="0">
                <a:solidFill>
                  <a:schemeClr val="tx1"/>
                </a:solidFill>
              </a:rPr>
              <a:t>    else</a:t>
            </a:r>
          </a:p>
          <a:p>
            <a:pPr algn="just"/>
            <a:r>
              <a:rPr lang="en-GB" sz="2800" dirty="0" smtClean="0">
                <a:solidFill>
                  <a:schemeClr val="tx1"/>
                </a:solidFill>
              </a:rPr>
              <a:t>	</a:t>
            </a:r>
            <a:r>
              <a:rPr lang="en-GB" sz="2800" dirty="0" err="1" smtClean="0">
                <a:solidFill>
                  <a:schemeClr val="tx1"/>
                </a:solidFill>
              </a:rPr>
              <a:t>printf</a:t>
            </a:r>
            <a:r>
              <a:rPr lang="en-GB" sz="2800" dirty="0" smtClean="0">
                <a:solidFill>
                  <a:schemeClr val="tx1"/>
                </a:solidFill>
              </a:rPr>
              <a:t>("Element not found");</a:t>
            </a:r>
          </a:p>
          <a:p>
            <a:pPr algn="just"/>
            <a:endParaRPr lang="en-GB" sz="2800" dirty="0" smtClean="0">
              <a:solidFill>
                <a:schemeClr val="tx1"/>
              </a:solidFill>
            </a:endParaRPr>
          </a:p>
          <a:p>
            <a:pPr algn="just"/>
            <a:r>
              <a:rPr lang="en-GB" sz="2800" dirty="0" smtClean="0">
                <a:solidFill>
                  <a:schemeClr val="tx1"/>
                </a:solidFill>
              </a:rPr>
              <a:t>    </a:t>
            </a:r>
            <a:r>
              <a:rPr lang="en-GB" sz="2800" dirty="0" err="1" smtClean="0">
                <a:solidFill>
                  <a:schemeClr val="tx1"/>
                </a:solidFill>
              </a:rPr>
              <a:t>getch</a:t>
            </a:r>
            <a:r>
              <a:rPr lang="en-GB" sz="2800" dirty="0" smtClean="0">
                <a:solidFill>
                  <a:schemeClr val="tx1"/>
                </a:solidFill>
              </a:rPr>
              <a:t>();</a:t>
            </a:r>
          </a:p>
          <a:p>
            <a:pPr algn="just"/>
            <a:r>
              <a:rPr lang="en-GB" sz="2800" dirty="0" smtClean="0">
                <a:solidFill>
                  <a:schemeClr val="tx1"/>
                </a:solidFill>
              </a:rPr>
              <a:t>}</a:t>
            </a:r>
            <a:endParaRPr lang="en-US" sz="2800" dirty="0" smtClean="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US" b="1" dirty="0" smtClean="0"/>
              <a:t>Binary Search</a:t>
            </a:r>
            <a:endParaRPr lang="en-US" b="1" dirty="0"/>
          </a:p>
        </p:txBody>
      </p:sp>
      <p:sp>
        <p:nvSpPr>
          <p:cNvPr id="3" name="Subtitle 2"/>
          <p:cNvSpPr>
            <a:spLocks noGrp="1"/>
          </p:cNvSpPr>
          <p:nvPr>
            <p:ph type="subTitle" idx="1"/>
          </p:nvPr>
        </p:nvSpPr>
        <p:spPr>
          <a:xfrm>
            <a:off x="685800" y="1143000"/>
            <a:ext cx="7848600" cy="5410200"/>
          </a:xfrm>
        </p:spPr>
        <p:txBody>
          <a:bodyPr>
            <a:normAutofit fontScale="92500" lnSpcReduction="20000"/>
          </a:bodyPr>
          <a:lstStyle/>
          <a:p>
            <a:pPr algn="just"/>
            <a:r>
              <a:rPr lang="en-GB" sz="2800" b="1" dirty="0" smtClean="0">
                <a:solidFill>
                  <a:schemeClr val="tx1"/>
                </a:solidFill>
              </a:rPr>
              <a:t>Search a sorted array by repeatedly dividing the search interval in half is called Binary Search.</a:t>
            </a:r>
            <a:endParaRPr lang="en-US" sz="2800" b="1" dirty="0" smtClean="0">
              <a:solidFill>
                <a:schemeClr val="tx1"/>
              </a:solidFill>
            </a:endParaRPr>
          </a:p>
          <a:p>
            <a:pPr algn="just"/>
            <a:r>
              <a:rPr lang="en-US" sz="2800" dirty="0" smtClean="0">
                <a:solidFill>
                  <a:schemeClr val="tx1"/>
                </a:solidFill>
              </a:rPr>
              <a:t>Binary search is a searching algorithm that works efficiently with a sorted list. The mechanism of binary search can be better understood by an analogy of a telephone directory. </a:t>
            </a:r>
          </a:p>
          <a:p>
            <a:pPr algn="just"/>
            <a:endParaRPr lang="en-US" sz="2800" dirty="0" smtClean="0">
              <a:solidFill>
                <a:schemeClr val="tx1"/>
              </a:solidFill>
            </a:endParaRPr>
          </a:p>
          <a:p>
            <a:pPr algn="just"/>
            <a:r>
              <a:rPr lang="en-US" sz="2800" dirty="0" smtClean="0">
                <a:solidFill>
                  <a:schemeClr val="tx1"/>
                </a:solidFill>
              </a:rPr>
              <a:t>When we are searching for a particular name in a directory, we first open the directory from the middle and then decide whether to look for the name in the first part of the directory or in the second part of the directory. </a:t>
            </a:r>
          </a:p>
          <a:p>
            <a:pPr algn="just"/>
            <a:endParaRPr lang="en-US" sz="2800" dirty="0" smtClean="0">
              <a:solidFill>
                <a:schemeClr val="tx1"/>
              </a:solidFill>
            </a:endParaRPr>
          </a:p>
          <a:p>
            <a:pPr algn="just"/>
            <a:r>
              <a:rPr lang="en-US" sz="2800" dirty="0" smtClean="0">
                <a:solidFill>
                  <a:schemeClr val="tx1"/>
                </a:solidFill>
              </a:rPr>
              <a:t>Again, we open some page in the middle and the whole process is repeated until we finally find the right name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en-US" b="1" dirty="0" smtClean="0"/>
              <a:t>Binary Search</a:t>
            </a:r>
            <a:endParaRPr lang="en-US" b="1" dirty="0"/>
          </a:p>
        </p:txBody>
      </p:sp>
      <p:sp>
        <p:nvSpPr>
          <p:cNvPr id="3" name="Subtitle 2"/>
          <p:cNvSpPr>
            <a:spLocks noGrp="1"/>
          </p:cNvSpPr>
          <p:nvPr>
            <p:ph type="subTitle" idx="1"/>
          </p:nvPr>
        </p:nvSpPr>
        <p:spPr>
          <a:xfrm>
            <a:off x="685800" y="1143000"/>
            <a:ext cx="7848600" cy="5410200"/>
          </a:xfrm>
        </p:spPr>
        <p:txBody>
          <a:bodyPr>
            <a:normAutofit/>
          </a:bodyPr>
          <a:lstStyle/>
          <a:p>
            <a:pPr algn="just"/>
            <a:r>
              <a:rPr lang="en-US" sz="2800" dirty="0" smtClean="0">
                <a:solidFill>
                  <a:schemeClr val="tx1"/>
                </a:solidFill>
              </a:rPr>
              <a:t>Now, let us consider how this mechanism is applied to search for a value in a sorted array.</a:t>
            </a:r>
          </a:p>
          <a:p>
            <a:pPr algn="just"/>
            <a:r>
              <a:rPr lang="en-US" sz="2800" dirty="0" smtClean="0">
                <a:solidFill>
                  <a:schemeClr val="tx1"/>
                </a:solidFill>
              </a:rPr>
              <a:t>Consider an array A[] that is declared and initialized as </a:t>
            </a:r>
            <a:r>
              <a:rPr lang="en-US" sz="2800" dirty="0" err="1" smtClean="0">
                <a:solidFill>
                  <a:schemeClr val="tx1"/>
                </a:solidFill>
              </a:rPr>
              <a:t>int</a:t>
            </a:r>
            <a:r>
              <a:rPr lang="en-US" sz="2800" dirty="0" smtClean="0">
                <a:solidFill>
                  <a:schemeClr val="tx1"/>
                </a:solidFill>
              </a:rPr>
              <a:t> A[] = {0, 1, 2, 3, 4, 5, 6, 7, 8, 9, 10};</a:t>
            </a:r>
          </a:p>
          <a:p>
            <a:pPr algn="just"/>
            <a:r>
              <a:rPr lang="en-US" sz="2800" dirty="0" smtClean="0">
                <a:solidFill>
                  <a:schemeClr val="tx1"/>
                </a:solidFill>
              </a:rPr>
              <a:t>and the value to be searched is VAL = 9. The algorithm will proceed in the following manner.</a:t>
            </a:r>
          </a:p>
          <a:p>
            <a:pPr algn="just"/>
            <a:r>
              <a:rPr lang="da-DK" sz="2800" dirty="0" smtClean="0">
                <a:solidFill>
                  <a:schemeClr val="tx1"/>
                </a:solidFill>
              </a:rPr>
              <a:t>BEG = 0, END = 10, MID = (0 + 10)/2 = 5</a:t>
            </a:r>
          </a:p>
          <a:p>
            <a:pPr algn="just"/>
            <a:r>
              <a:rPr lang="en-US" sz="2800" dirty="0" smtClean="0">
                <a:solidFill>
                  <a:schemeClr val="tx1"/>
                </a:solidFill>
              </a:rPr>
              <a:t>Now, VAL = 9 and A[MID] = A[5] = 5</a:t>
            </a:r>
          </a:p>
          <a:p>
            <a:pPr algn="just"/>
            <a:r>
              <a:rPr lang="en-US" sz="2800" dirty="0" smtClean="0">
                <a:solidFill>
                  <a:schemeClr val="tx1"/>
                </a:solidFill>
              </a:rPr>
              <a:t>A[5] is less than VAL, therefore, we now search for the value in the second half of the array. So, we change the values of BEG and MID.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3003</TotalTime>
  <Words>2208</Words>
  <Application>Microsoft Office PowerPoint</Application>
  <PresentationFormat>On-screen Show (4:3)</PresentationFormat>
  <Paragraphs>404</Paragraphs>
  <Slides>62</Slides>
  <Notes>0</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UNIT - 5</vt:lpstr>
      <vt:lpstr>Searching</vt:lpstr>
      <vt:lpstr>Searching</vt:lpstr>
      <vt:lpstr>Linear Search</vt:lpstr>
      <vt:lpstr>Linear Search</vt:lpstr>
      <vt:lpstr>Linear Search</vt:lpstr>
      <vt:lpstr>Linear Search</vt:lpstr>
      <vt:lpstr>Binary Search</vt:lpstr>
      <vt:lpstr>Binary Search</vt:lpstr>
      <vt:lpstr>Binary Search</vt:lpstr>
      <vt:lpstr>Binary Search</vt:lpstr>
      <vt:lpstr>Binary Search</vt:lpstr>
      <vt:lpstr>Difference Between Linear Search and Binary Search</vt:lpstr>
      <vt:lpstr>SORTING</vt:lpstr>
      <vt:lpstr>BUBBLE SORT</vt:lpstr>
      <vt:lpstr>BUBBLE SORT</vt:lpstr>
      <vt:lpstr>BUBBLE SORT</vt:lpstr>
      <vt:lpstr>BUBBLE SORT</vt:lpstr>
      <vt:lpstr>BUBBLE SORT</vt:lpstr>
      <vt:lpstr>BUBBLE SORT</vt:lpstr>
      <vt:lpstr>BUBBLE SORT</vt:lpstr>
      <vt:lpstr>BUBBLE SORT</vt:lpstr>
      <vt:lpstr>BUBBLE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Differentiate Bubble Sort and Insertion Sort</vt:lpstr>
      <vt:lpstr>SELECTION SORT</vt:lpstr>
      <vt:lpstr>SELECTION SORT</vt:lpstr>
      <vt:lpstr>SELECTION SORT</vt:lpstr>
      <vt:lpstr>SELECTION SORT</vt:lpstr>
      <vt:lpstr>SELECTION SORT</vt:lpstr>
      <vt:lpstr>SELECTION SORT</vt:lpstr>
      <vt:lpstr>SELECTION SORT</vt:lpstr>
      <vt:lpstr>DIFFERENTIATE INSERTION AND SELECTION SORT</vt:lpstr>
      <vt:lpstr>QUICK SORT</vt:lpstr>
      <vt:lpstr>QUICK SORT</vt:lpstr>
      <vt:lpstr>QUICK SORT</vt:lpstr>
      <vt:lpstr>QUICK SORT</vt:lpstr>
      <vt:lpstr>HEAP SORT</vt:lpstr>
      <vt:lpstr>HEAP SORT</vt:lpstr>
      <vt:lpstr>HEAP SORT</vt:lpstr>
      <vt:lpstr>HEAP SORT</vt:lpstr>
      <vt:lpstr>HEAP SORT</vt:lpstr>
      <vt:lpstr>HEAP SORT</vt:lpstr>
      <vt:lpstr>HEAP SORT</vt:lpstr>
      <vt:lpstr>HEAP SORT</vt:lpstr>
      <vt:lpstr>HEAP SORT</vt:lpstr>
      <vt:lpstr>HEAP SORT</vt:lpstr>
      <vt:lpstr>HEAP SORT</vt:lpstr>
      <vt:lpstr>MERGE SORT</vt:lpstr>
      <vt:lpstr>MERGE SORT</vt:lpstr>
      <vt:lpstr>MERGE SORT</vt:lpstr>
      <vt:lpstr>MERGE SORT</vt:lpstr>
      <vt:lpstr>MERGE SORT</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dc:title>
  <dc:creator>Marwadi</dc:creator>
  <cp:lastModifiedBy>Admin</cp:lastModifiedBy>
  <cp:revision>207</cp:revision>
  <dcterms:created xsi:type="dcterms:W3CDTF">2014-07-24T03:02:10Z</dcterms:created>
  <dcterms:modified xsi:type="dcterms:W3CDTF">2022-12-26T04:48:39Z</dcterms:modified>
</cp:coreProperties>
</file>