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0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ex/ex4.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ex/ex2.java" TargetMode="External"/><Relationship Id="rId2" Type="http://schemas.openxmlformats.org/officeDocument/2006/relationships/hyperlink" Target="ex/ex1.java" TargetMode="External"/><Relationship Id="rId1" Type="http://schemas.openxmlformats.org/officeDocument/2006/relationships/slideLayout" Target="../slideLayouts/slideLayout1.xml"/><Relationship Id="rId4" Type="http://schemas.openxmlformats.org/officeDocument/2006/relationships/hyperlink" Target="ex/ex3.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1</a:t>
            </a:r>
          </a:p>
          <a:p>
            <a:pPr algn="ctr"/>
            <a:r>
              <a:rPr lang="en-US" sz="3200" b="1" dirty="0" smtClean="0"/>
              <a:t>Structure and Basics of Java</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Keywords of Java</a:t>
            </a:r>
            <a:endParaRPr lang="en-US" dirty="0"/>
          </a:p>
        </p:txBody>
      </p:sp>
      <p:sp>
        <p:nvSpPr>
          <p:cNvPr id="4" name="TextBox 3"/>
          <p:cNvSpPr txBox="1"/>
          <p:nvPr/>
        </p:nvSpPr>
        <p:spPr>
          <a:xfrm>
            <a:off x="228600" y="914400"/>
            <a:ext cx="8763000" cy="1569660"/>
          </a:xfrm>
          <a:prstGeom prst="rect">
            <a:avLst/>
          </a:prstGeom>
          <a:noFill/>
        </p:spPr>
        <p:txBody>
          <a:bodyPr wrap="square" rtlCol="0">
            <a:spAutoFit/>
          </a:bodyPr>
          <a:lstStyle/>
          <a:p>
            <a:pPr algn="just"/>
            <a:r>
              <a:rPr lang="en-US" sz="3200" b="1" dirty="0" smtClean="0"/>
              <a:t>	</a:t>
            </a:r>
            <a:r>
              <a:rPr lang="en-US" sz="3200" dirty="0" smtClean="0"/>
              <a:t>Keywords are those words for which the definition is given by java which cannot be changed by the user.  Java keywords are as follows :</a:t>
            </a:r>
            <a:endParaRPr lang="en-US" sz="3200" dirty="0" smtClean="0"/>
          </a:p>
        </p:txBody>
      </p:sp>
      <p:graphicFrame>
        <p:nvGraphicFramePr>
          <p:cNvPr id="5" name="Table 4"/>
          <p:cNvGraphicFramePr>
            <a:graphicFrameLocks noGrp="1"/>
          </p:cNvGraphicFramePr>
          <p:nvPr/>
        </p:nvGraphicFramePr>
        <p:xfrm>
          <a:off x="304800" y="2514600"/>
          <a:ext cx="8458200" cy="4358640"/>
        </p:xfrm>
        <a:graphic>
          <a:graphicData uri="http://schemas.openxmlformats.org/drawingml/2006/table">
            <a:tbl>
              <a:tblPr firstRow="1" bandRow="1">
                <a:tableStyleId>{5940675A-B579-460E-94D1-54222C63F5DA}</a:tableStyleId>
              </a:tblPr>
              <a:tblGrid>
                <a:gridCol w="2114550"/>
                <a:gridCol w="2114550"/>
                <a:gridCol w="2114550"/>
                <a:gridCol w="2114550"/>
              </a:tblGrid>
              <a:tr h="304800">
                <a:tc>
                  <a:txBody>
                    <a:bodyPr/>
                    <a:lstStyle/>
                    <a:p>
                      <a:r>
                        <a:rPr lang="en-US" sz="1600" dirty="0" smtClean="0"/>
                        <a:t>abstract</a:t>
                      </a:r>
                      <a:endParaRPr lang="en-US" sz="1600" dirty="0"/>
                    </a:p>
                  </a:txBody>
                  <a:tcPr/>
                </a:tc>
                <a:tc>
                  <a:txBody>
                    <a:bodyPr/>
                    <a:lstStyle/>
                    <a:p>
                      <a:r>
                        <a:rPr lang="en-US" sz="1600" dirty="0" smtClean="0"/>
                        <a:t>assert</a:t>
                      </a:r>
                      <a:endParaRPr lang="en-US" sz="1600" dirty="0"/>
                    </a:p>
                  </a:txBody>
                  <a:tcPr/>
                </a:tc>
                <a:tc>
                  <a:txBody>
                    <a:bodyPr/>
                    <a:lstStyle/>
                    <a:p>
                      <a:r>
                        <a:rPr lang="en-US" sz="1600" dirty="0" err="1" smtClean="0"/>
                        <a:t>boolean</a:t>
                      </a:r>
                      <a:endParaRPr lang="en-US" sz="1600" dirty="0"/>
                    </a:p>
                  </a:txBody>
                  <a:tcPr/>
                </a:tc>
                <a:tc>
                  <a:txBody>
                    <a:bodyPr/>
                    <a:lstStyle/>
                    <a:p>
                      <a:r>
                        <a:rPr lang="en-US" sz="1600" dirty="0" smtClean="0"/>
                        <a:t>break</a:t>
                      </a:r>
                      <a:endParaRPr lang="en-US" sz="1600" dirty="0"/>
                    </a:p>
                  </a:txBody>
                  <a:tcPr/>
                </a:tc>
              </a:tr>
              <a:tr h="304800">
                <a:tc>
                  <a:txBody>
                    <a:bodyPr/>
                    <a:lstStyle/>
                    <a:p>
                      <a:r>
                        <a:rPr lang="en-US" sz="1600" dirty="0" smtClean="0"/>
                        <a:t>byte</a:t>
                      </a:r>
                      <a:endParaRPr lang="en-US" sz="1600" dirty="0"/>
                    </a:p>
                  </a:txBody>
                  <a:tcPr/>
                </a:tc>
                <a:tc>
                  <a:txBody>
                    <a:bodyPr/>
                    <a:lstStyle/>
                    <a:p>
                      <a:r>
                        <a:rPr lang="en-US" sz="1600" dirty="0" smtClean="0"/>
                        <a:t>case</a:t>
                      </a:r>
                      <a:endParaRPr lang="en-US" sz="1600" dirty="0"/>
                    </a:p>
                  </a:txBody>
                  <a:tcPr/>
                </a:tc>
                <a:tc>
                  <a:txBody>
                    <a:bodyPr/>
                    <a:lstStyle/>
                    <a:p>
                      <a:r>
                        <a:rPr lang="en-US" sz="1600" dirty="0" smtClean="0"/>
                        <a:t>catch</a:t>
                      </a:r>
                      <a:endParaRPr lang="en-US" sz="1600" dirty="0"/>
                    </a:p>
                  </a:txBody>
                  <a:tcPr/>
                </a:tc>
                <a:tc>
                  <a:txBody>
                    <a:bodyPr/>
                    <a:lstStyle/>
                    <a:p>
                      <a:r>
                        <a:rPr lang="en-US" sz="1600" dirty="0" smtClean="0"/>
                        <a:t>char</a:t>
                      </a:r>
                      <a:endParaRPr lang="en-US" sz="1600" dirty="0"/>
                    </a:p>
                  </a:txBody>
                  <a:tcPr/>
                </a:tc>
              </a:tr>
              <a:tr h="304800">
                <a:tc>
                  <a:txBody>
                    <a:bodyPr/>
                    <a:lstStyle/>
                    <a:p>
                      <a:r>
                        <a:rPr lang="en-US" sz="1600" dirty="0" smtClean="0"/>
                        <a:t>class</a:t>
                      </a:r>
                      <a:endParaRPr lang="en-US" sz="1600" dirty="0"/>
                    </a:p>
                  </a:txBody>
                  <a:tcPr/>
                </a:tc>
                <a:tc>
                  <a:txBody>
                    <a:bodyPr/>
                    <a:lstStyle/>
                    <a:p>
                      <a:r>
                        <a:rPr lang="en-US" sz="1600" dirty="0" smtClean="0"/>
                        <a:t>const</a:t>
                      </a:r>
                      <a:endParaRPr lang="en-US" sz="1600" dirty="0"/>
                    </a:p>
                  </a:txBody>
                  <a:tcPr/>
                </a:tc>
                <a:tc>
                  <a:txBody>
                    <a:bodyPr/>
                    <a:lstStyle/>
                    <a:p>
                      <a:r>
                        <a:rPr lang="en-US" sz="1600" dirty="0" smtClean="0"/>
                        <a:t>continue</a:t>
                      </a:r>
                      <a:endParaRPr lang="en-US" sz="1600" dirty="0"/>
                    </a:p>
                  </a:txBody>
                  <a:tcPr/>
                </a:tc>
                <a:tc>
                  <a:txBody>
                    <a:bodyPr/>
                    <a:lstStyle/>
                    <a:p>
                      <a:r>
                        <a:rPr lang="en-US" sz="1600" dirty="0" smtClean="0"/>
                        <a:t>default</a:t>
                      </a:r>
                      <a:endParaRPr lang="en-US" sz="1600" dirty="0"/>
                    </a:p>
                  </a:txBody>
                  <a:tcPr/>
                </a:tc>
              </a:tr>
              <a:tr h="304800">
                <a:tc>
                  <a:txBody>
                    <a:bodyPr/>
                    <a:lstStyle/>
                    <a:p>
                      <a:r>
                        <a:rPr lang="en-US" sz="1600" dirty="0" smtClean="0"/>
                        <a:t>do</a:t>
                      </a:r>
                      <a:endParaRPr lang="en-US" sz="1600" dirty="0"/>
                    </a:p>
                  </a:txBody>
                  <a:tcPr/>
                </a:tc>
                <a:tc>
                  <a:txBody>
                    <a:bodyPr/>
                    <a:lstStyle/>
                    <a:p>
                      <a:r>
                        <a:rPr lang="en-US" sz="1600" dirty="0" smtClean="0"/>
                        <a:t>double</a:t>
                      </a:r>
                      <a:endParaRPr lang="en-US" sz="1600" dirty="0"/>
                    </a:p>
                  </a:txBody>
                  <a:tcPr/>
                </a:tc>
                <a:tc>
                  <a:txBody>
                    <a:bodyPr/>
                    <a:lstStyle/>
                    <a:p>
                      <a:r>
                        <a:rPr lang="en-US" sz="1600" dirty="0" smtClean="0"/>
                        <a:t>else</a:t>
                      </a:r>
                      <a:endParaRPr lang="en-US" sz="1600" dirty="0"/>
                    </a:p>
                  </a:txBody>
                  <a:tcPr/>
                </a:tc>
                <a:tc>
                  <a:txBody>
                    <a:bodyPr/>
                    <a:lstStyle/>
                    <a:p>
                      <a:r>
                        <a:rPr lang="en-US" sz="1600" dirty="0" err="1" smtClean="0"/>
                        <a:t>enum</a:t>
                      </a:r>
                      <a:endParaRPr lang="en-US" sz="1600" dirty="0"/>
                    </a:p>
                  </a:txBody>
                  <a:tcPr/>
                </a:tc>
              </a:tr>
              <a:tr h="304800">
                <a:tc>
                  <a:txBody>
                    <a:bodyPr/>
                    <a:lstStyle/>
                    <a:p>
                      <a:r>
                        <a:rPr lang="en-US" sz="1600" dirty="0" smtClean="0"/>
                        <a:t>extends</a:t>
                      </a:r>
                      <a:endParaRPr lang="en-US" sz="1600" dirty="0"/>
                    </a:p>
                  </a:txBody>
                  <a:tcPr/>
                </a:tc>
                <a:tc>
                  <a:txBody>
                    <a:bodyPr/>
                    <a:lstStyle/>
                    <a:p>
                      <a:r>
                        <a:rPr lang="en-US" sz="1600" dirty="0" smtClean="0"/>
                        <a:t>final</a:t>
                      </a:r>
                      <a:endParaRPr lang="en-US" sz="1600" dirty="0"/>
                    </a:p>
                  </a:txBody>
                  <a:tcPr/>
                </a:tc>
                <a:tc>
                  <a:txBody>
                    <a:bodyPr/>
                    <a:lstStyle/>
                    <a:p>
                      <a:r>
                        <a:rPr lang="en-US" sz="1600" dirty="0" smtClean="0"/>
                        <a:t>finally</a:t>
                      </a:r>
                      <a:endParaRPr lang="en-US" sz="1600" dirty="0"/>
                    </a:p>
                  </a:txBody>
                  <a:tcPr/>
                </a:tc>
                <a:tc>
                  <a:txBody>
                    <a:bodyPr/>
                    <a:lstStyle/>
                    <a:p>
                      <a:r>
                        <a:rPr lang="en-US" sz="1600" dirty="0" smtClean="0"/>
                        <a:t>float</a:t>
                      </a:r>
                      <a:endParaRPr lang="en-US" sz="1600" dirty="0"/>
                    </a:p>
                  </a:txBody>
                  <a:tcPr/>
                </a:tc>
              </a:tr>
              <a:tr h="304800">
                <a:tc>
                  <a:txBody>
                    <a:bodyPr/>
                    <a:lstStyle/>
                    <a:p>
                      <a:r>
                        <a:rPr lang="en-US" sz="1600" dirty="0" smtClean="0"/>
                        <a:t>for</a:t>
                      </a:r>
                      <a:endParaRPr lang="en-US" sz="1600" dirty="0"/>
                    </a:p>
                  </a:txBody>
                  <a:tcPr/>
                </a:tc>
                <a:tc>
                  <a:txBody>
                    <a:bodyPr/>
                    <a:lstStyle/>
                    <a:p>
                      <a:r>
                        <a:rPr lang="en-US" sz="1600" dirty="0" err="1" smtClean="0"/>
                        <a:t>goto</a:t>
                      </a:r>
                      <a:endParaRPr lang="en-US" sz="1600" dirty="0"/>
                    </a:p>
                  </a:txBody>
                  <a:tcPr/>
                </a:tc>
                <a:tc>
                  <a:txBody>
                    <a:bodyPr/>
                    <a:lstStyle/>
                    <a:p>
                      <a:r>
                        <a:rPr lang="en-US" sz="1600" dirty="0" smtClean="0"/>
                        <a:t>if</a:t>
                      </a:r>
                      <a:endParaRPr lang="en-US" sz="1600" dirty="0"/>
                    </a:p>
                  </a:txBody>
                  <a:tcPr/>
                </a:tc>
                <a:tc>
                  <a:txBody>
                    <a:bodyPr/>
                    <a:lstStyle/>
                    <a:p>
                      <a:r>
                        <a:rPr lang="en-US" sz="1600" dirty="0" smtClean="0"/>
                        <a:t>implements</a:t>
                      </a:r>
                      <a:endParaRPr lang="en-US" sz="1600" dirty="0"/>
                    </a:p>
                  </a:txBody>
                  <a:tcPr/>
                </a:tc>
              </a:tr>
              <a:tr h="304800">
                <a:tc>
                  <a:txBody>
                    <a:bodyPr/>
                    <a:lstStyle/>
                    <a:p>
                      <a:r>
                        <a:rPr lang="en-US" sz="1600" dirty="0" smtClean="0"/>
                        <a:t>import</a:t>
                      </a:r>
                      <a:endParaRPr lang="en-US" sz="1600" dirty="0"/>
                    </a:p>
                  </a:txBody>
                  <a:tcPr/>
                </a:tc>
                <a:tc>
                  <a:txBody>
                    <a:bodyPr/>
                    <a:lstStyle/>
                    <a:p>
                      <a:r>
                        <a:rPr lang="en-US" sz="1600" dirty="0" err="1" smtClean="0"/>
                        <a:t>instanceof</a:t>
                      </a:r>
                      <a:endParaRPr lang="en-US" sz="1600" dirty="0"/>
                    </a:p>
                  </a:txBody>
                  <a:tcPr/>
                </a:tc>
                <a:tc>
                  <a:txBody>
                    <a:bodyPr/>
                    <a:lstStyle/>
                    <a:p>
                      <a:r>
                        <a:rPr lang="en-US" sz="1600" dirty="0" err="1" smtClean="0"/>
                        <a:t>int</a:t>
                      </a:r>
                      <a:endParaRPr lang="en-US" sz="1600" dirty="0"/>
                    </a:p>
                  </a:txBody>
                  <a:tcPr/>
                </a:tc>
                <a:tc>
                  <a:txBody>
                    <a:bodyPr/>
                    <a:lstStyle/>
                    <a:p>
                      <a:r>
                        <a:rPr lang="en-US" sz="1600" dirty="0" smtClean="0"/>
                        <a:t>interface</a:t>
                      </a:r>
                      <a:endParaRPr lang="en-US" sz="1600" dirty="0"/>
                    </a:p>
                  </a:txBody>
                  <a:tcPr/>
                </a:tc>
              </a:tr>
              <a:tr h="304800">
                <a:tc>
                  <a:txBody>
                    <a:bodyPr/>
                    <a:lstStyle/>
                    <a:p>
                      <a:r>
                        <a:rPr lang="en-US" sz="1600" dirty="0" smtClean="0"/>
                        <a:t>long</a:t>
                      </a:r>
                      <a:endParaRPr lang="en-US" sz="1600" dirty="0"/>
                    </a:p>
                  </a:txBody>
                  <a:tcPr/>
                </a:tc>
                <a:tc>
                  <a:txBody>
                    <a:bodyPr/>
                    <a:lstStyle/>
                    <a:p>
                      <a:r>
                        <a:rPr lang="en-US" sz="1600" dirty="0" smtClean="0"/>
                        <a:t>native</a:t>
                      </a:r>
                      <a:endParaRPr lang="en-US" sz="1600" dirty="0"/>
                    </a:p>
                  </a:txBody>
                  <a:tcPr/>
                </a:tc>
                <a:tc>
                  <a:txBody>
                    <a:bodyPr/>
                    <a:lstStyle/>
                    <a:p>
                      <a:r>
                        <a:rPr lang="en-US" sz="1600" dirty="0" smtClean="0"/>
                        <a:t>new</a:t>
                      </a:r>
                      <a:endParaRPr lang="en-US" sz="1600" dirty="0"/>
                    </a:p>
                  </a:txBody>
                  <a:tcPr/>
                </a:tc>
                <a:tc>
                  <a:txBody>
                    <a:bodyPr/>
                    <a:lstStyle/>
                    <a:p>
                      <a:r>
                        <a:rPr lang="en-US" sz="1600" dirty="0" smtClean="0"/>
                        <a:t>package</a:t>
                      </a:r>
                      <a:endParaRPr lang="en-US" sz="1600" dirty="0"/>
                    </a:p>
                  </a:txBody>
                  <a:tcPr/>
                </a:tc>
              </a:tr>
              <a:tr h="304800">
                <a:tc>
                  <a:txBody>
                    <a:bodyPr/>
                    <a:lstStyle/>
                    <a:p>
                      <a:r>
                        <a:rPr lang="en-US" sz="1600" dirty="0" smtClean="0"/>
                        <a:t>private</a:t>
                      </a:r>
                      <a:endParaRPr lang="en-US" sz="1600" dirty="0"/>
                    </a:p>
                  </a:txBody>
                  <a:tcPr/>
                </a:tc>
                <a:tc>
                  <a:txBody>
                    <a:bodyPr/>
                    <a:lstStyle/>
                    <a:p>
                      <a:r>
                        <a:rPr lang="en-US" sz="1600" dirty="0" smtClean="0"/>
                        <a:t>protected</a:t>
                      </a:r>
                      <a:endParaRPr lang="en-US" sz="1600" dirty="0"/>
                    </a:p>
                  </a:txBody>
                  <a:tcPr/>
                </a:tc>
                <a:tc>
                  <a:txBody>
                    <a:bodyPr/>
                    <a:lstStyle/>
                    <a:p>
                      <a:r>
                        <a:rPr lang="en-US" sz="1600" dirty="0" smtClean="0"/>
                        <a:t>public</a:t>
                      </a:r>
                      <a:endParaRPr lang="en-US" sz="1600" dirty="0"/>
                    </a:p>
                  </a:txBody>
                  <a:tcPr/>
                </a:tc>
                <a:tc>
                  <a:txBody>
                    <a:bodyPr/>
                    <a:lstStyle/>
                    <a:p>
                      <a:r>
                        <a:rPr lang="en-US" sz="1600" dirty="0" smtClean="0"/>
                        <a:t>return</a:t>
                      </a:r>
                      <a:endParaRPr lang="en-US" sz="1600" dirty="0"/>
                    </a:p>
                  </a:txBody>
                  <a:tcPr/>
                </a:tc>
              </a:tr>
              <a:tr h="304800">
                <a:tc>
                  <a:txBody>
                    <a:bodyPr/>
                    <a:lstStyle/>
                    <a:p>
                      <a:r>
                        <a:rPr lang="en-US" sz="1600" dirty="0" smtClean="0"/>
                        <a:t>short</a:t>
                      </a:r>
                      <a:endParaRPr lang="en-US" sz="1600" dirty="0"/>
                    </a:p>
                  </a:txBody>
                  <a:tcPr/>
                </a:tc>
                <a:tc>
                  <a:txBody>
                    <a:bodyPr/>
                    <a:lstStyle/>
                    <a:p>
                      <a:r>
                        <a:rPr lang="en-US" sz="1600" dirty="0" smtClean="0"/>
                        <a:t>static</a:t>
                      </a:r>
                      <a:endParaRPr lang="en-US" sz="1600" dirty="0"/>
                    </a:p>
                  </a:txBody>
                  <a:tcPr/>
                </a:tc>
                <a:tc>
                  <a:txBody>
                    <a:bodyPr/>
                    <a:lstStyle/>
                    <a:p>
                      <a:r>
                        <a:rPr lang="en-US" sz="1600" dirty="0" err="1" smtClean="0"/>
                        <a:t>strictfp</a:t>
                      </a:r>
                      <a:endParaRPr lang="en-US" sz="1600" dirty="0"/>
                    </a:p>
                  </a:txBody>
                  <a:tcPr/>
                </a:tc>
                <a:tc>
                  <a:txBody>
                    <a:bodyPr/>
                    <a:lstStyle/>
                    <a:p>
                      <a:r>
                        <a:rPr lang="en-US" sz="1600" dirty="0" smtClean="0"/>
                        <a:t>super</a:t>
                      </a:r>
                      <a:endParaRPr lang="en-US" sz="1600" dirty="0"/>
                    </a:p>
                  </a:txBody>
                  <a:tcPr/>
                </a:tc>
              </a:tr>
              <a:tr h="304800">
                <a:tc>
                  <a:txBody>
                    <a:bodyPr/>
                    <a:lstStyle/>
                    <a:p>
                      <a:r>
                        <a:rPr lang="en-US" sz="1600" dirty="0" smtClean="0"/>
                        <a:t>switch</a:t>
                      </a:r>
                      <a:endParaRPr lang="en-US" sz="1600" dirty="0"/>
                    </a:p>
                  </a:txBody>
                  <a:tcPr/>
                </a:tc>
                <a:tc>
                  <a:txBody>
                    <a:bodyPr/>
                    <a:lstStyle/>
                    <a:p>
                      <a:r>
                        <a:rPr lang="en-US" sz="1600" dirty="0" smtClean="0"/>
                        <a:t>synchronized</a:t>
                      </a:r>
                      <a:endParaRPr lang="en-US" sz="1600" dirty="0"/>
                    </a:p>
                  </a:txBody>
                  <a:tcPr/>
                </a:tc>
                <a:tc>
                  <a:txBody>
                    <a:bodyPr/>
                    <a:lstStyle/>
                    <a:p>
                      <a:r>
                        <a:rPr lang="en-US" sz="1600" dirty="0" smtClean="0"/>
                        <a:t>this</a:t>
                      </a:r>
                      <a:endParaRPr lang="en-US" sz="1600" dirty="0"/>
                    </a:p>
                  </a:txBody>
                  <a:tcPr/>
                </a:tc>
                <a:tc>
                  <a:txBody>
                    <a:bodyPr/>
                    <a:lstStyle/>
                    <a:p>
                      <a:r>
                        <a:rPr lang="en-US" sz="1600" dirty="0" smtClean="0"/>
                        <a:t>throw</a:t>
                      </a:r>
                      <a:endParaRPr lang="en-US" sz="1600" dirty="0"/>
                    </a:p>
                  </a:txBody>
                  <a:tcPr/>
                </a:tc>
              </a:tr>
              <a:tr h="304800">
                <a:tc>
                  <a:txBody>
                    <a:bodyPr/>
                    <a:lstStyle/>
                    <a:p>
                      <a:r>
                        <a:rPr lang="en-US" sz="1600" dirty="0" smtClean="0"/>
                        <a:t>throws</a:t>
                      </a:r>
                      <a:endParaRPr lang="en-US" sz="1600" dirty="0"/>
                    </a:p>
                  </a:txBody>
                  <a:tcPr/>
                </a:tc>
                <a:tc>
                  <a:txBody>
                    <a:bodyPr/>
                    <a:lstStyle/>
                    <a:p>
                      <a:r>
                        <a:rPr lang="en-US" sz="1600" dirty="0" smtClean="0"/>
                        <a:t>transient</a:t>
                      </a:r>
                      <a:endParaRPr lang="en-US" sz="1600" dirty="0"/>
                    </a:p>
                  </a:txBody>
                  <a:tcPr/>
                </a:tc>
                <a:tc>
                  <a:txBody>
                    <a:bodyPr/>
                    <a:lstStyle/>
                    <a:p>
                      <a:r>
                        <a:rPr lang="en-US" sz="1600" dirty="0" smtClean="0"/>
                        <a:t>try</a:t>
                      </a:r>
                      <a:endParaRPr lang="en-US" sz="1600" dirty="0"/>
                    </a:p>
                  </a:txBody>
                  <a:tcPr/>
                </a:tc>
                <a:tc>
                  <a:txBody>
                    <a:bodyPr/>
                    <a:lstStyle/>
                    <a:p>
                      <a:r>
                        <a:rPr lang="en-US" sz="1600" dirty="0" smtClean="0"/>
                        <a:t>void</a:t>
                      </a:r>
                      <a:endParaRPr lang="en-US" sz="1600" dirty="0"/>
                    </a:p>
                  </a:txBody>
                  <a:tcPr/>
                </a:tc>
              </a:tr>
              <a:tr h="304800">
                <a:tc>
                  <a:txBody>
                    <a:bodyPr/>
                    <a:lstStyle/>
                    <a:p>
                      <a:r>
                        <a:rPr lang="en-US" sz="1600" dirty="0" smtClean="0"/>
                        <a:t>volatile</a:t>
                      </a:r>
                      <a:endParaRPr lang="en-US" sz="1600" dirty="0"/>
                    </a:p>
                  </a:txBody>
                  <a:tcPr/>
                </a:tc>
                <a:tc>
                  <a:txBody>
                    <a:bodyPr/>
                    <a:lstStyle/>
                    <a:p>
                      <a:r>
                        <a:rPr lang="en-US" sz="1600" dirty="0" smtClean="0"/>
                        <a:t>while</a:t>
                      </a:r>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smtClean="0"/>
              <a:t>Variable Names Rules and Conventions</a:t>
            </a:r>
            <a:endParaRPr lang="en-US" dirty="0"/>
          </a:p>
        </p:txBody>
      </p:sp>
      <p:sp>
        <p:nvSpPr>
          <p:cNvPr id="4" name="TextBox 3"/>
          <p:cNvSpPr txBox="1"/>
          <p:nvPr/>
        </p:nvSpPr>
        <p:spPr>
          <a:xfrm>
            <a:off x="228600" y="914400"/>
            <a:ext cx="8763000" cy="4524315"/>
          </a:xfrm>
          <a:prstGeom prst="rect">
            <a:avLst/>
          </a:prstGeom>
          <a:noFill/>
        </p:spPr>
        <p:txBody>
          <a:bodyPr wrap="square" rtlCol="0">
            <a:spAutoFit/>
          </a:bodyPr>
          <a:lstStyle/>
          <a:p>
            <a:pPr algn="just"/>
            <a:r>
              <a:rPr lang="en-US" sz="3200" b="1" dirty="0" smtClean="0"/>
              <a:t>	</a:t>
            </a:r>
            <a:r>
              <a:rPr lang="en-US" sz="3200" dirty="0" smtClean="0"/>
              <a:t>Variables are the small piece of data defined by the programmer.  In java we have some Rules and some Conventions for declaring Variables.</a:t>
            </a:r>
          </a:p>
          <a:p>
            <a:pPr algn="just"/>
            <a:r>
              <a:rPr lang="en-US" sz="3200" b="1" dirty="0" smtClean="0"/>
              <a:t>Rules :</a:t>
            </a:r>
          </a:p>
          <a:p>
            <a:pPr marL="514350" indent="-514350" algn="just">
              <a:buAutoNum type="arabicParenBoth"/>
            </a:pPr>
            <a:r>
              <a:rPr lang="en-US" sz="3200" dirty="0" smtClean="0"/>
              <a:t>They can have alphabets, digits, underscore and dollar sign allowed</a:t>
            </a:r>
          </a:p>
          <a:p>
            <a:pPr marL="514350" indent="-514350" algn="just">
              <a:buAutoNum type="arabicParenBoth"/>
            </a:pPr>
            <a:r>
              <a:rPr lang="en-US" sz="3200" dirty="0" smtClean="0"/>
              <a:t>They must not begin with digit</a:t>
            </a:r>
          </a:p>
          <a:p>
            <a:pPr marL="514350" indent="-514350" algn="just">
              <a:buAutoNum type="arabicParenBoth"/>
            </a:pPr>
            <a:r>
              <a:rPr lang="en-US" sz="3200" dirty="0" smtClean="0"/>
              <a:t>UPPERCASE and lowercase are </a:t>
            </a:r>
            <a:r>
              <a:rPr lang="en-US" sz="3200" dirty="0" smtClean="0"/>
              <a:t>distinct</a:t>
            </a:r>
          </a:p>
          <a:p>
            <a:pPr marL="514350" indent="-514350" algn="just">
              <a:buAutoNum type="arabicParenBoth"/>
            </a:pPr>
            <a:r>
              <a:rPr lang="en-US" sz="3200" dirty="0" smtClean="0"/>
              <a:t>Length is no issue over here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smtClean="0"/>
              <a:t>Variable Names Rules and Conventions</a:t>
            </a:r>
            <a:endParaRPr lang="en-US" dirty="0"/>
          </a:p>
        </p:txBody>
      </p:sp>
      <p:sp>
        <p:nvSpPr>
          <p:cNvPr id="4" name="TextBox 3"/>
          <p:cNvSpPr txBox="1"/>
          <p:nvPr/>
        </p:nvSpPr>
        <p:spPr>
          <a:xfrm>
            <a:off x="228600" y="914400"/>
            <a:ext cx="8763000" cy="5509200"/>
          </a:xfrm>
          <a:prstGeom prst="rect">
            <a:avLst/>
          </a:prstGeom>
          <a:noFill/>
        </p:spPr>
        <p:txBody>
          <a:bodyPr wrap="square" rtlCol="0">
            <a:spAutoFit/>
          </a:bodyPr>
          <a:lstStyle/>
          <a:p>
            <a:pPr algn="just"/>
            <a:r>
              <a:rPr lang="en-US" sz="3200" b="1" dirty="0" smtClean="0"/>
              <a:t>Conventions :</a:t>
            </a:r>
          </a:p>
          <a:p>
            <a:pPr marL="514350" indent="-514350" algn="just">
              <a:buAutoNum type="arabicParenBoth"/>
            </a:pPr>
            <a:r>
              <a:rPr lang="en-US" sz="3200" dirty="0" smtClean="0"/>
              <a:t>Names of variable in small case when possible</a:t>
            </a:r>
          </a:p>
          <a:p>
            <a:pPr marL="514350" indent="-514350" algn="just">
              <a:buAutoNum type="arabicParenBoth"/>
            </a:pPr>
            <a:r>
              <a:rPr lang="en-US" sz="3200" dirty="0" smtClean="0"/>
              <a:t>When more than one words are used in a name the second and subsequent words are in UPPERCASE letters. e.g. </a:t>
            </a:r>
            <a:r>
              <a:rPr lang="en-US" sz="3200" dirty="0" err="1" smtClean="0"/>
              <a:t>day</a:t>
            </a:r>
            <a:r>
              <a:rPr lang="en-US" sz="3200" b="1" dirty="0" err="1" smtClean="0"/>
              <a:t>T</a:t>
            </a:r>
            <a:r>
              <a:rPr lang="en-US" sz="3200" dirty="0" err="1" smtClean="0"/>
              <a:t>emperature</a:t>
            </a:r>
            <a:r>
              <a:rPr lang="en-US" sz="3200" dirty="0" smtClean="0"/>
              <a:t>, </a:t>
            </a:r>
            <a:r>
              <a:rPr lang="en-US" sz="3200" dirty="0" err="1" smtClean="0"/>
              <a:t>totalMarks</a:t>
            </a:r>
            <a:r>
              <a:rPr lang="en-US" sz="3200" dirty="0" smtClean="0"/>
              <a:t> etc.</a:t>
            </a:r>
          </a:p>
          <a:p>
            <a:pPr marL="514350" indent="-514350" algn="just">
              <a:buAutoNum type="arabicParenBoth"/>
            </a:pPr>
            <a:r>
              <a:rPr lang="en-US" sz="3200" dirty="0" smtClean="0"/>
              <a:t>All classes start with First character as UPPERCASE e.g. Student, Vehicle etc.</a:t>
            </a:r>
          </a:p>
          <a:p>
            <a:pPr marL="514350" indent="-514350" algn="just">
              <a:buAutoNum type="arabicParenBoth"/>
            </a:pPr>
            <a:r>
              <a:rPr lang="en-US" sz="3200" dirty="0" smtClean="0"/>
              <a:t>Variable that represents constant value should use UPPERCASE LETTERS and UNDERSCORE BETWEEN WORDS e.g. TOTAL, RATE_OF_INT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Command Line Arguments</a:t>
            </a:r>
            <a:endParaRPr lang="en-US" dirty="0"/>
          </a:p>
        </p:txBody>
      </p:sp>
      <p:sp>
        <p:nvSpPr>
          <p:cNvPr id="4" name="TextBox 3"/>
          <p:cNvSpPr txBox="1"/>
          <p:nvPr/>
        </p:nvSpPr>
        <p:spPr>
          <a:xfrm>
            <a:off x="228600" y="914400"/>
            <a:ext cx="8763000" cy="3046988"/>
          </a:xfrm>
          <a:prstGeom prst="rect">
            <a:avLst/>
          </a:prstGeom>
          <a:noFill/>
        </p:spPr>
        <p:txBody>
          <a:bodyPr wrap="square" rtlCol="0">
            <a:spAutoFit/>
          </a:bodyPr>
          <a:lstStyle/>
          <a:p>
            <a:pPr algn="just"/>
            <a:r>
              <a:rPr lang="en-US" sz="3200" dirty="0" smtClean="0"/>
              <a:t>	Sometimes we need to pass some values while running the program.  Here our program will work according to the values given by us at the time of executing the program.</a:t>
            </a:r>
          </a:p>
          <a:p>
            <a:pPr algn="just"/>
            <a:endParaRPr lang="en-US" sz="3200" dirty="0" smtClean="0"/>
          </a:p>
          <a:p>
            <a:pPr algn="just"/>
            <a:r>
              <a:rPr lang="en-US" sz="3200" dirty="0" smtClean="0">
                <a:hlinkClick r:id="rId2" action="ppaction://hlinkfile"/>
              </a:rPr>
              <a:t>ex\ex4.java</a:t>
            </a:r>
            <a:endParaRPr 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	</a:t>
            </a:r>
            <a:r>
              <a:rPr lang="en-US" sz="3200" dirty="0" smtClean="0"/>
              <a:t>Java is a general purpose, Object Oriented programming language.  We can develop two types of programs :</a:t>
            </a:r>
          </a:p>
          <a:p>
            <a:pPr algn="just"/>
            <a:r>
              <a:rPr lang="en-US" sz="3200" b="1" dirty="0" smtClean="0"/>
              <a:t>	</a:t>
            </a:r>
            <a:r>
              <a:rPr lang="en-US" sz="3200" b="1" dirty="0" smtClean="0"/>
              <a:t>(1) Stand-alone Applications</a:t>
            </a:r>
          </a:p>
          <a:p>
            <a:pPr algn="just"/>
            <a:r>
              <a:rPr lang="en-US" sz="3200" b="1" dirty="0" smtClean="0"/>
              <a:t>	</a:t>
            </a:r>
            <a:r>
              <a:rPr lang="en-US" sz="3200" b="1" dirty="0" smtClean="0"/>
              <a:t>(2) Web Applets</a:t>
            </a:r>
          </a:p>
          <a:p>
            <a:pPr algn="just"/>
            <a:r>
              <a:rPr lang="en-US" sz="3200" b="1" dirty="0" smtClean="0"/>
              <a:t>	</a:t>
            </a:r>
            <a:r>
              <a:rPr lang="en-US" sz="3200" dirty="0" smtClean="0"/>
              <a:t>We know that to develop a stand-alone application we need two steps</a:t>
            </a:r>
          </a:p>
          <a:p>
            <a:pPr algn="just"/>
            <a:r>
              <a:rPr lang="en-US" sz="3200" b="1" dirty="0" smtClean="0"/>
              <a:t>	</a:t>
            </a:r>
            <a:r>
              <a:rPr lang="en-US" sz="3200" b="1" dirty="0" smtClean="0"/>
              <a:t>(1) Compile th</a:t>
            </a:r>
            <a:r>
              <a:rPr lang="en-US" sz="3200" b="1" dirty="0" smtClean="0"/>
              <a:t>e source code using </a:t>
            </a:r>
            <a:r>
              <a:rPr lang="en-US" sz="3200" b="1" dirty="0" err="1" smtClean="0"/>
              <a:t>javac</a:t>
            </a:r>
            <a:endParaRPr lang="en-US" sz="3200" b="1" dirty="0" smtClean="0"/>
          </a:p>
          <a:p>
            <a:pPr algn="just"/>
            <a:r>
              <a:rPr lang="en-US" sz="3200" b="1" dirty="0" smtClean="0"/>
              <a:t>	</a:t>
            </a:r>
            <a:r>
              <a:rPr lang="en-US" sz="3200" b="1" dirty="0" smtClean="0"/>
              <a:t>(2) Execute the byte code using java</a:t>
            </a:r>
            <a:endParaRPr lang="en-U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Structure of Java Program</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	</a:t>
            </a:r>
            <a:r>
              <a:rPr lang="en-US" sz="3200" dirty="0" smtClean="0"/>
              <a:t>Java has specific structure for writing programs (Applications)  which is as follows :</a:t>
            </a:r>
          </a:p>
          <a:p>
            <a:pPr algn="just"/>
            <a:r>
              <a:rPr lang="en-US" sz="3200" b="1" dirty="0" smtClean="0"/>
              <a:t>	</a:t>
            </a:r>
            <a:r>
              <a:rPr lang="en-US" sz="3200" b="1" dirty="0" smtClean="0"/>
              <a:t>(1) Documentation Section (Suggested)</a:t>
            </a:r>
          </a:p>
          <a:p>
            <a:pPr algn="just"/>
            <a:r>
              <a:rPr lang="en-US" sz="3200" b="1" dirty="0" smtClean="0"/>
              <a:t>	</a:t>
            </a:r>
            <a:r>
              <a:rPr lang="en-US" sz="3200" b="1" dirty="0" smtClean="0"/>
              <a:t>(2) Package Statement (Optional)</a:t>
            </a:r>
          </a:p>
          <a:p>
            <a:pPr algn="just"/>
            <a:r>
              <a:rPr lang="en-US" sz="3200" b="1" dirty="0" smtClean="0"/>
              <a:t>	</a:t>
            </a:r>
            <a:r>
              <a:rPr lang="en-US" sz="3200" b="1" dirty="0" smtClean="0"/>
              <a:t>(3) Import Statement (Optional)</a:t>
            </a:r>
          </a:p>
          <a:p>
            <a:pPr algn="just"/>
            <a:r>
              <a:rPr lang="en-US" sz="3200" b="1" dirty="0" smtClean="0"/>
              <a:t>	</a:t>
            </a:r>
            <a:r>
              <a:rPr lang="en-US" sz="3200" b="1" dirty="0" smtClean="0"/>
              <a:t>(4) Interface Statement (Optional)</a:t>
            </a:r>
          </a:p>
          <a:p>
            <a:pPr algn="just"/>
            <a:r>
              <a:rPr lang="en-US" sz="3200" b="1" dirty="0" smtClean="0"/>
              <a:t>	</a:t>
            </a:r>
            <a:r>
              <a:rPr lang="en-US" sz="3200" b="1" dirty="0" smtClean="0"/>
              <a:t>(5) Class Definitions (Optional)</a:t>
            </a:r>
          </a:p>
          <a:p>
            <a:pPr algn="just"/>
            <a:r>
              <a:rPr lang="en-US" sz="3200" b="1" dirty="0" smtClean="0"/>
              <a:t>	</a:t>
            </a:r>
            <a:r>
              <a:rPr lang="en-US" sz="3200" b="1" dirty="0" smtClean="0"/>
              <a:t>(6) Main Method Class (Compulsory)</a:t>
            </a:r>
            <a:endParaRPr lang="en-US" sz="32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Documentation Section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In Documentation Section we can have the Comments regarding our program which the programmer can refer in the later stage of the application development.  We can giv</a:t>
            </a:r>
            <a:r>
              <a:rPr lang="en-US" sz="3200" dirty="0" smtClean="0"/>
              <a:t>e comments in three ways</a:t>
            </a:r>
          </a:p>
          <a:p>
            <a:pPr algn="just"/>
            <a:r>
              <a:rPr lang="en-US" sz="3200" dirty="0" smtClean="0"/>
              <a:t>	</a:t>
            </a:r>
            <a:r>
              <a:rPr lang="en-US" sz="3200" dirty="0" smtClean="0"/>
              <a:t>(1) /* …… */    -&gt; Multiple Line Comments</a:t>
            </a:r>
          </a:p>
          <a:p>
            <a:pPr algn="just"/>
            <a:r>
              <a:rPr lang="en-US" sz="3200" dirty="0" smtClean="0"/>
              <a:t>	</a:t>
            </a:r>
            <a:r>
              <a:rPr lang="en-US" sz="3200" dirty="0" smtClean="0"/>
              <a:t>(2) //                 -&gt; Single Line Comment</a:t>
            </a:r>
          </a:p>
          <a:p>
            <a:pPr algn="just"/>
            <a:r>
              <a:rPr lang="en-US" sz="3200" dirty="0" smtClean="0"/>
              <a:t>	</a:t>
            </a:r>
            <a:r>
              <a:rPr lang="en-US" sz="3200" dirty="0" smtClean="0"/>
              <a:t>(3) /** …. */    -&gt; Documentation Comment</a:t>
            </a:r>
          </a:p>
          <a:p>
            <a:pPr algn="just"/>
            <a:endParaRPr lang="en-US" sz="3200" dirty="0" smtClean="0"/>
          </a:p>
          <a:p>
            <a:pPr algn="just"/>
            <a:r>
              <a:rPr lang="en-US" sz="3200" dirty="0" smtClean="0"/>
              <a:t>Note : Give with example by using </a:t>
            </a:r>
            <a:r>
              <a:rPr lang="en-US" sz="3200" b="1" dirty="0" err="1" smtClean="0"/>
              <a:t>javadoc</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Package Statement</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	</a:t>
            </a:r>
            <a:r>
              <a:rPr lang="en-US" sz="3200" dirty="0" smtClean="0"/>
              <a:t>The first statement that is allowed in the java file is package statement.  It declares the name of package and inform the compiler that the class defined here is belong to given package name.</a:t>
            </a:r>
          </a:p>
          <a:p>
            <a:pPr algn="just"/>
            <a:endParaRPr lang="en-US" sz="3200" b="1" dirty="0" smtClean="0"/>
          </a:p>
          <a:p>
            <a:pPr algn="just"/>
            <a:r>
              <a:rPr lang="en-US" sz="3200" b="1" dirty="0" smtClean="0"/>
              <a:t>We will see about packages later.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Import Statement</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	</a:t>
            </a:r>
            <a:r>
              <a:rPr lang="en-US" sz="3200" dirty="0" smtClean="0"/>
              <a:t>Th</a:t>
            </a:r>
            <a:r>
              <a:rPr lang="en-US" sz="3200" dirty="0" smtClean="0"/>
              <a:t>e next thing after a package statement (but before the class definition) allowed is the import statement.  This is much similar to #include statement of C Language.</a:t>
            </a:r>
          </a:p>
          <a:p>
            <a:pPr algn="just"/>
            <a:endParaRPr lang="en-US" sz="3200" b="1" dirty="0" smtClean="0"/>
          </a:p>
          <a:p>
            <a:pPr algn="just"/>
            <a:r>
              <a:rPr lang="en-US" sz="3200" b="1" dirty="0" smtClean="0"/>
              <a:t>We see about import later.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Interface Statements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	</a:t>
            </a:r>
            <a:r>
              <a:rPr lang="en-US" sz="3200" dirty="0" smtClean="0"/>
              <a:t>Interfaces are just like a class but it includes a group of methods declaration only.  This is also optional element.</a:t>
            </a:r>
            <a:endParaRPr lang="en-US" sz="3200" dirty="0" smtClean="0"/>
          </a:p>
          <a:p>
            <a:pPr algn="just"/>
            <a:endParaRPr lang="en-US" sz="3200" b="1" dirty="0" smtClean="0"/>
          </a:p>
          <a:p>
            <a:pPr algn="just"/>
            <a:r>
              <a:rPr lang="en-US" sz="3200" b="1" dirty="0" smtClean="0"/>
              <a:t>We see about Interfaces later.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Class Definitions</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	</a:t>
            </a:r>
            <a:r>
              <a:rPr lang="en-US" sz="3200" dirty="0" smtClean="0"/>
              <a:t>In a java program we can have more than one class definitions.  The no. of classes used in the program will depend on the complexity of the program. </a:t>
            </a:r>
          </a:p>
          <a:p>
            <a:pPr algn="just"/>
            <a:r>
              <a:rPr lang="en-US" sz="3200" dirty="0" smtClean="0"/>
              <a:t>	</a:t>
            </a:r>
            <a:r>
              <a:rPr lang="en-US" sz="3200" dirty="0" smtClean="0"/>
              <a:t>In other words we can say that the class definition is the backbone of any java program.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Main method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This is the most essential element of any java program.  Every java stand alone program requires the main method as its starting point.  In our simple program we can have the class with main method only.</a:t>
            </a:r>
          </a:p>
          <a:p>
            <a:pPr algn="just"/>
            <a:endParaRPr lang="en-US" sz="3200" dirty="0" smtClean="0"/>
          </a:p>
          <a:p>
            <a:pPr algn="just"/>
            <a:r>
              <a:rPr lang="en-US" sz="3200" dirty="0" smtClean="0">
                <a:hlinkClick r:id="rId2" action="ppaction://hlinkfile"/>
              </a:rPr>
              <a:t>ex\ex1.java</a:t>
            </a:r>
            <a:endParaRPr lang="en-US" sz="3200" dirty="0" smtClean="0"/>
          </a:p>
          <a:p>
            <a:pPr algn="just"/>
            <a:r>
              <a:rPr lang="en-US" sz="3200" dirty="0" smtClean="0">
                <a:hlinkClick r:id="rId3" action="ppaction://hlinkfile"/>
              </a:rPr>
              <a:t>ex\ex2.java</a:t>
            </a:r>
            <a:endParaRPr lang="en-US" sz="3200" dirty="0" smtClean="0"/>
          </a:p>
          <a:p>
            <a:pPr algn="just"/>
            <a:r>
              <a:rPr lang="en-US" sz="3200" dirty="0" smtClean="0"/>
              <a:t>Use below example for comments (</a:t>
            </a:r>
            <a:r>
              <a:rPr lang="en-US" sz="3200" dirty="0" err="1" smtClean="0"/>
              <a:t>javadoc</a:t>
            </a:r>
            <a:r>
              <a:rPr lang="en-US" sz="3200" dirty="0" smtClean="0"/>
              <a:t>)</a:t>
            </a:r>
          </a:p>
          <a:p>
            <a:pPr algn="just"/>
            <a:r>
              <a:rPr lang="en-US" sz="3200" dirty="0" smtClean="0">
                <a:hlinkClick r:id="rId4" action="ppaction://hlinkfile"/>
              </a:rPr>
              <a:t>ex\ex3.java</a:t>
            </a:r>
            <a:endParaRPr lang="en-US" sz="3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2840</TotalTime>
  <Words>179</Words>
  <Application>Microsoft Office PowerPoint</Application>
  <PresentationFormat>On-screen Show (4:3)</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Marwadi Education Foundation’s Group of Institutions Faculty of Computer Applications MCA Sem- III</vt:lpstr>
      <vt:lpstr>Introduction</vt:lpstr>
      <vt:lpstr>Structure of Java Program</vt:lpstr>
      <vt:lpstr>Documentation Section</vt:lpstr>
      <vt:lpstr>Package Statement</vt:lpstr>
      <vt:lpstr>Import Statement</vt:lpstr>
      <vt:lpstr>Interface Statements</vt:lpstr>
      <vt:lpstr>Class Definitions</vt:lpstr>
      <vt:lpstr>Main method Class</vt:lpstr>
      <vt:lpstr>Keywords of Java</vt:lpstr>
      <vt:lpstr>Variable Names Rules and Conventions</vt:lpstr>
      <vt:lpstr>Variable Names Rules and Conventions</vt:lpstr>
      <vt:lpstr>Command Line Arguments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398</cp:revision>
  <dcterms:created xsi:type="dcterms:W3CDTF">2010-12-23T08:45:33Z</dcterms:created>
  <dcterms:modified xsi:type="dcterms:W3CDTF">2011-07-05T09:04:43Z</dcterms:modified>
</cp:coreProperties>
</file>