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9" r:id="rId4"/>
    <p:sldId id="310" r:id="rId5"/>
    <p:sldId id="311" r:id="rId6"/>
    <p:sldId id="312" r:id="rId7"/>
    <p:sldId id="313" r:id="rId8"/>
    <p:sldId id="323" r:id="rId9"/>
    <p:sldId id="324" r:id="rId10"/>
    <p:sldId id="314" r:id="rId11"/>
    <p:sldId id="315" r:id="rId12"/>
    <p:sldId id="316" r:id="rId13"/>
    <p:sldId id="317" r:id="rId14"/>
    <p:sldId id="318" r:id="rId15"/>
    <p:sldId id="319" r:id="rId16"/>
    <p:sldId id="320" r:id="rId17"/>
    <p:sldId id="321" r:id="rId18"/>
    <p:sldId id="322" r:id="rId19"/>
    <p:sldId id="325" r:id="rId20"/>
    <p:sldId id="326" r:id="rId21"/>
    <p:sldId id="327" r:id="rId22"/>
    <p:sldId id="328" r:id="rId23"/>
    <p:sldId id="30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75" d="100"/>
          <a:sy n="75" d="100"/>
        </p:scale>
        <p:origin x="-1230"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7/26/2011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E0E06-AB51-44FC-A4D6-DF92655569FF}" type="datetimeFigureOut">
              <a:rPr lang="en-US" smtClean="0"/>
              <a:pPr/>
              <a:t>7/26/2011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2E0E06-AB51-44FC-A4D6-DF92655569FF}" type="datetimeFigureOut">
              <a:rPr lang="en-US" smtClean="0"/>
              <a:pPr/>
              <a:t>7/26/2011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E0E06-AB51-44FC-A4D6-DF92655569FF}" type="datetimeFigureOut">
              <a:rPr lang="en-US" smtClean="0"/>
              <a:pPr/>
              <a:t>7/26/2011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7/26/2011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7/26/2011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7/26/2011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E0E06-AB51-44FC-A4D6-DF92655569FF}" type="datetimeFigureOut">
              <a:rPr lang="en-US" smtClean="0"/>
              <a:pPr/>
              <a:t>7/26/2011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71CF-1D88-4D5E-98E0-847C657C6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ex/ex13.java"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ex/ex35.java" TargetMode="External"/><Relationship Id="rId2" Type="http://schemas.openxmlformats.org/officeDocument/2006/relationships/hyperlink" Target="ex/ex34.java"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ex/ex36.java"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ex/ex38.java" TargetMode="External"/><Relationship Id="rId2" Type="http://schemas.openxmlformats.org/officeDocument/2006/relationships/hyperlink" Target="ex/ex37.java"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ex/ex11.java"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ex/ex12.java"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352800"/>
            <a:ext cx="8458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295400"/>
            <a:ext cx="9144000" cy="1470025"/>
          </a:xfrm>
        </p:spPr>
        <p:txBody>
          <a:bodyPr>
            <a:normAutofit fontScale="90000"/>
          </a:bodyPr>
          <a:lstStyle/>
          <a:p>
            <a:r>
              <a:rPr lang="en-US" sz="3100" b="1" dirty="0" err="1"/>
              <a:t>Marwadi</a:t>
            </a:r>
            <a:r>
              <a:rPr lang="en-US" sz="3100" b="1" dirty="0"/>
              <a:t> Education Foundation’s Group of Institutions</a:t>
            </a:r>
            <a:r>
              <a:rPr lang="en-US" b="1" dirty="0"/>
              <a:t/>
            </a:r>
            <a:br>
              <a:rPr lang="en-US" b="1" dirty="0"/>
            </a:br>
            <a:r>
              <a:rPr lang="en-US" sz="3600" dirty="0"/>
              <a:t>Faculty of Computer Applications</a:t>
            </a:r>
            <a:r>
              <a:rPr lang="en-US" dirty="0"/>
              <a:t/>
            </a:r>
            <a:br>
              <a:rPr lang="en-US" dirty="0"/>
            </a:br>
            <a:r>
              <a:rPr lang="en-US" b="1" dirty="0"/>
              <a:t>MCA </a:t>
            </a:r>
            <a:r>
              <a:rPr lang="en-US" b="1" dirty="0" err="1"/>
              <a:t>Sem</a:t>
            </a:r>
            <a:r>
              <a:rPr lang="en-US" b="1" dirty="0"/>
              <a:t>- </a:t>
            </a:r>
            <a:r>
              <a:rPr lang="en-US" b="1" dirty="0" smtClean="0"/>
              <a:t>III</a:t>
            </a:r>
            <a:endParaRPr lang="en-US" dirty="0"/>
          </a:p>
        </p:txBody>
      </p:sp>
      <p:pic>
        <p:nvPicPr>
          <p:cNvPr id="4" name="Picture 3" descr="logo.JPG"/>
          <p:cNvPicPr>
            <a:picLocks noChangeAspect="1"/>
          </p:cNvPicPr>
          <p:nvPr/>
        </p:nvPicPr>
        <p:blipFill>
          <a:blip r:embed="rId2"/>
          <a:stretch>
            <a:fillRect/>
          </a:stretch>
        </p:blipFill>
        <p:spPr>
          <a:xfrm>
            <a:off x="3124200" y="0"/>
            <a:ext cx="2895600" cy="1219200"/>
          </a:xfrm>
          <a:prstGeom prst="rect">
            <a:avLst/>
          </a:prstGeom>
        </p:spPr>
      </p:pic>
      <p:sp>
        <p:nvSpPr>
          <p:cNvPr id="5" name="TextBox 4"/>
          <p:cNvSpPr txBox="1"/>
          <p:nvPr/>
        </p:nvSpPr>
        <p:spPr>
          <a:xfrm>
            <a:off x="0" y="3581400"/>
            <a:ext cx="9144000" cy="1077218"/>
          </a:xfrm>
          <a:prstGeom prst="rect">
            <a:avLst/>
          </a:prstGeom>
          <a:noFill/>
        </p:spPr>
        <p:txBody>
          <a:bodyPr wrap="square" rtlCol="0">
            <a:spAutoFit/>
          </a:bodyPr>
          <a:lstStyle/>
          <a:p>
            <a:pPr algn="ctr"/>
            <a:r>
              <a:rPr lang="en-US" sz="3200" b="1" dirty="0" smtClean="0"/>
              <a:t>Fundamental of Java Programming</a:t>
            </a:r>
          </a:p>
          <a:p>
            <a:pPr algn="ctr"/>
            <a:r>
              <a:rPr lang="en-US" sz="3200" dirty="0" smtClean="0"/>
              <a:t>(630002)</a:t>
            </a:r>
            <a:endParaRPr lang="en-US" sz="3200" dirty="0"/>
          </a:p>
        </p:txBody>
      </p:sp>
      <p:sp>
        <p:nvSpPr>
          <p:cNvPr id="6" name="TextBox 5"/>
          <p:cNvSpPr txBox="1"/>
          <p:nvPr/>
        </p:nvSpPr>
        <p:spPr>
          <a:xfrm>
            <a:off x="0" y="5181600"/>
            <a:ext cx="9144000" cy="1077218"/>
          </a:xfrm>
          <a:prstGeom prst="rect">
            <a:avLst/>
          </a:prstGeom>
          <a:noFill/>
        </p:spPr>
        <p:txBody>
          <a:bodyPr wrap="square" rtlCol="0">
            <a:spAutoFit/>
          </a:bodyPr>
          <a:lstStyle/>
          <a:p>
            <a:pPr algn="ctr"/>
            <a:r>
              <a:rPr lang="en-US" sz="3200" b="1" dirty="0" smtClean="0"/>
              <a:t>Unit – 2</a:t>
            </a:r>
          </a:p>
          <a:p>
            <a:pPr algn="ctr"/>
            <a:r>
              <a:rPr lang="en-US" sz="3200" b="1" dirty="0" smtClean="0"/>
              <a:t>Inheritance</a:t>
            </a:r>
            <a:endParaRPr lang="en-US" sz="3200" dirty="0"/>
          </a:p>
        </p:txBody>
      </p:sp>
      <p:pic>
        <p:nvPicPr>
          <p:cNvPr id="9" name="Picture 8" descr="java.jpg"/>
          <p:cNvPicPr>
            <a:picLocks noChangeAspect="1"/>
          </p:cNvPicPr>
          <p:nvPr/>
        </p:nvPicPr>
        <p:blipFill>
          <a:blip r:embed="rId3"/>
          <a:stretch>
            <a:fillRect/>
          </a:stretch>
        </p:blipFill>
        <p:spPr>
          <a:xfrm>
            <a:off x="7239000" y="4819650"/>
            <a:ext cx="1504950" cy="1504950"/>
          </a:xfrm>
          <a:prstGeom prst="rect">
            <a:avLst/>
          </a:prstGeom>
        </p:spPr>
      </p:pic>
      <p:pic>
        <p:nvPicPr>
          <p:cNvPr id="10" name="Picture 9" descr="java.jpg"/>
          <p:cNvPicPr>
            <a:picLocks noChangeAspect="1"/>
          </p:cNvPicPr>
          <p:nvPr/>
        </p:nvPicPr>
        <p:blipFill>
          <a:blip r:embed="rId3"/>
          <a:stretch>
            <a:fillRect/>
          </a:stretch>
        </p:blipFill>
        <p:spPr>
          <a:xfrm>
            <a:off x="304800" y="4819650"/>
            <a:ext cx="1504950" cy="15049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abstract methods and classes</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b="1" dirty="0" smtClean="0"/>
              <a:t>	</a:t>
            </a:r>
            <a:r>
              <a:rPr lang="en-US" sz="3200" dirty="0" smtClean="0"/>
              <a:t>When we define any class with final keyword we know that it will be never extended.  Here the word abstract is totally opposite to this.  When we define any class with keyword abstract at that time we must extend this class.</a:t>
            </a:r>
          </a:p>
          <a:p>
            <a:pPr algn="just"/>
            <a:r>
              <a:rPr lang="en-US" sz="3200" dirty="0" smtClean="0"/>
              <a:t>	When we define any method with final keyword we know that it will never be overridden.  Here the word abstract will work totally opposite to this.  When we define any method with the work abstract then it must be override by method of subclass.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Methods with variable arguments</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b="1" dirty="0" smtClean="0"/>
              <a:t>	</a:t>
            </a:r>
            <a:r>
              <a:rPr lang="en-US" sz="3200" dirty="0" smtClean="0"/>
              <a:t>We can pass variable length of arguments to any method with the help of this feature.  This feature is new to java and introduce from jdk1.5.</a:t>
            </a:r>
          </a:p>
          <a:p>
            <a:pPr algn="just"/>
            <a:r>
              <a:rPr lang="en-US" sz="3200" dirty="0" smtClean="0"/>
              <a:t>	The syntax for the variable argument is as follows :</a:t>
            </a:r>
          </a:p>
          <a:p>
            <a:pPr algn="just"/>
            <a:r>
              <a:rPr lang="en-US" sz="3200" dirty="0" smtClean="0"/>
              <a:t>	void &lt;method-name&gt; (Object…argument)</a:t>
            </a:r>
          </a:p>
          <a:p>
            <a:pPr algn="just"/>
            <a:r>
              <a:rPr lang="en-US" sz="3200" dirty="0" smtClean="0"/>
              <a:t>	{</a:t>
            </a:r>
          </a:p>
          <a:p>
            <a:pPr algn="just"/>
            <a:r>
              <a:rPr lang="en-US" sz="3200" dirty="0" smtClean="0"/>
              <a:t>			….</a:t>
            </a:r>
          </a:p>
          <a:p>
            <a:pPr algn="just"/>
            <a:r>
              <a:rPr lang="en-US" sz="3200" dirty="0" smtClean="0"/>
              <a:t>	}</a:t>
            </a:r>
          </a:p>
          <a:p>
            <a:pPr algn="just"/>
            <a:r>
              <a:rPr lang="en-US" sz="3200" dirty="0" smtClean="0">
                <a:hlinkClick r:id="rId2" action="ppaction://hlinkfile"/>
              </a:rPr>
              <a:t>ex\ex13.java</a:t>
            </a:r>
            <a:endParaRPr lang="en-US" sz="32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Visibility Control</a:t>
            </a:r>
            <a:endParaRPr lang="en-US" dirty="0"/>
          </a:p>
        </p:txBody>
      </p:sp>
      <p:sp>
        <p:nvSpPr>
          <p:cNvPr id="4" name="TextBox 3"/>
          <p:cNvSpPr txBox="1"/>
          <p:nvPr/>
        </p:nvSpPr>
        <p:spPr>
          <a:xfrm>
            <a:off x="228600" y="1066800"/>
            <a:ext cx="8763000" cy="4031873"/>
          </a:xfrm>
          <a:prstGeom prst="rect">
            <a:avLst/>
          </a:prstGeom>
          <a:noFill/>
        </p:spPr>
        <p:txBody>
          <a:bodyPr wrap="square" rtlCol="0">
            <a:spAutoFit/>
          </a:bodyPr>
          <a:lstStyle/>
          <a:p>
            <a:pPr algn="just"/>
            <a:r>
              <a:rPr lang="en-US" sz="3200" b="1" dirty="0" smtClean="0"/>
              <a:t>Public Access :</a:t>
            </a:r>
          </a:p>
          <a:p>
            <a:pPr algn="just"/>
            <a:r>
              <a:rPr lang="en-US" sz="3200" dirty="0" smtClean="0"/>
              <a:t>	When we declare any variable or method as public then it is visible in the class in which it has been declared as well as in all the subclasses of this class.</a:t>
            </a:r>
          </a:p>
          <a:p>
            <a:pPr algn="just"/>
            <a:r>
              <a:rPr lang="en-US" sz="3200" dirty="0" smtClean="0"/>
              <a:t>	To declare any variable or method as public is very risky so we need to prevent this which is possible by following level of protection.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Visibility Control</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b="1" dirty="0" smtClean="0"/>
              <a:t>Friendly access :</a:t>
            </a:r>
          </a:p>
          <a:p>
            <a:pPr algn="just"/>
            <a:r>
              <a:rPr lang="en-US" sz="3200" dirty="0" smtClean="0"/>
              <a:t>	In java when we don’t use any modifier then it gives us a limited version of public modifier which is known as friendly level of access.</a:t>
            </a:r>
          </a:p>
          <a:p>
            <a:pPr algn="just"/>
            <a:r>
              <a:rPr lang="en-US" sz="3200" dirty="0" smtClean="0"/>
              <a:t>	The main difference between public and friendly access is when we declare any variable as public then it is visible in all classes regardless of the package while friendly access will gives visibility in the same package only.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Visibility Control</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b="1" dirty="0" smtClean="0"/>
              <a:t>Protected access :</a:t>
            </a:r>
          </a:p>
          <a:p>
            <a:pPr algn="just"/>
            <a:r>
              <a:rPr lang="en-US" sz="3200" dirty="0" smtClean="0"/>
              <a:t>	The visibility level of protected lies between public and friendly access.</a:t>
            </a:r>
          </a:p>
          <a:p>
            <a:pPr algn="just"/>
            <a:r>
              <a:rPr lang="en-US" sz="3200" dirty="0" smtClean="0"/>
              <a:t>	Means that when we use protected then it makes fields visible not only to all the classes in the same package but also to subclasses of other packages.</a:t>
            </a:r>
          </a:p>
          <a:p>
            <a:pPr algn="just"/>
            <a:r>
              <a:rPr lang="en-US" sz="3200" dirty="0" smtClean="0"/>
              <a:t>	</a:t>
            </a:r>
            <a:r>
              <a:rPr lang="en-US" sz="3200" b="1" dirty="0" smtClean="0"/>
              <a:t>Note that : non-subclass in other package cannot access the protected members.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Visibility Control</a:t>
            </a:r>
            <a:endParaRPr lang="en-US" dirty="0"/>
          </a:p>
        </p:txBody>
      </p:sp>
      <p:sp>
        <p:nvSpPr>
          <p:cNvPr id="4" name="TextBox 3"/>
          <p:cNvSpPr txBox="1"/>
          <p:nvPr/>
        </p:nvSpPr>
        <p:spPr>
          <a:xfrm>
            <a:off x="228600" y="1066800"/>
            <a:ext cx="8763000" cy="3046988"/>
          </a:xfrm>
          <a:prstGeom prst="rect">
            <a:avLst/>
          </a:prstGeom>
          <a:noFill/>
        </p:spPr>
        <p:txBody>
          <a:bodyPr wrap="square" rtlCol="0">
            <a:spAutoFit/>
          </a:bodyPr>
          <a:lstStyle/>
          <a:p>
            <a:pPr algn="just"/>
            <a:r>
              <a:rPr lang="en-US" sz="3200" b="1" dirty="0" smtClean="0"/>
              <a:t>Private access :</a:t>
            </a:r>
          </a:p>
          <a:p>
            <a:pPr algn="just"/>
            <a:r>
              <a:rPr lang="en-US" sz="3200" dirty="0" smtClean="0"/>
              <a:t>	Private provides us highest degree of protection.</a:t>
            </a:r>
          </a:p>
          <a:p>
            <a:pPr algn="just"/>
            <a:r>
              <a:rPr lang="en-US" sz="3200" dirty="0" smtClean="0"/>
              <a:t>	Means that the variable declared with private will be accessible only in the class in which it is declared so no question of inheritance.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Visibility Control</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b="1" dirty="0" smtClean="0"/>
              <a:t>Private Protected access :</a:t>
            </a:r>
          </a:p>
          <a:p>
            <a:pPr algn="just"/>
            <a:r>
              <a:rPr lang="en-US" sz="3200" dirty="0" smtClean="0"/>
              <a:t>	The visibility level lies between private and protected access.</a:t>
            </a:r>
          </a:p>
          <a:p>
            <a:pPr algn="just"/>
            <a:r>
              <a:rPr lang="en-US" sz="3200" dirty="0" smtClean="0"/>
              <a:t>		e.g. private protected </a:t>
            </a:r>
            <a:r>
              <a:rPr lang="en-US" sz="3200" dirty="0" err="1" smtClean="0"/>
              <a:t>int</a:t>
            </a:r>
            <a:r>
              <a:rPr lang="en-US" sz="3200" dirty="0" smtClean="0"/>
              <a:t> x;</a:t>
            </a:r>
          </a:p>
          <a:p>
            <a:pPr algn="just"/>
            <a:r>
              <a:rPr lang="en-US" sz="3200" dirty="0" smtClean="0"/>
              <a:t>	Means that when we use private protected then it makes fields visible in all subclasses regardless of what package they are in.</a:t>
            </a:r>
          </a:p>
          <a:p>
            <a:pPr algn="just"/>
            <a:r>
              <a:rPr lang="en-US" sz="3200" b="1" dirty="0" smtClean="0"/>
              <a:t>	Note that : these fields are not accessible by other classes of the same package.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Visibility Control</a:t>
            </a:r>
            <a:endParaRPr lang="en-US" dirty="0"/>
          </a:p>
        </p:txBody>
      </p:sp>
      <p:graphicFrame>
        <p:nvGraphicFramePr>
          <p:cNvPr id="5" name="Group 75"/>
          <p:cNvGraphicFramePr>
            <a:graphicFrameLocks noGrp="1"/>
          </p:cNvGraphicFramePr>
          <p:nvPr/>
        </p:nvGraphicFramePr>
        <p:xfrm>
          <a:off x="990600" y="1143000"/>
          <a:ext cx="6934200" cy="5562600"/>
        </p:xfrm>
        <a:graphic>
          <a:graphicData uri="http://schemas.openxmlformats.org/drawingml/2006/table">
            <a:tbl>
              <a:tblPr/>
              <a:tblGrid>
                <a:gridCol w="1155700"/>
                <a:gridCol w="1155700"/>
                <a:gridCol w="1155700"/>
                <a:gridCol w="1155700"/>
                <a:gridCol w="1155700"/>
                <a:gridCol w="1155700"/>
              </a:tblGrid>
              <a:tr h="1242035">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Access Modifier and Access Location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Public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Friendly (default)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Private 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private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5201">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Same 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4443">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Subclass in same package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3239">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Other classes of same package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4443">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Subclass in other package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endParaRPr kumimoji="0" lang="en-US" sz="1400" b="0" i="0" u="none" strike="noStrike" cap="none" normalizeH="0" baseline="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     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3239">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Non-subclass of other packages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Line 76"/>
          <p:cNvSpPr>
            <a:spLocks noChangeShapeType="1"/>
          </p:cNvSpPr>
          <p:nvPr/>
        </p:nvSpPr>
        <p:spPr bwMode="auto">
          <a:xfrm flipV="1">
            <a:off x="2209800" y="2362200"/>
            <a:ext cx="5715000" cy="4267200"/>
          </a:xfrm>
          <a:prstGeom prst="line">
            <a:avLst/>
          </a:prstGeom>
          <a:noFill/>
          <a:ln w="9525">
            <a:solidFill>
              <a:schemeClr val="tx1"/>
            </a:solidFill>
            <a:round/>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Visibility Control</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b="1" dirty="0" smtClean="0"/>
              <a:t>Private Protected access :</a:t>
            </a:r>
          </a:p>
          <a:p>
            <a:pPr algn="just">
              <a:buFont typeface="Wingdings" pitchFamily="2" charset="2"/>
              <a:buChar char="v"/>
            </a:pPr>
            <a:r>
              <a:rPr lang="en-US" sz="3200" dirty="0" smtClean="0"/>
              <a:t>Use </a:t>
            </a:r>
            <a:r>
              <a:rPr lang="en-US" sz="3200" dirty="0" smtClean="0">
                <a:solidFill>
                  <a:srgbClr val="FF0000"/>
                </a:solidFill>
              </a:rPr>
              <a:t>public</a:t>
            </a:r>
            <a:r>
              <a:rPr lang="en-US" sz="3200" dirty="0" smtClean="0"/>
              <a:t> if the field is visible everywhere</a:t>
            </a:r>
          </a:p>
          <a:p>
            <a:pPr algn="just">
              <a:buFont typeface="Wingdings" pitchFamily="2" charset="2"/>
              <a:buChar char="v"/>
            </a:pPr>
            <a:r>
              <a:rPr lang="en-US" sz="3200" dirty="0" smtClean="0"/>
              <a:t>Use </a:t>
            </a:r>
            <a:r>
              <a:rPr lang="en-US" sz="3200" dirty="0" smtClean="0">
                <a:solidFill>
                  <a:srgbClr val="FF0000"/>
                </a:solidFill>
              </a:rPr>
              <a:t>protected</a:t>
            </a:r>
            <a:r>
              <a:rPr lang="en-US" sz="3200" dirty="0" smtClean="0"/>
              <a:t> if the field is to be visible everywhere in current package and subclasses of other packages.</a:t>
            </a:r>
          </a:p>
          <a:p>
            <a:pPr algn="just">
              <a:buFont typeface="Wingdings" pitchFamily="2" charset="2"/>
              <a:buChar char="v"/>
            </a:pPr>
            <a:r>
              <a:rPr lang="en-US" sz="3200" dirty="0" smtClean="0"/>
              <a:t>Use </a:t>
            </a:r>
            <a:r>
              <a:rPr lang="en-US" sz="3200" dirty="0" smtClean="0">
                <a:solidFill>
                  <a:srgbClr val="FF0000"/>
                </a:solidFill>
              </a:rPr>
              <a:t>default</a:t>
            </a:r>
            <a:r>
              <a:rPr lang="en-US" sz="3200" dirty="0" smtClean="0"/>
              <a:t> if the field is to be visible everywhere in the current package only.</a:t>
            </a:r>
          </a:p>
          <a:p>
            <a:pPr algn="just">
              <a:buFont typeface="Wingdings" pitchFamily="2" charset="2"/>
              <a:buChar char="v"/>
            </a:pPr>
            <a:r>
              <a:rPr lang="en-US" sz="3200" dirty="0" smtClean="0"/>
              <a:t>Use </a:t>
            </a:r>
            <a:r>
              <a:rPr lang="en-US" sz="3200" dirty="0" smtClean="0">
                <a:solidFill>
                  <a:srgbClr val="FF0000"/>
                </a:solidFill>
              </a:rPr>
              <a:t>private</a:t>
            </a:r>
            <a:r>
              <a:rPr lang="en-US" sz="3200" dirty="0" smtClean="0"/>
              <a:t> protected if the field if the field is to be visible only in subclasses </a:t>
            </a:r>
            <a:r>
              <a:rPr lang="en-US" sz="3200" dirty="0" smtClean="0">
                <a:solidFill>
                  <a:srgbClr val="FF0000"/>
                </a:solidFill>
              </a:rPr>
              <a:t>regardless of package.</a:t>
            </a:r>
          </a:p>
          <a:p>
            <a:pPr algn="just">
              <a:buFont typeface="Wingdings" pitchFamily="2" charset="2"/>
              <a:buChar char="v"/>
            </a:pPr>
            <a:r>
              <a:rPr lang="en-US" sz="3200" dirty="0" smtClean="0"/>
              <a:t>Use </a:t>
            </a:r>
            <a:r>
              <a:rPr lang="en-US" sz="3200" dirty="0" smtClean="0">
                <a:solidFill>
                  <a:srgbClr val="FF0000"/>
                </a:solidFill>
              </a:rPr>
              <a:t>private</a:t>
            </a:r>
            <a:r>
              <a:rPr lang="en-US" sz="3200" dirty="0" smtClean="0"/>
              <a:t> if the field is </a:t>
            </a:r>
            <a:r>
              <a:rPr lang="en-US" sz="3200" dirty="0" smtClean="0">
                <a:solidFill>
                  <a:srgbClr val="FF0000"/>
                </a:solidFill>
              </a:rPr>
              <a:t>not to be visible anywhere except its own class.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Variable hiding and shadowing</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dirty="0" smtClean="0"/>
              <a:t>	In </a:t>
            </a:r>
            <a:r>
              <a:rPr lang="en-US" sz="3200" dirty="0" smtClean="0"/>
              <a:t>Java, there are three kinds of variables: local variables, instance variables, and class variables. Variables have their scopes. Different kinds of variables have different scopes. A variable is </a:t>
            </a:r>
            <a:r>
              <a:rPr lang="en-US" sz="3200" b="1" dirty="0" smtClean="0"/>
              <a:t>shadowed</a:t>
            </a:r>
            <a:r>
              <a:rPr lang="en-US" sz="3200" dirty="0" smtClean="0"/>
              <a:t> if there is another variable with the same name that is closer in scope. In other words, referring to the variable by name will use the one closest in scope , the one in the outer scope is shadowed.</a:t>
            </a:r>
            <a:endParaRPr lang="en-US" sz="32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b="1" dirty="0" smtClean="0"/>
              <a:t>	</a:t>
            </a:r>
            <a:r>
              <a:rPr lang="en-US" sz="3200" dirty="0" smtClean="0"/>
              <a:t>Reusability is the another aspect of OOP.  It is always nice that if we can reuse something that already exist rather than creating it again.</a:t>
            </a:r>
          </a:p>
          <a:p>
            <a:pPr algn="just"/>
            <a:r>
              <a:rPr lang="en-US" sz="3200" b="1" dirty="0" smtClean="0"/>
              <a:t>	</a:t>
            </a:r>
            <a:r>
              <a:rPr lang="en-US" sz="3200" dirty="0" smtClean="0"/>
              <a:t>Java support the concept of reusability by way of inheritance.  Java supports four types of inheritance.</a:t>
            </a:r>
          </a:p>
          <a:p>
            <a:pPr marL="514350" indent="-514350" algn="just">
              <a:buAutoNum type="arabicParenBoth"/>
            </a:pPr>
            <a:r>
              <a:rPr lang="en-US" sz="3200" dirty="0" smtClean="0"/>
              <a:t>Single inheritance</a:t>
            </a:r>
          </a:p>
          <a:p>
            <a:pPr marL="514350" indent="-514350" algn="just">
              <a:buAutoNum type="arabicParenBoth"/>
            </a:pPr>
            <a:r>
              <a:rPr lang="en-US" sz="3200" dirty="0" smtClean="0"/>
              <a:t>Multiple inheritance (through interfaces)</a:t>
            </a:r>
          </a:p>
          <a:p>
            <a:pPr marL="514350" indent="-514350" algn="just">
              <a:buAutoNum type="arabicParenBoth"/>
            </a:pPr>
            <a:r>
              <a:rPr lang="en-US" sz="3200" dirty="0" smtClean="0"/>
              <a:t>Multilevel inheritance</a:t>
            </a:r>
          </a:p>
          <a:p>
            <a:pPr marL="514350" indent="-514350" algn="just">
              <a:buAutoNum type="arabicParenBoth"/>
            </a:pPr>
            <a:r>
              <a:rPr lang="en-US" sz="3200" dirty="0" smtClean="0"/>
              <a:t>Hierarchical inheritance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sz="3600" b="1" dirty="0" smtClean="0"/>
              <a:t>A Local Variable Shadows An Instance Variable</a:t>
            </a:r>
            <a:endParaRPr lang="en-US" sz="3600" b="1"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smtClean="0"/>
              <a:t>	Inside </a:t>
            </a:r>
            <a:r>
              <a:rPr lang="en-US" sz="3200" dirty="0" smtClean="0"/>
              <a:t>a class method, when a local variable have the same name as one of the instance variable, the local variable shadows the instance variable inside the method block.</a:t>
            </a:r>
          </a:p>
          <a:p>
            <a:pPr algn="just"/>
            <a:r>
              <a:rPr lang="en-US" sz="3200" dirty="0" smtClean="0"/>
              <a:t>	In </a:t>
            </a:r>
            <a:r>
              <a:rPr lang="en-US" sz="3200" dirty="0" smtClean="0"/>
              <a:t>the following example, there is a instance variable named "a", and inside the method </a:t>
            </a:r>
            <a:r>
              <a:rPr lang="en-US" sz="3200" dirty="0" err="1" smtClean="0"/>
              <a:t>setA</a:t>
            </a:r>
            <a:r>
              <a:rPr lang="en-US" sz="3200" dirty="0" smtClean="0"/>
              <a:t>() there is a local variable "a</a:t>
            </a:r>
            <a:r>
              <a:rPr lang="en-US" sz="3200" dirty="0" smtClean="0"/>
              <a:t>":</a:t>
            </a:r>
          </a:p>
          <a:p>
            <a:pPr algn="just"/>
            <a:endParaRPr lang="en-US" sz="3200" dirty="0" smtClean="0"/>
          </a:p>
          <a:p>
            <a:pPr algn="just"/>
            <a:r>
              <a:rPr lang="en-US" sz="3200" dirty="0" smtClean="0">
                <a:hlinkClick r:id="rId2" action="ppaction://hlinkfile"/>
              </a:rPr>
              <a:t>ex\ex34.java</a:t>
            </a:r>
            <a:endParaRPr lang="en-US" sz="3200" dirty="0" smtClean="0"/>
          </a:p>
          <a:p>
            <a:pPr algn="just"/>
            <a:r>
              <a:rPr lang="en-US" sz="3200" dirty="0" smtClean="0">
                <a:hlinkClick r:id="rId3" action="ppaction://hlinkfile"/>
              </a:rPr>
              <a:t>ex\ex35.java</a:t>
            </a:r>
            <a:endParaRPr lang="en-US" sz="3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Autofit/>
          </a:bodyPr>
          <a:lstStyle/>
          <a:p>
            <a:r>
              <a:rPr lang="en-US" sz="3200" b="1" dirty="0" smtClean="0"/>
              <a:t>A Class Variable Shadows the Inherited Variable from Its Parent Classes</a:t>
            </a:r>
            <a:endParaRPr lang="en-US" sz="3200" b="1"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smtClean="0"/>
              <a:t>	When </a:t>
            </a:r>
            <a:r>
              <a:rPr lang="en-US" sz="3200" dirty="0" smtClean="0"/>
              <a:t>an instance variable in a subclass has the same name as an instance variable in a super class, then the instance variable is chosen in the class that is the reference type.</a:t>
            </a:r>
          </a:p>
          <a:p>
            <a:pPr algn="just"/>
            <a:r>
              <a:rPr lang="en-US" sz="3200" dirty="0" smtClean="0"/>
              <a:t>	A </a:t>
            </a:r>
            <a:r>
              <a:rPr lang="en-US" sz="3200" dirty="0" smtClean="0"/>
              <a:t>class can declare a variable with the same name as an inherited variable from its parent class, thus "</a:t>
            </a:r>
            <a:r>
              <a:rPr lang="en-US" sz="3200" b="1" dirty="0" smtClean="0"/>
              <a:t>hiding</a:t>
            </a:r>
            <a:r>
              <a:rPr lang="en-US" sz="3200" dirty="0" smtClean="0"/>
              <a:t>" or </a:t>
            </a:r>
            <a:r>
              <a:rPr lang="en-US" sz="3200" b="1" dirty="0" smtClean="0"/>
              <a:t>shadowing</a:t>
            </a:r>
            <a:r>
              <a:rPr lang="en-US" sz="3200" dirty="0" smtClean="0"/>
              <a:t> the inherited version. (This is like overriding, but for variables.) For example</a:t>
            </a:r>
            <a:r>
              <a:rPr lang="en-US" sz="3200" dirty="0" smtClean="0"/>
              <a:t>,</a:t>
            </a:r>
          </a:p>
          <a:p>
            <a:pPr algn="just"/>
            <a:r>
              <a:rPr lang="en-US" sz="3200" dirty="0" smtClean="0">
                <a:hlinkClick r:id="rId2" action="ppaction://hlinkfile"/>
              </a:rPr>
              <a:t>ex\ex36.java</a:t>
            </a:r>
            <a:endParaRPr lang="en-US" sz="32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Autofit/>
          </a:bodyPr>
          <a:lstStyle/>
          <a:p>
            <a:r>
              <a:rPr lang="en-US" sz="4000" b="1" dirty="0" smtClean="0"/>
              <a:t>Access Supper Class Variables</a:t>
            </a:r>
            <a:endParaRPr lang="en-US" sz="4000" b="1"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smtClean="0"/>
              <a:t>	When </a:t>
            </a:r>
            <a:r>
              <a:rPr lang="en-US" sz="3200" dirty="0" smtClean="0"/>
              <a:t>shadowing does happen, you can access the super class name by either the syntax </a:t>
            </a:r>
            <a:r>
              <a:rPr lang="en-US" sz="3200" b="1" dirty="0" smtClean="0"/>
              <a:t>super.</a:t>
            </a:r>
            <a:r>
              <a:rPr lang="en-US" sz="3200" b="1" i="1" dirty="0" smtClean="0"/>
              <a:t>name</a:t>
            </a:r>
            <a:r>
              <a:rPr lang="en-US" sz="3200" dirty="0" smtClean="0"/>
              <a:t> or by casting the object to its super class, with the syntax </a:t>
            </a:r>
            <a:r>
              <a:rPr lang="en-US" sz="3200" b="1" dirty="0" smtClean="0"/>
              <a:t>((</a:t>
            </a:r>
            <a:r>
              <a:rPr lang="en-US" sz="3200" b="1" i="1" dirty="0" err="1" smtClean="0"/>
              <a:t>Superclass</a:t>
            </a:r>
            <a:r>
              <a:rPr lang="en-US" sz="3200" b="1" dirty="0" smtClean="0"/>
              <a:t>)</a:t>
            </a:r>
            <a:r>
              <a:rPr lang="en-US" sz="3200" b="1" i="1" dirty="0" smtClean="0"/>
              <a:t>object</a:t>
            </a:r>
            <a:r>
              <a:rPr lang="en-US" sz="3200" b="1" dirty="0" smtClean="0"/>
              <a:t>).</a:t>
            </a:r>
            <a:r>
              <a:rPr lang="en-US" sz="3200" b="1" i="1" dirty="0" smtClean="0"/>
              <a:t>name</a:t>
            </a:r>
            <a:r>
              <a:rPr lang="en-US" sz="3200" dirty="0" smtClean="0"/>
              <a:t>.</a:t>
            </a:r>
          </a:p>
          <a:p>
            <a:pPr algn="just"/>
            <a:r>
              <a:rPr lang="en-US" sz="3200" dirty="0" smtClean="0"/>
              <a:t>	Variables </a:t>
            </a:r>
            <a:r>
              <a:rPr lang="en-US" sz="3200" dirty="0" smtClean="0"/>
              <a:t>shadowed by Interface hierarchies are referenced the same way they are for class hierarchies. The following example shows the shadowing from interface hierarchies</a:t>
            </a:r>
            <a:r>
              <a:rPr lang="en-US" sz="3200" dirty="0" smtClean="0"/>
              <a:t>:</a:t>
            </a:r>
          </a:p>
          <a:p>
            <a:pPr algn="just"/>
            <a:r>
              <a:rPr lang="en-US" sz="3200" dirty="0" smtClean="0">
                <a:hlinkClick r:id="rId2" action="ppaction://hlinkfile"/>
              </a:rPr>
              <a:t>ex\ex37.java</a:t>
            </a:r>
            <a:endParaRPr lang="en-US" sz="3200" dirty="0" smtClean="0"/>
          </a:p>
          <a:p>
            <a:pPr algn="just"/>
            <a:r>
              <a:rPr lang="en-US" sz="3200" smtClean="0">
                <a:hlinkClick r:id="rId3" action="ppaction://hlinkfile"/>
              </a:rPr>
              <a:t>ex\ex38.java</a:t>
            </a:r>
            <a:endParaRPr lang="en-US" sz="3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9144000" cy="1470025"/>
          </a:xfrm>
        </p:spPr>
        <p:txBody>
          <a:bodyPr>
            <a:normAutofit/>
          </a:bodyPr>
          <a:lstStyle/>
          <a:p>
            <a:r>
              <a:rPr lang="en-US" sz="7200" b="1" dirty="0" smtClean="0"/>
              <a:t>Thank You</a:t>
            </a:r>
            <a:endParaRPr lang="en-US" sz="7200" dirty="0"/>
          </a:p>
        </p:txBody>
      </p:sp>
      <p:pic>
        <p:nvPicPr>
          <p:cNvPr id="4" name="Picture 3" descr="logo.JPG"/>
          <p:cNvPicPr>
            <a:picLocks noChangeAspect="1"/>
          </p:cNvPicPr>
          <p:nvPr/>
        </p:nvPicPr>
        <p:blipFill>
          <a:blip r:embed="rId2"/>
          <a:stretch>
            <a:fillRect/>
          </a:stretch>
        </p:blipFill>
        <p:spPr>
          <a:xfrm>
            <a:off x="3124200" y="304800"/>
            <a:ext cx="2895600" cy="12192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b="1" dirty="0" smtClean="0"/>
              <a:t>	</a:t>
            </a:r>
            <a:r>
              <a:rPr lang="en-US" sz="3200" dirty="0" smtClean="0"/>
              <a:t>In java we can define a subclass using extends keyword.</a:t>
            </a:r>
          </a:p>
          <a:p>
            <a:pPr algn="just"/>
            <a:r>
              <a:rPr lang="en-US" sz="3200" dirty="0" smtClean="0"/>
              <a:t>e.g.</a:t>
            </a:r>
          </a:p>
          <a:p>
            <a:pPr algn="just"/>
            <a:r>
              <a:rPr lang="en-US" sz="3200" dirty="0" smtClean="0"/>
              <a:t>	class &lt;subclass&gt; extends &lt;</a:t>
            </a:r>
            <a:r>
              <a:rPr lang="en-US" sz="3200" dirty="0" err="1" smtClean="0"/>
              <a:t>superclass</a:t>
            </a:r>
            <a:r>
              <a:rPr lang="en-US" sz="3200" dirty="0" smtClean="0"/>
              <a:t>&gt;</a:t>
            </a:r>
          </a:p>
          <a:p>
            <a:pPr algn="just"/>
            <a:r>
              <a:rPr lang="en-US" sz="3200" dirty="0" smtClean="0"/>
              <a:t>	{</a:t>
            </a:r>
          </a:p>
          <a:p>
            <a:pPr algn="just"/>
            <a:r>
              <a:rPr lang="en-US" sz="3200" dirty="0" smtClean="0"/>
              <a:t>		……</a:t>
            </a:r>
          </a:p>
          <a:p>
            <a:pPr algn="just"/>
            <a:r>
              <a:rPr lang="en-US" sz="3200" dirty="0" smtClean="0"/>
              <a:t>		……</a:t>
            </a:r>
          </a:p>
          <a:p>
            <a:pPr algn="just"/>
            <a:r>
              <a:rPr lang="en-US" sz="3200" dirty="0" smtClean="0"/>
              <a:t>	}</a:t>
            </a:r>
          </a:p>
          <a:p>
            <a:pPr algn="just"/>
            <a:r>
              <a:rPr lang="en-US" sz="3200" dirty="0" smtClean="0">
                <a:hlinkClick r:id="rId2" action="ppaction://hlinkfile"/>
              </a:rPr>
              <a:t>ex\ex11.java</a:t>
            </a:r>
            <a:endParaRPr lang="en-US" sz="32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Method Overriding</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b="1" dirty="0" smtClean="0"/>
              <a:t>	</a:t>
            </a:r>
            <a:r>
              <a:rPr lang="en-US" sz="3200" dirty="0" smtClean="0"/>
              <a:t>We know that method defined in super class will be inherited in subclass.  It is good that we can reuse the methods.</a:t>
            </a:r>
          </a:p>
          <a:p>
            <a:pPr algn="just"/>
            <a:r>
              <a:rPr lang="en-US" sz="3200" dirty="0" smtClean="0"/>
              <a:t>	Sometimes it may happens that there is one method in super class and with same signature there is one method in subclass.  At that time what happen? Which method will be called by the object?  The answer will be given by method overriding.</a:t>
            </a:r>
          </a:p>
          <a:p>
            <a:pPr algn="just"/>
            <a:r>
              <a:rPr lang="en-US" sz="3200" dirty="0" smtClean="0">
                <a:hlinkClick r:id="rId2" action="ppaction://hlinkfile"/>
              </a:rPr>
              <a:t>ex\ex12.java</a:t>
            </a:r>
            <a:endParaRPr lang="en-US" sz="32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fontScale="90000"/>
          </a:bodyPr>
          <a:lstStyle/>
          <a:p>
            <a:r>
              <a:rPr lang="en-US" b="1" dirty="0" smtClean="0"/>
              <a:t>Use of final with variables and methods</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b="1" dirty="0" smtClean="0"/>
              <a:t>	</a:t>
            </a:r>
            <a:r>
              <a:rPr lang="en-US" sz="3200" dirty="0" smtClean="0"/>
              <a:t>All methods and variables can be overridden by default in subclass.  If we wish to prevent the subclass from overriding the members of the super class then we can use final keyword.</a:t>
            </a:r>
          </a:p>
          <a:p>
            <a:pPr algn="just"/>
            <a:r>
              <a:rPr lang="en-US" sz="3200" dirty="0" smtClean="0"/>
              <a:t>	When we use final keyword with variable name then that variable becomes constant.  While using with methods it ensures that that method will never be overridden.</a:t>
            </a:r>
          </a:p>
          <a:p>
            <a:pPr algn="just"/>
            <a:r>
              <a:rPr lang="en-US" sz="3200" dirty="0" smtClean="0"/>
              <a:t>e.g. (1) final </a:t>
            </a:r>
            <a:r>
              <a:rPr lang="en-US" sz="3200" dirty="0" err="1" smtClean="0"/>
              <a:t>int</a:t>
            </a:r>
            <a:r>
              <a:rPr lang="en-US" sz="3200" dirty="0" smtClean="0"/>
              <a:t> SIZE = 100;</a:t>
            </a:r>
          </a:p>
          <a:p>
            <a:pPr algn="just"/>
            <a:r>
              <a:rPr lang="en-US" sz="3200" dirty="0" smtClean="0"/>
              <a:t>        (2) final void </a:t>
            </a:r>
            <a:r>
              <a:rPr lang="en-US" sz="3200" dirty="0" err="1" smtClean="0"/>
              <a:t>displayData</a:t>
            </a:r>
            <a:r>
              <a:rPr lang="en-US" sz="3200" dirty="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Use of final with classes</a:t>
            </a:r>
            <a:endParaRPr lang="en-US" dirty="0"/>
          </a:p>
        </p:txBody>
      </p:sp>
      <p:sp>
        <p:nvSpPr>
          <p:cNvPr id="4" name="TextBox 3"/>
          <p:cNvSpPr txBox="1"/>
          <p:nvPr/>
        </p:nvSpPr>
        <p:spPr>
          <a:xfrm>
            <a:off x="228600" y="1066800"/>
            <a:ext cx="8763000" cy="3539430"/>
          </a:xfrm>
          <a:prstGeom prst="rect">
            <a:avLst/>
          </a:prstGeom>
          <a:noFill/>
        </p:spPr>
        <p:txBody>
          <a:bodyPr wrap="square" rtlCol="0">
            <a:spAutoFit/>
          </a:bodyPr>
          <a:lstStyle/>
          <a:p>
            <a:pPr algn="just"/>
            <a:r>
              <a:rPr lang="en-US" sz="3200" b="1" dirty="0" smtClean="0"/>
              <a:t>	</a:t>
            </a:r>
            <a:r>
              <a:rPr lang="en-US" sz="3200" dirty="0" smtClean="0"/>
              <a:t>Sometimes we need to prevent our class to be extended.  For this purpose we have to declare the class with final keyword.</a:t>
            </a:r>
          </a:p>
          <a:p>
            <a:pPr algn="just"/>
            <a:r>
              <a:rPr lang="en-US" sz="3200" dirty="0" smtClean="0"/>
              <a:t>e.g. final class </a:t>
            </a:r>
            <a:r>
              <a:rPr lang="en-US" sz="3200" dirty="0" err="1" smtClean="0"/>
              <a:t>abc</a:t>
            </a:r>
            <a:endParaRPr lang="en-US" sz="3200" dirty="0" smtClean="0"/>
          </a:p>
          <a:p>
            <a:pPr algn="just"/>
            <a:r>
              <a:rPr lang="en-US" sz="3200" dirty="0" smtClean="0"/>
              <a:t>	Here in above example when we declare class </a:t>
            </a:r>
            <a:r>
              <a:rPr lang="en-US" sz="3200" dirty="0" err="1" smtClean="0"/>
              <a:t>abc</a:t>
            </a:r>
            <a:r>
              <a:rPr lang="en-US" sz="3200" dirty="0" smtClean="0"/>
              <a:t> as final it will never be extended to any subclass.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finalize method</a:t>
            </a:r>
            <a:endParaRPr lang="en-US" dirty="0"/>
          </a:p>
        </p:txBody>
      </p:sp>
      <p:sp>
        <p:nvSpPr>
          <p:cNvPr id="4" name="TextBox 3"/>
          <p:cNvSpPr txBox="1"/>
          <p:nvPr/>
        </p:nvSpPr>
        <p:spPr>
          <a:xfrm>
            <a:off x="228600" y="1066800"/>
            <a:ext cx="8763000" cy="3539430"/>
          </a:xfrm>
          <a:prstGeom prst="rect">
            <a:avLst/>
          </a:prstGeom>
          <a:noFill/>
        </p:spPr>
        <p:txBody>
          <a:bodyPr wrap="square" rtlCol="0">
            <a:spAutoFit/>
          </a:bodyPr>
          <a:lstStyle/>
          <a:p>
            <a:pPr algn="just"/>
            <a:r>
              <a:rPr lang="en-US" sz="3200" b="1" dirty="0" smtClean="0"/>
              <a:t>	</a:t>
            </a:r>
            <a:r>
              <a:rPr lang="en-US" sz="3200" dirty="0" smtClean="0"/>
              <a:t>In C++ we have two special functions within the class i.e. constructor and destructor.</a:t>
            </a:r>
          </a:p>
          <a:p>
            <a:pPr algn="just"/>
            <a:r>
              <a:rPr lang="en-US" sz="3200" dirty="0" smtClean="0"/>
              <a:t>	As we know from our earlier discussion that java does not support destructors.</a:t>
            </a:r>
          </a:p>
          <a:p>
            <a:pPr marL="0" lvl="1" algn="just"/>
            <a:r>
              <a:rPr lang="en-US" sz="3200" dirty="0" smtClean="0"/>
              <a:t>	So java has provides a special method called finalize() to free the memory occupied by non using objects.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Garbage Collector</a:t>
            </a:r>
            <a:endParaRPr lang="en-US" dirty="0"/>
          </a:p>
        </p:txBody>
      </p:sp>
      <p:sp>
        <p:nvSpPr>
          <p:cNvPr id="4" name="TextBox 3"/>
          <p:cNvSpPr txBox="1"/>
          <p:nvPr/>
        </p:nvSpPr>
        <p:spPr>
          <a:xfrm>
            <a:off x="228600" y="1066800"/>
            <a:ext cx="8763000" cy="4524315"/>
          </a:xfrm>
          <a:prstGeom prst="rect">
            <a:avLst/>
          </a:prstGeom>
          <a:noFill/>
        </p:spPr>
        <p:txBody>
          <a:bodyPr wrap="square" rtlCol="0">
            <a:spAutoFit/>
          </a:bodyPr>
          <a:lstStyle/>
          <a:p>
            <a:pPr algn="just"/>
            <a:r>
              <a:rPr lang="en-US" sz="3200" dirty="0" smtClean="0"/>
              <a:t>	Since objects are dynamically allocated by using the </a:t>
            </a:r>
            <a:r>
              <a:rPr lang="en-US" sz="3200" b="1" dirty="0" smtClean="0"/>
              <a:t>new </a:t>
            </a:r>
            <a:r>
              <a:rPr lang="en-US" sz="3200" dirty="0" smtClean="0"/>
              <a:t>operator, you might be wondering how such objects are destroyed and their memory released for later reallocation. In some languages, such as C++, dynamically allocated objects must be manually released by use of a </a:t>
            </a:r>
            <a:r>
              <a:rPr lang="en-US" sz="3200" b="1" dirty="0" smtClean="0"/>
              <a:t>delete </a:t>
            </a:r>
            <a:r>
              <a:rPr lang="en-US" sz="3200" dirty="0" smtClean="0"/>
              <a:t>operator. Java takes a different approach; it handles </a:t>
            </a:r>
            <a:r>
              <a:rPr lang="en-US" sz="3200" dirty="0" err="1" smtClean="0"/>
              <a:t>deallocation</a:t>
            </a:r>
            <a:r>
              <a:rPr lang="en-US" sz="3200" dirty="0" smtClean="0"/>
              <a:t> for you automatically. The technique that accomplishes this is called </a:t>
            </a:r>
            <a:r>
              <a:rPr lang="en-US" sz="3200" i="1" dirty="0" smtClean="0"/>
              <a:t>garbage collection.</a:t>
            </a:r>
            <a:endParaRPr lang="en-US" sz="32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Garbage Collector</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dirty="0" smtClean="0"/>
              <a:t>	It works like this: when no references to an object exist, that object is assumed to be no longer needed, and the memory occupied by the object can be reclaimed. There is no explicit need to destroy objects as in C</a:t>
            </a:r>
            <a:r>
              <a:rPr lang="en-US" sz="3200" smtClean="0"/>
              <a:t>++. It </a:t>
            </a:r>
            <a:r>
              <a:rPr lang="en-US" sz="3200" dirty="0" smtClean="0"/>
              <a:t>will not occur simply because one or more objects exist that are no longer used. Furthermore, different Java run-time implementations will take varying approaches to garbage collection, but for the most part, you should not have to think about it while writing your programs.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3806</TotalTime>
  <Words>247</Words>
  <Application>Microsoft Office PowerPoint</Application>
  <PresentationFormat>On-screen Show (4:3)</PresentationFormat>
  <Paragraphs>139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Marwadi Education Foundation’s Group of Institutions Faculty of Computer Applications MCA Sem- III</vt:lpstr>
      <vt:lpstr>Introduction</vt:lpstr>
      <vt:lpstr>Introduction</vt:lpstr>
      <vt:lpstr>Method Overriding</vt:lpstr>
      <vt:lpstr>Use of final with variables and methods</vt:lpstr>
      <vt:lpstr>Use of final with classes</vt:lpstr>
      <vt:lpstr>finalize method</vt:lpstr>
      <vt:lpstr>Garbage Collector</vt:lpstr>
      <vt:lpstr>Garbage Collector</vt:lpstr>
      <vt:lpstr>abstract methods and classes</vt:lpstr>
      <vt:lpstr>Methods with variable arguments</vt:lpstr>
      <vt:lpstr>Visibility Control</vt:lpstr>
      <vt:lpstr>Visibility Control</vt:lpstr>
      <vt:lpstr>Visibility Control</vt:lpstr>
      <vt:lpstr>Visibility Control</vt:lpstr>
      <vt:lpstr>Visibility Control</vt:lpstr>
      <vt:lpstr>Visibility Control</vt:lpstr>
      <vt:lpstr>Visibility Control</vt:lpstr>
      <vt:lpstr>Variable hiding and shadowing</vt:lpstr>
      <vt:lpstr>A Local Variable Shadows An Instance Variable</vt:lpstr>
      <vt:lpstr>A Class Variable Shadows the Inherited Variable from Its Parent Classes</vt:lpstr>
      <vt:lpstr>Access Supper Class Variables</vt:lpstr>
      <vt:lpstr>Thank You</vt:lpstr>
    </vt:vector>
  </TitlesOfParts>
  <Company>MEFGI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MEFGI</cp:lastModifiedBy>
  <cp:revision>519</cp:revision>
  <dcterms:created xsi:type="dcterms:W3CDTF">2010-12-23T08:45:33Z</dcterms:created>
  <dcterms:modified xsi:type="dcterms:W3CDTF">2011-07-26T11:51:13Z</dcterms:modified>
</cp:coreProperties>
</file>