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309"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0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p:scale>
          <a:sx n="75" d="100"/>
          <a:sy n="75" d="100"/>
        </p:scale>
        <p:origin x="-366"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7/9/2011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7/9/2011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7/9/2011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7/9/2011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2E0E06-AB51-44FC-A4D6-DF92655569FF}" type="datetimeFigureOut">
              <a:rPr lang="en-US" smtClean="0"/>
              <a:pPr/>
              <a:t>7/9/2011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2E0E06-AB51-44FC-A4D6-DF92655569FF}" type="datetimeFigureOut">
              <a:rPr lang="en-US" smtClean="0"/>
              <a:pPr/>
              <a:t>7/9/2011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2E0E06-AB51-44FC-A4D6-DF92655569FF}" type="datetimeFigureOut">
              <a:rPr lang="en-US" smtClean="0"/>
              <a:pPr/>
              <a:t>7/9/2011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2E0E06-AB51-44FC-A4D6-DF92655569FF}" type="datetimeFigureOut">
              <a:rPr lang="en-US" smtClean="0"/>
              <a:pPr/>
              <a:t>7/9/2011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E0E06-AB51-44FC-A4D6-DF92655569FF}" type="datetimeFigureOut">
              <a:rPr lang="en-US" smtClean="0"/>
              <a:pPr/>
              <a:t>7/9/2011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7/9/2011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7/9/2011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E0E06-AB51-44FC-A4D6-DF92655569FF}" type="datetimeFigureOut">
              <a:rPr lang="en-US" smtClean="0"/>
              <a:pPr/>
              <a:t>7/9/2011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D71CF-1D88-4D5E-98E0-847C657C6B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3352800"/>
            <a:ext cx="84582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295400"/>
            <a:ext cx="9144000" cy="1470025"/>
          </a:xfrm>
        </p:spPr>
        <p:txBody>
          <a:bodyPr>
            <a:normAutofit fontScale="90000"/>
          </a:bodyPr>
          <a:lstStyle/>
          <a:p>
            <a:r>
              <a:rPr lang="en-US" sz="3100" b="1" dirty="0" err="1"/>
              <a:t>Marwadi</a:t>
            </a:r>
            <a:r>
              <a:rPr lang="en-US" sz="3100" b="1" dirty="0"/>
              <a:t> Education Foundation’s Group of Institutions</a:t>
            </a:r>
            <a:r>
              <a:rPr lang="en-US" b="1" dirty="0"/>
              <a:t/>
            </a:r>
            <a:br>
              <a:rPr lang="en-US" b="1" dirty="0"/>
            </a:br>
            <a:r>
              <a:rPr lang="en-US" sz="3600" dirty="0"/>
              <a:t>Faculty of Computer Applications</a:t>
            </a:r>
            <a:r>
              <a:rPr lang="en-US" dirty="0"/>
              <a:t/>
            </a:r>
            <a:br>
              <a:rPr lang="en-US" dirty="0"/>
            </a:br>
            <a:r>
              <a:rPr lang="en-US" b="1" dirty="0"/>
              <a:t>MCA </a:t>
            </a:r>
            <a:r>
              <a:rPr lang="en-US" b="1" dirty="0" err="1"/>
              <a:t>Sem</a:t>
            </a:r>
            <a:r>
              <a:rPr lang="en-US" b="1" dirty="0"/>
              <a:t>- </a:t>
            </a:r>
            <a:r>
              <a:rPr lang="en-US" b="1" dirty="0" smtClean="0"/>
              <a:t>III</a:t>
            </a:r>
            <a:endParaRPr lang="en-US" dirty="0"/>
          </a:p>
        </p:txBody>
      </p:sp>
      <p:pic>
        <p:nvPicPr>
          <p:cNvPr id="4" name="Picture 3" descr="logo.JPG"/>
          <p:cNvPicPr>
            <a:picLocks noChangeAspect="1"/>
          </p:cNvPicPr>
          <p:nvPr/>
        </p:nvPicPr>
        <p:blipFill>
          <a:blip r:embed="rId2"/>
          <a:stretch>
            <a:fillRect/>
          </a:stretch>
        </p:blipFill>
        <p:spPr>
          <a:xfrm>
            <a:off x="3124200" y="0"/>
            <a:ext cx="2895600" cy="1219200"/>
          </a:xfrm>
          <a:prstGeom prst="rect">
            <a:avLst/>
          </a:prstGeom>
        </p:spPr>
      </p:pic>
      <p:sp>
        <p:nvSpPr>
          <p:cNvPr id="5" name="TextBox 4"/>
          <p:cNvSpPr txBox="1"/>
          <p:nvPr/>
        </p:nvSpPr>
        <p:spPr>
          <a:xfrm>
            <a:off x="0" y="3581400"/>
            <a:ext cx="9144000" cy="1077218"/>
          </a:xfrm>
          <a:prstGeom prst="rect">
            <a:avLst/>
          </a:prstGeom>
          <a:noFill/>
        </p:spPr>
        <p:txBody>
          <a:bodyPr wrap="square" rtlCol="0">
            <a:spAutoFit/>
          </a:bodyPr>
          <a:lstStyle/>
          <a:p>
            <a:pPr algn="ctr"/>
            <a:r>
              <a:rPr lang="en-US" sz="3200" b="1" dirty="0" smtClean="0"/>
              <a:t>Fundamental of Java Programming</a:t>
            </a:r>
          </a:p>
          <a:p>
            <a:pPr algn="ctr"/>
            <a:r>
              <a:rPr lang="en-US" sz="3200" dirty="0" smtClean="0"/>
              <a:t>(630002)</a:t>
            </a:r>
            <a:endParaRPr lang="en-US" sz="3200" dirty="0"/>
          </a:p>
        </p:txBody>
      </p:sp>
      <p:sp>
        <p:nvSpPr>
          <p:cNvPr id="6" name="TextBox 5"/>
          <p:cNvSpPr txBox="1"/>
          <p:nvPr/>
        </p:nvSpPr>
        <p:spPr>
          <a:xfrm>
            <a:off x="0" y="5181600"/>
            <a:ext cx="9144000" cy="1077218"/>
          </a:xfrm>
          <a:prstGeom prst="rect">
            <a:avLst/>
          </a:prstGeom>
          <a:noFill/>
        </p:spPr>
        <p:txBody>
          <a:bodyPr wrap="square" rtlCol="0">
            <a:spAutoFit/>
          </a:bodyPr>
          <a:lstStyle/>
          <a:p>
            <a:pPr algn="ctr"/>
            <a:r>
              <a:rPr lang="en-US" sz="3200" b="1" dirty="0" smtClean="0"/>
              <a:t>Unit – 2</a:t>
            </a:r>
          </a:p>
          <a:p>
            <a:pPr algn="ctr"/>
            <a:r>
              <a:rPr lang="en-US" sz="3200" b="1" dirty="0" smtClean="0"/>
              <a:t>Arrays</a:t>
            </a:r>
            <a:endParaRPr lang="en-US" sz="3200" dirty="0"/>
          </a:p>
        </p:txBody>
      </p:sp>
      <p:pic>
        <p:nvPicPr>
          <p:cNvPr id="9" name="Picture 8" descr="java.jpg"/>
          <p:cNvPicPr>
            <a:picLocks noChangeAspect="1"/>
          </p:cNvPicPr>
          <p:nvPr/>
        </p:nvPicPr>
        <p:blipFill>
          <a:blip r:embed="rId3"/>
          <a:stretch>
            <a:fillRect/>
          </a:stretch>
        </p:blipFill>
        <p:spPr>
          <a:xfrm>
            <a:off x="7239000" y="4819650"/>
            <a:ext cx="1504950" cy="1504950"/>
          </a:xfrm>
          <a:prstGeom prst="rect">
            <a:avLst/>
          </a:prstGeom>
        </p:spPr>
      </p:pic>
      <p:pic>
        <p:nvPicPr>
          <p:cNvPr id="10" name="Picture 9" descr="java.jpg"/>
          <p:cNvPicPr>
            <a:picLocks noChangeAspect="1"/>
          </p:cNvPicPr>
          <p:nvPr/>
        </p:nvPicPr>
        <p:blipFill>
          <a:blip r:embed="rId3"/>
          <a:stretch>
            <a:fillRect/>
          </a:stretch>
        </p:blipFill>
        <p:spPr>
          <a:xfrm>
            <a:off x="304800" y="4819650"/>
            <a:ext cx="1504950" cy="15049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Declaration and Initialization</a:t>
            </a:r>
            <a:endParaRPr lang="en-US" dirty="0"/>
          </a:p>
        </p:txBody>
      </p:sp>
      <p:sp>
        <p:nvSpPr>
          <p:cNvPr id="4" name="TextBox 3"/>
          <p:cNvSpPr txBox="1"/>
          <p:nvPr/>
        </p:nvSpPr>
        <p:spPr>
          <a:xfrm>
            <a:off x="228600" y="1066800"/>
            <a:ext cx="8763000" cy="1569660"/>
          </a:xfrm>
          <a:prstGeom prst="rect">
            <a:avLst/>
          </a:prstGeom>
          <a:noFill/>
        </p:spPr>
        <p:txBody>
          <a:bodyPr wrap="square" rtlCol="0">
            <a:spAutoFit/>
          </a:bodyPr>
          <a:lstStyle/>
          <a:p>
            <a:pPr algn="just"/>
            <a:r>
              <a:rPr lang="en-US" sz="3200" dirty="0" smtClean="0"/>
              <a:t>	When an array is created, space is allocated to hold its elements.  If a list of values is not given, the elements get the default values.  For example:</a:t>
            </a:r>
          </a:p>
        </p:txBody>
      </p:sp>
      <p:sp>
        <p:nvSpPr>
          <p:cNvPr id="9" name="Text Box 4"/>
          <p:cNvSpPr txBox="1">
            <a:spLocks noChangeArrowheads="1"/>
          </p:cNvSpPr>
          <p:nvPr/>
        </p:nvSpPr>
        <p:spPr bwMode="auto">
          <a:xfrm>
            <a:off x="1254125" y="3557588"/>
            <a:ext cx="4625975" cy="1552575"/>
          </a:xfrm>
          <a:prstGeom prst="rect">
            <a:avLst/>
          </a:prstGeom>
          <a:solidFill>
            <a:srgbClr val="CCECFF"/>
          </a:solidFill>
          <a:ln w="9525">
            <a:noFill/>
            <a:miter lim="800000"/>
            <a:headEnd/>
            <a:tailEnd/>
          </a:ln>
        </p:spPr>
        <p:txBody>
          <a:bodyPr>
            <a:spAutoFit/>
          </a:bodyPr>
          <a:lstStyle/>
          <a:p>
            <a:r>
              <a:rPr lang="en-US" sz="2400" dirty="0">
                <a:latin typeface="Arial" charset="0"/>
              </a:rPr>
              <a:t>  scores = new </a:t>
            </a:r>
            <a:r>
              <a:rPr lang="en-US" sz="2400" dirty="0" err="1">
                <a:latin typeface="Arial" charset="0"/>
              </a:rPr>
              <a:t>int</a:t>
            </a:r>
            <a:r>
              <a:rPr lang="en-US" sz="2400" dirty="0">
                <a:latin typeface="Arial" charset="0"/>
              </a:rPr>
              <a:t> [10] ;</a:t>
            </a:r>
          </a:p>
          <a:p>
            <a:endParaRPr lang="en-US" sz="2400" dirty="0">
              <a:latin typeface="Arial" charset="0"/>
            </a:endParaRPr>
          </a:p>
          <a:p>
            <a:r>
              <a:rPr lang="en-US" sz="2400" dirty="0">
                <a:latin typeface="Arial" charset="0"/>
              </a:rPr>
              <a:t>  words = new String [10000];</a:t>
            </a:r>
          </a:p>
          <a:p>
            <a:endParaRPr lang="en-US" sz="2400" dirty="0">
              <a:latin typeface="Arial" charset="0"/>
            </a:endParaRPr>
          </a:p>
        </p:txBody>
      </p:sp>
      <p:sp>
        <p:nvSpPr>
          <p:cNvPr id="10" name="Line 9"/>
          <p:cNvSpPr>
            <a:spLocks noChangeShapeType="1"/>
          </p:cNvSpPr>
          <p:nvPr/>
        </p:nvSpPr>
        <p:spPr bwMode="auto">
          <a:xfrm flipH="1">
            <a:off x="4614863" y="3833813"/>
            <a:ext cx="1230312" cy="0"/>
          </a:xfrm>
          <a:prstGeom prst="line">
            <a:avLst/>
          </a:prstGeom>
          <a:noFill/>
          <a:ln w="9525">
            <a:solidFill>
              <a:srgbClr val="FF0000"/>
            </a:solidFill>
            <a:round/>
            <a:headEnd/>
            <a:tailEnd type="triangle" w="med" len="med"/>
          </a:ln>
        </p:spPr>
        <p:txBody>
          <a:bodyPr/>
          <a:lstStyle/>
          <a:p>
            <a:endParaRPr lang="en-US"/>
          </a:p>
        </p:txBody>
      </p:sp>
      <p:sp>
        <p:nvSpPr>
          <p:cNvPr id="11" name="Text Box 7"/>
          <p:cNvSpPr txBox="1">
            <a:spLocks noChangeArrowheads="1"/>
          </p:cNvSpPr>
          <p:nvPr/>
        </p:nvSpPr>
        <p:spPr bwMode="auto">
          <a:xfrm>
            <a:off x="5746750" y="3135313"/>
            <a:ext cx="1600200" cy="1006475"/>
          </a:xfrm>
          <a:prstGeom prst="rect">
            <a:avLst/>
          </a:prstGeom>
          <a:solidFill>
            <a:schemeClr val="accent6">
              <a:lumMod val="40000"/>
              <a:lumOff val="60000"/>
            </a:schemeClr>
          </a:solidFill>
          <a:ln w="9525">
            <a:noFill/>
            <a:miter lim="800000"/>
            <a:headEnd/>
            <a:tailEnd/>
          </a:ln>
        </p:spPr>
        <p:txBody>
          <a:bodyPr>
            <a:spAutoFit/>
          </a:bodyPr>
          <a:lstStyle/>
          <a:p>
            <a:pPr>
              <a:spcBef>
                <a:spcPct val="50000"/>
              </a:spcBef>
            </a:pPr>
            <a:r>
              <a:rPr lang="en-US" sz="2000" dirty="0">
                <a:latin typeface="Arial" charset="0"/>
              </a:rPr>
              <a:t>length 10, all values set to 0</a:t>
            </a:r>
          </a:p>
        </p:txBody>
      </p:sp>
      <p:sp>
        <p:nvSpPr>
          <p:cNvPr id="12" name="Line 10"/>
          <p:cNvSpPr>
            <a:spLocks noChangeShapeType="1"/>
          </p:cNvSpPr>
          <p:nvPr/>
        </p:nvSpPr>
        <p:spPr bwMode="auto">
          <a:xfrm flipH="1">
            <a:off x="5443538" y="4573588"/>
            <a:ext cx="1230312" cy="0"/>
          </a:xfrm>
          <a:prstGeom prst="line">
            <a:avLst/>
          </a:prstGeom>
          <a:noFill/>
          <a:ln w="9525">
            <a:solidFill>
              <a:srgbClr val="FF0000"/>
            </a:solidFill>
            <a:round/>
            <a:headEnd/>
            <a:tailEnd type="triangle" w="med" len="med"/>
          </a:ln>
        </p:spPr>
        <p:txBody>
          <a:bodyPr/>
          <a:lstStyle/>
          <a:p>
            <a:endParaRPr lang="en-US"/>
          </a:p>
        </p:txBody>
      </p:sp>
      <p:sp>
        <p:nvSpPr>
          <p:cNvPr id="14" name="Text Box 8"/>
          <p:cNvSpPr txBox="1">
            <a:spLocks noChangeArrowheads="1"/>
          </p:cNvSpPr>
          <p:nvPr/>
        </p:nvSpPr>
        <p:spPr bwMode="auto">
          <a:xfrm>
            <a:off x="6367463" y="4300538"/>
            <a:ext cx="2035175" cy="1006475"/>
          </a:xfrm>
          <a:prstGeom prst="rect">
            <a:avLst/>
          </a:prstGeom>
          <a:solidFill>
            <a:schemeClr val="accent6">
              <a:lumMod val="40000"/>
              <a:lumOff val="60000"/>
            </a:schemeClr>
          </a:solidFill>
          <a:ln w="9525">
            <a:noFill/>
            <a:miter lim="800000"/>
            <a:headEnd/>
            <a:tailEnd/>
          </a:ln>
        </p:spPr>
        <p:txBody>
          <a:bodyPr>
            <a:spAutoFit/>
          </a:bodyPr>
          <a:lstStyle/>
          <a:p>
            <a:pPr>
              <a:spcBef>
                <a:spcPct val="50000"/>
              </a:spcBef>
            </a:pPr>
            <a:r>
              <a:rPr lang="en-US" sz="2000" dirty="0">
                <a:latin typeface="Arial" charset="0"/>
              </a:rPr>
              <a:t>length 10000, all values set to </a:t>
            </a:r>
            <a:r>
              <a:rPr lang="en-US" sz="2000" b="1" dirty="0">
                <a:latin typeface="Arial" charset="0"/>
              </a:rPr>
              <a:t>null</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Declaration and Initialization</a:t>
            </a:r>
            <a:endParaRPr lang="en-US" dirty="0"/>
          </a:p>
        </p:txBody>
      </p:sp>
      <p:sp>
        <p:nvSpPr>
          <p:cNvPr id="4" name="TextBox 3"/>
          <p:cNvSpPr txBox="1"/>
          <p:nvPr/>
        </p:nvSpPr>
        <p:spPr>
          <a:xfrm>
            <a:off x="228600" y="1066800"/>
            <a:ext cx="8763000" cy="1077218"/>
          </a:xfrm>
          <a:prstGeom prst="rect">
            <a:avLst/>
          </a:prstGeom>
          <a:noFill/>
        </p:spPr>
        <p:txBody>
          <a:bodyPr wrap="square" rtlCol="0">
            <a:spAutoFit/>
          </a:bodyPr>
          <a:lstStyle/>
          <a:p>
            <a:pPr algn="just"/>
            <a:r>
              <a:rPr lang="en-US" sz="3200" dirty="0" smtClean="0"/>
              <a:t>	An array can be declared an initialized in one statement.  For example:</a:t>
            </a:r>
          </a:p>
        </p:txBody>
      </p:sp>
      <p:sp>
        <p:nvSpPr>
          <p:cNvPr id="13" name="Text Box 4"/>
          <p:cNvSpPr txBox="1">
            <a:spLocks noChangeArrowheads="1"/>
          </p:cNvSpPr>
          <p:nvPr/>
        </p:nvSpPr>
        <p:spPr bwMode="auto">
          <a:xfrm>
            <a:off x="990600" y="2743200"/>
            <a:ext cx="7315200" cy="2100263"/>
          </a:xfrm>
          <a:prstGeom prst="rect">
            <a:avLst/>
          </a:prstGeom>
          <a:solidFill>
            <a:srgbClr val="CCECFF"/>
          </a:solidFill>
          <a:ln w="9525">
            <a:noFill/>
            <a:miter lim="800000"/>
            <a:headEnd/>
            <a:tailEnd/>
          </a:ln>
        </p:spPr>
        <p:txBody>
          <a:bodyPr>
            <a:spAutoFit/>
          </a:bodyPr>
          <a:lstStyle/>
          <a:p>
            <a:pPr>
              <a:spcBef>
                <a:spcPct val="50000"/>
              </a:spcBef>
            </a:pPr>
            <a:r>
              <a:rPr lang="en-US" sz="2400" dirty="0">
                <a:latin typeface="Arial" charset="0"/>
              </a:rPr>
              <a:t>  </a:t>
            </a:r>
            <a:r>
              <a:rPr lang="en-US" sz="2400" dirty="0" err="1">
                <a:latin typeface="Arial" charset="0"/>
              </a:rPr>
              <a:t>int</a:t>
            </a:r>
            <a:r>
              <a:rPr lang="en-US" sz="2400" dirty="0">
                <a:latin typeface="Arial" charset="0"/>
              </a:rPr>
              <a:t> [ ] scores = new </a:t>
            </a:r>
            <a:r>
              <a:rPr lang="en-US" sz="2400" dirty="0" err="1">
                <a:latin typeface="Arial" charset="0"/>
              </a:rPr>
              <a:t>int</a:t>
            </a:r>
            <a:r>
              <a:rPr lang="en-US" sz="2400" dirty="0">
                <a:latin typeface="Arial" charset="0"/>
              </a:rPr>
              <a:t> [10] ;</a:t>
            </a:r>
          </a:p>
          <a:p>
            <a:pPr>
              <a:spcBef>
                <a:spcPct val="50000"/>
              </a:spcBef>
            </a:pPr>
            <a:r>
              <a:rPr lang="en-US" sz="2400" dirty="0">
                <a:latin typeface="Arial" charset="0"/>
              </a:rPr>
              <a:t>  private double [ ] </a:t>
            </a:r>
            <a:r>
              <a:rPr lang="en-US" sz="2400" dirty="0" err="1">
                <a:latin typeface="Arial" charset="0"/>
              </a:rPr>
              <a:t>gasPrices</a:t>
            </a:r>
            <a:r>
              <a:rPr lang="en-US" sz="2400" dirty="0">
                <a:latin typeface="Arial" charset="0"/>
              </a:rPr>
              <a:t> = { 3.05, 3.17, 3.59 };</a:t>
            </a:r>
          </a:p>
          <a:p>
            <a:pPr>
              <a:spcBef>
                <a:spcPct val="50000"/>
              </a:spcBef>
            </a:pPr>
            <a:r>
              <a:rPr lang="en-US" sz="2400" dirty="0">
                <a:latin typeface="Arial" charset="0"/>
              </a:rPr>
              <a:t>  String [ ] words = new String [10000];</a:t>
            </a:r>
          </a:p>
          <a:p>
            <a:pPr>
              <a:spcBef>
                <a:spcPct val="50000"/>
              </a:spcBef>
            </a:pPr>
            <a:r>
              <a:rPr lang="en-US" sz="2400" dirty="0">
                <a:latin typeface="Arial" charset="0"/>
              </a:rPr>
              <a:t>  String [ ] cities = {"Atlanta", "Boston", "Cincinnati"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Declaration and Initialization</a:t>
            </a:r>
            <a:endParaRPr lang="en-US" dirty="0"/>
          </a:p>
        </p:txBody>
      </p:sp>
      <p:sp>
        <p:nvSpPr>
          <p:cNvPr id="4" name="TextBox 3"/>
          <p:cNvSpPr txBox="1"/>
          <p:nvPr/>
        </p:nvSpPr>
        <p:spPr>
          <a:xfrm>
            <a:off x="228600" y="1066800"/>
            <a:ext cx="8763000" cy="1077218"/>
          </a:xfrm>
          <a:prstGeom prst="rect">
            <a:avLst/>
          </a:prstGeom>
          <a:noFill/>
        </p:spPr>
        <p:txBody>
          <a:bodyPr wrap="square" rtlCol="0">
            <a:spAutoFit/>
          </a:bodyPr>
          <a:lstStyle/>
          <a:p>
            <a:pPr algn="just"/>
            <a:r>
              <a:rPr lang="en-US" sz="3200" dirty="0" smtClean="0"/>
              <a:t>	Otherwise, initialization can be postponed until later.  For example:</a:t>
            </a:r>
          </a:p>
        </p:txBody>
      </p:sp>
      <p:sp>
        <p:nvSpPr>
          <p:cNvPr id="5" name="Text Box 4"/>
          <p:cNvSpPr txBox="1">
            <a:spLocks noChangeArrowheads="1"/>
          </p:cNvSpPr>
          <p:nvPr/>
        </p:nvSpPr>
        <p:spPr bwMode="auto">
          <a:xfrm>
            <a:off x="1219200" y="2590800"/>
            <a:ext cx="6780213" cy="3195637"/>
          </a:xfrm>
          <a:prstGeom prst="rect">
            <a:avLst/>
          </a:prstGeom>
          <a:solidFill>
            <a:srgbClr val="CCECFF"/>
          </a:solidFill>
          <a:ln w="9525">
            <a:noFill/>
            <a:miter lim="800000"/>
            <a:headEnd/>
            <a:tailEnd/>
          </a:ln>
        </p:spPr>
        <p:txBody>
          <a:bodyPr>
            <a:spAutoFit/>
          </a:bodyPr>
          <a:lstStyle/>
          <a:p>
            <a:pPr>
              <a:spcBef>
                <a:spcPct val="50000"/>
              </a:spcBef>
            </a:pPr>
            <a:r>
              <a:rPr lang="en-US" sz="2400" dirty="0">
                <a:latin typeface="Arial" charset="0"/>
              </a:rPr>
              <a:t>  String [ ] words; </a:t>
            </a:r>
          </a:p>
          <a:p>
            <a:pPr>
              <a:spcBef>
                <a:spcPct val="50000"/>
              </a:spcBef>
            </a:pPr>
            <a:r>
              <a:rPr lang="en-US" sz="2400" dirty="0">
                <a:latin typeface="Arial" charset="0"/>
              </a:rPr>
              <a:t>  ...</a:t>
            </a:r>
          </a:p>
          <a:p>
            <a:r>
              <a:rPr lang="en-US" sz="2400" dirty="0">
                <a:latin typeface="Arial" charset="0"/>
              </a:rPr>
              <a:t>  words = new String [ </a:t>
            </a:r>
            <a:r>
              <a:rPr lang="en-US" sz="2400" dirty="0" err="1">
                <a:latin typeface="Arial" charset="0"/>
              </a:rPr>
              <a:t>console.readInt</a:t>
            </a:r>
            <a:r>
              <a:rPr lang="en-US" sz="2400" dirty="0">
                <a:latin typeface="Arial" charset="0"/>
              </a:rPr>
              <a:t>() ];</a:t>
            </a:r>
          </a:p>
          <a:p>
            <a:pPr>
              <a:spcBef>
                <a:spcPct val="50000"/>
              </a:spcBef>
            </a:pPr>
            <a:r>
              <a:rPr lang="en-US" sz="2400" dirty="0">
                <a:latin typeface="Arial" charset="0"/>
              </a:rPr>
              <a:t>  private double[ ] </a:t>
            </a:r>
            <a:r>
              <a:rPr lang="en-US" sz="2400">
                <a:latin typeface="Arial" charset="0"/>
              </a:rPr>
              <a:t>gasPrices</a:t>
            </a:r>
            <a:r>
              <a:rPr lang="en-US" sz="2400" dirty="0">
                <a:latin typeface="Arial" charset="0"/>
              </a:rPr>
              <a:t>;</a:t>
            </a:r>
          </a:p>
          <a:p>
            <a:r>
              <a:rPr lang="en-US" sz="2400" dirty="0">
                <a:latin typeface="Arial" charset="0"/>
              </a:rPr>
              <a:t>  …</a:t>
            </a:r>
          </a:p>
          <a:p>
            <a:r>
              <a:rPr lang="en-US" sz="2400" dirty="0">
                <a:latin typeface="Arial" charset="0"/>
              </a:rPr>
              <a:t>  </a:t>
            </a:r>
            <a:r>
              <a:rPr lang="en-US" sz="2400" dirty="0" err="1">
                <a:latin typeface="Arial" charset="0"/>
              </a:rPr>
              <a:t>gasPrices</a:t>
            </a:r>
            <a:r>
              <a:rPr lang="en-US" sz="2400" dirty="0">
                <a:latin typeface="Arial" charset="0"/>
              </a:rPr>
              <a:t> = new double[ ]  { 3.05, 3.17, 3.59 }; </a:t>
            </a:r>
          </a:p>
          <a:p>
            <a:pPr>
              <a:spcBef>
                <a:spcPct val="50000"/>
              </a:spcBef>
            </a:pPr>
            <a:r>
              <a:rPr lang="en-US" sz="2400" dirty="0">
                <a:latin typeface="Arial" charset="0"/>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Length of Array</a:t>
            </a:r>
            <a:endParaRPr lang="en-US" dirty="0"/>
          </a:p>
        </p:txBody>
      </p:sp>
      <p:sp>
        <p:nvSpPr>
          <p:cNvPr id="4" name="TextBox 3"/>
          <p:cNvSpPr txBox="1"/>
          <p:nvPr/>
        </p:nvSpPr>
        <p:spPr>
          <a:xfrm>
            <a:off x="228600" y="1066800"/>
            <a:ext cx="8763000" cy="5509200"/>
          </a:xfrm>
          <a:prstGeom prst="rect">
            <a:avLst/>
          </a:prstGeom>
          <a:noFill/>
        </p:spPr>
        <p:txBody>
          <a:bodyPr wrap="square" rtlCol="0">
            <a:spAutoFit/>
          </a:bodyPr>
          <a:lstStyle/>
          <a:p>
            <a:pPr algn="just"/>
            <a:r>
              <a:rPr lang="en-US" sz="3200" dirty="0" smtClean="0"/>
              <a:t>	The length of an array is determined when that array is created.</a:t>
            </a:r>
          </a:p>
          <a:p>
            <a:pPr algn="just"/>
            <a:r>
              <a:rPr lang="en-US" sz="3200" dirty="0" smtClean="0"/>
              <a:t>	The length is either given explicitly or comes from the length of the {…} initialization list.</a:t>
            </a:r>
          </a:p>
          <a:p>
            <a:pPr algn="just"/>
            <a:r>
              <a:rPr lang="en-US" sz="3200" dirty="0" smtClean="0"/>
              <a:t>	The length of an array </a:t>
            </a:r>
            <a:r>
              <a:rPr lang="en-US" sz="3200" dirty="0" err="1" smtClean="0"/>
              <a:t>arrName</a:t>
            </a:r>
            <a:r>
              <a:rPr lang="en-US" sz="3200" dirty="0" smtClean="0"/>
              <a:t> is referred to in the code as </a:t>
            </a:r>
            <a:r>
              <a:rPr lang="en-US" sz="3200" dirty="0" err="1" smtClean="0"/>
              <a:t>arrName.length</a:t>
            </a:r>
            <a:r>
              <a:rPr lang="en-US" sz="3200" dirty="0" smtClean="0"/>
              <a:t>.</a:t>
            </a:r>
          </a:p>
          <a:p>
            <a:pPr algn="just"/>
            <a:r>
              <a:rPr lang="en-US" sz="3200" dirty="0" smtClean="0"/>
              <a:t>	length is like a public field (not a method) in an array object.</a:t>
            </a:r>
          </a:p>
          <a:p>
            <a:pPr algn="just"/>
            <a:r>
              <a:rPr lang="en-US" sz="3200" dirty="0" smtClean="0"/>
              <a:t>	Unless specific values are given in a {…} list, all the elements are initialized to the default value: 0 for numbers, false for </a:t>
            </a:r>
            <a:r>
              <a:rPr lang="en-US" sz="3200" dirty="0" err="1" smtClean="0"/>
              <a:t>booleans</a:t>
            </a:r>
            <a:r>
              <a:rPr lang="en-US" sz="3200" dirty="0" smtClean="0"/>
              <a:t>, null for </a:t>
            </a:r>
            <a:r>
              <a:rPr lang="en-US" sz="3200" smtClean="0"/>
              <a:t>objects.</a:t>
            </a:r>
            <a:endParaRPr lang="en-US" sz="32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Length of Array</a:t>
            </a:r>
            <a:endParaRPr lang="en-US" dirty="0"/>
          </a:p>
        </p:txBody>
      </p:sp>
      <p:sp>
        <p:nvSpPr>
          <p:cNvPr id="5" name="Text Box 4"/>
          <p:cNvSpPr txBox="1">
            <a:spLocks noChangeArrowheads="1"/>
          </p:cNvSpPr>
          <p:nvPr/>
        </p:nvSpPr>
        <p:spPr bwMode="auto">
          <a:xfrm>
            <a:off x="990600" y="1905000"/>
            <a:ext cx="5572125" cy="3013075"/>
          </a:xfrm>
          <a:prstGeom prst="rect">
            <a:avLst/>
          </a:prstGeom>
          <a:solidFill>
            <a:srgbClr val="CCECFF"/>
          </a:solidFill>
          <a:ln w="9525">
            <a:noFill/>
            <a:miter lim="800000"/>
            <a:headEnd/>
            <a:tailEnd/>
          </a:ln>
        </p:spPr>
        <p:txBody>
          <a:bodyPr>
            <a:spAutoFit/>
          </a:bodyPr>
          <a:lstStyle/>
          <a:p>
            <a:r>
              <a:rPr lang="en-US" sz="2400">
                <a:latin typeface="Arial" charset="0"/>
              </a:rPr>
              <a:t>  Color[ ] pens;</a:t>
            </a:r>
          </a:p>
          <a:p>
            <a:r>
              <a:rPr lang="en-US" sz="2400">
                <a:latin typeface="Arial" charset="0"/>
              </a:rPr>
              <a:t>  ...</a:t>
            </a:r>
          </a:p>
          <a:p>
            <a:r>
              <a:rPr lang="en-US" sz="2400">
                <a:latin typeface="Arial" charset="0"/>
              </a:rPr>
              <a:t>  pens = new Color [ 3 ];</a:t>
            </a:r>
          </a:p>
          <a:p>
            <a:r>
              <a:rPr lang="en-US" sz="2400">
                <a:latin typeface="Arial" charset="0"/>
              </a:rPr>
              <a:t>  ... </a:t>
            </a:r>
          </a:p>
          <a:p>
            <a:r>
              <a:rPr lang="en-US" sz="2400">
                <a:latin typeface="Arial" charset="0"/>
              </a:rPr>
              <a:t>  pens [0] = Color.BLUE;</a:t>
            </a:r>
          </a:p>
          <a:p>
            <a:r>
              <a:rPr lang="en-US" sz="2400">
                <a:latin typeface="Arial" charset="0"/>
              </a:rPr>
              <a:t>  pens [1] = new Color (15, 255, 255);</a:t>
            </a:r>
          </a:p>
          <a:p>
            <a:r>
              <a:rPr lang="en-US" sz="2400">
                <a:latin typeface="Arial" charset="0"/>
              </a:rPr>
              <a:t>  pens [2] = g.getColor();</a:t>
            </a:r>
          </a:p>
          <a:p>
            <a:endParaRPr lang="en-US" sz="2400">
              <a:latin typeface="Arial" charset="0"/>
            </a:endParaRPr>
          </a:p>
        </p:txBody>
      </p:sp>
      <p:sp>
        <p:nvSpPr>
          <p:cNvPr id="6" name="Line 11"/>
          <p:cNvSpPr>
            <a:spLocks noChangeShapeType="1"/>
          </p:cNvSpPr>
          <p:nvPr/>
        </p:nvSpPr>
        <p:spPr bwMode="auto">
          <a:xfrm flipH="1">
            <a:off x="4438650" y="2906713"/>
            <a:ext cx="1317625" cy="0"/>
          </a:xfrm>
          <a:prstGeom prst="line">
            <a:avLst/>
          </a:prstGeom>
          <a:noFill/>
          <a:ln w="9525">
            <a:solidFill>
              <a:srgbClr val="FF0000"/>
            </a:solidFill>
            <a:round/>
            <a:headEnd/>
            <a:tailEnd type="triangle" w="med" len="med"/>
          </a:ln>
        </p:spPr>
        <p:txBody>
          <a:bodyPr/>
          <a:lstStyle/>
          <a:p>
            <a:endParaRPr lang="en-US"/>
          </a:p>
        </p:txBody>
      </p:sp>
      <p:sp>
        <p:nvSpPr>
          <p:cNvPr id="7" name="Text Box 8"/>
          <p:cNvSpPr txBox="1">
            <a:spLocks noChangeArrowheads="1"/>
          </p:cNvSpPr>
          <p:nvPr/>
        </p:nvSpPr>
        <p:spPr bwMode="auto">
          <a:xfrm>
            <a:off x="5634037" y="2273300"/>
            <a:ext cx="2220913" cy="1006475"/>
          </a:xfrm>
          <a:prstGeom prst="rect">
            <a:avLst/>
          </a:prstGeom>
          <a:solidFill>
            <a:schemeClr val="accent6">
              <a:lumMod val="60000"/>
              <a:lumOff val="40000"/>
            </a:schemeClr>
          </a:solidFill>
          <a:ln w="9525">
            <a:noFill/>
            <a:miter lim="800000"/>
            <a:headEnd/>
            <a:tailEnd/>
          </a:ln>
        </p:spPr>
        <p:txBody>
          <a:bodyPr>
            <a:spAutoFit/>
          </a:bodyPr>
          <a:lstStyle/>
          <a:p>
            <a:pPr>
              <a:spcBef>
                <a:spcPct val="50000"/>
              </a:spcBef>
            </a:pPr>
            <a:r>
              <a:rPr lang="en-US" sz="2000" dirty="0">
                <a:latin typeface="Arial" charset="0"/>
              </a:rPr>
              <a:t>Array is created; all three elements are set to </a:t>
            </a:r>
            <a:r>
              <a:rPr lang="en-US" sz="2000" b="1" dirty="0">
                <a:latin typeface="Arial" charset="0"/>
              </a:rPr>
              <a:t>null</a:t>
            </a:r>
          </a:p>
        </p:txBody>
      </p:sp>
      <p:sp>
        <p:nvSpPr>
          <p:cNvPr id="8" name="Line 12"/>
          <p:cNvSpPr>
            <a:spLocks noChangeShapeType="1"/>
          </p:cNvSpPr>
          <p:nvPr/>
        </p:nvSpPr>
        <p:spPr bwMode="auto">
          <a:xfrm>
            <a:off x="5932487" y="3471863"/>
            <a:ext cx="434975" cy="0"/>
          </a:xfrm>
          <a:prstGeom prst="line">
            <a:avLst/>
          </a:prstGeom>
          <a:noFill/>
          <a:ln w="9525">
            <a:solidFill>
              <a:srgbClr val="FF0000"/>
            </a:solidFill>
            <a:round/>
            <a:headEnd/>
            <a:tailEnd/>
          </a:ln>
        </p:spPr>
        <p:txBody>
          <a:bodyPr/>
          <a:lstStyle/>
          <a:p>
            <a:endParaRPr lang="en-US"/>
          </a:p>
        </p:txBody>
      </p:sp>
      <p:sp>
        <p:nvSpPr>
          <p:cNvPr id="9" name="Line 13"/>
          <p:cNvSpPr>
            <a:spLocks noChangeShapeType="1"/>
          </p:cNvSpPr>
          <p:nvPr/>
        </p:nvSpPr>
        <p:spPr bwMode="auto">
          <a:xfrm>
            <a:off x="5932487" y="4614863"/>
            <a:ext cx="434975" cy="0"/>
          </a:xfrm>
          <a:prstGeom prst="line">
            <a:avLst/>
          </a:prstGeom>
          <a:noFill/>
          <a:ln w="9525">
            <a:solidFill>
              <a:srgbClr val="FF0000"/>
            </a:solidFill>
            <a:round/>
            <a:headEnd/>
            <a:tailEnd/>
          </a:ln>
        </p:spPr>
        <p:txBody>
          <a:bodyPr/>
          <a:lstStyle/>
          <a:p>
            <a:endParaRPr lang="en-US"/>
          </a:p>
        </p:txBody>
      </p:sp>
      <p:sp>
        <p:nvSpPr>
          <p:cNvPr id="10" name="Line 14"/>
          <p:cNvSpPr>
            <a:spLocks noChangeShapeType="1"/>
          </p:cNvSpPr>
          <p:nvPr/>
        </p:nvSpPr>
        <p:spPr bwMode="auto">
          <a:xfrm>
            <a:off x="6367462" y="3471863"/>
            <a:ext cx="0" cy="1143000"/>
          </a:xfrm>
          <a:prstGeom prst="line">
            <a:avLst/>
          </a:prstGeom>
          <a:noFill/>
          <a:ln w="9525">
            <a:solidFill>
              <a:srgbClr val="FF0000"/>
            </a:solidFill>
            <a:round/>
            <a:headEnd/>
            <a:tailEnd/>
          </a:ln>
        </p:spPr>
        <p:txBody>
          <a:bodyPr/>
          <a:lstStyle/>
          <a:p>
            <a:endParaRPr lang="en-US"/>
          </a:p>
        </p:txBody>
      </p:sp>
      <p:sp>
        <p:nvSpPr>
          <p:cNvPr id="11" name="Line 15"/>
          <p:cNvSpPr>
            <a:spLocks noChangeShapeType="1"/>
          </p:cNvSpPr>
          <p:nvPr/>
        </p:nvSpPr>
        <p:spPr bwMode="auto">
          <a:xfrm flipH="1">
            <a:off x="6357937" y="4049713"/>
            <a:ext cx="282575" cy="0"/>
          </a:xfrm>
          <a:prstGeom prst="line">
            <a:avLst/>
          </a:prstGeom>
          <a:noFill/>
          <a:ln w="9525">
            <a:solidFill>
              <a:srgbClr val="FF0000"/>
            </a:solidFill>
            <a:round/>
            <a:headEnd/>
            <a:tailEnd type="triangle" w="med" len="med"/>
          </a:ln>
        </p:spPr>
        <p:txBody>
          <a:bodyPr/>
          <a:lstStyle/>
          <a:p>
            <a:endParaRPr lang="en-US"/>
          </a:p>
        </p:txBody>
      </p:sp>
      <p:sp>
        <p:nvSpPr>
          <p:cNvPr id="12" name="Line 16"/>
          <p:cNvSpPr>
            <a:spLocks noChangeShapeType="1"/>
          </p:cNvSpPr>
          <p:nvPr/>
        </p:nvSpPr>
        <p:spPr bwMode="auto">
          <a:xfrm flipH="1">
            <a:off x="3284537" y="2178050"/>
            <a:ext cx="708025" cy="0"/>
          </a:xfrm>
          <a:prstGeom prst="line">
            <a:avLst/>
          </a:prstGeom>
          <a:noFill/>
          <a:ln w="9525">
            <a:solidFill>
              <a:srgbClr val="FF0000"/>
            </a:solidFill>
            <a:round/>
            <a:headEnd/>
            <a:tailEnd type="triangle" w="med" len="med"/>
          </a:ln>
        </p:spPr>
        <p:txBody>
          <a:bodyPr/>
          <a:lstStyle/>
          <a:p>
            <a:endParaRPr lang="en-US"/>
          </a:p>
        </p:txBody>
      </p:sp>
      <p:sp>
        <p:nvSpPr>
          <p:cNvPr id="13" name="Text Box 7"/>
          <p:cNvSpPr txBox="1">
            <a:spLocks noChangeArrowheads="1"/>
          </p:cNvSpPr>
          <p:nvPr/>
        </p:nvSpPr>
        <p:spPr bwMode="auto">
          <a:xfrm>
            <a:off x="3879850" y="1727200"/>
            <a:ext cx="1533525" cy="701675"/>
          </a:xfrm>
          <a:prstGeom prst="rect">
            <a:avLst/>
          </a:prstGeom>
          <a:solidFill>
            <a:schemeClr val="accent6">
              <a:lumMod val="60000"/>
              <a:lumOff val="40000"/>
            </a:schemeClr>
          </a:solidFill>
          <a:ln w="9525">
            <a:noFill/>
            <a:miter lim="800000"/>
            <a:headEnd/>
            <a:tailEnd/>
          </a:ln>
        </p:spPr>
        <p:txBody>
          <a:bodyPr>
            <a:spAutoFit/>
          </a:bodyPr>
          <a:lstStyle/>
          <a:p>
            <a:pPr>
              <a:spcBef>
                <a:spcPct val="50000"/>
              </a:spcBef>
            </a:pPr>
            <a:r>
              <a:rPr lang="en-US" sz="2000">
                <a:latin typeface="Arial" charset="0"/>
              </a:rPr>
              <a:t>Array not  created yet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Two-Dimensional Arrays</a:t>
            </a:r>
            <a:endParaRPr lang="en-US" dirty="0"/>
          </a:p>
        </p:txBody>
      </p:sp>
      <p:sp>
        <p:nvSpPr>
          <p:cNvPr id="14" name="TextBox 13"/>
          <p:cNvSpPr txBox="1"/>
          <p:nvPr/>
        </p:nvSpPr>
        <p:spPr>
          <a:xfrm>
            <a:off x="228600" y="1066800"/>
            <a:ext cx="8763000" cy="2062103"/>
          </a:xfrm>
          <a:prstGeom prst="rect">
            <a:avLst/>
          </a:prstGeom>
          <a:noFill/>
        </p:spPr>
        <p:txBody>
          <a:bodyPr wrap="square" rtlCol="0">
            <a:spAutoFit/>
          </a:bodyPr>
          <a:lstStyle/>
          <a:p>
            <a:pPr algn="just"/>
            <a:r>
              <a:rPr lang="en-US" sz="3200" dirty="0" smtClean="0"/>
              <a:t>	2-D </a:t>
            </a:r>
            <a:r>
              <a:rPr lang="en-US" sz="3200" dirty="0" smtClean="0"/>
              <a:t>arrays are used to represent tables, matrices, game boards, images, etc.</a:t>
            </a:r>
          </a:p>
          <a:p>
            <a:pPr algn="just"/>
            <a:r>
              <a:rPr lang="en-US" sz="3200" dirty="0" smtClean="0"/>
              <a:t>	An </a:t>
            </a:r>
            <a:r>
              <a:rPr lang="en-US" sz="3200" dirty="0" smtClean="0"/>
              <a:t>element of a 2-D array is addressed using a pair of indices, “row” and “column.”  For example:</a:t>
            </a:r>
          </a:p>
        </p:txBody>
      </p:sp>
      <p:sp>
        <p:nvSpPr>
          <p:cNvPr id="15" name="Text Box 4"/>
          <p:cNvSpPr txBox="1">
            <a:spLocks noChangeArrowheads="1"/>
          </p:cNvSpPr>
          <p:nvPr/>
        </p:nvSpPr>
        <p:spPr bwMode="auto">
          <a:xfrm>
            <a:off x="2514600" y="3810000"/>
            <a:ext cx="3406775" cy="457200"/>
          </a:xfrm>
          <a:prstGeom prst="rect">
            <a:avLst/>
          </a:prstGeom>
          <a:solidFill>
            <a:srgbClr val="CCECFF"/>
          </a:solidFill>
          <a:ln w="9525">
            <a:noFill/>
            <a:miter lim="800000"/>
            <a:headEnd/>
            <a:tailEnd/>
          </a:ln>
        </p:spPr>
        <p:txBody>
          <a:bodyPr>
            <a:spAutoFit/>
          </a:bodyPr>
          <a:lstStyle/>
          <a:p>
            <a:r>
              <a:rPr lang="en-US" sz="2400" dirty="0">
                <a:latin typeface="Arial" charset="0"/>
              </a:rPr>
              <a:t>  board [ r ] [ c ] = 'x';</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Two-Dimensional </a:t>
            </a:r>
            <a:r>
              <a:rPr lang="en-US" b="1" dirty="0" smtClean="0"/>
              <a:t>Arrays Declaration</a:t>
            </a:r>
            <a:endParaRPr lang="en-US" dirty="0"/>
          </a:p>
        </p:txBody>
      </p:sp>
      <p:sp>
        <p:nvSpPr>
          <p:cNvPr id="5" name="Text Box 3"/>
          <p:cNvSpPr txBox="1">
            <a:spLocks noChangeArrowheads="1"/>
          </p:cNvSpPr>
          <p:nvPr/>
        </p:nvSpPr>
        <p:spPr bwMode="auto">
          <a:xfrm>
            <a:off x="1295400" y="1447800"/>
            <a:ext cx="6716713" cy="4108450"/>
          </a:xfrm>
          <a:prstGeom prst="rect">
            <a:avLst/>
          </a:prstGeom>
          <a:solidFill>
            <a:srgbClr val="CCECFF"/>
          </a:solidFill>
          <a:ln w="9525">
            <a:noFill/>
            <a:miter lim="800000"/>
            <a:headEnd/>
            <a:tailEnd/>
          </a:ln>
        </p:spPr>
        <p:txBody>
          <a:bodyPr>
            <a:spAutoFit/>
          </a:bodyPr>
          <a:lstStyle/>
          <a:p>
            <a:r>
              <a:rPr lang="en-US" sz="2400" dirty="0">
                <a:latin typeface="Arial" charset="0"/>
              </a:rPr>
              <a:t>// 2-D array of char with 5 rows, 7 cols:</a:t>
            </a:r>
          </a:p>
          <a:p>
            <a:r>
              <a:rPr lang="en-US" sz="2400" b="1" dirty="0">
                <a:latin typeface="Arial" charset="0"/>
              </a:rPr>
              <a:t>char[ ] [ ] </a:t>
            </a:r>
            <a:r>
              <a:rPr lang="en-US" sz="2400" b="1" dirty="0" err="1">
                <a:latin typeface="Arial" charset="0"/>
              </a:rPr>
              <a:t>letterGrid</a:t>
            </a:r>
            <a:r>
              <a:rPr lang="en-US" sz="2400" dirty="0">
                <a:latin typeface="Arial" charset="0"/>
              </a:rPr>
              <a:t> = new char [5][7];</a:t>
            </a:r>
          </a:p>
          <a:p>
            <a:endParaRPr lang="en-US" sz="2400" dirty="0">
              <a:latin typeface="Arial" charset="0"/>
            </a:endParaRPr>
          </a:p>
          <a:p>
            <a:r>
              <a:rPr lang="en-US" sz="2400" dirty="0">
                <a:latin typeface="Arial" charset="0"/>
              </a:rPr>
              <a:t>// 2-D array of Color with 1024 rows, 768 cols:</a:t>
            </a:r>
          </a:p>
          <a:p>
            <a:r>
              <a:rPr lang="en-US" sz="2400" b="1" dirty="0">
                <a:latin typeface="Arial" charset="0"/>
              </a:rPr>
              <a:t>Color[ ] [ ] image</a:t>
            </a:r>
            <a:r>
              <a:rPr lang="en-US" sz="2400" dirty="0">
                <a:latin typeface="Arial" charset="0"/>
              </a:rPr>
              <a:t> = new Color [1024][768];</a:t>
            </a:r>
          </a:p>
          <a:p>
            <a:endParaRPr lang="en-US" sz="2400" dirty="0">
              <a:latin typeface="Arial" charset="0"/>
            </a:endParaRPr>
          </a:p>
          <a:p>
            <a:r>
              <a:rPr lang="en-US" sz="2400" dirty="0">
                <a:latin typeface="Arial" charset="0"/>
              </a:rPr>
              <a:t>// 2-D array of double with 2 rows and 3 cols:</a:t>
            </a:r>
          </a:p>
          <a:p>
            <a:r>
              <a:rPr lang="en-US" sz="2400" b="1" dirty="0">
                <a:latin typeface="Arial" charset="0"/>
              </a:rPr>
              <a:t>double [ ] [ ] sample</a:t>
            </a:r>
            <a:r>
              <a:rPr lang="en-US" sz="2400" dirty="0">
                <a:latin typeface="Arial" charset="0"/>
              </a:rPr>
              <a:t> = </a:t>
            </a:r>
          </a:p>
          <a:p>
            <a:r>
              <a:rPr lang="en-US" sz="2400" dirty="0">
                <a:latin typeface="Arial" charset="0"/>
              </a:rPr>
              <a:t>    { { 0.0, 0.1, 0.2 },</a:t>
            </a:r>
          </a:p>
          <a:p>
            <a:r>
              <a:rPr lang="en-US" sz="2400" dirty="0">
                <a:latin typeface="Arial" charset="0"/>
              </a:rPr>
              <a:t>      { 1.0, 1.1, 1.2 } };</a:t>
            </a:r>
          </a:p>
          <a:p>
            <a:endParaRPr lang="en-US" sz="2400" dirty="0">
              <a:latin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Two-Dimensional </a:t>
            </a:r>
            <a:r>
              <a:rPr lang="en-US" b="1" dirty="0" smtClean="0"/>
              <a:t>Arrays Declaration</a:t>
            </a:r>
            <a:endParaRPr lang="en-US" dirty="0"/>
          </a:p>
        </p:txBody>
      </p:sp>
      <p:sp>
        <p:nvSpPr>
          <p:cNvPr id="4" name="TextBox 3"/>
          <p:cNvSpPr txBox="1"/>
          <p:nvPr/>
        </p:nvSpPr>
        <p:spPr>
          <a:xfrm>
            <a:off x="228600" y="1066800"/>
            <a:ext cx="8763000" cy="3539430"/>
          </a:xfrm>
          <a:prstGeom prst="rect">
            <a:avLst/>
          </a:prstGeom>
          <a:noFill/>
        </p:spPr>
        <p:txBody>
          <a:bodyPr wrap="square" rtlCol="0">
            <a:spAutoFit/>
          </a:bodyPr>
          <a:lstStyle/>
          <a:p>
            <a:pPr algn="just"/>
            <a:r>
              <a:rPr lang="en-US" sz="3200" dirty="0" smtClean="0"/>
              <a:t>	In </a:t>
            </a:r>
            <a:r>
              <a:rPr lang="en-US" sz="3200" dirty="0" smtClean="0"/>
              <a:t>Java, a 2-D array is basically a 1-D array of 1-D arrays, its rows.  Each row is stored in a separate block of consecutive memory locations.</a:t>
            </a:r>
          </a:p>
          <a:p>
            <a:pPr algn="just"/>
            <a:r>
              <a:rPr lang="en-US" sz="3200" dirty="0" smtClean="0"/>
              <a:t>	If </a:t>
            </a:r>
            <a:r>
              <a:rPr lang="en-US" sz="3200" dirty="0" smtClean="0"/>
              <a:t>m is a 2-D array, then m[k] is a 1-D array, the </a:t>
            </a:r>
            <a:r>
              <a:rPr lang="en-US" sz="3200" i="1" dirty="0" smtClean="0"/>
              <a:t>k</a:t>
            </a:r>
            <a:r>
              <a:rPr lang="en-US" sz="3200" dirty="0" smtClean="0"/>
              <a:t>-</a:t>
            </a:r>
            <a:r>
              <a:rPr lang="en-US" sz="3200" dirty="0" err="1" smtClean="0"/>
              <a:t>th</a:t>
            </a:r>
            <a:r>
              <a:rPr lang="en-US" sz="3200" dirty="0" smtClean="0"/>
              <a:t> </a:t>
            </a:r>
            <a:r>
              <a:rPr lang="en-US" sz="3200" dirty="0" smtClean="0"/>
              <a:t>row.</a:t>
            </a:r>
          </a:p>
          <a:p>
            <a:pPr algn="just"/>
            <a:r>
              <a:rPr lang="en-US" sz="3200" dirty="0" smtClean="0"/>
              <a:t>	</a:t>
            </a:r>
            <a:r>
              <a:rPr lang="en-US" sz="3200" dirty="0" err="1" smtClean="0"/>
              <a:t>m.length</a:t>
            </a:r>
            <a:r>
              <a:rPr lang="en-US" sz="3200" dirty="0" smtClean="0"/>
              <a:t> </a:t>
            </a:r>
            <a:r>
              <a:rPr lang="en-US" sz="3200" dirty="0" smtClean="0"/>
              <a:t>is the number of rows.</a:t>
            </a:r>
          </a:p>
          <a:p>
            <a:pPr algn="just"/>
            <a:r>
              <a:rPr lang="en-US" sz="3200" dirty="0" smtClean="0"/>
              <a:t>	m[k</a:t>
            </a:r>
            <a:r>
              <a:rPr lang="en-US" sz="3200" dirty="0" smtClean="0"/>
              <a:t>].length is the length of the k-</a:t>
            </a:r>
            <a:r>
              <a:rPr lang="en-US" sz="3200" dirty="0" err="1" smtClean="0"/>
              <a:t>th</a:t>
            </a:r>
            <a:r>
              <a:rPr lang="en-US" sz="3200" dirty="0" smtClean="0"/>
              <a:t> row.</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Ragged Array</a:t>
            </a:r>
            <a:endParaRPr lang="en-US" dirty="0"/>
          </a:p>
        </p:txBody>
      </p:sp>
      <p:sp>
        <p:nvSpPr>
          <p:cNvPr id="4" name="TextBox 3"/>
          <p:cNvSpPr txBox="1"/>
          <p:nvPr/>
        </p:nvSpPr>
        <p:spPr>
          <a:xfrm>
            <a:off x="228600" y="1066800"/>
            <a:ext cx="8763000" cy="2062103"/>
          </a:xfrm>
          <a:prstGeom prst="rect">
            <a:avLst/>
          </a:prstGeom>
          <a:noFill/>
        </p:spPr>
        <p:txBody>
          <a:bodyPr wrap="square" rtlCol="0">
            <a:spAutoFit/>
          </a:bodyPr>
          <a:lstStyle/>
          <a:p>
            <a:pPr algn="just"/>
            <a:r>
              <a:rPr lang="en-US" sz="3200" dirty="0" smtClean="0"/>
              <a:t>	Java </a:t>
            </a:r>
            <a:r>
              <a:rPr lang="en-US" sz="3200" dirty="0" smtClean="0"/>
              <a:t>allows “ragged” arrays, in which different rows have different lengths.</a:t>
            </a:r>
          </a:p>
          <a:p>
            <a:pPr algn="just"/>
            <a:r>
              <a:rPr lang="en-US" sz="3200" dirty="0" smtClean="0"/>
              <a:t>	In </a:t>
            </a:r>
            <a:r>
              <a:rPr lang="en-US" sz="3200" dirty="0" smtClean="0"/>
              <a:t>a rectangular array, m[0].length can be used to represent the number of columns</a:t>
            </a:r>
            <a:r>
              <a:rPr lang="en-US" sz="3200" dirty="0" smtClean="0"/>
              <a:t>.</a:t>
            </a:r>
          </a:p>
        </p:txBody>
      </p:sp>
      <p:sp>
        <p:nvSpPr>
          <p:cNvPr id="5" name="Rectangle 4"/>
          <p:cNvSpPr>
            <a:spLocks noChangeArrowheads="1"/>
          </p:cNvSpPr>
          <p:nvPr/>
        </p:nvSpPr>
        <p:spPr bwMode="auto">
          <a:xfrm>
            <a:off x="2209800" y="4192588"/>
            <a:ext cx="152400" cy="152400"/>
          </a:xfrm>
          <a:prstGeom prst="rect">
            <a:avLst/>
          </a:prstGeom>
          <a:solidFill>
            <a:srgbClr val="CC66FF"/>
          </a:solidFill>
          <a:ln w="9525">
            <a:solidFill>
              <a:schemeClr val="tx1"/>
            </a:solidFill>
            <a:miter lim="800000"/>
            <a:headEnd/>
            <a:tailEnd/>
          </a:ln>
        </p:spPr>
        <p:txBody>
          <a:bodyPr wrap="none" anchor="ctr"/>
          <a:lstStyle/>
          <a:p>
            <a:endParaRPr lang="en-US"/>
          </a:p>
        </p:txBody>
      </p:sp>
      <p:sp>
        <p:nvSpPr>
          <p:cNvPr id="6" name="Rectangle 5"/>
          <p:cNvSpPr>
            <a:spLocks noChangeArrowheads="1"/>
          </p:cNvSpPr>
          <p:nvPr/>
        </p:nvSpPr>
        <p:spPr bwMode="auto">
          <a:xfrm>
            <a:off x="2438400" y="4192588"/>
            <a:ext cx="152400" cy="152400"/>
          </a:xfrm>
          <a:prstGeom prst="rect">
            <a:avLst/>
          </a:prstGeom>
          <a:solidFill>
            <a:srgbClr val="CC66FF"/>
          </a:solidFill>
          <a:ln w="9525">
            <a:solidFill>
              <a:schemeClr val="tx1"/>
            </a:solidFill>
            <a:miter lim="800000"/>
            <a:headEnd/>
            <a:tailEnd/>
          </a:ln>
        </p:spPr>
        <p:txBody>
          <a:bodyPr wrap="none" anchor="ctr"/>
          <a:lstStyle/>
          <a:p>
            <a:pPr algn="ctr"/>
            <a:endParaRPr lang="en-US" sz="2400"/>
          </a:p>
        </p:txBody>
      </p:sp>
      <p:sp>
        <p:nvSpPr>
          <p:cNvPr id="7" name="Rectangle 6"/>
          <p:cNvSpPr>
            <a:spLocks noChangeArrowheads="1"/>
          </p:cNvSpPr>
          <p:nvPr/>
        </p:nvSpPr>
        <p:spPr bwMode="auto">
          <a:xfrm>
            <a:off x="2667000" y="4192588"/>
            <a:ext cx="152400" cy="152400"/>
          </a:xfrm>
          <a:prstGeom prst="rect">
            <a:avLst/>
          </a:prstGeom>
          <a:solidFill>
            <a:srgbClr val="CC66FF"/>
          </a:solidFill>
          <a:ln w="9525">
            <a:solidFill>
              <a:schemeClr val="tx1"/>
            </a:solidFill>
            <a:miter lim="800000"/>
            <a:headEnd/>
            <a:tailEnd/>
          </a:ln>
        </p:spPr>
        <p:txBody>
          <a:bodyPr wrap="none" anchor="ctr"/>
          <a:lstStyle/>
          <a:p>
            <a:pPr algn="ctr"/>
            <a:endParaRPr lang="en-US" sz="2400"/>
          </a:p>
        </p:txBody>
      </p:sp>
      <p:sp>
        <p:nvSpPr>
          <p:cNvPr id="8" name="Rectangle 7"/>
          <p:cNvSpPr>
            <a:spLocks noChangeArrowheads="1"/>
          </p:cNvSpPr>
          <p:nvPr/>
        </p:nvSpPr>
        <p:spPr bwMode="auto">
          <a:xfrm>
            <a:off x="2895600" y="4192588"/>
            <a:ext cx="152400" cy="152400"/>
          </a:xfrm>
          <a:prstGeom prst="rect">
            <a:avLst/>
          </a:prstGeom>
          <a:solidFill>
            <a:srgbClr val="CC66FF"/>
          </a:solidFill>
          <a:ln w="9525">
            <a:solidFill>
              <a:schemeClr val="tx1"/>
            </a:solidFill>
            <a:miter lim="800000"/>
            <a:headEnd/>
            <a:tailEnd/>
          </a:ln>
        </p:spPr>
        <p:txBody>
          <a:bodyPr wrap="none" anchor="ctr"/>
          <a:lstStyle/>
          <a:p>
            <a:pPr algn="ctr"/>
            <a:endParaRPr lang="en-US" sz="2400"/>
          </a:p>
        </p:txBody>
      </p:sp>
      <p:sp>
        <p:nvSpPr>
          <p:cNvPr id="9" name="Rectangle 8"/>
          <p:cNvSpPr>
            <a:spLocks noChangeArrowheads="1"/>
          </p:cNvSpPr>
          <p:nvPr/>
        </p:nvSpPr>
        <p:spPr bwMode="auto">
          <a:xfrm>
            <a:off x="3124200" y="4192588"/>
            <a:ext cx="152400" cy="152400"/>
          </a:xfrm>
          <a:prstGeom prst="rect">
            <a:avLst/>
          </a:prstGeom>
          <a:solidFill>
            <a:srgbClr val="CC66FF"/>
          </a:solidFill>
          <a:ln w="9525">
            <a:solidFill>
              <a:schemeClr val="tx1"/>
            </a:solidFill>
            <a:miter lim="800000"/>
            <a:headEnd/>
            <a:tailEnd/>
          </a:ln>
        </p:spPr>
        <p:txBody>
          <a:bodyPr wrap="none" anchor="ctr"/>
          <a:lstStyle/>
          <a:p>
            <a:pPr algn="ctr"/>
            <a:endParaRPr lang="en-US" sz="2400"/>
          </a:p>
        </p:txBody>
      </p:sp>
      <p:sp>
        <p:nvSpPr>
          <p:cNvPr id="10" name="Rectangle 9"/>
          <p:cNvSpPr>
            <a:spLocks noChangeArrowheads="1"/>
          </p:cNvSpPr>
          <p:nvPr/>
        </p:nvSpPr>
        <p:spPr bwMode="auto">
          <a:xfrm>
            <a:off x="2209800" y="4421188"/>
            <a:ext cx="152400" cy="152400"/>
          </a:xfrm>
          <a:prstGeom prst="rect">
            <a:avLst/>
          </a:prstGeom>
          <a:solidFill>
            <a:srgbClr val="CC66FF"/>
          </a:solidFill>
          <a:ln w="9525">
            <a:solidFill>
              <a:schemeClr val="tx1"/>
            </a:solidFill>
            <a:miter lim="800000"/>
            <a:headEnd/>
            <a:tailEnd/>
          </a:ln>
        </p:spPr>
        <p:txBody>
          <a:bodyPr wrap="none" anchor="ctr"/>
          <a:lstStyle/>
          <a:p>
            <a:endParaRPr lang="en-US"/>
          </a:p>
        </p:txBody>
      </p:sp>
      <p:sp>
        <p:nvSpPr>
          <p:cNvPr id="11" name="Rectangle 10"/>
          <p:cNvSpPr>
            <a:spLocks noChangeArrowheads="1"/>
          </p:cNvSpPr>
          <p:nvPr/>
        </p:nvSpPr>
        <p:spPr bwMode="auto">
          <a:xfrm>
            <a:off x="2438400" y="4421188"/>
            <a:ext cx="152400" cy="152400"/>
          </a:xfrm>
          <a:prstGeom prst="rect">
            <a:avLst/>
          </a:prstGeom>
          <a:solidFill>
            <a:srgbClr val="CC66FF"/>
          </a:solidFill>
          <a:ln w="9525">
            <a:solidFill>
              <a:schemeClr val="tx1"/>
            </a:solidFill>
            <a:miter lim="800000"/>
            <a:headEnd/>
            <a:tailEnd/>
          </a:ln>
        </p:spPr>
        <p:txBody>
          <a:bodyPr wrap="none" anchor="ctr"/>
          <a:lstStyle/>
          <a:p>
            <a:pPr algn="ctr"/>
            <a:endParaRPr lang="en-US" sz="2400"/>
          </a:p>
        </p:txBody>
      </p:sp>
      <p:sp>
        <p:nvSpPr>
          <p:cNvPr id="12" name="Rectangle 11"/>
          <p:cNvSpPr>
            <a:spLocks noChangeArrowheads="1"/>
          </p:cNvSpPr>
          <p:nvPr/>
        </p:nvSpPr>
        <p:spPr bwMode="auto">
          <a:xfrm>
            <a:off x="2667000" y="4421188"/>
            <a:ext cx="152400" cy="152400"/>
          </a:xfrm>
          <a:prstGeom prst="rect">
            <a:avLst/>
          </a:prstGeom>
          <a:solidFill>
            <a:srgbClr val="CC66FF"/>
          </a:solidFill>
          <a:ln w="9525">
            <a:solidFill>
              <a:schemeClr val="tx1"/>
            </a:solidFill>
            <a:miter lim="800000"/>
            <a:headEnd/>
            <a:tailEnd/>
          </a:ln>
        </p:spPr>
        <p:txBody>
          <a:bodyPr wrap="none" anchor="ctr"/>
          <a:lstStyle/>
          <a:p>
            <a:pPr algn="ctr"/>
            <a:endParaRPr lang="en-US" sz="2400"/>
          </a:p>
        </p:txBody>
      </p:sp>
      <p:sp>
        <p:nvSpPr>
          <p:cNvPr id="13" name="Rectangle 12"/>
          <p:cNvSpPr>
            <a:spLocks noChangeArrowheads="1"/>
          </p:cNvSpPr>
          <p:nvPr/>
        </p:nvSpPr>
        <p:spPr bwMode="auto">
          <a:xfrm>
            <a:off x="2895600" y="4421188"/>
            <a:ext cx="152400" cy="152400"/>
          </a:xfrm>
          <a:prstGeom prst="rect">
            <a:avLst/>
          </a:prstGeom>
          <a:solidFill>
            <a:srgbClr val="CC66FF"/>
          </a:solidFill>
          <a:ln w="9525">
            <a:solidFill>
              <a:schemeClr val="tx1"/>
            </a:solidFill>
            <a:miter lim="800000"/>
            <a:headEnd/>
            <a:tailEnd/>
          </a:ln>
        </p:spPr>
        <p:txBody>
          <a:bodyPr wrap="none" anchor="ctr"/>
          <a:lstStyle/>
          <a:p>
            <a:pPr algn="ctr"/>
            <a:endParaRPr lang="en-US" sz="2400"/>
          </a:p>
        </p:txBody>
      </p:sp>
      <p:sp>
        <p:nvSpPr>
          <p:cNvPr id="14" name="Rectangle 13"/>
          <p:cNvSpPr>
            <a:spLocks noChangeArrowheads="1"/>
          </p:cNvSpPr>
          <p:nvPr/>
        </p:nvSpPr>
        <p:spPr bwMode="auto">
          <a:xfrm>
            <a:off x="2209800" y="4649788"/>
            <a:ext cx="152400" cy="152400"/>
          </a:xfrm>
          <a:prstGeom prst="rect">
            <a:avLst/>
          </a:prstGeom>
          <a:solidFill>
            <a:srgbClr val="CC66FF"/>
          </a:solid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2438400" y="4649788"/>
            <a:ext cx="152400" cy="152400"/>
          </a:xfrm>
          <a:prstGeom prst="rect">
            <a:avLst/>
          </a:prstGeom>
          <a:solidFill>
            <a:srgbClr val="CC66FF"/>
          </a:solidFill>
          <a:ln w="9525">
            <a:solidFill>
              <a:schemeClr val="tx1"/>
            </a:solidFill>
            <a:miter lim="800000"/>
            <a:headEnd/>
            <a:tailEnd/>
          </a:ln>
        </p:spPr>
        <p:txBody>
          <a:bodyPr wrap="none" anchor="ctr"/>
          <a:lstStyle/>
          <a:p>
            <a:pPr algn="ctr"/>
            <a:endParaRPr lang="en-US" sz="2400"/>
          </a:p>
        </p:txBody>
      </p:sp>
      <p:sp>
        <p:nvSpPr>
          <p:cNvPr id="16" name="Rectangle 15"/>
          <p:cNvSpPr>
            <a:spLocks noChangeArrowheads="1"/>
          </p:cNvSpPr>
          <p:nvPr/>
        </p:nvSpPr>
        <p:spPr bwMode="auto">
          <a:xfrm>
            <a:off x="2667000" y="4649788"/>
            <a:ext cx="152400" cy="152400"/>
          </a:xfrm>
          <a:prstGeom prst="rect">
            <a:avLst/>
          </a:prstGeom>
          <a:solidFill>
            <a:srgbClr val="CC66FF"/>
          </a:solidFill>
          <a:ln w="9525">
            <a:solidFill>
              <a:schemeClr val="tx1"/>
            </a:solidFill>
            <a:miter lim="800000"/>
            <a:headEnd/>
            <a:tailEnd/>
          </a:ln>
        </p:spPr>
        <p:txBody>
          <a:bodyPr wrap="none" anchor="ctr"/>
          <a:lstStyle/>
          <a:p>
            <a:pPr algn="ctr"/>
            <a:endParaRPr lang="en-US" sz="2400"/>
          </a:p>
        </p:txBody>
      </p:sp>
      <p:sp>
        <p:nvSpPr>
          <p:cNvPr id="17" name="Rectangle 16"/>
          <p:cNvSpPr>
            <a:spLocks noChangeArrowheads="1"/>
          </p:cNvSpPr>
          <p:nvPr/>
        </p:nvSpPr>
        <p:spPr bwMode="auto">
          <a:xfrm>
            <a:off x="2895600" y="4649788"/>
            <a:ext cx="152400" cy="152400"/>
          </a:xfrm>
          <a:prstGeom prst="rect">
            <a:avLst/>
          </a:prstGeom>
          <a:solidFill>
            <a:srgbClr val="CC66FF"/>
          </a:solidFill>
          <a:ln w="9525">
            <a:solidFill>
              <a:schemeClr val="tx1"/>
            </a:solidFill>
            <a:miter lim="800000"/>
            <a:headEnd/>
            <a:tailEnd/>
          </a:ln>
        </p:spPr>
        <p:txBody>
          <a:bodyPr wrap="none" anchor="ctr"/>
          <a:lstStyle/>
          <a:p>
            <a:pPr algn="ctr"/>
            <a:endParaRPr lang="en-US" sz="2400"/>
          </a:p>
        </p:txBody>
      </p:sp>
      <p:sp>
        <p:nvSpPr>
          <p:cNvPr id="18" name="Rectangle 17"/>
          <p:cNvSpPr>
            <a:spLocks noChangeArrowheads="1"/>
          </p:cNvSpPr>
          <p:nvPr/>
        </p:nvSpPr>
        <p:spPr bwMode="auto">
          <a:xfrm>
            <a:off x="3124200" y="4649788"/>
            <a:ext cx="152400" cy="152400"/>
          </a:xfrm>
          <a:prstGeom prst="rect">
            <a:avLst/>
          </a:prstGeom>
          <a:solidFill>
            <a:srgbClr val="CC66FF"/>
          </a:solidFill>
          <a:ln w="9525">
            <a:solidFill>
              <a:schemeClr val="tx1"/>
            </a:solidFill>
            <a:miter lim="800000"/>
            <a:headEnd/>
            <a:tailEnd/>
          </a:ln>
        </p:spPr>
        <p:txBody>
          <a:bodyPr wrap="none" anchor="ctr"/>
          <a:lstStyle/>
          <a:p>
            <a:pPr algn="ctr"/>
            <a:endParaRPr lang="en-US" sz="2400"/>
          </a:p>
        </p:txBody>
      </p:sp>
      <p:sp>
        <p:nvSpPr>
          <p:cNvPr id="19" name="Rectangle 18"/>
          <p:cNvSpPr>
            <a:spLocks noChangeArrowheads="1"/>
          </p:cNvSpPr>
          <p:nvPr/>
        </p:nvSpPr>
        <p:spPr bwMode="auto">
          <a:xfrm>
            <a:off x="2209800" y="4878388"/>
            <a:ext cx="152400" cy="152400"/>
          </a:xfrm>
          <a:prstGeom prst="rect">
            <a:avLst/>
          </a:prstGeom>
          <a:solidFill>
            <a:srgbClr val="CC66FF"/>
          </a:solidFill>
          <a:ln w="9525">
            <a:solidFill>
              <a:schemeClr val="tx1"/>
            </a:solidFill>
            <a:miter lim="800000"/>
            <a:headEnd/>
            <a:tailEnd/>
          </a:ln>
        </p:spPr>
        <p:txBody>
          <a:bodyPr wrap="none" anchor="ctr"/>
          <a:lstStyle/>
          <a:p>
            <a:endParaRPr lang="en-US"/>
          </a:p>
        </p:txBody>
      </p:sp>
      <p:sp>
        <p:nvSpPr>
          <p:cNvPr id="20" name="Rectangle 19"/>
          <p:cNvSpPr>
            <a:spLocks noChangeArrowheads="1"/>
          </p:cNvSpPr>
          <p:nvPr/>
        </p:nvSpPr>
        <p:spPr bwMode="auto">
          <a:xfrm>
            <a:off x="2438400" y="4878388"/>
            <a:ext cx="152400" cy="152400"/>
          </a:xfrm>
          <a:prstGeom prst="rect">
            <a:avLst/>
          </a:prstGeom>
          <a:solidFill>
            <a:srgbClr val="CC66FF"/>
          </a:solidFill>
          <a:ln w="9525">
            <a:solidFill>
              <a:schemeClr val="tx1"/>
            </a:solidFill>
            <a:miter lim="800000"/>
            <a:headEnd/>
            <a:tailEnd/>
          </a:ln>
        </p:spPr>
        <p:txBody>
          <a:bodyPr wrap="none" anchor="ctr"/>
          <a:lstStyle/>
          <a:p>
            <a:pPr algn="ctr"/>
            <a:endParaRPr lang="en-US" sz="2400"/>
          </a:p>
        </p:txBody>
      </p:sp>
      <p:sp>
        <p:nvSpPr>
          <p:cNvPr id="21" name="Rectangle 20"/>
          <p:cNvSpPr>
            <a:spLocks noChangeArrowheads="1"/>
          </p:cNvSpPr>
          <p:nvPr/>
        </p:nvSpPr>
        <p:spPr bwMode="auto">
          <a:xfrm>
            <a:off x="2667000" y="4878388"/>
            <a:ext cx="152400" cy="152400"/>
          </a:xfrm>
          <a:prstGeom prst="rect">
            <a:avLst/>
          </a:prstGeom>
          <a:solidFill>
            <a:srgbClr val="CC66FF"/>
          </a:solidFill>
          <a:ln w="9525">
            <a:solidFill>
              <a:schemeClr val="tx1"/>
            </a:solidFill>
            <a:miter lim="800000"/>
            <a:headEnd/>
            <a:tailEnd/>
          </a:ln>
        </p:spPr>
        <p:txBody>
          <a:bodyPr wrap="none" anchor="ctr"/>
          <a:lstStyle/>
          <a:p>
            <a:pPr algn="ctr"/>
            <a:endParaRPr lang="en-US" sz="2400"/>
          </a:p>
        </p:txBody>
      </p:sp>
      <p:sp>
        <p:nvSpPr>
          <p:cNvPr id="22" name="Rectangle 21"/>
          <p:cNvSpPr>
            <a:spLocks noChangeArrowheads="1"/>
          </p:cNvSpPr>
          <p:nvPr/>
        </p:nvSpPr>
        <p:spPr bwMode="auto">
          <a:xfrm>
            <a:off x="5257800" y="4191000"/>
            <a:ext cx="152400" cy="152400"/>
          </a:xfrm>
          <a:prstGeom prst="rect">
            <a:avLst/>
          </a:prstGeom>
          <a:solidFill>
            <a:srgbClr val="CC66FF"/>
          </a:solid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5486400" y="4191000"/>
            <a:ext cx="152400" cy="152400"/>
          </a:xfrm>
          <a:prstGeom prst="rect">
            <a:avLst/>
          </a:prstGeom>
          <a:solidFill>
            <a:srgbClr val="CC66FF"/>
          </a:solidFill>
          <a:ln w="9525">
            <a:solidFill>
              <a:schemeClr val="tx1"/>
            </a:solidFill>
            <a:miter lim="800000"/>
            <a:headEnd/>
            <a:tailEnd/>
          </a:ln>
        </p:spPr>
        <p:txBody>
          <a:bodyPr wrap="none" anchor="ctr"/>
          <a:lstStyle/>
          <a:p>
            <a:pPr algn="ctr"/>
            <a:endParaRPr lang="en-US" sz="2400"/>
          </a:p>
        </p:txBody>
      </p:sp>
      <p:sp>
        <p:nvSpPr>
          <p:cNvPr id="24" name="Rectangle 23"/>
          <p:cNvSpPr>
            <a:spLocks noChangeArrowheads="1"/>
          </p:cNvSpPr>
          <p:nvPr/>
        </p:nvSpPr>
        <p:spPr bwMode="auto">
          <a:xfrm>
            <a:off x="5715000" y="4191000"/>
            <a:ext cx="152400" cy="152400"/>
          </a:xfrm>
          <a:prstGeom prst="rect">
            <a:avLst/>
          </a:prstGeom>
          <a:solidFill>
            <a:srgbClr val="CC66FF"/>
          </a:solidFill>
          <a:ln w="9525">
            <a:solidFill>
              <a:schemeClr val="tx1"/>
            </a:solidFill>
            <a:miter lim="800000"/>
            <a:headEnd/>
            <a:tailEnd/>
          </a:ln>
        </p:spPr>
        <p:txBody>
          <a:bodyPr wrap="none" anchor="ctr"/>
          <a:lstStyle/>
          <a:p>
            <a:pPr algn="ctr"/>
            <a:endParaRPr lang="en-US" sz="2400"/>
          </a:p>
        </p:txBody>
      </p:sp>
      <p:sp>
        <p:nvSpPr>
          <p:cNvPr id="25" name="Rectangle 24"/>
          <p:cNvSpPr>
            <a:spLocks noChangeArrowheads="1"/>
          </p:cNvSpPr>
          <p:nvPr/>
        </p:nvSpPr>
        <p:spPr bwMode="auto">
          <a:xfrm>
            <a:off x="5943600" y="4191000"/>
            <a:ext cx="152400" cy="152400"/>
          </a:xfrm>
          <a:prstGeom prst="rect">
            <a:avLst/>
          </a:prstGeom>
          <a:solidFill>
            <a:srgbClr val="CC66FF"/>
          </a:solidFill>
          <a:ln w="9525">
            <a:solidFill>
              <a:schemeClr val="tx1"/>
            </a:solidFill>
            <a:miter lim="800000"/>
            <a:headEnd/>
            <a:tailEnd/>
          </a:ln>
        </p:spPr>
        <p:txBody>
          <a:bodyPr wrap="none" anchor="ctr"/>
          <a:lstStyle/>
          <a:p>
            <a:pPr algn="ctr"/>
            <a:endParaRPr lang="en-US" sz="2400"/>
          </a:p>
        </p:txBody>
      </p:sp>
      <p:sp>
        <p:nvSpPr>
          <p:cNvPr id="26" name="Rectangle 25"/>
          <p:cNvSpPr>
            <a:spLocks noChangeArrowheads="1"/>
          </p:cNvSpPr>
          <p:nvPr/>
        </p:nvSpPr>
        <p:spPr bwMode="auto">
          <a:xfrm>
            <a:off x="6172200" y="4191000"/>
            <a:ext cx="152400" cy="152400"/>
          </a:xfrm>
          <a:prstGeom prst="rect">
            <a:avLst/>
          </a:prstGeom>
          <a:solidFill>
            <a:srgbClr val="CC66FF"/>
          </a:solidFill>
          <a:ln w="9525">
            <a:solidFill>
              <a:schemeClr val="tx1"/>
            </a:solidFill>
            <a:miter lim="800000"/>
            <a:headEnd/>
            <a:tailEnd/>
          </a:ln>
        </p:spPr>
        <p:txBody>
          <a:bodyPr wrap="none" anchor="ctr"/>
          <a:lstStyle/>
          <a:p>
            <a:pPr algn="ctr"/>
            <a:endParaRPr lang="en-US" sz="2400"/>
          </a:p>
        </p:txBody>
      </p:sp>
      <p:sp>
        <p:nvSpPr>
          <p:cNvPr id="27" name="Rectangle 26"/>
          <p:cNvSpPr>
            <a:spLocks noChangeArrowheads="1"/>
          </p:cNvSpPr>
          <p:nvPr/>
        </p:nvSpPr>
        <p:spPr bwMode="auto">
          <a:xfrm>
            <a:off x="5257800" y="4419600"/>
            <a:ext cx="152400" cy="152400"/>
          </a:xfrm>
          <a:prstGeom prst="rect">
            <a:avLst/>
          </a:prstGeom>
          <a:solidFill>
            <a:srgbClr val="CC66FF"/>
          </a:solid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486400" y="4419600"/>
            <a:ext cx="152400" cy="152400"/>
          </a:xfrm>
          <a:prstGeom prst="rect">
            <a:avLst/>
          </a:prstGeom>
          <a:solidFill>
            <a:srgbClr val="CC66FF"/>
          </a:solidFill>
          <a:ln w="9525">
            <a:solidFill>
              <a:schemeClr val="tx1"/>
            </a:solidFill>
            <a:miter lim="800000"/>
            <a:headEnd/>
            <a:tailEnd/>
          </a:ln>
        </p:spPr>
        <p:txBody>
          <a:bodyPr wrap="none" anchor="ctr"/>
          <a:lstStyle/>
          <a:p>
            <a:pPr algn="ctr"/>
            <a:endParaRPr lang="en-US" sz="2400"/>
          </a:p>
        </p:txBody>
      </p:sp>
      <p:sp>
        <p:nvSpPr>
          <p:cNvPr id="29" name="Rectangle 28"/>
          <p:cNvSpPr>
            <a:spLocks noChangeArrowheads="1"/>
          </p:cNvSpPr>
          <p:nvPr/>
        </p:nvSpPr>
        <p:spPr bwMode="auto">
          <a:xfrm>
            <a:off x="5715000" y="4419600"/>
            <a:ext cx="152400" cy="152400"/>
          </a:xfrm>
          <a:prstGeom prst="rect">
            <a:avLst/>
          </a:prstGeom>
          <a:solidFill>
            <a:srgbClr val="CC66FF"/>
          </a:solidFill>
          <a:ln w="9525">
            <a:solidFill>
              <a:schemeClr val="tx1"/>
            </a:solidFill>
            <a:miter lim="800000"/>
            <a:headEnd/>
            <a:tailEnd/>
          </a:ln>
        </p:spPr>
        <p:txBody>
          <a:bodyPr wrap="none" anchor="ctr"/>
          <a:lstStyle/>
          <a:p>
            <a:pPr algn="ctr"/>
            <a:endParaRPr lang="en-US" sz="2400"/>
          </a:p>
        </p:txBody>
      </p:sp>
      <p:sp>
        <p:nvSpPr>
          <p:cNvPr id="30" name="Rectangle 29"/>
          <p:cNvSpPr>
            <a:spLocks noChangeArrowheads="1"/>
          </p:cNvSpPr>
          <p:nvPr/>
        </p:nvSpPr>
        <p:spPr bwMode="auto">
          <a:xfrm>
            <a:off x="5943600" y="4419600"/>
            <a:ext cx="152400" cy="152400"/>
          </a:xfrm>
          <a:prstGeom prst="rect">
            <a:avLst/>
          </a:prstGeom>
          <a:solidFill>
            <a:srgbClr val="CC66FF"/>
          </a:solidFill>
          <a:ln w="9525">
            <a:solidFill>
              <a:schemeClr val="tx1"/>
            </a:solidFill>
            <a:miter lim="800000"/>
            <a:headEnd/>
            <a:tailEnd/>
          </a:ln>
        </p:spPr>
        <p:txBody>
          <a:bodyPr wrap="none" anchor="ctr"/>
          <a:lstStyle/>
          <a:p>
            <a:pPr algn="ctr"/>
            <a:endParaRPr lang="en-US" sz="2400"/>
          </a:p>
        </p:txBody>
      </p:sp>
      <p:sp>
        <p:nvSpPr>
          <p:cNvPr id="31" name="Rectangle 30"/>
          <p:cNvSpPr>
            <a:spLocks noChangeArrowheads="1"/>
          </p:cNvSpPr>
          <p:nvPr/>
        </p:nvSpPr>
        <p:spPr bwMode="auto">
          <a:xfrm>
            <a:off x="6172200" y="4419600"/>
            <a:ext cx="152400" cy="152400"/>
          </a:xfrm>
          <a:prstGeom prst="rect">
            <a:avLst/>
          </a:prstGeom>
          <a:solidFill>
            <a:srgbClr val="CC66FF"/>
          </a:solidFill>
          <a:ln w="9525">
            <a:solidFill>
              <a:schemeClr val="tx1"/>
            </a:solidFill>
            <a:miter lim="800000"/>
            <a:headEnd/>
            <a:tailEnd/>
          </a:ln>
        </p:spPr>
        <p:txBody>
          <a:bodyPr wrap="none" anchor="ctr"/>
          <a:lstStyle/>
          <a:p>
            <a:pPr algn="ctr"/>
            <a:endParaRPr lang="en-US" sz="2400"/>
          </a:p>
        </p:txBody>
      </p:sp>
      <p:sp>
        <p:nvSpPr>
          <p:cNvPr id="32" name="Rectangle 31"/>
          <p:cNvSpPr>
            <a:spLocks noChangeArrowheads="1"/>
          </p:cNvSpPr>
          <p:nvPr/>
        </p:nvSpPr>
        <p:spPr bwMode="auto">
          <a:xfrm>
            <a:off x="5257800" y="4648200"/>
            <a:ext cx="152400" cy="152400"/>
          </a:xfrm>
          <a:prstGeom prst="rect">
            <a:avLst/>
          </a:prstGeom>
          <a:solidFill>
            <a:srgbClr val="CC66FF"/>
          </a:solidFill>
          <a:ln w="9525">
            <a:solidFill>
              <a:schemeClr val="tx1"/>
            </a:solidFill>
            <a:miter lim="800000"/>
            <a:headEnd/>
            <a:tailEnd/>
          </a:ln>
        </p:spPr>
        <p:txBody>
          <a:bodyPr wrap="none" anchor="ctr"/>
          <a:lstStyle/>
          <a:p>
            <a:endParaRPr lang="en-US"/>
          </a:p>
        </p:txBody>
      </p:sp>
      <p:sp>
        <p:nvSpPr>
          <p:cNvPr id="33" name="Rectangle 32"/>
          <p:cNvSpPr>
            <a:spLocks noChangeArrowheads="1"/>
          </p:cNvSpPr>
          <p:nvPr/>
        </p:nvSpPr>
        <p:spPr bwMode="auto">
          <a:xfrm>
            <a:off x="5486400" y="4648200"/>
            <a:ext cx="152400" cy="152400"/>
          </a:xfrm>
          <a:prstGeom prst="rect">
            <a:avLst/>
          </a:prstGeom>
          <a:solidFill>
            <a:srgbClr val="CC66FF"/>
          </a:solidFill>
          <a:ln w="9525">
            <a:solidFill>
              <a:schemeClr val="tx1"/>
            </a:solidFill>
            <a:miter lim="800000"/>
            <a:headEnd/>
            <a:tailEnd/>
          </a:ln>
        </p:spPr>
        <p:txBody>
          <a:bodyPr wrap="none" anchor="ctr"/>
          <a:lstStyle/>
          <a:p>
            <a:pPr algn="ctr"/>
            <a:endParaRPr lang="en-US" sz="2400"/>
          </a:p>
        </p:txBody>
      </p:sp>
      <p:sp>
        <p:nvSpPr>
          <p:cNvPr id="34" name="Rectangle 33"/>
          <p:cNvSpPr>
            <a:spLocks noChangeArrowheads="1"/>
          </p:cNvSpPr>
          <p:nvPr/>
        </p:nvSpPr>
        <p:spPr bwMode="auto">
          <a:xfrm>
            <a:off x="5715000" y="4648200"/>
            <a:ext cx="152400" cy="152400"/>
          </a:xfrm>
          <a:prstGeom prst="rect">
            <a:avLst/>
          </a:prstGeom>
          <a:solidFill>
            <a:srgbClr val="CC66FF"/>
          </a:solidFill>
          <a:ln w="9525">
            <a:solidFill>
              <a:schemeClr val="tx1"/>
            </a:solidFill>
            <a:miter lim="800000"/>
            <a:headEnd/>
            <a:tailEnd/>
          </a:ln>
        </p:spPr>
        <p:txBody>
          <a:bodyPr wrap="none" anchor="ctr"/>
          <a:lstStyle/>
          <a:p>
            <a:pPr algn="ctr"/>
            <a:endParaRPr lang="en-US" sz="2400"/>
          </a:p>
        </p:txBody>
      </p:sp>
      <p:sp>
        <p:nvSpPr>
          <p:cNvPr id="35" name="Rectangle 34"/>
          <p:cNvSpPr>
            <a:spLocks noChangeArrowheads="1"/>
          </p:cNvSpPr>
          <p:nvPr/>
        </p:nvSpPr>
        <p:spPr bwMode="auto">
          <a:xfrm>
            <a:off x="5943600" y="4648200"/>
            <a:ext cx="152400" cy="152400"/>
          </a:xfrm>
          <a:prstGeom prst="rect">
            <a:avLst/>
          </a:prstGeom>
          <a:solidFill>
            <a:srgbClr val="CC66FF"/>
          </a:solidFill>
          <a:ln w="9525">
            <a:solidFill>
              <a:schemeClr val="tx1"/>
            </a:solidFill>
            <a:miter lim="800000"/>
            <a:headEnd/>
            <a:tailEnd/>
          </a:ln>
        </p:spPr>
        <p:txBody>
          <a:bodyPr wrap="none" anchor="ctr"/>
          <a:lstStyle/>
          <a:p>
            <a:pPr algn="ctr"/>
            <a:endParaRPr lang="en-US" sz="2400"/>
          </a:p>
        </p:txBody>
      </p:sp>
      <p:sp>
        <p:nvSpPr>
          <p:cNvPr id="36" name="Rectangle 35"/>
          <p:cNvSpPr>
            <a:spLocks noChangeArrowheads="1"/>
          </p:cNvSpPr>
          <p:nvPr/>
        </p:nvSpPr>
        <p:spPr bwMode="auto">
          <a:xfrm>
            <a:off x="6172200" y="4648200"/>
            <a:ext cx="152400" cy="152400"/>
          </a:xfrm>
          <a:prstGeom prst="rect">
            <a:avLst/>
          </a:prstGeom>
          <a:solidFill>
            <a:srgbClr val="CC66FF"/>
          </a:solidFill>
          <a:ln w="9525">
            <a:solidFill>
              <a:schemeClr val="tx1"/>
            </a:solidFill>
            <a:miter lim="800000"/>
            <a:headEnd/>
            <a:tailEnd/>
          </a:ln>
        </p:spPr>
        <p:txBody>
          <a:bodyPr wrap="none" anchor="ctr"/>
          <a:lstStyle/>
          <a:p>
            <a:pPr algn="ctr"/>
            <a:endParaRPr lang="en-US" sz="2400"/>
          </a:p>
        </p:txBody>
      </p:sp>
      <p:sp>
        <p:nvSpPr>
          <p:cNvPr id="37" name="Rectangle 36"/>
          <p:cNvSpPr>
            <a:spLocks noChangeArrowheads="1"/>
          </p:cNvSpPr>
          <p:nvPr/>
        </p:nvSpPr>
        <p:spPr bwMode="auto">
          <a:xfrm>
            <a:off x="5257800" y="4876800"/>
            <a:ext cx="152400" cy="152400"/>
          </a:xfrm>
          <a:prstGeom prst="rect">
            <a:avLst/>
          </a:prstGeom>
          <a:solidFill>
            <a:srgbClr val="CC66FF"/>
          </a:solidFill>
          <a:ln w="9525">
            <a:solidFill>
              <a:schemeClr val="tx1"/>
            </a:solidFill>
            <a:miter lim="800000"/>
            <a:headEnd/>
            <a:tailEnd/>
          </a:ln>
        </p:spPr>
        <p:txBody>
          <a:bodyPr wrap="none" anchor="ctr"/>
          <a:lstStyle/>
          <a:p>
            <a:endParaRPr lang="en-US"/>
          </a:p>
        </p:txBody>
      </p:sp>
      <p:sp>
        <p:nvSpPr>
          <p:cNvPr id="38" name="Rectangle 37"/>
          <p:cNvSpPr>
            <a:spLocks noChangeArrowheads="1"/>
          </p:cNvSpPr>
          <p:nvPr/>
        </p:nvSpPr>
        <p:spPr bwMode="auto">
          <a:xfrm>
            <a:off x="5486400" y="4876800"/>
            <a:ext cx="152400" cy="152400"/>
          </a:xfrm>
          <a:prstGeom prst="rect">
            <a:avLst/>
          </a:prstGeom>
          <a:solidFill>
            <a:srgbClr val="CC66FF"/>
          </a:solidFill>
          <a:ln w="9525">
            <a:solidFill>
              <a:schemeClr val="tx1"/>
            </a:solidFill>
            <a:miter lim="800000"/>
            <a:headEnd/>
            <a:tailEnd/>
          </a:ln>
        </p:spPr>
        <p:txBody>
          <a:bodyPr wrap="none" anchor="ctr"/>
          <a:lstStyle/>
          <a:p>
            <a:pPr algn="ctr"/>
            <a:endParaRPr lang="en-US" sz="2400"/>
          </a:p>
        </p:txBody>
      </p:sp>
      <p:sp>
        <p:nvSpPr>
          <p:cNvPr id="39" name="Rectangle 38"/>
          <p:cNvSpPr>
            <a:spLocks noChangeArrowheads="1"/>
          </p:cNvSpPr>
          <p:nvPr/>
        </p:nvSpPr>
        <p:spPr bwMode="auto">
          <a:xfrm>
            <a:off x="5715000" y="4876800"/>
            <a:ext cx="152400" cy="152400"/>
          </a:xfrm>
          <a:prstGeom prst="rect">
            <a:avLst/>
          </a:prstGeom>
          <a:solidFill>
            <a:srgbClr val="CC66FF"/>
          </a:solidFill>
          <a:ln w="9525">
            <a:solidFill>
              <a:schemeClr val="tx1"/>
            </a:solidFill>
            <a:miter lim="800000"/>
            <a:headEnd/>
            <a:tailEnd/>
          </a:ln>
        </p:spPr>
        <p:txBody>
          <a:bodyPr wrap="none" anchor="ctr"/>
          <a:lstStyle/>
          <a:p>
            <a:pPr algn="ctr"/>
            <a:endParaRPr lang="en-US" sz="2400"/>
          </a:p>
        </p:txBody>
      </p:sp>
      <p:sp>
        <p:nvSpPr>
          <p:cNvPr id="40" name="Rectangle 39"/>
          <p:cNvSpPr>
            <a:spLocks noChangeArrowheads="1"/>
          </p:cNvSpPr>
          <p:nvPr/>
        </p:nvSpPr>
        <p:spPr bwMode="auto">
          <a:xfrm>
            <a:off x="5943600" y="4876800"/>
            <a:ext cx="152400" cy="152400"/>
          </a:xfrm>
          <a:prstGeom prst="rect">
            <a:avLst/>
          </a:prstGeom>
          <a:solidFill>
            <a:srgbClr val="CC66FF"/>
          </a:solidFill>
          <a:ln w="9525">
            <a:solidFill>
              <a:schemeClr val="tx1"/>
            </a:solidFill>
            <a:miter lim="800000"/>
            <a:headEnd/>
            <a:tailEnd/>
          </a:ln>
        </p:spPr>
        <p:txBody>
          <a:bodyPr wrap="none" anchor="ctr"/>
          <a:lstStyle/>
          <a:p>
            <a:pPr algn="ctr"/>
            <a:endParaRPr lang="en-US" sz="2400"/>
          </a:p>
        </p:txBody>
      </p:sp>
      <p:sp>
        <p:nvSpPr>
          <p:cNvPr id="41" name="Rectangle 40"/>
          <p:cNvSpPr>
            <a:spLocks noChangeArrowheads="1"/>
          </p:cNvSpPr>
          <p:nvPr/>
        </p:nvSpPr>
        <p:spPr bwMode="auto">
          <a:xfrm>
            <a:off x="6172200" y="4876800"/>
            <a:ext cx="152400" cy="152400"/>
          </a:xfrm>
          <a:prstGeom prst="rect">
            <a:avLst/>
          </a:prstGeom>
          <a:solidFill>
            <a:srgbClr val="CC66FF"/>
          </a:solidFill>
          <a:ln w="9525">
            <a:solidFill>
              <a:schemeClr val="tx1"/>
            </a:solidFill>
            <a:miter lim="800000"/>
            <a:headEnd/>
            <a:tailEnd/>
          </a:ln>
        </p:spPr>
        <p:txBody>
          <a:bodyPr wrap="none" anchor="ctr"/>
          <a:lstStyle/>
          <a:p>
            <a:pPr algn="ctr"/>
            <a:endParaRPr lang="en-US" sz="2400"/>
          </a:p>
        </p:txBody>
      </p:sp>
      <p:sp>
        <p:nvSpPr>
          <p:cNvPr id="42" name="Text Box 41"/>
          <p:cNvSpPr txBox="1">
            <a:spLocks noChangeArrowheads="1"/>
          </p:cNvSpPr>
          <p:nvPr/>
        </p:nvSpPr>
        <p:spPr bwMode="auto">
          <a:xfrm>
            <a:off x="1219200" y="3429000"/>
            <a:ext cx="2514600" cy="457200"/>
          </a:xfrm>
          <a:prstGeom prst="rect">
            <a:avLst/>
          </a:prstGeom>
          <a:solidFill>
            <a:schemeClr val="accent6">
              <a:lumMod val="60000"/>
              <a:lumOff val="40000"/>
            </a:schemeClr>
          </a:solidFill>
          <a:ln w="9525">
            <a:noFill/>
            <a:miter lim="800000"/>
            <a:headEnd/>
            <a:tailEnd/>
          </a:ln>
        </p:spPr>
        <p:txBody>
          <a:bodyPr>
            <a:spAutoFit/>
          </a:bodyPr>
          <a:lstStyle/>
          <a:p>
            <a:pPr algn="ctr"/>
            <a:r>
              <a:rPr lang="en-US" sz="2400" dirty="0">
                <a:latin typeface="Arial" charset="0"/>
              </a:rPr>
              <a:t>“Ragged” array:</a:t>
            </a:r>
          </a:p>
        </p:txBody>
      </p:sp>
      <p:sp>
        <p:nvSpPr>
          <p:cNvPr id="43" name="Text Box 42"/>
          <p:cNvSpPr txBox="1">
            <a:spLocks noChangeArrowheads="1"/>
          </p:cNvSpPr>
          <p:nvPr/>
        </p:nvSpPr>
        <p:spPr bwMode="auto">
          <a:xfrm>
            <a:off x="4495800" y="3429000"/>
            <a:ext cx="2743200" cy="457200"/>
          </a:xfrm>
          <a:prstGeom prst="rect">
            <a:avLst/>
          </a:prstGeom>
          <a:solidFill>
            <a:schemeClr val="accent6">
              <a:lumMod val="60000"/>
              <a:lumOff val="40000"/>
            </a:schemeClr>
          </a:solidFill>
          <a:ln w="9525">
            <a:noFill/>
            <a:miter lim="800000"/>
            <a:headEnd/>
            <a:tailEnd/>
          </a:ln>
        </p:spPr>
        <p:txBody>
          <a:bodyPr>
            <a:spAutoFit/>
          </a:bodyPr>
          <a:lstStyle/>
          <a:p>
            <a:pPr algn="ctr">
              <a:spcBef>
                <a:spcPct val="50000"/>
              </a:spcBef>
            </a:pPr>
            <a:r>
              <a:rPr lang="en-US" sz="2400">
                <a:latin typeface="Arial" charset="0"/>
              </a:rPr>
              <a:t>Rectangular array:</a:t>
            </a:r>
          </a:p>
        </p:txBody>
      </p:sp>
      <p:grpSp>
        <p:nvGrpSpPr>
          <p:cNvPr id="44" name="Group 43"/>
          <p:cNvGrpSpPr>
            <a:grpSpLocks/>
          </p:cNvGrpSpPr>
          <p:nvPr/>
        </p:nvGrpSpPr>
        <p:grpSpPr bwMode="auto">
          <a:xfrm>
            <a:off x="1928813" y="4116388"/>
            <a:ext cx="228600" cy="958850"/>
            <a:chOff x="1536" y="2544"/>
            <a:chExt cx="144" cy="624"/>
          </a:xfrm>
        </p:grpSpPr>
        <p:sp>
          <p:nvSpPr>
            <p:cNvPr id="45" name="Line 44"/>
            <p:cNvSpPr>
              <a:spLocks noChangeShapeType="1"/>
            </p:cNvSpPr>
            <p:nvPr/>
          </p:nvSpPr>
          <p:spPr bwMode="auto">
            <a:xfrm flipH="1">
              <a:off x="1536" y="3168"/>
              <a:ext cx="144" cy="0"/>
            </a:xfrm>
            <a:prstGeom prst="line">
              <a:avLst/>
            </a:prstGeom>
            <a:noFill/>
            <a:ln w="9525">
              <a:solidFill>
                <a:srgbClr val="FF3300"/>
              </a:solidFill>
              <a:round/>
              <a:headEnd/>
              <a:tailEnd/>
            </a:ln>
          </p:spPr>
          <p:txBody>
            <a:bodyPr wrap="none" anchor="ctr"/>
            <a:lstStyle/>
            <a:p>
              <a:endParaRPr lang="en-US"/>
            </a:p>
          </p:txBody>
        </p:sp>
        <p:sp>
          <p:nvSpPr>
            <p:cNvPr id="46" name="Line 45"/>
            <p:cNvSpPr>
              <a:spLocks noChangeShapeType="1"/>
            </p:cNvSpPr>
            <p:nvPr/>
          </p:nvSpPr>
          <p:spPr bwMode="auto">
            <a:xfrm flipH="1">
              <a:off x="1536" y="2544"/>
              <a:ext cx="144" cy="0"/>
            </a:xfrm>
            <a:prstGeom prst="line">
              <a:avLst/>
            </a:prstGeom>
            <a:noFill/>
            <a:ln w="9525">
              <a:solidFill>
                <a:srgbClr val="FF3300"/>
              </a:solidFill>
              <a:round/>
              <a:headEnd/>
              <a:tailEnd/>
            </a:ln>
          </p:spPr>
          <p:txBody>
            <a:bodyPr wrap="none" anchor="ctr"/>
            <a:lstStyle/>
            <a:p>
              <a:endParaRPr lang="en-US"/>
            </a:p>
          </p:txBody>
        </p:sp>
        <p:sp>
          <p:nvSpPr>
            <p:cNvPr id="47" name="Line 46"/>
            <p:cNvSpPr>
              <a:spLocks noChangeShapeType="1"/>
            </p:cNvSpPr>
            <p:nvPr/>
          </p:nvSpPr>
          <p:spPr bwMode="auto">
            <a:xfrm>
              <a:off x="1536" y="2544"/>
              <a:ext cx="0" cy="624"/>
            </a:xfrm>
            <a:prstGeom prst="line">
              <a:avLst/>
            </a:prstGeom>
            <a:noFill/>
            <a:ln w="9525">
              <a:solidFill>
                <a:srgbClr val="FF3300"/>
              </a:solidFill>
              <a:round/>
              <a:headEnd/>
              <a:tailEnd/>
            </a:ln>
          </p:spPr>
          <p:txBody>
            <a:bodyPr wrap="none" anchor="ctr"/>
            <a:lstStyle/>
            <a:p>
              <a:endParaRPr lang="en-US"/>
            </a:p>
          </p:txBody>
        </p:sp>
      </p:grpSp>
      <p:sp>
        <p:nvSpPr>
          <p:cNvPr id="48" name="Text Box 47"/>
          <p:cNvSpPr txBox="1">
            <a:spLocks noChangeArrowheads="1"/>
          </p:cNvSpPr>
          <p:nvPr/>
        </p:nvSpPr>
        <p:spPr bwMode="auto">
          <a:xfrm>
            <a:off x="403225" y="4356100"/>
            <a:ext cx="1458913" cy="457200"/>
          </a:xfrm>
          <a:prstGeom prst="rect">
            <a:avLst/>
          </a:prstGeom>
          <a:solidFill>
            <a:schemeClr val="accent6">
              <a:lumMod val="60000"/>
              <a:lumOff val="40000"/>
            </a:schemeClr>
          </a:solidFill>
          <a:ln w="9525">
            <a:noFill/>
            <a:miter lim="800000"/>
            <a:headEnd/>
            <a:tailEnd/>
          </a:ln>
        </p:spPr>
        <p:txBody>
          <a:bodyPr>
            <a:spAutoFit/>
          </a:bodyPr>
          <a:lstStyle/>
          <a:p>
            <a:pPr algn="ctr">
              <a:spcBef>
                <a:spcPct val="50000"/>
              </a:spcBef>
            </a:pPr>
            <a:r>
              <a:rPr lang="en-US" sz="2400" b="1">
                <a:latin typeface="Arial" charset="0"/>
              </a:rPr>
              <a:t>m.length</a:t>
            </a:r>
          </a:p>
        </p:txBody>
      </p:sp>
      <p:grpSp>
        <p:nvGrpSpPr>
          <p:cNvPr id="49" name="Group 65"/>
          <p:cNvGrpSpPr>
            <a:grpSpLocks/>
          </p:cNvGrpSpPr>
          <p:nvPr/>
        </p:nvGrpSpPr>
        <p:grpSpPr bwMode="auto">
          <a:xfrm>
            <a:off x="2165350" y="5159375"/>
            <a:ext cx="685800" cy="228600"/>
            <a:chOff x="1639" y="3505"/>
            <a:chExt cx="459" cy="144"/>
          </a:xfrm>
        </p:grpSpPr>
        <p:sp>
          <p:nvSpPr>
            <p:cNvPr id="50" name="Line 49"/>
            <p:cNvSpPr>
              <a:spLocks noChangeShapeType="1"/>
            </p:cNvSpPr>
            <p:nvPr/>
          </p:nvSpPr>
          <p:spPr bwMode="auto">
            <a:xfrm>
              <a:off x="1639" y="3505"/>
              <a:ext cx="0" cy="144"/>
            </a:xfrm>
            <a:prstGeom prst="line">
              <a:avLst/>
            </a:prstGeom>
            <a:noFill/>
            <a:ln w="9525">
              <a:solidFill>
                <a:srgbClr val="FF3300"/>
              </a:solidFill>
              <a:round/>
              <a:headEnd/>
              <a:tailEnd/>
            </a:ln>
          </p:spPr>
          <p:txBody>
            <a:bodyPr wrap="none" anchor="ctr"/>
            <a:lstStyle/>
            <a:p>
              <a:endParaRPr lang="en-US"/>
            </a:p>
          </p:txBody>
        </p:sp>
        <p:sp>
          <p:nvSpPr>
            <p:cNvPr id="51" name="Line 50"/>
            <p:cNvSpPr>
              <a:spLocks noChangeShapeType="1"/>
            </p:cNvSpPr>
            <p:nvPr/>
          </p:nvSpPr>
          <p:spPr bwMode="auto">
            <a:xfrm>
              <a:off x="2098" y="3505"/>
              <a:ext cx="0" cy="144"/>
            </a:xfrm>
            <a:prstGeom prst="line">
              <a:avLst/>
            </a:prstGeom>
            <a:noFill/>
            <a:ln w="9525">
              <a:solidFill>
                <a:srgbClr val="FF3300"/>
              </a:solidFill>
              <a:round/>
              <a:headEnd/>
              <a:tailEnd/>
            </a:ln>
          </p:spPr>
          <p:txBody>
            <a:bodyPr wrap="none" anchor="ctr"/>
            <a:lstStyle/>
            <a:p>
              <a:endParaRPr lang="en-US"/>
            </a:p>
          </p:txBody>
        </p:sp>
        <p:sp>
          <p:nvSpPr>
            <p:cNvPr id="52" name="Line 51"/>
            <p:cNvSpPr>
              <a:spLocks noChangeShapeType="1"/>
            </p:cNvSpPr>
            <p:nvPr/>
          </p:nvSpPr>
          <p:spPr bwMode="auto">
            <a:xfrm>
              <a:off x="1639" y="3649"/>
              <a:ext cx="452" cy="0"/>
            </a:xfrm>
            <a:prstGeom prst="line">
              <a:avLst/>
            </a:prstGeom>
            <a:noFill/>
            <a:ln w="9525">
              <a:solidFill>
                <a:srgbClr val="FF3300"/>
              </a:solidFill>
              <a:round/>
              <a:headEnd/>
              <a:tailEnd/>
            </a:ln>
          </p:spPr>
          <p:txBody>
            <a:bodyPr wrap="none" anchor="ctr"/>
            <a:lstStyle/>
            <a:p>
              <a:endParaRPr lang="en-US"/>
            </a:p>
          </p:txBody>
        </p:sp>
      </p:grpSp>
      <p:sp>
        <p:nvSpPr>
          <p:cNvPr id="53" name="Text Box 52"/>
          <p:cNvSpPr txBox="1">
            <a:spLocks noChangeArrowheads="1"/>
          </p:cNvSpPr>
          <p:nvPr/>
        </p:nvSpPr>
        <p:spPr bwMode="auto">
          <a:xfrm>
            <a:off x="1541463" y="5434013"/>
            <a:ext cx="1951037" cy="457200"/>
          </a:xfrm>
          <a:prstGeom prst="rect">
            <a:avLst/>
          </a:prstGeom>
          <a:solidFill>
            <a:schemeClr val="accent6">
              <a:lumMod val="60000"/>
              <a:lumOff val="40000"/>
            </a:schemeClr>
          </a:solidFill>
          <a:ln w="9525">
            <a:noFill/>
            <a:miter lim="800000"/>
            <a:headEnd/>
            <a:tailEnd/>
          </a:ln>
        </p:spPr>
        <p:txBody>
          <a:bodyPr>
            <a:spAutoFit/>
          </a:bodyPr>
          <a:lstStyle/>
          <a:p>
            <a:pPr algn="ctr">
              <a:spcBef>
                <a:spcPct val="50000"/>
              </a:spcBef>
            </a:pPr>
            <a:r>
              <a:rPr lang="en-US" sz="2400" b="1">
                <a:latin typeface="Arial" charset="0"/>
              </a:rPr>
              <a:t>m[3].length</a:t>
            </a:r>
          </a:p>
        </p:txBody>
      </p:sp>
      <p:grpSp>
        <p:nvGrpSpPr>
          <p:cNvPr id="54" name="Group 64"/>
          <p:cNvGrpSpPr>
            <a:grpSpLocks/>
          </p:cNvGrpSpPr>
          <p:nvPr/>
        </p:nvGrpSpPr>
        <p:grpSpPr bwMode="auto">
          <a:xfrm>
            <a:off x="5226050" y="5170488"/>
            <a:ext cx="1154113" cy="217487"/>
            <a:chOff x="3552" y="3504"/>
            <a:chExt cx="768" cy="144"/>
          </a:xfrm>
        </p:grpSpPr>
        <p:sp>
          <p:nvSpPr>
            <p:cNvPr id="55" name="Line 53"/>
            <p:cNvSpPr>
              <a:spLocks noChangeShapeType="1"/>
            </p:cNvSpPr>
            <p:nvPr/>
          </p:nvSpPr>
          <p:spPr bwMode="auto">
            <a:xfrm>
              <a:off x="3552" y="3504"/>
              <a:ext cx="0" cy="144"/>
            </a:xfrm>
            <a:prstGeom prst="line">
              <a:avLst/>
            </a:prstGeom>
            <a:noFill/>
            <a:ln w="9525">
              <a:solidFill>
                <a:srgbClr val="FF3300"/>
              </a:solidFill>
              <a:round/>
              <a:headEnd/>
              <a:tailEnd/>
            </a:ln>
          </p:spPr>
          <p:txBody>
            <a:bodyPr wrap="none" anchor="ctr"/>
            <a:lstStyle/>
            <a:p>
              <a:endParaRPr lang="en-US"/>
            </a:p>
          </p:txBody>
        </p:sp>
        <p:sp>
          <p:nvSpPr>
            <p:cNvPr id="56" name="Line 54"/>
            <p:cNvSpPr>
              <a:spLocks noChangeShapeType="1"/>
            </p:cNvSpPr>
            <p:nvPr/>
          </p:nvSpPr>
          <p:spPr bwMode="auto">
            <a:xfrm>
              <a:off x="4320" y="3504"/>
              <a:ext cx="0" cy="144"/>
            </a:xfrm>
            <a:prstGeom prst="line">
              <a:avLst/>
            </a:prstGeom>
            <a:noFill/>
            <a:ln w="9525">
              <a:solidFill>
                <a:srgbClr val="FF3300"/>
              </a:solidFill>
              <a:round/>
              <a:headEnd/>
              <a:tailEnd/>
            </a:ln>
          </p:spPr>
          <p:txBody>
            <a:bodyPr wrap="none" anchor="ctr"/>
            <a:lstStyle/>
            <a:p>
              <a:endParaRPr lang="en-US"/>
            </a:p>
          </p:txBody>
        </p:sp>
        <p:sp>
          <p:nvSpPr>
            <p:cNvPr id="57" name="Line 55"/>
            <p:cNvSpPr>
              <a:spLocks noChangeShapeType="1"/>
            </p:cNvSpPr>
            <p:nvPr/>
          </p:nvSpPr>
          <p:spPr bwMode="auto">
            <a:xfrm>
              <a:off x="3552" y="3648"/>
              <a:ext cx="768" cy="0"/>
            </a:xfrm>
            <a:prstGeom prst="line">
              <a:avLst/>
            </a:prstGeom>
            <a:noFill/>
            <a:ln w="9525">
              <a:solidFill>
                <a:srgbClr val="FF3300"/>
              </a:solidFill>
              <a:round/>
              <a:headEnd/>
              <a:tailEnd/>
            </a:ln>
          </p:spPr>
          <p:txBody>
            <a:bodyPr wrap="none" anchor="ctr"/>
            <a:lstStyle/>
            <a:p>
              <a:endParaRPr lang="en-US"/>
            </a:p>
          </p:txBody>
        </p:sp>
      </p:grpSp>
      <p:sp>
        <p:nvSpPr>
          <p:cNvPr id="58" name="Text Box 56"/>
          <p:cNvSpPr txBox="1">
            <a:spLocks noChangeArrowheads="1"/>
          </p:cNvSpPr>
          <p:nvPr/>
        </p:nvSpPr>
        <p:spPr bwMode="auto">
          <a:xfrm>
            <a:off x="4849813" y="5434013"/>
            <a:ext cx="1951037" cy="457200"/>
          </a:xfrm>
          <a:prstGeom prst="rect">
            <a:avLst/>
          </a:prstGeom>
          <a:solidFill>
            <a:schemeClr val="accent6">
              <a:lumMod val="60000"/>
              <a:lumOff val="40000"/>
            </a:schemeClr>
          </a:solidFill>
          <a:ln w="9525">
            <a:noFill/>
            <a:miter lim="800000"/>
            <a:headEnd/>
            <a:tailEnd/>
          </a:ln>
        </p:spPr>
        <p:txBody>
          <a:bodyPr>
            <a:spAutoFit/>
          </a:bodyPr>
          <a:lstStyle/>
          <a:p>
            <a:pPr algn="ctr">
              <a:spcBef>
                <a:spcPct val="50000"/>
              </a:spcBef>
            </a:pPr>
            <a:r>
              <a:rPr lang="en-US" sz="2400" b="1">
                <a:latin typeface="Arial" charset="0"/>
              </a:rPr>
              <a:t>m[0].length</a:t>
            </a:r>
          </a:p>
        </p:txBody>
      </p:sp>
      <p:grpSp>
        <p:nvGrpSpPr>
          <p:cNvPr id="59" name="Group 57"/>
          <p:cNvGrpSpPr>
            <a:grpSpLocks/>
          </p:cNvGrpSpPr>
          <p:nvPr/>
        </p:nvGrpSpPr>
        <p:grpSpPr bwMode="auto">
          <a:xfrm flipH="1">
            <a:off x="6432550" y="4114800"/>
            <a:ext cx="228600" cy="990600"/>
            <a:chOff x="1536" y="2544"/>
            <a:chExt cx="144" cy="624"/>
          </a:xfrm>
        </p:grpSpPr>
        <p:sp>
          <p:nvSpPr>
            <p:cNvPr id="60" name="Line 58"/>
            <p:cNvSpPr>
              <a:spLocks noChangeShapeType="1"/>
            </p:cNvSpPr>
            <p:nvPr/>
          </p:nvSpPr>
          <p:spPr bwMode="auto">
            <a:xfrm flipH="1">
              <a:off x="1536" y="3168"/>
              <a:ext cx="144" cy="0"/>
            </a:xfrm>
            <a:prstGeom prst="line">
              <a:avLst/>
            </a:prstGeom>
            <a:noFill/>
            <a:ln w="9525">
              <a:solidFill>
                <a:srgbClr val="FF3300"/>
              </a:solidFill>
              <a:round/>
              <a:headEnd/>
              <a:tailEnd/>
            </a:ln>
          </p:spPr>
          <p:txBody>
            <a:bodyPr wrap="none" anchor="ctr"/>
            <a:lstStyle/>
            <a:p>
              <a:endParaRPr lang="en-US"/>
            </a:p>
          </p:txBody>
        </p:sp>
        <p:sp>
          <p:nvSpPr>
            <p:cNvPr id="61" name="Line 59"/>
            <p:cNvSpPr>
              <a:spLocks noChangeShapeType="1"/>
            </p:cNvSpPr>
            <p:nvPr/>
          </p:nvSpPr>
          <p:spPr bwMode="auto">
            <a:xfrm flipH="1">
              <a:off x="1536" y="2544"/>
              <a:ext cx="144" cy="0"/>
            </a:xfrm>
            <a:prstGeom prst="line">
              <a:avLst/>
            </a:prstGeom>
            <a:noFill/>
            <a:ln w="9525">
              <a:solidFill>
                <a:srgbClr val="FF3300"/>
              </a:solidFill>
              <a:round/>
              <a:headEnd/>
              <a:tailEnd/>
            </a:ln>
          </p:spPr>
          <p:txBody>
            <a:bodyPr wrap="none" anchor="ctr"/>
            <a:lstStyle/>
            <a:p>
              <a:endParaRPr lang="en-US"/>
            </a:p>
          </p:txBody>
        </p:sp>
        <p:sp>
          <p:nvSpPr>
            <p:cNvPr id="62" name="Line 60"/>
            <p:cNvSpPr>
              <a:spLocks noChangeShapeType="1"/>
            </p:cNvSpPr>
            <p:nvPr/>
          </p:nvSpPr>
          <p:spPr bwMode="auto">
            <a:xfrm>
              <a:off x="1536" y="2544"/>
              <a:ext cx="0" cy="624"/>
            </a:xfrm>
            <a:prstGeom prst="line">
              <a:avLst/>
            </a:prstGeom>
            <a:noFill/>
            <a:ln w="9525">
              <a:solidFill>
                <a:srgbClr val="FF3300"/>
              </a:solidFill>
              <a:round/>
              <a:headEnd/>
              <a:tailEnd/>
            </a:ln>
          </p:spPr>
          <p:txBody>
            <a:bodyPr wrap="none" anchor="ctr"/>
            <a:lstStyle/>
            <a:p>
              <a:endParaRPr lang="en-US"/>
            </a:p>
          </p:txBody>
        </p:sp>
      </p:grpSp>
      <p:sp>
        <p:nvSpPr>
          <p:cNvPr id="63" name="Text Box 61"/>
          <p:cNvSpPr txBox="1">
            <a:spLocks noChangeArrowheads="1"/>
          </p:cNvSpPr>
          <p:nvPr/>
        </p:nvSpPr>
        <p:spPr bwMode="auto">
          <a:xfrm>
            <a:off x="6737350" y="4356100"/>
            <a:ext cx="1503363" cy="457200"/>
          </a:xfrm>
          <a:prstGeom prst="rect">
            <a:avLst/>
          </a:prstGeom>
          <a:solidFill>
            <a:schemeClr val="accent6">
              <a:lumMod val="60000"/>
              <a:lumOff val="40000"/>
            </a:schemeClr>
          </a:solidFill>
          <a:ln w="9525">
            <a:noFill/>
            <a:miter lim="800000"/>
            <a:headEnd/>
            <a:tailEnd/>
          </a:ln>
        </p:spPr>
        <p:txBody>
          <a:bodyPr>
            <a:spAutoFit/>
          </a:bodyPr>
          <a:lstStyle/>
          <a:p>
            <a:pPr algn="ctr">
              <a:spcBef>
                <a:spcPct val="50000"/>
              </a:spcBef>
            </a:pPr>
            <a:r>
              <a:rPr lang="en-US" sz="2400" b="1">
                <a:latin typeface="Arial" charset="0"/>
              </a:rPr>
              <a:t>m.length</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Ragged Array</a:t>
            </a:r>
            <a:endParaRPr lang="en-US" dirty="0"/>
          </a:p>
        </p:txBody>
      </p:sp>
      <p:grpSp>
        <p:nvGrpSpPr>
          <p:cNvPr id="178" name="Group 31"/>
          <p:cNvGrpSpPr>
            <a:grpSpLocks/>
          </p:cNvGrpSpPr>
          <p:nvPr/>
        </p:nvGrpSpPr>
        <p:grpSpPr bwMode="auto">
          <a:xfrm>
            <a:off x="6019800" y="1727200"/>
            <a:ext cx="2590800" cy="2114550"/>
            <a:chOff x="3792" y="2976"/>
            <a:chExt cx="1632" cy="1332"/>
          </a:xfrm>
        </p:grpSpPr>
        <p:grpSp>
          <p:nvGrpSpPr>
            <p:cNvPr id="179" name="Group 17"/>
            <p:cNvGrpSpPr>
              <a:grpSpLocks/>
            </p:cNvGrpSpPr>
            <p:nvPr/>
          </p:nvGrpSpPr>
          <p:grpSpPr bwMode="auto">
            <a:xfrm>
              <a:off x="4032" y="3234"/>
              <a:ext cx="1344" cy="960"/>
              <a:chOff x="4032" y="1392"/>
              <a:chExt cx="1344" cy="960"/>
            </a:xfrm>
          </p:grpSpPr>
          <p:sp>
            <p:nvSpPr>
              <p:cNvPr id="182" name="Rectangle 5"/>
              <p:cNvSpPr>
                <a:spLocks noChangeArrowheads="1"/>
              </p:cNvSpPr>
              <p:nvPr/>
            </p:nvSpPr>
            <p:spPr bwMode="auto">
              <a:xfrm>
                <a:off x="4032" y="1392"/>
                <a:ext cx="336" cy="240"/>
              </a:xfrm>
              <a:prstGeom prst="rect">
                <a:avLst/>
              </a:prstGeom>
              <a:noFill/>
              <a:ln w="28575">
                <a:solidFill>
                  <a:srgbClr val="000000"/>
                </a:solidFill>
                <a:miter lim="800000"/>
                <a:headEnd/>
                <a:tailEnd type="none" w="lg" len="lg"/>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83" name="Rectangle 6"/>
              <p:cNvSpPr>
                <a:spLocks noChangeArrowheads="1"/>
              </p:cNvSpPr>
              <p:nvPr/>
            </p:nvSpPr>
            <p:spPr bwMode="auto">
              <a:xfrm>
                <a:off x="4032" y="1632"/>
                <a:ext cx="336" cy="240"/>
              </a:xfrm>
              <a:prstGeom prst="rect">
                <a:avLst/>
              </a:prstGeom>
              <a:noFill/>
              <a:ln w="28575">
                <a:solidFill>
                  <a:srgbClr val="000000"/>
                </a:solidFill>
                <a:miter lim="800000"/>
                <a:headEnd/>
                <a:tailEnd type="none" w="lg" len="lg"/>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84" name="Rectangle 7"/>
              <p:cNvSpPr>
                <a:spLocks noChangeArrowheads="1"/>
              </p:cNvSpPr>
              <p:nvPr/>
            </p:nvSpPr>
            <p:spPr bwMode="auto">
              <a:xfrm>
                <a:off x="4032" y="1872"/>
                <a:ext cx="336" cy="240"/>
              </a:xfrm>
              <a:prstGeom prst="rect">
                <a:avLst/>
              </a:prstGeom>
              <a:noFill/>
              <a:ln w="28575">
                <a:solidFill>
                  <a:srgbClr val="000000"/>
                </a:solidFill>
                <a:miter lim="800000"/>
                <a:headEnd/>
                <a:tailEnd type="none" w="lg" len="lg"/>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85" name="Rectangle 8"/>
              <p:cNvSpPr>
                <a:spLocks noChangeArrowheads="1"/>
              </p:cNvSpPr>
              <p:nvPr/>
            </p:nvSpPr>
            <p:spPr bwMode="auto">
              <a:xfrm>
                <a:off x="4032" y="2112"/>
                <a:ext cx="336" cy="240"/>
              </a:xfrm>
              <a:prstGeom prst="rect">
                <a:avLst/>
              </a:prstGeom>
              <a:noFill/>
              <a:ln w="28575">
                <a:solidFill>
                  <a:srgbClr val="000000"/>
                </a:solidFill>
                <a:miter lim="800000"/>
                <a:headEnd/>
                <a:tailEnd type="none" w="lg" len="lg"/>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86" name="Rectangle 9"/>
              <p:cNvSpPr>
                <a:spLocks noChangeArrowheads="1"/>
              </p:cNvSpPr>
              <p:nvPr/>
            </p:nvSpPr>
            <p:spPr bwMode="auto">
              <a:xfrm>
                <a:off x="4368" y="1632"/>
                <a:ext cx="336" cy="240"/>
              </a:xfrm>
              <a:prstGeom prst="rect">
                <a:avLst/>
              </a:prstGeom>
              <a:noFill/>
              <a:ln w="28575">
                <a:solidFill>
                  <a:srgbClr val="000000"/>
                </a:solidFill>
                <a:miter lim="800000"/>
                <a:headEnd/>
                <a:tailEnd type="none" w="lg" len="lg"/>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87" name="Rectangle 10"/>
              <p:cNvSpPr>
                <a:spLocks noChangeArrowheads="1"/>
              </p:cNvSpPr>
              <p:nvPr/>
            </p:nvSpPr>
            <p:spPr bwMode="auto">
              <a:xfrm>
                <a:off x="4368" y="1872"/>
                <a:ext cx="336" cy="240"/>
              </a:xfrm>
              <a:prstGeom prst="rect">
                <a:avLst/>
              </a:prstGeom>
              <a:noFill/>
              <a:ln w="28575">
                <a:solidFill>
                  <a:srgbClr val="000000"/>
                </a:solidFill>
                <a:miter lim="800000"/>
                <a:headEnd/>
                <a:tailEnd type="none" w="lg" len="lg"/>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88" name="Rectangle 11"/>
              <p:cNvSpPr>
                <a:spLocks noChangeArrowheads="1"/>
              </p:cNvSpPr>
              <p:nvPr/>
            </p:nvSpPr>
            <p:spPr bwMode="auto">
              <a:xfrm>
                <a:off x="4368" y="2112"/>
                <a:ext cx="336" cy="240"/>
              </a:xfrm>
              <a:prstGeom prst="rect">
                <a:avLst/>
              </a:prstGeom>
              <a:noFill/>
              <a:ln w="28575">
                <a:solidFill>
                  <a:srgbClr val="000000"/>
                </a:solidFill>
                <a:miter lim="800000"/>
                <a:headEnd/>
                <a:tailEnd type="none" w="lg" len="lg"/>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89" name="Rectangle 12"/>
              <p:cNvSpPr>
                <a:spLocks noChangeArrowheads="1"/>
              </p:cNvSpPr>
              <p:nvPr/>
            </p:nvSpPr>
            <p:spPr bwMode="auto">
              <a:xfrm>
                <a:off x="5040" y="2112"/>
                <a:ext cx="336" cy="240"/>
              </a:xfrm>
              <a:prstGeom prst="rect">
                <a:avLst/>
              </a:prstGeom>
              <a:noFill/>
              <a:ln w="28575">
                <a:solidFill>
                  <a:srgbClr val="000000"/>
                </a:solidFill>
                <a:miter lim="800000"/>
                <a:headEnd/>
                <a:tailEnd type="none" w="lg" len="lg"/>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90" name="Rectangle 13"/>
              <p:cNvSpPr>
                <a:spLocks noChangeArrowheads="1"/>
              </p:cNvSpPr>
              <p:nvPr/>
            </p:nvSpPr>
            <p:spPr bwMode="auto">
              <a:xfrm>
                <a:off x="4704" y="1872"/>
                <a:ext cx="336" cy="240"/>
              </a:xfrm>
              <a:prstGeom prst="rect">
                <a:avLst/>
              </a:prstGeom>
              <a:noFill/>
              <a:ln w="28575">
                <a:solidFill>
                  <a:srgbClr val="000000"/>
                </a:solidFill>
                <a:miter lim="800000"/>
                <a:headEnd/>
                <a:tailEnd type="none" w="lg" len="lg"/>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91" name="Rectangle 14"/>
              <p:cNvSpPr>
                <a:spLocks noChangeArrowheads="1"/>
              </p:cNvSpPr>
              <p:nvPr/>
            </p:nvSpPr>
            <p:spPr bwMode="auto">
              <a:xfrm>
                <a:off x="4704" y="2112"/>
                <a:ext cx="336" cy="240"/>
              </a:xfrm>
              <a:prstGeom prst="rect">
                <a:avLst/>
              </a:prstGeom>
              <a:noFill/>
              <a:ln w="28575">
                <a:solidFill>
                  <a:srgbClr val="000000"/>
                </a:solidFill>
                <a:miter lim="800000"/>
                <a:headEnd/>
                <a:tailEnd type="none" w="lg" len="lg"/>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180" name="Text Box 15"/>
            <p:cNvSpPr txBox="1">
              <a:spLocks noChangeArrowheads="1"/>
            </p:cNvSpPr>
            <p:nvPr/>
          </p:nvSpPr>
          <p:spPr bwMode="auto">
            <a:xfrm>
              <a:off x="3792" y="3234"/>
              <a:ext cx="288" cy="1074"/>
            </a:xfrm>
            <a:prstGeom prst="rect">
              <a:avLst/>
            </a:prstGeom>
            <a:noFill/>
            <a:ln w="28575">
              <a:noFill/>
              <a:miter lim="800000"/>
              <a:headEnd/>
              <a:tailEnd type="none" w="lg" len="lg"/>
            </a:ln>
            <a:effectLst/>
          </p:spPr>
          <p:txBody>
            <a:bodyPr>
              <a:spAutoFit/>
            </a:bodyPr>
            <a:lstStyle/>
            <a:p>
              <a:pPr marL="0" marR="0" lvl="0" indent="0" defTabSz="914400" eaLnBrk="1" fontAlgn="auto" latinLnBrk="0" hangingPunct="1">
                <a:lnSpc>
                  <a:spcPct val="150000"/>
                </a:lnSpc>
                <a:spcAft>
                  <a:spcPts val="0"/>
                </a:spcAft>
                <a:buClrTx/>
                <a:buSzTx/>
                <a:buFontTx/>
                <a:buNone/>
                <a:tabLst/>
                <a:defRPr/>
              </a:pPr>
              <a:r>
                <a:rPr kumimoji="0" lang="en-US" sz="1800" b="0" i="1" u="none" strike="noStrike" kern="0" cap="none" spc="0" normalizeH="0" baseline="0" noProof="0" dirty="0" smtClean="0">
                  <a:ln>
                    <a:noFill/>
                  </a:ln>
                  <a:solidFill>
                    <a:sysClr val="windowText" lastClr="000000"/>
                  </a:solidFill>
                  <a:effectLst/>
                  <a:uLnTx/>
                  <a:uFillTx/>
                  <a:latin typeface="Times New Roman" pitchFamily="18" charset="0"/>
                </a:rPr>
                <a:t>0</a:t>
              </a:r>
              <a:br>
                <a:rPr kumimoji="0" lang="en-US" sz="1800" b="0" i="1" u="none" strike="noStrike" kern="0" cap="none" spc="0" normalizeH="0" baseline="0" noProof="0" dirty="0" smtClean="0">
                  <a:ln>
                    <a:noFill/>
                  </a:ln>
                  <a:solidFill>
                    <a:sysClr val="windowText" lastClr="000000"/>
                  </a:solidFill>
                  <a:effectLst/>
                  <a:uLnTx/>
                  <a:uFillTx/>
                  <a:latin typeface="Times New Roman" pitchFamily="18" charset="0"/>
                </a:rPr>
              </a:br>
              <a:r>
                <a:rPr kumimoji="0" lang="en-US" sz="1800" b="0" i="1" u="none" strike="noStrike" kern="0" cap="none" spc="0" normalizeH="0" baseline="0" noProof="0" dirty="0" smtClean="0">
                  <a:ln>
                    <a:noFill/>
                  </a:ln>
                  <a:solidFill>
                    <a:sysClr val="windowText" lastClr="000000"/>
                  </a:solidFill>
                  <a:effectLst/>
                  <a:uLnTx/>
                  <a:uFillTx/>
                  <a:latin typeface="Times New Roman" pitchFamily="18" charset="0"/>
                </a:rPr>
                <a:t>1</a:t>
              </a:r>
              <a:br>
                <a:rPr kumimoji="0" lang="en-US" sz="1800" b="0" i="1" u="none" strike="noStrike" kern="0" cap="none" spc="0" normalizeH="0" baseline="0" noProof="0" dirty="0" smtClean="0">
                  <a:ln>
                    <a:noFill/>
                  </a:ln>
                  <a:solidFill>
                    <a:sysClr val="windowText" lastClr="000000"/>
                  </a:solidFill>
                  <a:effectLst/>
                  <a:uLnTx/>
                  <a:uFillTx/>
                  <a:latin typeface="Times New Roman" pitchFamily="18" charset="0"/>
                </a:rPr>
              </a:br>
              <a:r>
                <a:rPr kumimoji="0" lang="en-US" sz="1800" b="0" i="1" u="none" strike="noStrike" kern="0" cap="none" spc="0" normalizeH="0" baseline="0" noProof="0" dirty="0" smtClean="0">
                  <a:ln>
                    <a:noFill/>
                  </a:ln>
                  <a:solidFill>
                    <a:sysClr val="windowText" lastClr="000000"/>
                  </a:solidFill>
                  <a:effectLst/>
                  <a:uLnTx/>
                  <a:uFillTx/>
                  <a:latin typeface="Times New Roman" pitchFamily="18" charset="0"/>
                </a:rPr>
                <a:t>2</a:t>
              </a:r>
              <a:br>
                <a:rPr kumimoji="0" lang="en-US" sz="1800" b="0" i="1" u="none" strike="noStrike" kern="0" cap="none" spc="0" normalizeH="0" baseline="0" noProof="0" dirty="0" smtClean="0">
                  <a:ln>
                    <a:noFill/>
                  </a:ln>
                  <a:solidFill>
                    <a:sysClr val="windowText" lastClr="000000"/>
                  </a:solidFill>
                  <a:effectLst/>
                  <a:uLnTx/>
                  <a:uFillTx/>
                  <a:latin typeface="Times New Roman" pitchFamily="18" charset="0"/>
                </a:rPr>
              </a:br>
              <a:r>
                <a:rPr kumimoji="0" lang="en-US" sz="1800" b="0" i="1" u="none" strike="noStrike" kern="0" cap="none" spc="0" normalizeH="0" baseline="0" noProof="0" dirty="0" smtClean="0">
                  <a:ln>
                    <a:noFill/>
                  </a:ln>
                  <a:solidFill>
                    <a:sysClr val="windowText" lastClr="000000"/>
                  </a:solidFill>
                  <a:effectLst/>
                  <a:uLnTx/>
                  <a:uFillTx/>
                  <a:latin typeface="Times New Roman" pitchFamily="18" charset="0"/>
                </a:rPr>
                <a:t>3</a:t>
              </a:r>
            </a:p>
          </p:txBody>
        </p:sp>
        <p:sp>
          <p:nvSpPr>
            <p:cNvPr id="181" name="Text Box 16"/>
            <p:cNvSpPr txBox="1">
              <a:spLocks noChangeArrowheads="1"/>
            </p:cNvSpPr>
            <p:nvPr/>
          </p:nvSpPr>
          <p:spPr bwMode="auto">
            <a:xfrm>
              <a:off x="4032" y="2976"/>
              <a:ext cx="1392" cy="756"/>
            </a:xfrm>
            <a:prstGeom prst="rect">
              <a:avLst/>
            </a:prstGeom>
            <a:noFill/>
            <a:ln w="28575">
              <a:noFill/>
              <a:miter lim="800000"/>
              <a:headEnd/>
              <a:tailEnd type="none" w="lg" len="lg"/>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dirty="0" smtClean="0">
                  <a:ln>
                    <a:noFill/>
                  </a:ln>
                  <a:solidFill>
                    <a:sysClr val="windowText" lastClr="000000"/>
                  </a:solidFill>
                  <a:effectLst/>
                  <a:uLnTx/>
                  <a:uFillTx/>
                  <a:latin typeface="Times New Roman" pitchFamily="18" charset="0"/>
                </a:rPr>
                <a:t>  0</a:t>
              </a:r>
              <a:br>
                <a:rPr kumimoji="0" lang="en-US" sz="1800" b="0" i="1" u="none" strike="noStrike" kern="0" cap="none" spc="0" normalizeH="0" baseline="0" noProof="0" dirty="0" smtClean="0">
                  <a:ln>
                    <a:noFill/>
                  </a:ln>
                  <a:solidFill>
                    <a:sysClr val="windowText" lastClr="000000"/>
                  </a:solidFill>
                  <a:effectLst/>
                  <a:uLnTx/>
                  <a:uFillTx/>
                  <a:latin typeface="Times New Roman" pitchFamily="18" charset="0"/>
                </a:rPr>
              </a:br>
              <a:r>
                <a:rPr kumimoji="0" lang="en-US" sz="1800" b="0" i="1" u="none" strike="noStrike" kern="0" cap="none" spc="0" normalizeH="0" baseline="0" noProof="0" dirty="0" smtClean="0">
                  <a:ln>
                    <a:noFill/>
                  </a:ln>
                  <a:solidFill>
                    <a:sysClr val="windowText" lastClr="000000"/>
                  </a:solidFill>
                  <a:effectLst/>
                  <a:uLnTx/>
                  <a:uFillTx/>
                  <a:latin typeface="Times New Roman" pitchFamily="18" charset="0"/>
                </a:rPr>
                <a:t>            1</a:t>
              </a:r>
              <a:br>
                <a:rPr kumimoji="0" lang="en-US" sz="1800" b="0" i="1" u="none" strike="noStrike" kern="0" cap="none" spc="0" normalizeH="0" baseline="0" noProof="0" dirty="0" smtClean="0">
                  <a:ln>
                    <a:noFill/>
                  </a:ln>
                  <a:solidFill>
                    <a:sysClr val="windowText" lastClr="000000"/>
                  </a:solidFill>
                  <a:effectLst/>
                  <a:uLnTx/>
                  <a:uFillTx/>
                  <a:latin typeface="Times New Roman" pitchFamily="18" charset="0"/>
                </a:rPr>
              </a:br>
              <a:r>
                <a:rPr kumimoji="0" lang="en-US" sz="1800" b="0" i="1" u="none" strike="noStrike" kern="0" cap="none" spc="0" normalizeH="0" baseline="0" noProof="0" dirty="0" smtClean="0">
                  <a:ln>
                    <a:noFill/>
                  </a:ln>
                  <a:solidFill>
                    <a:sysClr val="windowText" lastClr="000000"/>
                  </a:solidFill>
                  <a:effectLst/>
                  <a:uLnTx/>
                  <a:uFillTx/>
                  <a:latin typeface="Times New Roman" pitchFamily="18" charset="0"/>
                </a:rPr>
                <a:t>                    2</a:t>
              </a:r>
              <a:br>
                <a:rPr kumimoji="0" lang="en-US" sz="1800" b="0" i="1" u="none" strike="noStrike" kern="0" cap="none" spc="0" normalizeH="0" baseline="0" noProof="0" dirty="0" smtClean="0">
                  <a:ln>
                    <a:noFill/>
                  </a:ln>
                  <a:solidFill>
                    <a:sysClr val="windowText" lastClr="000000"/>
                  </a:solidFill>
                  <a:effectLst/>
                  <a:uLnTx/>
                  <a:uFillTx/>
                  <a:latin typeface="Times New Roman" pitchFamily="18" charset="0"/>
                </a:rPr>
              </a:br>
              <a:r>
                <a:rPr kumimoji="0" lang="en-US" sz="1800" b="0" i="1" u="none" strike="noStrike" kern="0" cap="none" spc="0" normalizeH="0" baseline="0" noProof="0" dirty="0" smtClean="0">
                  <a:ln>
                    <a:noFill/>
                  </a:ln>
                  <a:solidFill>
                    <a:sysClr val="windowText" lastClr="000000"/>
                  </a:solidFill>
                  <a:effectLst/>
                  <a:uLnTx/>
                  <a:uFillTx/>
                  <a:latin typeface="Times New Roman" pitchFamily="18" charset="0"/>
                </a:rPr>
                <a:t>                              3</a:t>
              </a:r>
            </a:p>
          </p:txBody>
        </p:sp>
      </p:grpSp>
      <p:grpSp>
        <p:nvGrpSpPr>
          <p:cNvPr id="192" name="Group 29"/>
          <p:cNvGrpSpPr>
            <a:grpSpLocks/>
          </p:cNvGrpSpPr>
          <p:nvPr/>
        </p:nvGrpSpPr>
        <p:grpSpPr bwMode="auto">
          <a:xfrm>
            <a:off x="6400800" y="2133600"/>
            <a:ext cx="2133600" cy="1524000"/>
            <a:chOff x="4128" y="3312"/>
            <a:chExt cx="1344" cy="960"/>
          </a:xfrm>
        </p:grpSpPr>
        <p:sp>
          <p:nvSpPr>
            <p:cNvPr id="193" name="Rectangle 19"/>
            <p:cNvSpPr>
              <a:spLocks noChangeArrowheads="1"/>
            </p:cNvSpPr>
            <p:nvPr/>
          </p:nvSpPr>
          <p:spPr bwMode="auto">
            <a:xfrm>
              <a:off x="4128" y="3312"/>
              <a:ext cx="336" cy="240"/>
            </a:xfrm>
            <a:prstGeom prst="rect">
              <a:avLst/>
            </a:prstGeom>
            <a:noFill/>
            <a:ln w="28575">
              <a:solidFill>
                <a:srgbClr val="000000"/>
              </a:solidFill>
              <a:miter lim="800000"/>
              <a:headEnd/>
              <a:tailEnd type="none" w="lg" len="lg"/>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rgbClr val="3300FF"/>
                  </a:solidFill>
                  <a:effectLst/>
                  <a:uLnTx/>
                  <a:uFillTx/>
                  <a:latin typeface="Verdana" pitchFamily="34" charset="0"/>
                </a:rPr>
                <a:t> 0</a:t>
              </a:r>
            </a:p>
          </p:txBody>
        </p:sp>
        <p:sp>
          <p:nvSpPr>
            <p:cNvPr id="194" name="Rectangle 20"/>
            <p:cNvSpPr>
              <a:spLocks noChangeArrowheads="1"/>
            </p:cNvSpPr>
            <p:nvPr/>
          </p:nvSpPr>
          <p:spPr bwMode="auto">
            <a:xfrm>
              <a:off x="4128" y="3552"/>
              <a:ext cx="336" cy="240"/>
            </a:xfrm>
            <a:prstGeom prst="rect">
              <a:avLst/>
            </a:prstGeom>
            <a:noFill/>
            <a:ln w="28575">
              <a:solidFill>
                <a:srgbClr val="000000"/>
              </a:solidFill>
              <a:miter lim="800000"/>
              <a:headEnd/>
              <a:tailEnd type="none" w="lg" len="lg"/>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rgbClr val="3300FF"/>
                  </a:solidFill>
                  <a:effectLst/>
                  <a:uLnTx/>
                  <a:uFillTx/>
                  <a:latin typeface="Verdana" pitchFamily="34" charset="0"/>
                </a:rPr>
                <a:t>10</a:t>
              </a:r>
            </a:p>
          </p:txBody>
        </p:sp>
        <p:sp>
          <p:nvSpPr>
            <p:cNvPr id="195" name="Rectangle 21"/>
            <p:cNvSpPr>
              <a:spLocks noChangeArrowheads="1"/>
            </p:cNvSpPr>
            <p:nvPr/>
          </p:nvSpPr>
          <p:spPr bwMode="auto">
            <a:xfrm>
              <a:off x="4128" y="3792"/>
              <a:ext cx="336" cy="240"/>
            </a:xfrm>
            <a:prstGeom prst="rect">
              <a:avLst/>
            </a:prstGeom>
            <a:noFill/>
            <a:ln w="28575">
              <a:solidFill>
                <a:srgbClr val="000000"/>
              </a:solidFill>
              <a:miter lim="800000"/>
              <a:headEnd/>
              <a:tailEnd type="none" w="lg" len="lg"/>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rgbClr val="3300FF"/>
                  </a:solidFill>
                  <a:effectLst/>
                  <a:uLnTx/>
                  <a:uFillTx/>
                  <a:latin typeface="Verdana" pitchFamily="34" charset="0"/>
                </a:rPr>
                <a:t>20</a:t>
              </a:r>
            </a:p>
          </p:txBody>
        </p:sp>
        <p:sp>
          <p:nvSpPr>
            <p:cNvPr id="196" name="Rectangle 22"/>
            <p:cNvSpPr>
              <a:spLocks noChangeArrowheads="1"/>
            </p:cNvSpPr>
            <p:nvPr/>
          </p:nvSpPr>
          <p:spPr bwMode="auto">
            <a:xfrm>
              <a:off x="4128" y="4032"/>
              <a:ext cx="336" cy="240"/>
            </a:xfrm>
            <a:prstGeom prst="rect">
              <a:avLst/>
            </a:prstGeom>
            <a:noFill/>
            <a:ln w="28575">
              <a:solidFill>
                <a:srgbClr val="000000"/>
              </a:solidFill>
              <a:miter lim="800000"/>
              <a:headEnd/>
              <a:tailEnd type="none" w="lg" len="lg"/>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rgbClr val="3300FF"/>
                  </a:solidFill>
                  <a:effectLst/>
                  <a:uLnTx/>
                  <a:uFillTx/>
                  <a:latin typeface="Verdana" pitchFamily="34" charset="0"/>
                </a:rPr>
                <a:t>30</a:t>
              </a:r>
            </a:p>
          </p:txBody>
        </p:sp>
        <p:sp>
          <p:nvSpPr>
            <p:cNvPr id="197" name="Rectangle 23"/>
            <p:cNvSpPr>
              <a:spLocks noChangeArrowheads="1"/>
            </p:cNvSpPr>
            <p:nvPr/>
          </p:nvSpPr>
          <p:spPr bwMode="auto">
            <a:xfrm>
              <a:off x="4464" y="3552"/>
              <a:ext cx="336" cy="240"/>
            </a:xfrm>
            <a:prstGeom prst="rect">
              <a:avLst/>
            </a:prstGeom>
            <a:noFill/>
            <a:ln w="28575">
              <a:solidFill>
                <a:srgbClr val="000000"/>
              </a:solidFill>
              <a:miter lim="800000"/>
              <a:headEnd/>
              <a:tailEnd type="none" w="lg" len="lg"/>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rgbClr val="3300FF"/>
                  </a:solidFill>
                  <a:effectLst/>
                  <a:uLnTx/>
                  <a:uFillTx/>
                  <a:latin typeface="Verdana" pitchFamily="34" charset="0"/>
                </a:rPr>
                <a:t>11</a:t>
              </a:r>
            </a:p>
          </p:txBody>
        </p:sp>
        <p:sp>
          <p:nvSpPr>
            <p:cNvPr id="198" name="Rectangle 24"/>
            <p:cNvSpPr>
              <a:spLocks noChangeArrowheads="1"/>
            </p:cNvSpPr>
            <p:nvPr/>
          </p:nvSpPr>
          <p:spPr bwMode="auto">
            <a:xfrm>
              <a:off x="4464" y="3792"/>
              <a:ext cx="336" cy="240"/>
            </a:xfrm>
            <a:prstGeom prst="rect">
              <a:avLst/>
            </a:prstGeom>
            <a:noFill/>
            <a:ln w="28575">
              <a:solidFill>
                <a:srgbClr val="000000"/>
              </a:solidFill>
              <a:miter lim="800000"/>
              <a:headEnd/>
              <a:tailEnd type="none" w="lg" len="lg"/>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rgbClr val="3300FF"/>
                  </a:solidFill>
                  <a:effectLst/>
                  <a:uLnTx/>
                  <a:uFillTx/>
                  <a:latin typeface="Verdana" pitchFamily="34" charset="0"/>
                </a:rPr>
                <a:t>21</a:t>
              </a:r>
            </a:p>
          </p:txBody>
        </p:sp>
        <p:sp>
          <p:nvSpPr>
            <p:cNvPr id="199" name="Rectangle 25"/>
            <p:cNvSpPr>
              <a:spLocks noChangeArrowheads="1"/>
            </p:cNvSpPr>
            <p:nvPr/>
          </p:nvSpPr>
          <p:spPr bwMode="auto">
            <a:xfrm>
              <a:off x="4464" y="4032"/>
              <a:ext cx="336" cy="240"/>
            </a:xfrm>
            <a:prstGeom prst="rect">
              <a:avLst/>
            </a:prstGeom>
            <a:noFill/>
            <a:ln w="28575">
              <a:solidFill>
                <a:srgbClr val="000000"/>
              </a:solidFill>
              <a:miter lim="800000"/>
              <a:headEnd/>
              <a:tailEnd type="none" w="lg" len="lg"/>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rgbClr val="3300FF"/>
                  </a:solidFill>
                  <a:effectLst/>
                  <a:uLnTx/>
                  <a:uFillTx/>
                  <a:latin typeface="Verdana" pitchFamily="34" charset="0"/>
                </a:rPr>
                <a:t>31</a:t>
              </a:r>
            </a:p>
          </p:txBody>
        </p:sp>
        <p:sp>
          <p:nvSpPr>
            <p:cNvPr id="200" name="Rectangle 26"/>
            <p:cNvSpPr>
              <a:spLocks noChangeArrowheads="1"/>
            </p:cNvSpPr>
            <p:nvPr/>
          </p:nvSpPr>
          <p:spPr bwMode="auto">
            <a:xfrm>
              <a:off x="5136" y="4032"/>
              <a:ext cx="336" cy="240"/>
            </a:xfrm>
            <a:prstGeom prst="rect">
              <a:avLst/>
            </a:prstGeom>
            <a:noFill/>
            <a:ln w="28575">
              <a:solidFill>
                <a:srgbClr val="000000"/>
              </a:solidFill>
              <a:miter lim="800000"/>
              <a:headEnd/>
              <a:tailEnd type="none" w="lg" len="lg"/>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rgbClr val="3300FF"/>
                  </a:solidFill>
                  <a:effectLst/>
                  <a:uLnTx/>
                  <a:uFillTx/>
                  <a:latin typeface="Verdana" pitchFamily="34" charset="0"/>
                </a:rPr>
                <a:t>33</a:t>
              </a:r>
            </a:p>
          </p:txBody>
        </p:sp>
        <p:sp>
          <p:nvSpPr>
            <p:cNvPr id="201" name="Rectangle 27"/>
            <p:cNvSpPr>
              <a:spLocks noChangeArrowheads="1"/>
            </p:cNvSpPr>
            <p:nvPr/>
          </p:nvSpPr>
          <p:spPr bwMode="auto">
            <a:xfrm>
              <a:off x="4800" y="3792"/>
              <a:ext cx="336" cy="240"/>
            </a:xfrm>
            <a:prstGeom prst="rect">
              <a:avLst/>
            </a:prstGeom>
            <a:noFill/>
            <a:ln w="28575">
              <a:solidFill>
                <a:srgbClr val="000000"/>
              </a:solidFill>
              <a:miter lim="800000"/>
              <a:headEnd/>
              <a:tailEnd type="none" w="lg" len="lg"/>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rgbClr val="3300FF"/>
                  </a:solidFill>
                  <a:effectLst/>
                  <a:uLnTx/>
                  <a:uFillTx/>
                  <a:latin typeface="Verdana" pitchFamily="34" charset="0"/>
                </a:rPr>
                <a:t>22</a:t>
              </a:r>
            </a:p>
          </p:txBody>
        </p:sp>
        <p:sp>
          <p:nvSpPr>
            <p:cNvPr id="202" name="Rectangle 28"/>
            <p:cNvSpPr>
              <a:spLocks noChangeArrowheads="1"/>
            </p:cNvSpPr>
            <p:nvPr/>
          </p:nvSpPr>
          <p:spPr bwMode="auto">
            <a:xfrm>
              <a:off x="4800" y="4032"/>
              <a:ext cx="336" cy="240"/>
            </a:xfrm>
            <a:prstGeom prst="rect">
              <a:avLst/>
            </a:prstGeom>
            <a:noFill/>
            <a:ln w="28575">
              <a:solidFill>
                <a:srgbClr val="000000"/>
              </a:solidFill>
              <a:miter lim="800000"/>
              <a:headEnd/>
              <a:tailEnd type="none" w="lg" len="lg"/>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rgbClr val="3300FF"/>
                  </a:solidFill>
                  <a:effectLst/>
                  <a:uLnTx/>
                  <a:uFillTx/>
                  <a:latin typeface="Verdana" pitchFamily="34" charset="0"/>
                </a:rPr>
                <a:t>32</a:t>
              </a:r>
            </a:p>
          </p:txBody>
        </p:sp>
      </p:grpSp>
      <p:sp>
        <p:nvSpPr>
          <p:cNvPr id="205" name="Rectangle 3"/>
          <p:cNvSpPr txBox="1">
            <a:spLocks noChangeArrowheads="1"/>
          </p:cNvSpPr>
          <p:nvPr/>
        </p:nvSpPr>
        <p:spPr>
          <a:xfrm>
            <a:off x="228600" y="1600200"/>
            <a:ext cx="5410200" cy="20574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
                <a:srgbClr val="FFFF99"/>
              </a:buClr>
              <a:buSzTx/>
              <a:buFontTx/>
              <a:buChar char=" "/>
              <a:tabLst/>
              <a:defRPr/>
            </a:pPr>
            <a:r>
              <a:rPr kumimoji="0" lang="en-US" sz="2400" b="0" i="0" u="none" strike="noStrike" kern="1200" cap="none" spc="0" normalizeH="0" baseline="0" noProof="0" smtClean="0">
                <a:ln>
                  <a:noFill/>
                </a:ln>
                <a:solidFill>
                  <a:schemeClr val="accent2"/>
                </a:solidFill>
                <a:effectLst/>
                <a:uLnTx/>
                <a:uFillTx/>
                <a:latin typeface="Verdana" pitchFamily="34" charset="0"/>
                <a:ea typeface="+mn-ea"/>
                <a:cs typeface="+mn-cs"/>
              </a:rPr>
              <a:t>int ragged[][] = new int[4][];</a:t>
            </a:r>
            <a:br>
              <a:rPr kumimoji="0" lang="en-US" sz="2400" b="0" i="0" u="none" strike="noStrike" kern="1200" cap="none" spc="0" normalizeH="0" baseline="0" noProof="0" smtClean="0">
                <a:ln>
                  <a:noFill/>
                </a:ln>
                <a:solidFill>
                  <a:schemeClr val="accent2"/>
                </a:solidFill>
                <a:effectLst/>
                <a:uLnTx/>
                <a:uFillTx/>
                <a:latin typeface="Verdana" pitchFamily="34" charset="0"/>
                <a:ea typeface="+mn-ea"/>
                <a:cs typeface="+mn-cs"/>
              </a:rPr>
            </a:br>
            <a:endParaRPr kumimoji="0" lang="en-US" sz="2400" b="0" i="0" u="none" strike="noStrike" kern="1200" cap="none" spc="0" normalizeH="0" baseline="0" noProof="0" smtClean="0">
              <a:ln>
                <a:noFill/>
              </a:ln>
              <a:solidFill>
                <a:schemeClr val="accent2"/>
              </a:solidFill>
              <a:effectLst/>
              <a:uLnTx/>
              <a:uFillTx/>
              <a:latin typeface="Verdana" pitchFamily="34" charset="0"/>
              <a:ea typeface="+mn-ea"/>
              <a:cs typeface="+mn-cs"/>
            </a:endParaRPr>
          </a:p>
          <a:p>
            <a:pPr marL="0" marR="0" lvl="0" indent="0" algn="ctr" defTabSz="914400" rtl="0" eaLnBrk="1" fontAlgn="auto" latinLnBrk="0" hangingPunct="1">
              <a:lnSpc>
                <a:spcPct val="100000"/>
              </a:lnSpc>
              <a:spcBef>
                <a:spcPct val="20000"/>
              </a:spcBef>
              <a:spcAft>
                <a:spcPts val="0"/>
              </a:spcAft>
              <a:buClr>
                <a:srgbClr val="FFFF99"/>
              </a:buClr>
              <a:buSzTx/>
              <a:buFontTx/>
              <a:buChar char=" "/>
              <a:tabLst/>
              <a:defRPr/>
            </a:pPr>
            <a:r>
              <a:rPr kumimoji="0" lang="en-US" sz="2400" b="0" i="0" u="none" strike="noStrike" kern="1200" cap="none" spc="0" normalizeH="0" baseline="0" noProof="0" smtClean="0">
                <a:ln>
                  <a:noFill/>
                </a:ln>
                <a:solidFill>
                  <a:schemeClr val="accent2"/>
                </a:solidFill>
                <a:effectLst/>
                <a:uLnTx/>
                <a:uFillTx/>
                <a:latin typeface="Verdana" pitchFamily="34" charset="0"/>
                <a:ea typeface="+mn-ea"/>
                <a:cs typeface="+mn-cs"/>
              </a:rPr>
              <a:t>for (int i = 0; i &lt; 4; i++) {</a:t>
            </a:r>
            <a:br>
              <a:rPr kumimoji="0" lang="en-US" sz="2400" b="0" i="0" u="none" strike="noStrike" kern="1200" cap="none" spc="0" normalizeH="0" baseline="0" noProof="0" smtClean="0">
                <a:ln>
                  <a:noFill/>
                </a:ln>
                <a:solidFill>
                  <a:schemeClr val="accent2"/>
                </a:solidFill>
                <a:effectLst/>
                <a:uLnTx/>
                <a:uFillTx/>
                <a:latin typeface="Verdana" pitchFamily="34" charset="0"/>
                <a:ea typeface="+mn-ea"/>
                <a:cs typeface="+mn-cs"/>
              </a:rPr>
            </a:br>
            <a:r>
              <a:rPr kumimoji="0" lang="en-US" sz="2400" b="0" i="0" u="none" strike="noStrike" kern="1200" cap="none" spc="0" normalizeH="0" baseline="0" noProof="0" smtClean="0">
                <a:ln>
                  <a:noFill/>
                </a:ln>
                <a:solidFill>
                  <a:schemeClr val="accent2"/>
                </a:solidFill>
                <a:effectLst/>
                <a:uLnTx/>
                <a:uFillTx/>
                <a:latin typeface="Verdana" pitchFamily="34" charset="0"/>
                <a:ea typeface="+mn-ea"/>
                <a:cs typeface="+mn-cs"/>
              </a:rPr>
              <a:t>    ragged[i] = new int[i + 1];</a:t>
            </a:r>
            <a:br>
              <a:rPr kumimoji="0" lang="en-US" sz="2400" b="0" i="0" u="none" strike="noStrike" kern="1200" cap="none" spc="0" normalizeH="0" baseline="0" noProof="0" smtClean="0">
                <a:ln>
                  <a:noFill/>
                </a:ln>
                <a:solidFill>
                  <a:schemeClr val="accent2"/>
                </a:solidFill>
                <a:effectLst/>
                <a:uLnTx/>
                <a:uFillTx/>
                <a:latin typeface="Verdana" pitchFamily="34" charset="0"/>
                <a:ea typeface="+mn-ea"/>
                <a:cs typeface="+mn-cs"/>
              </a:rPr>
            </a:br>
            <a:r>
              <a:rPr kumimoji="0" lang="en-US" sz="2400" b="0" i="0" u="none" strike="noStrike" kern="1200" cap="none" spc="0" normalizeH="0" baseline="0" noProof="0" smtClean="0">
                <a:ln>
                  <a:noFill/>
                </a:ln>
                <a:solidFill>
                  <a:schemeClr val="accent2"/>
                </a:solidFill>
                <a:effectLst/>
                <a:uLnTx/>
                <a:uFillTx/>
                <a:latin typeface="Verdana" pitchFamily="34" charset="0"/>
                <a:ea typeface="+mn-ea"/>
                <a:cs typeface="+mn-cs"/>
              </a:rPr>
              <a:t>}</a:t>
            </a:r>
            <a:endParaRPr kumimoji="0" lang="en-US" sz="2000" b="0" i="0" u="none" strike="noStrike" kern="1200" cap="none" spc="0" normalizeH="0" baseline="0" noProof="0" dirty="0">
              <a:ln>
                <a:noFill/>
              </a:ln>
              <a:solidFill>
                <a:schemeClr val="accent2"/>
              </a:solidFill>
              <a:effectLst/>
              <a:uLnTx/>
              <a:uFillTx/>
              <a:latin typeface="Verdana" pitchFamily="34" charset="0"/>
              <a:ea typeface="+mn-ea"/>
              <a:cs typeface="+mn-cs"/>
            </a:endParaRPr>
          </a:p>
        </p:txBody>
      </p:sp>
      <p:sp>
        <p:nvSpPr>
          <p:cNvPr id="206" name="Rectangle 4"/>
          <p:cNvSpPr txBox="1">
            <a:spLocks noChangeArrowheads="1"/>
          </p:cNvSpPr>
          <p:nvPr/>
        </p:nvSpPr>
        <p:spPr>
          <a:xfrm>
            <a:off x="228600" y="3962400"/>
            <a:ext cx="7772400" cy="19812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
                <a:srgbClr val="FFFF99"/>
              </a:buClr>
              <a:buSzTx/>
              <a:buFontTx/>
              <a:buChar char=" "/>
              <a:tabLst/>
              <a:defRPr/>
            </a:pPr>
            <a:r>
              <a:rPr kumimoji="0" lang="en-US" sz="2400" b="0" i="0" u="none" strike="noStrike" kern="1200" cap="none" spc="0" normalizeH="0" baseline="0" noProof="0" smtClean="0">
                <a:ln>
                  <a:noFill/>
                </a:ln>
                <a:solidFill>
                  <a:schemeClr val="accent2"/>
                </a:solidFill>
                <a:effectLst/>
                <a:uLnTx/>
                <a:uFillTx/>
                <a:latin typeface="Verdana" pitchFamily="34" charset="0"/>
                <a:ea typeface="+mn-ea"/>
                <a:cs typeface="+mn-cs"/>
              </a:rPr>
              <a:t>for (int i = 0; i &lt; 4; i++) {</a:t>
            </a:r>
            <a:br>
              <a:rPr kumimoji="0" lang="en-US" sz="2400" b="0" i="0" u="none" strike="noStrike" kern="1200" cap="none" spc="0" normalizeH="0" baseline="0" noProof="0" smtClean="0">
                <a:ln>
                  <a:noFill/>
                </a:ln>
                <a:solidFill>
                  <a:schemeClr val="accent2"/>
                </a:solidFill>
                <a:effectLst/>
                <a:uLnTx/>
                <a:uFillTx/>
                <a:latin typeface="Verdana" pitchFamily="34" charset="0"/>
                <a:ea typeface="+mn-ea"/>
                <a:cs typeface="+mn-cs"/>
              </a:rPr>
            </a:br>
            <a:r>
              <a:rPr kumimoji="0" lang="en-US" sz="2400" b="0" i="0" u="none" strike="noStrike" kern="1200" cap="none" spc="0" normalizeH="0" baseline="0" noProof="0" smtClean="0">
                <a:ln>
                  <a:noFill/>
                </a:ln>
                <a:solidFill>
                  <a:schemeClr val="accent2"/>
                </a:solidFill>
                <a:effectLst/>
                <a:uLnTx/>
                <a:uFillTx/>
                <a:latin typeface="Verdana" pitchFamily="34" charset="0"/>
                <a:ea typeface="+mn-ea"/>
                <a:cs typeface="+mn-cs"/>
              </a:rPr>
              <a:t>    for (int j = 0; j &lt; ragged[i].length; j++) {</a:t>
            </a:r>
            <a:br>
              <a:rPr kumimoji="0" lang="en-US" sz="2400" b="0" i="0" u="none" strike="noStrike" kern="1200" cap="none" spc="0" normalizeH="0" baseline="0" noProof="0" smtClean="0">
                <a:ln>
                  <a:noFill/>
                </a:ln>
                <a:solidFill>
                  <a:schemeClr val="accent2"/>
                </a:solidFill>
                <a:effectLst/>
                <a:uLnTx/>
                <a:uFillTx/>
                <a:latin typeface="Verdana" pitchFamily="34" charset="0"/>
                <a:ea typeface="+mn-ea"/>
                <a:cs typeface="+mn-cs"/>
              </a:rPr>
            </a:br>
            <a:r>
              <a:rPr kumimoji="0" lang="en-US" sz="2400" b="0" i="0" u="none" strike="noStrike" kern="1200" cap="none" spc="0" normalizeH="0" baseline="0" noProof="0" smtClean="0">
                <a:ln>
                  <a:noFill/>
                </a:ln>
                <a:solidFill>
                  <a:schemeClr val="accent2"/>
                </a:solidFill>
                <a:effectLst/>
                <a:uLnTx/>
                <a:uFillTx/>
                <a:latin typeface="Verdana" pitchFamily="34" charset="0"/>
                <a:ea typeface="+mn-ea"/>
                <a:cs typeface="+mn-cs"/>
              </a:rPr>
              <a:t>        ragged[i][j] = 10 * i + j;</a:t>
            </a:r>
            <a:br>
              <a:rPr kumimoji="0" lang="en-US" sz="2400" b="0" i="0" u="none" strike="noStrike" kern="1200" cap="none" spc="0" normalizeH="0" baseline="0" noProof="0" smtClean="0">
                <a:ln>
                  <a:noFill/>
                </a:ln>
                <a:solidFill>
                  <a:schemeClr val="accent2"/>
                </a:solidFill>
                <a:effectLst/>
                <a:uLnTx/>
                <a:uFillTx/>
                <a:latin typeface="Verdana" pitchFamily="34" charset="0"/>
                <a:ea typeface="+mn-ea"/>
                <a:cs typeface="+mn-cs"/>
              </a:rPr>
            </a:br>
            <a:r>
              <a:rPr kumimoji="0" lang="en-US" sz="2400" b="0" i="0" u="none" strike="noStrike" kern="1200" cap="none" spc="0" normalizeH="0" baseline="0" noProof="0" smtClean="0">
                <a:ln>
                  <a:noFill/>
                </a:ln>
                <a:solidFill>
                  <a:schemeClr val="accent2"/>
                </a:solidFill>
                <a:effectLst/>
                <a:uLnTx/>
                <a:uFillTx/>
                <a:latin typeface="Verdana" pitchFamily="34" charset="0"/>
                <a:ea typeface="+mn-ea"/>
                <a:cs typeface="+mn-cs"/>
              </a:rPr>
              <a:t>    }</a:t>
            </a:r>
            <a:br>
              <a:rPr kumimoji="0" lang="en-US" sz="2400" b="0" i="0" u="none" strike="noStrike" kern="1200" cap="none" spc="0" normalizeH="0" baseline="0" noProof="0" smtClean="0">
                <a:ln>
                  <a:noFill/>
                </a:ln>
                <a:solidFill>
                  <a:schemeClr val="accent2"/>
                </a:solidFill>
                <a:effectLst/>
                <a:uLnTx/>
                <a:uFillTx/>
                <a:latin typeface="Verdana" pitchFamily="34" charset="0"/>
                <a:ea typeface="+mn-ea"/>
                <a:cs typeface="+mn-cs"/>
              </a:rPr>
            </a:br>
            <a:r>
              <a:rPr kumimoji="0" lang="en-US" sz="2400" b="0" i="0" u="none" strike="noStrike" kern="1200" cap="none" spc="0" normalizeH="0" baseline="0" noProof="0" smtClean="0">
                <a:ln>
                  <a:noFill/>
                </a:ln>
                <a:solidFill>
                  <a:schemeClr val="accent2"/>
                </a:solidFill>
                <a:effectLst/>
                <a:uLnTx/>
                <a:uFillTx/>
                <a:latin typeface="Verdana" pitchFamily="34" charset="0"/>
                <a:ea typeface="+mn-ea"/>
                <a:cs typeface="+mn-cs"/>
              </a:rPr>
              <a:t>}</a:t>
            </a:r>
            <a:endParaRPr kumimoji="0" lang="en-US" sz="2000" b="0" i="0" u="none" strike="noStrike" kern="1200" cap="none" spc="0" normalizeH="0" baseline="0" noProof="0">
              <a:ln>
                <a:noFill/>
              </a:ln>
              <a:solidFill>
                <a:schemeClr val="accent2"/>
              </a:solidFill>
              <a:effectLst/>
              <a:uLnTx/>
              <a:uFillTx/>
              <a:latin typeface="Verdana" pitchFamily="34"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8"/>
                                        </p:tgtEl>
                                        <p:attrNameLst>
                                          <p:attrName>style.visibility</p:attrName>
                                        </p:attrNameLst>
                                      </p:cBhvr>
                                      <p:to>
                                        <p:strVal val="visible"/>
                                      </p:to>
                                    </p:set>
                                    <p:animEffect transition="in" filter="wipe(up)">
                                      <p:cBhvr>
                                        <p:cTn id="7" dur="500"/>
                                        <p:tgtEl>
                                          <p:spTgt spid="17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92"/>
                                        </p:tgtEl>
                                        <p:attrNameLst>
                                          <p:attrName>style.visibility</p:attrName>
                                        </p:attrNameLst>
                                      </p:cBhvr>
                                      <p:to>
                                        <p:strVal val="visible"/>
                                      </p:to>
                                    </p:set>
                                    <p:animEffect transition="in" filter="dissolve">
                                      <p:cBhvr>
                                        <p:cTn id="12" dur="500"/>
                                        <p:tgtEl>
                                          <p:spTgt spid="19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5">
                                            <p:txEl>
                                              <p:pRg st="0" end="0"/>
                                            </p:txEl>
                                          </p:spTgt>
                                        </p:tgtEl>
                                        <p:attrNameLst>
                                          <p:attrName>style.visibility</p:attrName>
                                        </p:attrNameLst>
                                      </p:cBhvr>
                                      <p:to>
                                        <p:strVal val="visible"/>
                                      </p:to>
                                    </p:set>
                                    <p:animEffect transition="in" filter="wipe(left)">
                                      <p:cBhvr>
                                        <p:cTn id="17" dur="500"/>
                                        <p:tgtEl>
                                          <p:spTgt spid="20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5">
                                            <p:txEl>
                                              <p:pRg st="1" end="1"/>
                                            </p:txEl>
                                          </p:spTgt>
                                        </p:tgtEl>
                                        <p:attrNameLst>
                                          <p:attrName>style.visibility</p:attrName>
                                        </p:attrNameLst>
                                      </p:cBhvr>
                                      <p:to>
                                        <p:strVal val="visible"/>
                                      </p:to>
                                    </p:set>
                                    <p:animEffect transition="in" filter="wipe(left)">
                                      <p:cBhvr>
                                        <p:cTn id="22" dur="500"/>
                                        <p:tgtEl>
                                          <p:spTgt spid="20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6">
                                            <p:txEl>
                                              <p:pRg st="0" end="0"/>
                                            </p:txEl>
                                          </p:spTgt>
                                        </p:tgtEl>
                                        <p:attrNameLst>
                                          <p:attrName>style.visibility</p:attrName>
                                        </p:attrNameLst>
                                      </p:cBhvr>
                                      <p:to>
                                        <p:strVal val="visible"/>
                                      </p:to>
                                    </p:set>
                                    <p:animEffect transition="in" filter="wipe(left)">
                                      <p:cBhvr>
                                        <p:cTn id="27" dur="500"/>
                                        <p:tgtEl>
                                          <p:spTgt spid="20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build="p" bldLvl="5" autoUpdateAnimBg="0"/>
      <p:bldP spid="206" grpId="0" build="p" bldLvl="4"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Introduction</a:t>
            </a:r>
            <a:endParaRPr lang="en-US" dirty="0"/>
          </a:p>
        </p:txBody>
      </p:sp>
      <p:sp>
        <p:nvSpPr>
          <p:cNvPr id="4" name="TextBox 3"/>
          <p:cNvSpPr txBox="1"/>
          <p:nvPr/>
        </p:nvSpPr>
        <p:spPr>
          <a:xfrm>
            <a:off x="228600" y="1066800"/>
            <a:ext cx="8763000" cy="2554545"/>
          </a:xfrm>
          <a:prstGeom prst="rect">
            <a:avLst/>
          </a:prstGeom>
          <a:noFill/>
        </p:spPr>
        <p:txBody>
          <a:bodyPr wrap="square" rtlCol="0">
            <a:spAutoFit/>
          </a:bodyPr>
          <a:lstStyle/>
          <a:p>
            <a:pPr algn="just"/>
            <a:r>
              <a:rPr lang="en-US" sz="3200" b="1" dirty="0" smtClean="0"/>
              <a:t>	</a:t>
            </a:r>
            <a:r>
              <a:rPr lang="en-US" sz="3200" dirty="0" smtClean="0"/>
              <a:t>An array is a block of consecutive memory locations that hold values of the same data type. Individual locations are called array’s elements. When we say “element” we often mean the value stored in that element.</a:t>
            </a:r>
          </a:p>
        </p:txBody>
      </p:sp>
      <p:sp>
        <p:nvSpPr>
          <p:cNvPr id="5" name="Text Box 4"/>
          <p:cNvSpPr txBox="1">
            <a:spLocks noChangeArrowheads="1"/>
          </p:cNvSpPr>
          <p:nvPr/>
        </p:nvSpPr>
        <p:spPr bwMode="auto">
          <a:xfrm>
            <a:off x="1390650" y="4816475"/>
            <a:ext cx="803275" cy="396875"/>
          </a:xfrm>
          <a:prstGeom prst="rect">
            <a:avLst/>
          </a:prstGeom>
          <a:noFill/>
          <a:ln w="9525">
            <a:noFill/>
            <a:miter lim="800000"/>
            <a:headEnd/>
            <a:tailEnd/>
          </a:ln>
          <a:effectLst/>
        </p:spPr>
        <p:txBody>
          <a:bodyPr>
            <a:spAutoFit/>
          </a:bodyPr>
          <a:lstStyle/>
          <a:p>
            <a:pPr algn="ctr">
              <a:spcBef>
                <a:spcPct val="50000"/>
              </a:spcBef>
            </a:pPr>
            <a:r>
              <a:rPr lang="en-US" sz="2000" dirty="0">
                <a:latin typeface="Arial" charset="0"/>
              </a:rPr>
              <a:t>1.39      </a:t>
            </a:r>
          </a:p>
        </p:txBody>
      </p:sp>
      <p:sp>
        <p:nvSpPr>
          <p:cNvPr id="6" name="Line 5"/>
          <p:cNvSpPr>
            <a:spLocks noChangeShapeType="1"/>
          </p:cNvSpPr>
          <p:nvPr/>
        </p:nvSpPr>
        <p:spPr bwMode="auto">
          <a:xfrm>
            <a:off x="1466850" y="4984750"/>
            <a:ext cx="0" cy="158750"/>
          </a:xfrm>
          <a:prstGeom prst="line">
            <a:avLst/>
          </a:prstGeom>
          <a:noFill/>
          <a:ln w="9525">
            <a:solidFill>
              <a:schemeClr val="tx1"/>
            </a:solidFill>
            <a:round/>
            <a:headEnd/>
            <a:tailEnd/>
          </a:ln>
          <a:effectLst/>
        </p:spPr>
        <p:txBody>
          <a:bodyPr wrap="none" anchor="ctr"/>
          <a:lstStyle/>
          <a:p>
            <a:endParaRPr lang="en-US"/>
          </a:p>
        </p:txBody>
      </p:sp>
      <p:sp>
        <p:nvSpPr>
          <p:cNvPr id="7" name="Line 6"/>
          <p:cNvSpPr>
            <a:spLocks noChangeShapeType="1"/>
          </p:cNvSpPr>
          <p:nvPr/>
        </p:nvSpPr>
        <p:spPr bwMode="auto">
          <a:xfrm flipV="1">
            <a:off x="1466850" y="5154612"/>
            <a:ext cx="685800" cy="1588"/>
          </a:xfrm>
          <a:prstGeom prst="line">
            <a:avLst/>
          </a:prstGeom>
          <a:noFill/>
          <a:ln w="9525">
            <a:solidFill>
              <a:schemeClr val="tx1"/>
            </a:solidFill>
            <a:round/>
            <a:headEnd/>
            <a:tailEnd/>
          </a:ln>
          <a:effectLst/>
        </p:spPr>
        <p:txBody>
          <a:bodyPr wrap="none" anchor="ctr"/>
          <a:lstStyle/>
          <a:p>
            <a:endParaRPr lang="en-US"/>
          </a:p>
        </p:txBody>
      </p:sp>
      <p:sp>
        <p:nvSpPr>
          <p:cNvPr id="8" name="Line 7"/>
          <p:cNvSpPr>
            <a:spLocks noChangeShapeType="1"/>
          </p:cNvSpPr>
          <p:nvPr/>
        </p:nvSpPr>
        <p:spPr bwMode="auto">
          <a:xfrm>
            <a:off x="2152650" y="4984750"/>
            <a:ext cx="0" cy="158750"/>
          </a:xfrm>
          <a:prstGeom prst="line">
            <a:avLst/>
          </a:prstGeom>
          <a:noFill/>
          <a:ln w="9525">
            <a:solidFill>
              <a:schemeClr val="tx1"/>
            </a:solidFill>
            <a:round/>
            <a:headEnd/>
            <a:tailEnd/>
          </a:ln>
          <a:effectLst/>
        </p:spPr>
        <p:txBody>
          <a:bodyPr wrap="none" anchor="ctr"/>
          <a:lstStyle/>
          <a:p>
            <a:endParaRPr lang="en-US"/>
          </a:p>
        </p:txBody>
      </p:sp>
      <p:sp>
        <p:nvSpPr>
          <p:cNvPr id="9" name="Text Box 8"/>
          <p:cNvSpPr txBox="1">
            <a:spLocks noChangeArrowheads="1"/>
          </p:cNvSpPr>
          <p:nvPr/>
        </p:nvSpPr>
        <p:spPr bwMode="auto">
          <a:xfrm>
            <a:off x="2152650" y="4832350"/>
            <a:ext cx="803275" cy="396875"/>
          </a:xfrm>
          <a:prstGeom prst="rect">
            <a:avLst/>
          </a:prstGeom>
          <a:noFill/>
          <a:ln w="9525">
            <a:noFill/>
            <a:miter lim="800000"/>
            <a:headEnd/>
            <a:tailEnd/>
          </a:ln>
          <a:effectLst/>
        </p:spPr>
        <p:txBody>
          <a:bodyPr>
            <a:spAutoFit/>
          </a:bodyPr>
          <a:lstStyle/>
          <a:p>
            <a:pPr algn="ctr">
              <a:spcBef>
                <a:spcPct val="50000"/>
              </a:spcBef>
            </a:pPr>
            <a:r>
              <a:rPr lang="en-US" sz="2000" dirty="0">
                <a:latin typeface="Arial" charset="0"/>
              </a:rPr>
              <a:t>1.69        </a:t>
            </a:r>
          </a:p>
        </p:txBody>
      </p:sp>
      <p:sp>
        <p:nvSpPr>
          <p:cNvPr id="10" name="Line 9"/>
          <p:cNvSpPr>
            <a:spLocks noChangeShapeType="1"/>
          </p:cNvSpPr>
          <p:nvPr/>
        </p:nvSpPr>
        <p:spPr bwMode="auto">
          <a:xfrm>
            <a:off x="2228850" y="5000625"/>
            <a:ext cx="0" cy="158750"/>
          </a:xfrm>
          <a:prstGeom prst="line">
            <a:avLst/>
          </a:prstGeom>
          <a:noFill/>
          <a:ln w="9525">
            <a:solidFill>
              <a:schemeClr val="tx1"/>
            </a:solidFill>
            <a:round/>
            <a:headEnd/>
            <a:tailEnd/>
          </a:ln>
          <a:effectLst/>
        </p:spPr>
        <p:txBody>
          <a:bodyPr wrap="none" anchor="ctr"/>
          <a:lstStyle/>
          <a:p>
            <a:endParaRPr lang="en-US"/>
          </a:p>
        </p:txBody>
      </p:sp>
      <p:sp>
        <p:nvSpPr>
          <p:cNvPr id="11" name="Line 10"/>
          <p:cNvSpPr>
            <a:spLocks noChangeShapeType="1"/>
          </p:cNvSpPr>
          <p:nvPr/>
        </p:nvSpPr>
        <p:spPr bwMode="auto">
          <a:xfrm flipV="1">
            <a:off x="2228850" y="5170487"/>
            <a:ext cx="685800" cy="1588"/>
          </a:xfrm>
          <a:prstGeom prst="line">
            <a:avLst/>
          </a:prstGeom>
          <a:noFill/>
          <a:ln w="9525">
            <a:solidFill>
              <a:schemeClr val="tx1"/>
            </a:solidFill>
            <a:round/>
            <a:headEnd/>
            <a:tailEnd/>
          </a:ln>
          <a:effectLst/>
        </p:spPr>
        <p:txBody>
          <a:bodyPr wrap="none" anchor="ctr"/>
          <a:lstStyle/>
          <a:p>
            <a:endParaRPr lang="en-US"/>
          </a:p>
        </p:txBody>
      </p:sp>
      <p:sp>
        <p:nvSpPr>
          <p:cNvPr id="12" name="Line 11"/>
          <p:cNvSpPr>
            <a:spLocks noChangeShapeType="1"/>
          </p:cNvSpPr>
          <p:nvPr/>
        </p:nvSpPr>
        <p:spPr bwMode="auto">
          <a:xfrm>
            <a:off x="2914650" y="5000625"/>
            <a:ext cx="0" cy="158750"/>
          </a:xfrm>
          <a:prstGeom prst="line">
            <a:avLst/>
          </a:prstGeom>
          <a:noFill/>
          <a:ln w="9525">
            <a:solidFill>
              <a:schemeClr val="tx1"/>
            </a:solidFill>
            <a:round/>
            <a:headEnd/>
            <a:tailEnd/>
          </a:ln>
          <a:effectLst/>
        </p:spPr>
        <p:txBody>
          <a:bodyPr wrap="none" anchor="ctr"/>
          <a:lstStyle/>
          <a:p>
            <a:endParaRPr lang="en-US"/>
          </a:p>
        </p:txBody>
      </p:sp>
      <p:sp>
        <p:nvSpPr>
          <p:cNvPr id="13" name="Text Box 12"/>
          <p:cNvSpPr txBox="1">
            <a:spLocks noChangeArrowheads="1"/>
          </p:cNvSpPr>
          <p:nvPr/>
        </p:nvSpPr>
        <p:spPr bwMode="auto">
          <a:xfrm>
            <a:off x="2914650" y="4832350"/>
            <a:ext cx="803275" cy="396875"/>
          </a:xfrm>
          <a:prstGeom prst="rect">
            <a:avLst/>
          </a:prstGeom>
          <a:noFill/>
          <a:ln w="9525">
            <a:noFill/>
            <a:miter lim="800000"/>
            <a:headEnd/>
            <a:tailEnd/>
          </a:ln>
          <a:effectLst/>
        </p:spPr>
        <p:txBody>
          <a:bodyPr>
            <a:spAutoFit/>
          </a:bodyPr>
          <a:lstStyle/>
          <a:p>
            <a:pPr algn="ctr">
              <a:spcBef>
                <a:spcPct val="50000"/>
              </a:spcBef>
            </a:pPr>
            <a:r>
              <a:rPr lang="en-US" sz="2000">
                <a:latin typeface="Arial" charset="0"/>
              </a:rPr>
              <a:t>1.74        </a:t>
            </a:r>
          </a:p>
        </p:txBody>
      </p:sp>
      <p:sp>
        <p:nvSpPr>
          <p:cNvPr id="14" name="Line 13"/>
          <p:cNvSpPr>
            <a:spLocks noChangeShapeType="1"/>
          </p:cNvSpPr>
          <p:nvPr/>
        </p:nvSpPr>
        <p:spPr bwMode="auto">
          <a:xfrm>
            <a:off x="2990850" y="5000625"/>
            <a:ext cx="0" cy="158750"/>
          </a:xfrm>
          <a:prstGeom prst="line">
            <a:avLst/>
          </a:prstGeom>
          <a:noFill/>
          <a:ln w="9525">
            <a:solidFill>
              <a:schemeClr val="tx1"/>
            </a:solidFill>
            <a:round/>
            <a:headEnd/>
            <a:tailEnd/>
          </a:ln>
          <a:effectLst/>
        </p:spPr>
        <p:txBody>
          <a:bodyPr wrap="none" anchor="ctr"/>
          <a:lstStyle/>
          <a:p>
            <a:endParaRPr lang="en-US"/>
          </a:p>
        </p:txBody>
      </p:sp>
      <p:sp>
        <p:nvSpPr>
          <p:cNvPr id="15" name="Line 14"/>
          <p:cNvSpPr>
            <a:spLocks noChangeShapeType="1"/>
          </p:cNvSpPr>
          <p:nvPr/>
        </p:nvSpPr>
        <p:spPr bwMode="auto">
          <a:xfrm flipV="1">
            <a:off x="2990850" y="5170487"/>
            <a:ext cx="685800" cy="1588"/>
          </a:xfrm>
          <a:prstGeom prst="line">
            <a:avLst/>
          </a:prstGeom>
          <a:noFill/>
          <a:ln w="9525">
            <a:solidFill>
              <a:schemeClr val="tx1"/>
            </a:solidFill>
            <a:round/>
            <a:headEnd/>
            <a:tailEnd/>
          </a:ln>
          <a:effectLst/>
        </p:spPr>
        <p:txBody>
          <a:bodyPr wrap="none" anchor="ctr"/>
          <a:lstStyle/>
          <a:p>
            <a:endParaRPr lang="en-US"/>
          </a:p>
        </p:txBody>
      </p:sp>
      <p:sp>
        <p:nvSpPr>
          <p:cNvPr id="16" name="Line 15"/>
          <p:cNvSpPr>
            <a:spLocks noChangeShapeType="1"/>
          </p:cNvSpPr>
          <p:nvPr/>
        </p:nvSpPr>
        <p:spPr bwMode="auto">
          <a:xfrm>
            <a:off x="3676650" y="5000625"/>
            <a:ext cx="0" cy="158750"/>
          </a:xfrm>
          <a:prstGeom prst="line">
            <a:avLst/>
          </a:prstGeom>
          <a:noFill/>
          <a:ln w="9525">
            <a:solidFill>
              <a:schemeClr val="tx1"/>
            </a:solidFill>
            <a:round/>
            <a:headEnd/>
            <a:tailEnd/>
          </a:ln>
          <a:effectLst/>
        </p:spPr>
        <p:txBody>
          <a:bodyPr wrap="none" anchor="ctr"/>
          <a:lstStyle/>
          <a:p>
            <a:endParaRPr lang="en-US"/>
          </a:p>
        </p:txBody>
      </p:sp>
      <p:sp>
        <p:nvSpPr>
          <p:cNvPr id="17" name="Line 16"/>
          <p:cNvSpPr>
            <a:spLocks noChangeShapeType="1"/>
          </p:cNvSpPr>
          <p:nvPr/>
        </p:nvSpPr>
        <p:spPr bwMode="auto">
          <a:xfrm>
            <a:off x="3752850" y="5000625"/>
            <a:ext cx="0" cy="158750"/>
          </a:xfrm>
          <a:prstGeom prst="line">
            <a:avLst/>
          </a:prstGeom>
          <a:noFill/>
          <a:ln w="9525">
            <a:solidFill>
              <a:schemeClr val="tx1"/>
            </a:solidFill>
            <a:round/>
            <a:headEnd/>
            <a:tailEnd/>
          </a:ln>
          <a:effectLst/>
        </p:spPr>
        <p:txBody>
          <a:bodyPr wrap="none" anchor="ctr"/>
          <a:lstStyle/>
          <a:p>
            <a:endParaRPr lang="en-US"/>
          </a:p>
        </p:txBody>
      </p:sp>
      <p:sp>
        <p:nvSpPr>
          <p:cNvPr id="18" name="Line 17"/>
          <p:cNvSpPr>
            <a:spLocks noChangeShapeType="1"/>
          </p:cNvSpPr>
          <p:nvPr/>
        </p:nvSpPr>
        <p:spPr bwMode="auto">
          <a:xfrm flipV="1">
            <a:off x="3752850" y="5170487"/>
            <a:ext cx="685800" cy="1588"/>
          </a:xfrm>
          <a:prstGeom prst="line">
            <a:avLst/>
          </a:prstGeom>
          <a:noFill/>
          <a:ln w="9525">
            <a:solidFill>
              <a:schemeClr val="tx1"/>
            </a:solidFill>
            <a:round/>
            <a:headEnd/>
            <a:tailEnd/>
          </a:ln>
          <a:effectLst/>
        </p:spPr>
        <p:txBody>
          <a:bodyPr wrap="none" anchor="ctr"/>
          <a:lstStyle/>
          <a:p>
            <a:endParaRPr lang="en-US"/>
          </a:p>
        </p:txBody>
      </p:sp>
      <p:sp>
        <p:nvSpPr>
          <p:cNvPr id="19" name="Line 18"/>
          <p:cNvSpPr>
            <a:spLocks noChangeShapeType="1"/>
          </p:cNvSpPr>
          <p:nvPr/>
        </p:nvSpPr>
        <p:spPr bwMode="auto">
          <a:xfrm>
            <a:off x="4438650" y="5000625"/>
            <a:ext cx="0" cy="158750"/>
          </a:xfrm>
          <a:prstGeom prst="line">
            <a:avLst/>
          </a:prstGeom>
          <a:noFill/>
          <a:ln w="9525">
            <a:solidFill>
              <a:schemeClr val="tx1"/>
            </a:solidFill>
            <a:round/>
            <a:headEnd/>
            <a:tailEnd/>
          </a:ln>
          <a:effectLst/>
        </p:spPr>
        <p:txBody>
          <a:bodyPr wrap="none" anchor="ctr"/>
          <a:lstStyle/>
          <a:p>
            <a:endParaRPr lang="en-US"/>
          </a:p>
        </p:txBody>
      </p:sp>
      <p:sp>
        <p:nvSpPr>
          <p:cNvPr id="20" name="Text Box 19"/>
          <p:cNvSpPr txBox="1">
            <a:spLocks noChangeArrowheads="1"/>
          </p:cNvSpPr>
          <p:nvPr/>
        </p:nvSpPr>
        <p:spPr bwMode="auto">
          <a:xfrm>
            <a:off x="3717925" y="4816475"/>
            <a:ext cx="803275" cy="396875"/>
          </a:xfrm>
          <a:prstGeom prst="rect">
            <a:avLst/>
          </a:prstGeom>
          <a:noFill/>
          <a:ln w="9525">
            <a:noFill/>
            <a:miter lim="800000"/>
            <a:headEnd/>
            <a:tailEnd/>
          </a:ln>
          <a:effectLst/>
        </p:spPr>
        <p:txBody>
          <a:bodyPr>
            <a:spAutoFit/>
          </a:bodyPr>
          <a:lstStyle/>
          <a:p>
            <a:pPr algn="ctr">
              <a:spcBef>
                <a:spcPct val="50000"/>
              </a:spcBef>
            </a:pPr>
            <a:r>
              <a:rPr lang="en-US" sz="2000">
                <a:latin typeface="Arial" charset="0"/>
              </a:rPr>
              <a:t>0.0        </a:t>
            </a:r>
          </a:p>
        </p:txBody>
      </p:sp>
      <p:sp>
        <p:nvSpPr>
          <p:cNvPr id="21" name="Text Box 20"/>
          <p:cNvSpPr txBox="1">
            <a:spLocks noChangeArrowheads="1"/>
          </p:cNvSpPr>
          <p:nvPr/>
        </p:nvSpPr>
        <p:spPr bwMode="auto">
          <a:xfrm>
            <a:off x="5638800" y="4740275"/>
            <a:ext cx="1905000" cy="822325"/>
          </a:xfrm>
          <a:prstGeom prst="rect">
            <a:avLst/>
          </a:prstGeom>
          <a:solidFill>
            <a:schemeClr val="accent6">
              <a:lumMod val="60000"/>
              <a:lumOff val="40000"/>
            </a:schemeClr>
          </a:solidFill>
          <a:ln w="9525">
            <a:noFill/>
            <a:miter lim="800000"/>
            <a:headEnd/>
            <a:tailEnd/>
          </a:ln>
          <a:effectLst/>
        </p:spPr>
        <p:txBody>
          <a:bodyPr>
            <a:spAutoFit/>
          </a:bodyPr>
          <a:lstStyle/>
          <a:p>
            <a:pPr>
              <a:spcBef>
                <a:spcPct val="50000"/>
              </a:spcBef>
            </a:pPr>
            <a:r>
              <a:rPr lang="en-US" sz="2400" dirty="0">
                <a:latin typeface="Arial" charset="0"/>
              </a:rPr>
              <a:t>An array of </a:t>
            </a:r>
            <a:r>
              <a:rPr lang="en-US" sz="2400" b="1" dirty="0">
                <a:latin typeface="Arial" charset="0"/>
              </a:rPr>
              <a:t>double</a:t>
            </a:r>
            <a:r>
              <a:rPr lang="en-US" sz="2400" dirty="0">
                <a:latin typeface="Arial" charset="0"/>
              </a:rPr>
              <a:t>s</a:t>
            </a:r>
          </a:p>
        </p:txBody>
      </p:sp>
      <p:sp>
        <p:nvSpPr>
          <p:cNvPr id="22" name="Line 21"/>
          <p:cNvSpPr>
            <a:spLocks noChangeShapeType="1"/>
          </p:cNvSpPr>
          <p:nvPr/>
        </p:nvSpPr>
        <p:spPr bwMode="auto">
          <a:xfrm flipH="1">
            <a:off x="4724400" y="5067300"/>
            <a:ext cx="762000" cy="0"/>
          </a:xfrm>
          <a:prstGeom prst="line">
            <a:avLst/>
          </a:prstGeom>
          <a:noFill/>
          <a:ln w="9525">
            <a:solidFill>
              <a:srgbClr val="FF3300"/>
            </a:solidFill>
            <a:round/>
            <a:headEnd/>
            <a:tailEnd type="triangle" w="med" len="me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Ragged Array</a:t>
            </a:r>
            <a:endParaRPr lang="en-US" dirty="0"/>
          </a:p>
        </p:txBody>
      </p:sp>
      <p:sp>
        <p:nvSpPr>
          <p:cNvPr id="31" name="Text Box 3"/>
          <p:cNvSpPr txBox="1">
            <a:spLocks noChangeArrowheads="1"/>
          </p:cNvSpPr>
          <p:nvPr/>
        </p:nvSpPr>
        <p:spPr bwMode="auto">
          <a:xfrm>
            <a:off x="685800" y="990600"/>
            <a:ext cx="6716713" cy="5262979"/>
          </a:xfrm>
          <a:prstGeom prst="rect">
            <a:avLst/>
          </a:prstGeom>
          <a:solidFill>
            <a:srgbClr val="CCECFF"/>
          </a:solidFill>
          <a:ln w="9525">
            <a:noFill/>
            <a:miter lim="800000"/>
            <a:headEnd/>
            <a:tailEnd/>
          </a:ln>
        </p:spPr>
        <p:txBody>
          <a:bodyPr>
            <a:spAutoFit/>
          </a:bodyPr>
          <a:lstStyle/>
          <a:p>
            <a:r>
              <a:rPr lang="en-US" sz="2400" dirty="0" err="1" smtClean="0">
                <a:latin typeface="Arial" charset="0"/>
              </a:rPr>
              <a:t>int</a:t>
            </a:r>
            <a:r>
              <a:rPr lang="en-US" sz="2400" dirty="0" smtClean="0">
                <a:latin typeface="Arial" charset="0"/>
              </a:rPr>
              <a:t>[][] tri;</a:t>
            </a:r>
            <a:br>
              <a:rPr lang="en-US" sz="2400" dirty="0" smtClean="0">
                <a:latin typeface="Arial" charset="0"/>
              </a:rPr>
            </a:br>
            <a:r>
              <a:rPr lang="en-US" sz="2400" dirty="0" smtClean="0">
                <a:latin typeface="Arial" charset="0"/>
              </a:rPr>
              <a:t> tri = new </a:t>
            </a:r>
            <a:r>
              <a:rPr lang="en-US" sz="2400" dirty="0" err="1" smtClean="0">
                <a:latin typeface="Arial" charset="0"/>
              </a:rPr>
              <a:t>int</a:t>
            </a:r>
            <a:r>
              <a:rPr lang="en-US" sz="2400" dirty="0" smtClean="0">
                <a:latin typeface="Arial" charset="0"/>
              </a:rPr>
              <a:t>[10][];  // allocate array of rows</a:t>
            </a:r>
            <a:br>
              <a:rPr lang="en-US" sz="2400" dirty="0" smtClean="0">
                <a:latin typeface="Arial" charset="0"/>
              </a:rPr>
            </a:br>
            <a:r>
              <a:rPr lang="en-US" sz="2400" dirty="0" smtClean="0">
                <a:latin typeface="Arial" charset="0"/>
              </a:rPr>
              <a:t> for (</a:t>
            </a:r>
            <a:r>
              <a:rPr lang="en-US" sz="2400" dirty="0" err="1" smtClean="0">
                <a:latin typeface="Arial" charset="0"/>
              </a:rPr>
              <a:t>int</a:t>
            </a:r>
            <a:r>
              <a:rPr lang="en-US" sz="2400" dirty="0" smtClean="0">
                <a:latin typeface="Arial" charset="0"/>
              </a:rPr>
              <a:t> r=0; r&lt;</a:t>
            </a:r>
            <a:r>
              <a:rPr lang="en-US" sz="2400" dirty="0" err="1" smtClean="0">
                <a:latin typeface="Arial" charset="0"/>
              </a:rPr>
              <a:t>tri.length</a:t>
            </a:r>
            <a:r>
              <a:rPr lang="en-US" sz="2400" dirty="0" smtClean="0">
                <a:latin typeface="Arial" charset="0"/>
              </a:rPr>
              <a:t>; r++) {</a:t>
            </a:r>
            <a:br>
              <a:rPr lang="en-US" sz="2400" dirty="0" smtClean="0">
                <a:latin typeface="Arial" charset="0"/>
              </a:rPr>
            </a:br>
            <a:r>
              <a:rPr lang="en-US" sz="2400" dirty="0" smtClean="0">
                <a:latin typeface="Arial" charset="0"/>
              </a:rPr>
              <a:t>     tri[r] = new </a:t>
            </a:r>
            <a:r>
              <a:rPr lang="en-US" sz="2400" dirty="0" err="1" smtClean="0">
                <a:latin typeface="Arial" charset="0"/>
              </a:rPr>
              <a:t>int</a:t>
            </a:r>
            <a:r>
              <a:rPr lang="en-US" sz="2400" dirty="0" smtClean="0">
                <a:latin typeface="Arial" charset="0"/>
              </a:rPr>
              <a:t>[r+1];</a:t>
            </a:r>
            <a:br>
              <a:rPr lang="en-US" sz="2400" dirty="0" smtClean="0">
                <a:latin typeface="Arial" charset="0"/>
              </a:rPr>
            </a:br>
            <a:r>
              <a:rPr lang="en-US" sz="2400" dirty="0" smtClean="0">
                <a:latin typeface="Arial" charset="0"/>
              </a:rPr>
              <a:t> }</a:t>
            </a:r>
            <a:br>
              <a:rPr lang="en-US" sz="2400" dirty="0" smtClean="0">
                <a:latin typeface="Arial" charset="0"/>
              </a:rPr>
            </a:br>
            <a:r>
              <a:rPr lang="en-US" sz="2400" dirty="0" smtClean="0">
                <a:latin typeface="Arial" charset="0"/>
              </a:rPr>
              <a:t> </a:t>
            </a:r>
            <a:br>
              <a:rPr lang="en-US" sz="2400" dirty="0" smtClean="0">
                <a:latin typeface="Arial" charset="0"/>
              </a:rPr>
            </a:br>
            <a:r>
              <a:rPr lang="en-US" sz="2400" dirty="0" smtClean="0">
                <a:latin typeface="Arial" charset="0"/>
              </a:rPr>
              <a:t> // print the triangular array (same as above really)</a:t>
            </a:r>
            <a:br>
              <a:rPr lang="en-US" sz="2400" dirty="0" smtClean="0">
                <a:latin typeface="Arial" charset="0"/>
              </a:rPr>
            </a:br>
            <a:r>
              <a:rPr lang="en-US" sz="2400" dirty="0" smtClean="0">
                <a:latin typeface="Arial" charset="0"/>
              </a:rPr>
              <a:t> for (</a:t>
            </a:r>
            <a:r>
              <a:rPr lang="en-US" sz="2400" dirty="0" err="1" smtClean="0">
                <a:latin typeface="Arial" charset="0"/>
              </a:rPr>
              <a:t>int</a:t>
            </a:r>
            <a:r>
              <a:rPr lang="en-US" sz="2400" dirty="0" smtClean="0">
                <a:latin typeface="Arial" charset="0"/>
              </a:rPr>
              <a:t> r=0; r&lt;</a:t>
            </a:r>
            <a:r>
              <a:rPr lang="en-US" sz="2400" dirty="0" err="1" smtClean="0">
                <a:latin typeface="Arial" charset="0"/>
              </a:rPr>
              <a:t>tri.length</a:t>
            </a:r>
            <a:r>
              <a:rPr lang="en-US" sz="2400" dirty="0" smtClean="0">
                <a:latin typeface="Arial" charset="0"/>
              </a:rPr>
              <a:t>; r++) {</a:t>
            </a:r>
            <a:br>
              <a:rPr lang="en-US" sz="2400" dirty="0" smtClean="0">
                <a:latin typeface="Arial" charset="0"/>
              </a:rPr>
            </a:br>
            <a:r>
              <a:rPr lang="en-US" sz="2400" dirty="0" smtClean="0">
                <a:latin typeface="Arial" charset="0"/>
              </a:rPr>
              <a:t>     for (</a:t>
            </a:r>
            <a:r>
              <a:rPr lang="en-US" sz="2400" dirty="0" err="1" smtClean="0">
                <a:latin typeface="Arial" charset="0"/>
              </a:rPr>
              <a:t>int</a:t>
            </a:r>
            <a:r>
              <a:rPr lang="en-US" sz="2400" dirty="0" smtClean="0">
                <a:latin typeface="Arial" charset="0"/>
              </a:rPr>
              <a:t> c=0; c&lt;tri[r].length; </a:t>
            </a:r>
            <a:r>
              <a:rPr lang="en-US" sz="2400" dirty="0" err="1" smtClean="0">
                <a:latin typeface="Arial" charset="0"/>
              </a:rPr>
              <a:t>c++</a:t>
            </a:r>
            <a:r>
              <a:rPr lang="en-US" sz="2400" dirty="0" smtClean="0">
                <a:latin typeface="Arial" charset="0"/>
              </a:rPr>
              <a:t>) {</a:t>
            </a:r>
            <a:br>
              <a:rPr lang="en-US" sz="2400" dirty="0" smtClean="0">
                <a:latin typeface="Arial" charset="0"/>
              </a:rPr>
            </a:br>
            <a:r>
              <a:rPr lang="en-US" sz="2400" dirty="0" smtClean="0">
                <a:latin typeface="Arial" charset="0"/>
              </a:rPr>
              <a:t>         </a:t>
            </a:r>
            <a:r>
              <a:rPr lang="en-US" sz="2400" dirty="0" err="1" smtClean="0">
                <a:latin typeface="Arial" charset="0"/>
              </a:rPr>
              <a:t>System.out.print</a:t>
            </a:r>
            <a:r>
              <a:rPr lang="en-US" sz="2400" dirty="0" smtClean="0">
                <a:latin typeface="Arial" charset="0"/>
              </a:rPr>
              <a:t>(" " + tri[r][c]);</a:t>
            </a:r>
            <a:br>
              <a:rPr lang="en-US" sz="2400" dirty="0" smtClean="0">
                <a:latin typeface="Arial" charset="0"/>
              </a:rPr>
            </a:br>
            <a:r>
              <a:rPr lang="en-US" sz="2400" dirty="0" smtClean="0">
                <a:latin typeface="Arial" charset="0"/>
              </a:rPr>
              <a:t>     }</a:t>
            </a:r>
            <a:br>
              <a:rPr lang="en-US" sz="2400" dirty="0" smtClean="0">
                <a:latin typeface="Arial" charset="0"/>
              </a:rPr>
            </a:br>
            <a:r>
              <a:rPr lang="en-US" sz="2400" dirty="0" smtClean="0">
                <a:latin typeface="Arial" charset="0"/>
              </a:rPr>
              <a:t>     </a:t>
            </a:r>
            <a:r>
              <a:rPr lang="en-US" sz="2400" dirty="0" err="1" smtClean="0">
                <a:latin typeface="Arial" charset="0"/>
              </a:rPr>
              <a:t>System.out.println</a:t>
            </a:r>
            <a:r>
              <a:rPr lang="en-US" sz="2400" dirty="0" smtClean="0">
                <a:latin typeface="Arial" charset="0"/>
              </a:rPr>
              <a:t>("");</a:t>
            </a:r>
            <a:br>
              <a:rPr lang="en-US" sz="2400" dirty="0" smtClean="0">
                <a:latin typeface="Arial" charset="0"/>
              </a:rPr>
            </a:br>
            <a:r>
              <a:rPr lang="en-US" sz="2400" dirty="0" smtClean="0">
                <a:latin typeface="Arial" charset="0"/>
              </a:rPr>
              <a:t> }</a:t>
            </a:r>
            <a:endParaRPr lang="en-US" sz="2400" dirty="0">
              <a:latin typeface="Arial"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95600"/>
            <a:ext cx="9144000" cy="1470025"/>
          </a:xfrm>
        </p:spPr>
        <p:txBody>
          <a:bodyPr>
            <a:normAutofit/>
          </a:bodyPr>
          <a:lstStyle/>
          <a:p>
            <a:r>
              <a:rPr lang="en-US" sz="7200" b="1" dirty="0" smtClean="0"/>
              <a:t>Thank You</a:t>
            </a:r>
            <a:endParaRPr lang="en-US" sz="7200" dirty="0"/>
          </a:p>
        </p:txBody>
      </p:sp>
      <p:pic>
        <p:nvPicPr>
          <p:cNvPr id="4" name="Picture 3" descr="logo.JPG"/>
          <p:cNvPicPr>
            <a:picLocks noChangeAspect="1"/>
          </p:cNvPicPr>
          <p:nvPr/>
        </p:nvPicPr>
        <p:blipFill>
          <a:blip r:embed="rId2"/>
          <a:stretch>
            <a:fillRect/>
          </a:stretch>
        </p:blipFill>
        <p:spPr>
          <a:xfrm>
            <a:off x="3124200" y="304800"/>
            <a:ext cx="2895600" cy="12192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Introduction</a:t>
            </a:r>
            <a:endParaRPr lang="en-US" dirty="0"/>
          </a:p>
        </p:txBody>
      </p:sp>
      <p:sp>
        <p:nvSpPr>
          <p:cNvPr id="4" name="TextBox 3"/>
          <p:cNvSpPr txBox="1"/>
          <p:nvPr/>
        </p:nvSpPr>
        <p:spPr>
          <a:xfrm>
            <a:off x="228600" y="1066800"/>
            <a:ext cx="8763000" cy="3046988"/>
          </a:xfrm>
          <a:prstGeom prst="rect">
            <a:avLst/>
          </a:prstGeom>
          <a:noFill/>
        </p:spPr>
        <p:txBody>
          <a:bodyPr wrap="square" rtlCol="0">
            <a:spAutoFit/>
          </a:bodyPr>
          <a:lstStyle/>
          <a:p>
            <a:pPr algn="just"/>
            <a:r>
              <a:rPr lang="en-US" sz="3200" b="1" dirty="0" smtClean="0"/>
              <a:t>	</a:t>
            </a:r>
            <a:r>
              <a:rPr lang="en-US" sz="3200" dirty="0" smtClean="0"/>
              <a:t>Rather than treating each element as a separate named variable, the whole array gets one name.</a:t>
            </a:r>
          </a:p>
          <a:p>
            <a:pPr algn="just"/>
            <a:r>
              <a:rPr lang="en-US" sz="3200" dirty="0" smtClean="0"/>
              <a:t>	Specific array elements are referred to by using array’s name and the element’s number, called index or subscript.</a:t>
            </a:r>
          </a:p>
        </p:txBody>
      </p:sp>
      <p:sp>
        <p:nvSpPr>
          <p:cNvPr id="23" name="Text Box 4"/>
          <p:cNvSpPr txBox="1">
            <a:spLocks noChangeArrowheads="1"/>
          </p:cNvSpPr>
          <p:nvPr/>
        </p:nvSpPr>
        <p:spPr bwMode="auto">
          <a:xfrm>
            <a:off x="1981200" y="5257800"/>
            <a:ext cx="727075" cy="396875"/>
          </a:xfrm>
          <a:prstGeom prst="rect">
            <a:avLst/>
          </a:prstGeom>
          <a:noFill/>
          <a:ln w="9525">
            <a:noFill/>
            <a:miter lim="800000"/>
            <a:headEnd/>
            <a:tailEnd/>
          </a:ln>
          <a:effectLst/>
        </p:spPr>
        <p:txBody>
          <a:bodyPr>
            <a:spAutoFit/>
          </a:bodyPr>
          <a:lstStyle/>
          <a:p>
            <a:pPr algn="ctr">
              <a:spcBef>
                <a:spcPct val="50000"/>
              </a:spcBef>
            </a:pPr>
            <a:r>
              <a:rPr lang="en-US" sz="2000">
                <a:latin typeface="Arial" charset="0"/>
              </a:rPr>
              <a:t>c[0]</a:t>
            </a:r>
            <a:endParaRPr lang="en-US" sz="2000">
              <a:latin typeface="Courier New" pitchFamily="49" charset="0"/>
            </a:endParaRPr>
          </a:p>
        </p:txBody>
      </p:sp>
      <p:sp>
        <p:nvSpPr>
          <p:cNvPr id="24" name="Text Box 5"/>
          <p:cNvSpPr txBox="1">
            <a:spLocks noChangeArrowheads="1"/>
          </p:cNvSpPr>
          <p:nvPr/>
        </p:nvSpPr>
        <p:spPr bwMode="auto">
          <a:xfrm>
            <a:off x="2743200" y="5257800"/>
            <a:ext cx="685800" cy="396875"/>
          </a:xfrm>
          <a:prstGeom prst="rect">
            <a:avLst/>
          </a:prstGeom>
          <a:noFill/>
          <a:ln w="9525">
            <a:noFill/>
            <a:miter lim="800000"/>
            <a:headEnd/>
            <a:tailEnd/>
          </a:ln>
          <a:effectLst/>
        </p:spPr>
        <p:txBody>
          <a:bodyPr>
            <a:spAutoFit/>
          </a:bodyPr>
          <a:lstStyle/>
          <a:p>
            <a:pPr algn="ctr">
              <a:spcBef>
                <a:spcPct val="50000"/>
              </a:spcBef>
            </a:pPr>
            <a:r>
              <a:rPr lang="en-US" sz="2000">
                <a:latin typeface="Arial" charset="0"/>
              </a:rPr>
              <a:t>c[1]</a:t>
            </a:r>
            <a:endParaRPr lang="en-US" sz="2000">
              <a:latin typeface="Courier New" pitchFamily="49" charset="0"/>
            </a:endParaRPr>
          </a:p>
        </p:txBody>
      </p:sp>
      <p:sp>
        <p:nvSpPr>
          <p:cNvPr id="25" name="Text Box 6"/>
          <p:cNvSpPr txBox="1">
            <a:spLocks noChangeArrowheads="1"/>
          </p:cNvSpPr>
          <p:nvPr/>
        </p:nvSpPr>
        <p:spPr bwMode="auto">
          <a:xfrm>
            <a:off x="3505200" y="5257800"/>
            <a:ext cx="685800" cy="396875"/>
          </a:xfrm>
          <a:prstGeom prst="rect">
            <a:avLst/>
          </a:prstGeom>
          <a:noFill/>
          <a:ln w="9525">
            <a:noFill/>
            <a:miter lim="800000"/>
            <a:headEnd/>
            <a:tailEnd/>
          </a:ln>
          <a:effectLst/>
        </p:spPr>
        <p:txBody>
          <a:bodyPr>
            <a:spAutoFit/>
          </a:bodyPr>
          <a:lstStyle/>
          <a:p>
            <a:pPr algn="ctr">
              <a:spcBef>
                <a:spcPct val="50000"/>
              </a:spcBef>
            </a:pPr>
            <a:r>
              <a:rPr lang="en-US" sz="2000">
                <a:latin typeface="Arial" charset="0"/>
              </a:rPr>
              <a:t>c[2]</a:t>
            </a:r>
            <a:endParaRPr lang="en-US" sz="2000">
              <a:latin typeface="Courier New" pitchFamily="49" charset="0"/>
            </a:endParaRPr>
          </a:p>
        </p:txBody>
      </p:sp>
      <p:sp>
        <p:nvSpPr>
          <p:cNvPr id="26" name="Text Box 7"/>
          <p:cNvSpPr txBox="1">
            <a:spLocks noChangeArrowheads="1"/>
          </p:cNvSpPr>
          <p:nvPr/>
        </p:nvSpPr>
        <p:spPr bwMode="auto">
          <a:xfrm>
            <a:off x="4267200" y="5257800"/>
            <a:ext cx="685800" cy="396875"/>
          </a:xfrm>
          <a:prstGeom prst="rect">
            <a:avLst/>
          </a:prstGeom>
          <a:noFill/>
          <a:ln w="9525">
            <a:noFill/>
            <a:miter lim="800000"/>
            <a:headEnd/>
            <a:tailEnd/>
          </a:ln>
          <a:effectLst/>
        </p:spPr>
        <p:txBody>
          <a:bodyPr>
            <a:spAutoFit/>
          </a:bodyPr>
          <a:lstStyle/>
          <a:p>
            <a:pPr algn="ctr">
              <a:spcBef>
                <a:spcPct val="50000"/>
              </a:spcBef>
            </a:pPr>
            <a:r>
              <a:rPr lang="en-US" sz="2000">
                <a:latin typeface="Arial" charset="0"/>
              </a:rPr>
              <a:t>c[3]</a:t>
            </a:r>
            <a:endParaRPr lang="en-US" sz="2000">
              <a:latin typeface="Courier New" pitchFamily="49" charset="0"/>
            </a:endParaRPr>
          </a:p>
        </p:txBody>
      </p:sp>
      <p:sp>
        <p:nvSpPr>
          <p:cNvPr id="27" name="Text Box 8"/>
          <p:cNvSpPr txBox="1">
            <a:spLocks noChangeArrowheads="1"/>
          </p:cNvSpPr>
          <p:nvPr/>
        </p:nvSpPr>
        <p:spPr bwMode="auto">
          <a:xfrm>
            <a:off x="1905000" y="4800600"/>
            <a:ext cx="803275" cy="396875"/>
          </a:xfrm>
          <a:prstGeom prst="rect">
            <a:avLst/>
          </a:prstGeom>
          <a:noFill/>
          <a:ln w="9525">
            <a:noFill/>
            <a:miter lim="800000"/>
            <a:headEnd/>
            <a:tailEnd/>
          </a:ln>
          <a:effectLst/>
        </p:spPr>
        <p:txBody>
          <a:bodyPr>
            <a:spAutoFit/>
          </a:bodyPr>
          <a:lstStyle/>
          <a:p>
            <a:pPr algn="ctr">
              <a:spcBef>
                <a:spcPct val="50000"/>
              </a:spcBef>
            </a:pPr>
            <a:r>
              <a:rPr lang="en-US" sz="2000">
                <a:latin typeface="Arial" charset="0"/>
              </a:rPr>
              <a:t>1.39      </a:t>
            </a:r>
          </a:p>
        </p:txBody>
      </p:sp>
      <p:sp>
        <p:nvSpPr>
          <p:cNvPr id="28" name="Line 9"/>
          <p:cNvSpPr>
            <a:spLocks noChangeShapeType="1"/>
          </p:cNvSpPr>
          <p:nvPr/>
        </p:nvSpPr>
        <p:spPr bwMode="auto">
          <a:xfrm>
            <a:off x="1981200" y="4968875"/>
            <a:ext cx="0" cy="158750"/>
          </a:xfrm>
          <a:prstGeom prst="line">
            <a:avLst/>
          </a:prstGeom>
          <a:noFill/>
          <a:ln w="9525">
            <a:solidFill>
              <a:schemeClr val="tx1"/>
            </a:solidFill>
            <a:round/>
            <a:headEnd/>
            <a:tailEnd/>
          </a:ln>
          <a:effectLst/>
        </p:spPr>
        <p:txBody>
          <a:bodyPr wrap="none" anchor="ctr"/>
          <a:lstStyle/>
          <a:p>
            <a:endParaRPr lang="en-US"/>
          </a:p>
        </p:txBody>
      </p:sp>
      <p:sp>
        <p:nvSpPr>
          <p:cNvPr id="29" name="Line 10"/>
          <p:cNvSpPr>
            <a:spLocks noChangeShapeType="1"/>
          </p:cNvSpPr>
          <p:nvPr/>
        </p:nvSpPr>
        <p:spPr bwMode="auto">
          <a:xfrm flipV="1">
            <a:off x="1981200" y="5138738"/>
            <a:ext cx="685800" cy="1587"/>
          </a:xfrm>
          <a:prstGeom prst="line">
            <a:avLst/>
          </a:prstGeom>
          <a:noFill/>
          <a:ln w="9525">
            <a:solidFill>
              <a:schemeClr val="tx1"/>
            </a:solidFill>
            <a:round/>
            <a:headEnd/>
            <a:tailEnd/>
          </a:ln>
          <a:effectLst/>
        </p:spPr>
        <p:txBody>
          <a:bodyPr wrap="none" anchor="ctr"/>
          <a:lstStyle/>
          <a:p>
            <a:endParaRPr lang="en-US"/>
          </a:p>
        </p:txBody>
      </p:sp>
      <p:sp>
        <p:nvSpPr>
          <p:cNvPr id="30" name="Line 11"/>
          <p:cNvSpPr>
            <a:spLocks noChangeShapeType="1"/>
          </p:cNvSpPr>
          <p:nvPr/>
        </p:nvSpPr>
        <p:spPr bwMode="auto">
          <a:xfrm>
            <a:off x="2667000" y="4968875"/>
            <a:ext cx="0" cy="158750"/>
          </a:xfrm>
          <a:prstGeom prst="line">
            <a:avLst/>
          </a:prstGeom>
          <a:noFill/>
          <a:ln w="9525">
            <a:solidFill>
              <a:schemeClr val="tx1"/>
            </a:solidFill>
            <a:round/>
            <a:headEnd/>
            <a:tailEnd/>
          </a:ln>
          <a:effectLst/>
        </p:spPr>
        <p:txBody>
          <a:bodyPr wrap="none" anchor="ctr"/>
          <a:lstStyle/>
          <a:p>
            <a:endParaRPr lang="en-US"/>
          </a:p>
        </p:txBody>
      </p:sp>
      <p:sp>
        <p:nvSpPr>
          <p:cNvPr id="31" name="Text Box 12"/>
          <p:cNvSpPr txBox="1">
            <a:spLocks noChangeArrowheads="1"/>
          </p:cNvSpPr>
          <p:nvPr/>
        </p:nvSpPr>
        <p:spPr bwMode="auto">
          <a:xfrm>
            <a:off x="2667000" y="4816475"/>
            <a:ext cx="803275" cy="396875"/>
          </a:xfrm>
          <a:prstGeom prst="rect">
            <a:avLst/>
          </a:prstGeom>
          <a:noFill/>
          <a:ln w="9525">
            <a:noFill/>
            <a:miter lim="800000"/>
            <a:headEnd/>
            <a:tailEnd/>
          </a:ln>
          <a:effectLst/>
        </p:spPr>
        <p:txBody>
          <a:bodyPr>
            <a:spAutoFit/>
          </a:bodyPr>
          <a:lstStyle/>
          <a:p>
            <a:pPr algn="ctr">
              <a:spcBef>
                <a:spcPct val="50000"/>
              </a:spcBef>
            </a:pPr>
            <a:r>
              <a:rPr lang="en-US" sz="2000">
                <a:latin typeface="Arial" charset="0"/>
              </a:rPr>
              <a:t>1.69        </a:t>
            </a:r>
          </a:p>
        </p:txBody>
      </p:sp>
      <p:sp>
        <p:nvSpPr>
          <p:cNvPr id="32" name="Line 13"/>
          <p:cNvSpPr>
            <a:spLocks noChangeShapeType="1"/>
          </p:cNvSpPr>
          <p:nvPr/>
        </p:nvSpPr>
        <p:spPr bwMode="auto">
          <a:xfrm>
            <a:off x="2743200" y="4984750"/>
            <a:ext cx="0" cy="158750"/>
          </a:xfrm>
          <a:prstGeom prst="line">
            <a:avLst/>
          </a:prstGeom>
          <a:noFill/>
          <a:ln w="9525">
            <a:solidFill>
              <a:schemeClr val="tx1"/>
            </a:solidFill>
            <a:round/>
            <a:headEnd/>
            <a:tailEnd/>
          </a:ln>
          <a:effectLst/>
        </p:spPr>
        <p:txBody>
          <a:bodyPr wrap="none" anchor="ctr"/>
          <a:lstStyle/>
          <a:p>
            <a:endParaRPr lang="en-US"/>
          </a:p>
        </p:txBody>
      </p:sp>
      <p:sp>
        <p:nvSpPr>
          <p:cNvPr id="33" name="Line 14"/>
          <p:cNvSpPr>
            <a:spLocks noChangeShapeType="1"/>
          </p:cNvSpPr>
          <p:nvPr/>
        </p:nvSpPr>
        <p:spPr bwMode="auto">
          <a:xfrm flipV="1">
            <a:off x="2743200" y="5154613"/>
            <a:ext cx="685800" cy="1587"/>
          </a:xfrm>
          <a:prstGeom prst="line">
            <a:avLst/>
          </a:prstGeom>
          <a:noFill/>
          <a:ln w="9525">
            <a:solidFill>
              <a:schemeClr val="tx1"/>
            </a:solidFill>
            <a:round/>
            <a:headEnd/>
            <a:tailEnd/>
          </a:ln>
          <a:effectLst/>
        </p:spPr>
        <p:txBody>
          <a:bodyPr wrap="none" anchor="ctr"/>
          <a:lstStyle/>
          <a:p>
            <a:endParaRPr lang="en-US"/>
          </a:p>
        </p:txBody>
      </p:sp>
      <p:sp>
        <p:nvSpPr>
          <p:cNvPr id="34" name="Line 15"/>
          <p:cNvSpPr>
            <a:spLocks noChangeShapeType="1"/>
          </p:cNvSpPr>
          <p:nvPr/>
        </p:nvSpPr>
        <p:spPr bwMode="auto">
          <a:xfrm>
            <a:off x="3429000" y="4984750"/>
            <a:ext cx="0" cy="158750"/>
          </a:xfrm>
          <a:prstGeom prst="line">
            <a:avLst/>
          </a:prstGeom>
          <a:noFill/>
          <a:ln w="9525">
            <a:solidFill>
              <a:schemeClr val="tx1"/>
            </a:solidFill>
            <a:round/>
            <a:headEnd/>
            <a:tailEnd/>
          </a:ln>
          <a:effectLst/>
        </p:spPr>
        <p:txBody>
          <a:bodyPr wrap="none" anchor="ctr"/>
          <a:lstStyle/>
          <a:p>
            <a:endParaRPr lang="en-US"/>
          </a:p>
        </p:txBody>
      </p:sp>
      <p:sp>
        <p:nvSpPr>
          <p:cNvPr id="35" name="Text Box 16"/>
          <p:cNvSpPr txBox="1">
            <a:spLocks noChangeArrowheads="1"/>
          </p:cNvSpPr>
          <p:nvPr/>
        </p:nvSpPr>
        <p:spPr bwMode="auto">
          <a:xfrm>
            <a:off x="3429000" y="4816475"/>
            <a:ext cx="803275" cy="396875"/>
          </a:xfrm>
          <a:prstGeom prst="rect">
            <a:avLst/>
          </a:prstGeom>
          <a:noFill/>
          <a:ln w="9525">
            <a:noFill/>
            <a:miter lim="800000"/>
            <a:headEnd/>
            <a:tailEnd/>
          </a:ln>
          <a:effectLst/>
        </p:spPr>
        <p:txBody>
          <a:bodyPr>
            <a:spAutoFit/>
          </a:bodyPr>
          <a:lstStyle/>
          <a:p>
            <a:pPr algn="ctr">
              <a:spcBef>
                <a:spcPct val="50000"/>
              </a:spcBef>
            </a:pPr>
            <a:r>
              <a:rPr lang="en-US" sz="2000">
                <a:latin typeface="Arial" charset="0"/>
              </a:rPr>
              <a:t>1.74        </a:t>
            </a:r>
          </a:p>
        </p:txBody>
      </p:sp>
      <p:sp>
        <p:nvSpPr>
          <p:cNvPr id="36" name="Line 17"/>
          <p:cNvSpPr>
            <a:spLocks noChangeShapeType="1"/>
          </p:cNvSpPr>
          <p:nvPr/>
        </p:nvSpPr>
        <p:spPr bwMode="auto">
          <a:xfrm>
            <a:off x="3505200" y="4984750"/>
            <a:ext cx="0" cy="158750"/>
          </a:xfrm>
          <a:prstGeom prst="line">
            <a:avLst/>
          </a:prstGeom>
          <a:noFill/>
          <a:ln w="9525">
            <a:solidFill>
              <a:schemeClr val="tx1"/>
            </a:solidFill>
            <a:round/>
            <a:headEnd/>
            <a:tailEnd/>
          </a:ln>
          <a:effectLst/>
        </p:spPr>
        <p:txBody>
          <a:bodyPr wrap="none" anchor="ctr"/>
          <a:lstStyle/>
          <a:p>
            <a:endParaRPr lang="en-US"/>
          </a:p>
        </p:txBody>
      </p:sp>
      <p:sp>
        <p:nvSpPr>
          <p:cNvPr id="37" name="Line 18"/>
          <p:cNvSpPr>
            <a:spLocks noChangeShapeType="1"/>
          </p:cNvSpPr>
          <p:nvPr/>
        </p:nvSpPr>
        <p:spPr bwMode="auto">
          <a:xfrm flipV="1">
            <a:off x="3505200" y="5154613"/>
            <a:ext cx="685800" cy="1587"/>
          </a:xfrm>
          <a:prstGeom prst="line">
            <a:avLst/>
          </a:prstGeom>
          <a:noFill/>
          <a:ln w="9525">
            <a:solidFill>
              <a:schemeClr val="tx1"/>
            </a:solidFill>
            <a:round/>
            <a:headEnd/>
            <a:tailEnd/>
          </a:ln>
          <a:effectLst/>
        </p:spPr>
        <p:txBody>
          <a:bodyPr wrap="none" anchor="ctr"/>
          <a:lstStyle/>
          <a:p>
            <a:endParaRPr lang="en-US"/>
          </a:p>
        </p:txBody>
      </p:sp>
      <p:sp>
        <p:nvSpPr>
          <p:cNvPr id="38" name="Line 19"/>
          <p:cNvSpPr>
            <a:spLocks noChangeShapeType="1"/>
          </p:cNvSpPr>
          <p:nvPr/>
        </p:nvSpPr>
        <p:spPr bwMode="auto">
          <a:xfrm>
            <a:off x="4191000" y="4984750"/>
            <a:ext cx="0" cy="158750"/>
          </a:xfrm>
          <a:prstGeom prst="line">
            <a:avLst/>
          </a:prstGeom>
          <a:noFill/>
          <a:ln w="9525">
            <a:solidFill>
              <a:schemeClr val="tx1"/>
            </a:solidFill>
            <a:round/>
            <a:headEnd/>
            <a:tailEnd/>
          </a:ln>
          <a:effectLst/>
        </p:spPr>
        <p:txBody>
          <a:bodyPr wrap="none" anchor="ctr"/>
          <a:lstStyle/>
          <a:p>
            <a:endParaRPr lang="en-US"/>
          </a:p>
        </p:txBody>
      </p:sp>
      <p:sp>
        <p:nvSpPr>
          <p:cNvPr id="39" name="Line 20"/>
          <p:cNvSpPr>
            <a:spLocks noChangeShapeType="1"/>
          </p:cNvSpPr>
          <p:nvPr/>
        </p:nvSpPr>
        <p:spPr bwMode="auto">
          <a:xfrm>
            <a:off x="4267200" y="4984750"/>
            <a:ext cx="0" cy="158750"/>
          </a:xfrm>
          <a:prstGeom prst="line">
            <a:avLst/>
          </a:prstGeom>
          <a:noFill/>
          <a:ln w="9525">
            <a:solidFill>
              <a:schemeClr val="tx1"/>
            </a:solidFill>
            <a:round/>
            <a:headEnd/>
            <a:tailEnd/>
          </a:ln>
          <a:effectLst/>
        </p:spPr>
        <p:txBody>
          <a:bodyPr wrap="none" anchor="ctr"/>
          <a:lstStyle/>
          <a:p>
            <a:endParaRPr lang="en-US"/>
          </a:p>
        </p:txBody>
      </p:sp>
      <p:sp>
        <p:nvSpPr>
          <p:cNvPr id="40" name="Line 21"/>
          <p:cNvSpPr>
            <a:spLocks noChangeShapeType="1"/>
          </p:cNvSpPr>
          <p:nvPr/>
        </p:nvSpPr>
        <p:spPr bwMode="auto">
          <a:xfrm flipV="1">
            <a:off x="4267200" y="5154613"/>
            <a:ext cx="685800" cy="1587"/>
          </a:xfrm>
          <a:prstGeom prst="line">
            <a:avLst/>
          </a:prstGeom>
          <a:noFill/>
          <a:ln w="9525">
            <a:solidFill>
              <a:schemeClr val="tx1"/>
            </a:solidFill>
            <a:round/>
            <a:headEnd/>
            <a:tailEnd/>
          </a:ln>
          <a:effectLst/>
        </p:spPr>
        <p:txBody>
          <a:bodyPr wrap="none" anchor="ctr"/>
          <a:lstStyle/>
          <a:p>
            <a:endParaRPr lang="en-US"/>
          </a:p>
        </p:txBody>
      </p:sp>
      <p:sp>
        <p:nvSpPr>
          <p:cNvPr id="41" name="Line 22"/>
          <p:cNvSpPr>
            <a:spLocks noChangeShapeType="1"/>
          </p:cNvSpPr>
          <p:nvPr/>
        </p:nvSpPr>
        <p:spPr bwMode="auto">
          <a:xfrm>
            <a:off x="4953000" y="4984750"/>
            <a:ext cx="0" cy="158750"/>
          </a:xfrm>
          <a:prstGeom prst="line">
            <a:avLst/>
          </a:prstGeom>
          <a:noFill/>
          <a:ln w="9525">
            <a:solidFill>
              <a:schemeClr val="tx1"/>
            </a:solidFill>
            <a:round/>
            <a:headEnd/>
            <a:tailEnd/>
          </a:ln>
          <a:effectLst/>
        </p:spPr>
        <p:txBody>
          <a:bodyPr wrap="none" anchor="ctr"/>
          <a:lstStyle/>
          <a:p>
            <a:endParaRPr lang="en-US"/>
          </a:p>
        </p:txBody>
      </p:sp>
      <p:sp>
        <p:nvSpPr>
          <p:cNvPr id="42" name="Text Box 23"/>
          <p:cNvSpPr txBox="1">
            <a:spLocks noChangeArrowheads="1"/>
          </p:cNvSpPr>
          <p:nvPr/>
        </p:nvSpPr>
        <p:spPr bwMode="auto">
          <a:xfrm>
            <a:off x="4232275" y="4800600"/>
            <a:ext cx="803275" cy="396875"/>
          </a:xfrm>
          <a:prstGeom prst="rect">
            <a:avLst/>
          </a:prstGeom>
          <a:noFill/>
          <a:ln w="9525">
            <a:noFill/>
            <a:miter lim="800000"/>
            <a:headEnd/>
            <a:tailEnd/>
          </a:ln>
          <a:effectLst/>
        </p:spPr>
        <p:txBody>
          <a:bodyPr>
            <a:spAutoFit/>
          </a:bodyPr>
          <a:lstStyle/>
          <a:p>
            <a:pPr algn="ctr">
              <a:spcBef>
                <a:spcPct val="50000"/>
              </a:spcBef>
            </a:pPr>
            <a:r>
              <a:rPr lang="en-US" sz="2000">
                <a:latin typeface="Arial" charset="0"/>
              </a:rPr>
              <a:t>0.0        </a:t>
            </a:r>
          </a:p>
        </p:txBody>
      </p:sp>
      <p:sp>
        <p:nvSpPr>
          <p:cNvPr id="43" name="Text Box 24"/>
          <p:cNvSpPr txBox="1">
            <a:spLocks noChangeArrowheads="1"/>
          </p:cNvSpPr>
          <p:nvPr/>
        </p:nvSpPr>
        <p:spPr bwMode="auto">
          <a:xfrm>
            <a:off x="5943600" y="5126038"/>
            <a:ext cx="1905000" cy="822325"/>
          </a:xfrm>
          <a:prstGeom prst="rect">
            <a:avLst/>
          </a:prstGeom>
          <a:solidFill>
            <a:schemeClr val="accent6">
              <a:lumMod val="60000"/>
              <a:lumOff val="40000"/>
            </a:schemeClr>
          </a:solidFill>
          <a:ln w="9525">
            <a:noFill/>
            <a:miter lim="800000"/>
            <a:headEnd/>
            <a:tailEnd/>
          </a:ln>
          <a:effectLst/>
        </p:spPr>
        <p:txBody>
          <a:bodyPr>
            <a:spAutoFit/>
          </a:bodyPr>
          <a:lstStyle/>
          <a:p>
            <a:pPr>
              <a:spcBef>
                <a:spcPct val="50000"/>
              </a:spcBef>
            </a:pPr>
            <a:r>
              <a:rPr lang="en-US" sz="2400" b="1" dirty="0">
                <a:latin typeface="Arial" charset="0"/>
              </a:rPr>
              <a:t>c</a:t>
            </a:r>
            <a:r>
              <a:rPr lang="en-US" sz="2400" dirty="0">
                <a:latin typeface="Arial" charset="0"/>
              </a:rPr>
              <a:t> is array’s name</a:t>
            </a:r>
          </a:p>
        </p:txBody>
      </p:sp>
      <p:sp>
        <p:nvSpPr>
          <p:cNvPr id="44" name="Line 25"/>
          <p:cNvSpPr>
            <a:spLocks noChangeShapeType="1"/>
          </p:cNvSpPr>
          <p:nvPr/>
        </p:nvSpPr>
        <p:spPr bwMode="auto">
          <a:xfrm flipH="1">
            <a:off x="5029200" y="5453063"/>
            <a:ext cx="762000" cy="0"/>
          </a:xfrm>
          <a:prstGeom prst="line">
            <a:avLst/>
          </a:prstGeom>
          <a:noFill/>
          <a:ln w="9525">
            <a:solidFill>
              <a:srgbClr val="FF3300"/>
            </a:solidFill>
            <a:round/>
            <a:headEnd/>
            <a:tailEnd type="triangle" w="med" len="me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Introduction</a:t>
            </a:r>
            <a:endParaRPr lang="en-US" dirty="0"/>
          </a:p>
        </p:txBody>
      </p:sp>
      <p:sp>
        <p:nvSpPr>
          <p:cNvPr id="4" name="TextBox 3"/>
          <p:cNvSpPr txBox="1"/>
          <p:nvPr/>
        </p:nvSpPr>
        <p:spPr>
          <a:xfrm>
            <a:off x="228600" y="1066800"/>
            <a:ext cx="8763000" cy="4524315"/>
          </a:xfrm>
          <a:prstGeom prst="rect">
            <a:avLst/>
          </a:prstGeom>
          <a:noFill/>
        </p:spPr>
        <p:txBody>
          <a:bodyPr wrap="square" rtlCol="0">
            <a:spAutoFit/>
          </a:bodyPr>
          <a:lstStyle/>
          <a:p>
            <a:pPr algn="just"/>
            <a:r>
              <a:rPr lang="en-US" sz="3200" b="1" dirty="0" smtClean="0"/>
              <a:t>	</a:t>
            </a:r>
            <a:r>
              <a:rPr lang="en-US" sz="3200" dirty="0" smtClean="0"/>
              <a:t>In Java, an index is written within square brackets following array’s name (for example, a[k]).</a:t>
            </a:r>
          </a:p>
          <a:p>
            <a:pPr algn="just"/>
            <a:r>
              <a:rPr lang="en-US" sz="3200" dirty="0" smtClean="0"/>
              <a:t>	Indices start from 0; the first element of </a:t>
            </a:r>
            <a:br>
              <a:rPr lang="en-US" sz="3200" dirty="0" smtClean="0"/>
            </a:br>
            <a:r>
              <a:rPr lang="en-US" sz="3200" dirty="0" smtClean="0"/>
              <a:t>an array a is referred to as a[0] and the </a:t>
            </a:r>
            <a:br>
              <a:rPr lang="en-US" sz="3200" dirty="0" smtClean="0"/>
            </a:br>
            <a:r>
              <a:rPr lang="en-US" sz="3200" dirty="0" smtClean="0"/>
              <a:t>nth element as a[n-1].</a:t>
            </a:r>
          </a:p>
          <a:p>
            <a:pPr algn="just"/>
            <a:r>
              <a:rPr lang="en-US" sz="3200" dirty="0" smtClean="0"/>
              <a:t>	An index can have any </a:t>
            </a:r>
            <a:r>
              <a:rPr lang="en-US" sz="3200" dirty="0" err="1" smtClean="0"/>
              <a:t>int</a:t>
            </a:r>
            <a:r>
              <a:rPr lang="en-US" sz="3200" dirty="0" smtClean="0"/>
              <a:t> value from 0 to array’s length - 1.</a:t>
            </a:r>
          </a:p>
          <a:p>
            <a:pPr algn="just"/>
            <a:r>
              <a:rPr lang="en-US" sz="3200" dirty="0" smtClean="0"/>
              <a:t>	We can use as an index an </a:t>
            </a:r>
            <a:r>
              <a:rPr lang="en-US" sz="3200" dirty="0" err="1" smtClean="0"/>
              <a:t>int</a:t>
            </a:r>
            <a:r>
              <a:rPr lang="en-US" sz="3200" dirty="0" smtClean="0"/>
              <a:t> variable or any expression that evaluates to an </a:t>
            </a:r>
            <a:r>
              <a:rPr lang="en-US" sz="3200" dirty="0" err="1" smtClean="0"/>
              <a:t>int</a:t>
            </a:r>
            <a:r>
              <a:rPr lang="en-US" sz="3200" dirty="0" smtClean="0"/>
              <a:t> value.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Introduction</a:t>
            </a:r>
            <a:endParaRPr lang="en-US" dirty="0"/>
          </a:p>
        </p:txBody>
      </p:sp>
      <p:sp>
        <p:nvSpPr>
          <p:cNvPr id="4" name="TextBox 3"/>
          <p:cNvSpPr txBox="1"/>
          <p:nvPr/>
        </p:nvSpPr>
        <p:spPr>
          <a:xfrm>
            <a:off x="228600" y="1066800"/>
            <a:ext cx="8763000" cy="3539430"/>
          </a:xfrm>
          <a:prstGeom prst="rect">
            <a:avLst/>
          </a:prstGeom>
          <a:noFill/>
        </p:spPr>
        <p:txBody>
          <a:bodyPr wrap="square" rtlCol="0">
            <a:spAutoFit/>
          </a:bodyPr>
          <a:lstStyle/>
          <a:p>
            <a:pPr algn="just"/>
            <a:r>
              <a:rPr lang="en-US" sz="3200" b="1" dirty="0" smtClean="0"/>
              <a:t>	Remember that : </a:t>
            </a:r>
            <a:r>
              <a:rPr lang="en-US" sz="3200" dirty="0" smtClean="0"/>
              <a:t>In Java, an array is declared with fixed length that cannot be changed.</a:t>
            </a:r>
          </a:p>
          <a:p>
            <a:pPr algn="just"/>
            <a:r>
              <a:rPr lang="en-US" sz="3200" dirty="0" smtClean="0"/>
              <a:t>	Java interpreter checks the values of indices at run time and throws </a:t>
            </a:r>
            <a:r>
              <a:rPr lang="en-US" sz="3200" b="1" dirty="0" err="1" smtClean="0"/>
              <a:t>ArrayIndexOutOfBoundsException</a:t>
            </a:r>
            <a:r>
              <a:rPr lang="en-US" sz="3200" dirty="0" smtClean="0"/>
              <a:t> if an index is negative or if it is greater than the length of the array - 1</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Need for Array</a:t>
            </a:r>
            <a:endParaRPr lang="en-US" dirty="0"/>
          </a:p>
        </p:txBody>
      </p:sp>
      <p:sp>
        <p:nvSpPr>
          <p:cNvPr id="4" name="TextBox 3"/>
          <p:cNvSpPr txBox="1"/>
          <p:nvPr/>
        </p:nvSpPr>
        <p:spPr>
          <a:xfrm>
            <a:off x="228600" y="1066800"/>
            <a:ext cx="8763000" cy="1569660"/>
          </a:xfrm>
          <a:prstGeom prst="rect">
            <a:avLst/>
          </a:prstGeom>
          <a:noFill/>
        </p:spPr>
        <p:txBody>
          <a:bodyPr wrap="square" rtlCol="0">
            <a:spAutoFit/>
          </a:bodyPr>
          <a:lstStyle/>
          <a:p>
            <a:pPr algn="just"/>
            <a:r>
              <a:rPr lang="en-US" sz="3200" dirty="0" smtClean="0"/>
              <a:t>	The power of arrays comes from the fact that the value of a subscript can be computed and updated at run time.</a:t>
            </a:r>
          </a:p>
        </p:txBody>
      </p:sp>
      <p:sp>
        <p:nvSpPr>
          <p:cNvPr id="5" name="Text Box 4"/>
          <p:cNvSpPr txBox="1">
            <a:spLocks noChangeArrowheads="1"/>
          </p:cNvSpPr>
          <p:nvPr/>
        </p:nvSpPr>
        <p:spPr bwMode="auto">
          <a:xfrm>
            <a:off x="1371600" y="3581400"/>
            <a:ext cx="2895600" cy="2282825"/>
          </a:xfrm>
          <a:prstGeom prst="rect">
            <a:avLst/>
          </a:prstGeom>
          <a:solidFill>
            <a:srgbClr val="CCECFF"/>
          </a:solidFill>
          <a:ln w="9525">
            <a:noFill/>
            <a:miter lim="800000"/>
            <a:headEnd/>
            <a:tailEnd/>
          </a:ln>
          <a:effectLst/>
        </p:spPr>
        <p:txBody>
          <a:bodyPr>
            <a:spAutoFit/>
          </a:bodyPr>
          <a:lstStyle/>
          <a:p>
            <a:r>
              <a:rPr lang="en-US" sz="2400">
                <a:latin typeface="Arial" charset="0"/>
              </a:rPr>
              <a:t>int sum = 0;</a:t>
            </a:r>
          </a:p>
          <a:p>
            <a:r>
              <a:rPr lang="en-US" sz="2400">
                <a:latin typeface="Arial" charset="0"/>
              </a:rPr>
              <a:t>sum += score0;</a:t>
            </a:r>
          </a:p>
          <a:p>
            <a:r>
              <a:rPr lang="en-US" sz="2400">
                <a:latin typeface="Arial" charset="0"/>
              </a:rPr>
              <a:t>sum += score1;</a:t>
            </a:r>
          </a:p>
          <a:p>
            <a:r>
              <a:rPr lang="en-US" sz="2400">
                <a:latin typeface="Arial" charset="0"/>
              </a:rPr>
              <a:t>…</a:t>
            </a:r>
          </a:p>
          <a:p>
            <a:r>
              <a:rPr lang="en-US" sz="2400">
                <a:latin typeface="Arial" charset="0"/>
              </a:rPr>
              <a:t>sum += score999;</a:t>
            </a:r>
          </a:p>
          <a:p>
            <a:endParaRPr lang="en-US" sz="2400">
              <a:latin typeface="Arial" charset="0"/>
            </a:endParaRPr>
          </a:p>
        </p:txBody>
      </p:sp>
      <p:sp>
        <p:nvSpPr>
          <p:cNvPr id="6" name="Text Box 5"/>
          <p:cNvSpPr txBox="1">
            <a:spLocks noChangeArrowheads="1"/>
          </p:cNvSpPr>
          <p:nvPr/>
        </p:nvSpPr>
        <p:spPr bwMode="auto">
          <a:xfrm>
            <a:off x="1909763" y="2908300"/>
            <a:ext cx="1817687" cy="457200"/>
          </a:xfrm>
          <a:prstGeom prst="rect">
            <a:avLst/>
          </a:prstGeom>
          <a:solidFill>
            <a:schemeClr val="accent6">
              <a:lumMod val="60000"/>
              <a:lumOff val="40000"/>
            </a:schemeClr>
          </a:solidFill>
          <a:ln w="9525">
            <a:noFill/>
            <a:miter lim="800000"/>
            <a:headEnd/>
            <a:tailEnd/>
          </a:ln>
          <a:effectLst/>
        </p:spPr>
        <p:txBody>
          <a:bodyPr>
            <a:spAutoFit/>
          </a:bodyPr>
          <a:lstStyle/>
          <a:p>
            <a:pPr algn="ctr">
              <a:spcBef>
                <a:spcPct val="50000"/>
              </a:spcBef>
            </a:pPr>
            <a:r>
              <a:rPr lang="en-US" sz="2400">
                <a:latin typeface="Arial" charset="0"/>
              </a:rPr>
              <a:t>No arrays:</a:t>
            </a:r>
          </a:p>
        </p:txBody>
      </p:sp>
      <p:sp>
        <p:nvSpPr>
          <p:cNvPr id="7" name="Text Box 6"/>
          <p:cNvSpPr txBox="1">
            <a:spLocks noChangeArrowheads="1"/>
          </p:cNvSpPr>
          <p:nvPr/>
        </p:nvSpPr>
        <p:spPr bwMode="auto">
          <a:xfrm>
            <a:off x="4648200" y="3581400"/>
            <a:ext cx="3276600" cy="2282825"/>
          </a:xfrm>
          <a:prstGeom prst="rect">
            <a:avLst/>
          </a:prstGeom>
          <a:solidFill>
            <a:srgbClr val="CCECFF"/>
          </a:solidFill>
          <a:ln w="9525">
            <a:noFill/>
            <a:miter lim="800000"/>
            <a:headEnd/>
            <a:tailEnd/>
          </a:ln>
          <a:effectLst/>
        </p:spPr>
        <p:txBody>
          <a:bodyPr>
            <a:spAutoFit/>
          </a:bodyPr>
          <a:lstStyle/>
          <a:p>
            <a:r>
              <a:rPr lang="en-US" sz="2400">
                <a:latin typeface="Arial" charset="0"/>
              </a:rPr>
              <a:t>int n = 1000;</a:t>
            </a:r>
          </a:p>
          <a:p>
            <a:r>
              <a:rPr lang="en-US" sz="2400">
                <a:latin typeface="Arial" charset="0"/>
              </a:rPr>
              <a:t>int sum = 0, k;</a:t>
            </a:r>
          </a:p>
          <a:p>
            <a:endParaRPr lang="en-US" sz="2400">
              <a:latin typeface="Arial" charset="0"/>
            </a:endParaRPr>
          </a:p>
          <a:p>
            <a:r>
              <a:rPr lang="en-US" sz="2400">
                <a:latin typeface="Arial" charset="0"/>
              </a:rPr>
              <a:t>for (k = 0;  k &lt; n;  k++)</a:t>
            </a:r>
          </a:p>
          <a:p>
            <a:r>
              <a:rPr lang="en-US" sz="2400">
                <a:latin typeface="Arial" charset="0"/>
              </a:rPr>
              <a:t>    sum += scores[k];</a:t>
            </a:r>
          </a:p>
          <a:p>
            <a:endParaRPr lang="en-US" sz="2400">
              <a:latin typeface="Arial" charset="0"/>
            </a:endParaRPr>
          </a:p>
        </p:txBody>
      </p:sp>
      <p:sp>
        <p:nvSpPr>
          <p:cNvPr id="8" name="Text Box 7"/>
          <p:cNvSpPr txBox="1">
            <a:spLocks noChangeArrowheads="1"/>
          </p:cNvSpPr>
          <p:nvPr/>
        </p:nvSpPr>
        <p:spPr bwMode="auto">
          <a:xfrm>
            <a:off x="5365750" y="2919413"/>
            <a:ext cx="1839913" cy="457200"/>
          </a:xfrm>
          <a:prstGeom prst="rect">
            <a:avLst/>
          </a:prstGeom>
          <a:solidFill>
            <a:schemeClr val="accent6">
              <a:lumMod val="60000"/>
              <a:lumOff val="40000"/>
            </a:schemeClr>
          </a:solidFill>
          <a:ln w="9525">
            <a:noFill/>
            <a:miter lim="800000"/>
            <a:headEnd/>
            <a:tailEnd/>
          </a:ln>
          <a:effectLst/>
        </p:spPr>
        <p:txBody>
          <a:bodyPr>
            <a:spAutoFit/>
          </a:bodyPr>
          <a:lstStyle/>
          <a:p>
            <a:pPr algn="ctr">
              <a:spcBef>
                <a:spcPct val="50000"/>
              </a:spcBef>
            </a:pPr>
            <a:r>
              <a:rPr lang="en-US" sz="2400" dirty="0">
                <a:latin typeface="Arial" charset="0"/>
              </a:rPr>
              <a:t>With arrays:</a:t>
            </a:r>
          </a:p>
        </p:txBody>
      </p:sp>
      <p:sp>
        <p:nvSpPr>
          <p:cNvPr id="9" name="Text Box 8"/>
          <p:cNvSpPr txBox="1">
            <a:spLocks noChangeArrowheads="1"/>
          </p:cNvSpPr>
          <p:nvPr/>
        </p:nvSpPr>
        <p:spPr bwMode="auto">
          <a:xfrm>
            <a:off x="228600" y="4391025"/>
            <a:ext cx="990600" cy="701675"/>
          </a:xfrm>
          <a:prstGeom prst="rect">
            <a:avLst/>
          </a:prstGeom>
          <a:solidFill>
            <a:schemeClr val="accent6">
              <a:lumMod val="60000"/>
              <a:lumOff val="40000"/>
            </a:schemeClr>
          </a:solidFill>
          <a:ln w="9525">
            <a:noFill/>
            <a:miter lim="800000"/>
            <a:headEnd/>
            <a:tailEnd/>
          </a:ln>
          <a:effectLst/>
        </p:spPr>
        <p:txBody>
          <a:bodyPr>
            <a:spAutoFit/>
          </a:bodyPr>
          <a:lstStyle/>
          <a:p>
            <a:pPr algn="ctr"/>
            <a:r>
              <a:rPr lang="en-US" sz="2000">
                <a:latin typeface="Arial" charset="0"/>
              </a:rPr>
              <a:t>1000</a:t>
            </a:r>
          </a:p>
          <a:p>
            <a:pPr algn="ctr"/>
            <a:r>
              <a:rPr lang="en-US" sz="2000">
                <a:latin typeface="Arial" charset="0"/>
              </a:rPr>
              <a:t>times!</a:t>
            </a:r>
          </a:p>
        </p:txBody>
      </p:sp>
      <p:grpSp>
        <p:nvGrpSpPr>
          <p:cNvPr id="10" name="Group 14"/>
          <p:cNvGrpSpPr>
            <a:grpSpLocks/>
          </p:cNvGrpSpPr>
          <p:nvPr/>
        </p:nvGrpSpPr>
        <p:grpSpPr bwMode="auto">
          <a:xfrm>
            <a:off x="1295400" y="4025900"/>
            <a:ext cx="304800" cy="1524000"/>
            <a:chOff x="1104" y="2688"/>
            <a:chExt cx="192" cy="960"/>
          </a:xfrm>
        </p:grpSpPr>
        <p:sp>
          <p:nvSpPr>
            <p:cNvPr id="11" name="Line 9"/>
            <p:cNvSpPr>
              <a:spLocks noChangeShapeType="1"/>
            </p:cNvSpPr>
            <p:nvPr/>
          </p:nvSpPr>
          <p:spPr bwMode="auto">
            <a:xfrm flipH="1">
              <a:off x="1104" y="2688"/>
              <a:ext cx="192" cy="0"/>
            </a:xfrm>
            <a:prstGeom prst="line">
              <a:avLst/>
            </a:prstGeom>
            <a:noFill/>
            <a:ln w="9525">
              <a:solidFill>
                <a:srgbClr val="FF3300"/>
              </a:solidFill>
              <a:round/>
              <a:headEnd/>
              <a:tailEnd/>
            </a:ln>
            <a:effectLst/>
          </p:spPr>
          <p:txBody>
            <a:bodyPr wrap="none" anchor="ctr"/>
            <a:lstStyle/>
            <a:p>
              <a:endParaRPr lang="en-US"/>
            </a:p>
          </p:txBody>
        </p:sp>
        <p:sp>
          <p:nvSpPr>
            <p:cNvPr id="12" name="Line 10"/>
            <p:cNvSpPr>
              <a:spLocks noChangeShapeType="1"/>
            </p:cNvSpPr>
            <p:nvPr/>
          </p:nvSpPr>
          <p:spPr bwMode="auto">
            <a:xfrm flipH="1">
              <a:off x="1104" y="3648"/>
              <a:ext cx="192" cy="0"/>
            </a:xfrm>
            <a:prstGeom prst="line">
              <a:avLst/>
            </a:prstGeom>
            <a:noFill/>
            <a:ln w="9525">
              <a:solidFill>
                <a:srgbClr val="FF3300"/>
              </a:solidFill>
              <a:round/>
              <a:headEnd/>
              <a:tailEnd/>
            </a:ln>
            <a:effectLst/>
          </p:spPr>
          <p:txBody>
            <a:bodyPr wrap="none" anchor="ctr"/>
            <a:lstStyle/>
            <a:p>
              <a:endParaRPr lang="en-US"/>
            </a:p>
          </p:txBody>
        </p:sp>
        <p:sp>
          <p:nvSpPr>
            <p:cNvPr id="13" name="Line 11"/>
            <p:cNvSpPr>
              <a:spLocks noChangeShapeType="1"/>
            </p:cNvSpPr>
            <p:nvPr/>
          </p:nvSpPr>
          <p:spPr bwMode="auto">
            <a:xfrm>
              <a:off x="1104" y="2688"/>
              <a:ext cx="0" cy="960"/>
            </a:xfrm>
            <a:prstGeom prst="line">
              <a:avLst/>
            </a:prstGeom>
            <a:noFill/>
            <a:ln w="9525">
              <a:solidFill>
                <a:srgbClr val="FF3300"/>
              </a:solidFill>
              <a:round/>
              <a:headEnd/>
              <a:tailEnd/>
            </a:ln>
            <a:effec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Need for Array</a:t>
            </a:r>
            <a:endParaRPr lang="en-US" dirty="0"/>
          </a:p>
        </p:txBody>
      </p:sp>
      <p:sp>
        <p:nvSpPr>
          <p:cNvPr id="4" name="TextBox 3"/>
          <p:cNvSpPr txBox="1"/>
          <p:nvPr/>
        </p:nvSpPr>
        <p:spPr>
          <a:xfrm>
            <a:off x="228600" y="1066800"/>
            <a:ext cx="8763000" cy="1077218"/>
          </a:xfrm>
          <a:prstGeom prst="rect">
            <a:avLst/>
          </a:prstGeom>
          <a:noFill/>
        </p:spPr>
        <p:txBody>
          <a:bodyPr wrap="square" rtlCol="0">
            <a:spAutoFit/>
          </a:bodyPr>
          <a:lstStyle/>
          <a:p>
            <a:pPr algn="just"/>
            <a:r>
              <a:rPr lang="en-US" sz="3200" dirty="0" smtClean="0"/>
              <a:t>	Arrays give direct access to any element — no need to scan the array.</a:t>
            </a:r>
          </a:p>
        </p:txBody>
      </p:sp>
      <p:sp>
        <p:nvSpPr>
          <p:cNvPr id="14" name="Text Box 4"/>
          <p:cNvSpPr txBox="1">
            <a:spLocks noChangeArrowheads="1"/>
          </p:cNvSpPr>
          <p:nvPr/>
        </p:nvSpPr>
        <p:spPr bwMode="auto">
          <a:xfrm>
            <a:off x="1676400" y="3486150"/>
            <a:ext cx="2895600" cy="2282825"/>
          </a:xfrm>
          <a:prstGeom prst="rect">
            <a:avLst/>
          </a:prstGeom>
          <a:solidFill>
            <a:srgbClr val="CCECFF"/>
          </a:solidFill>
          <a:ln w="9525">
            <a:noFill/>
            <a:miter lim="800000"/>
            <a:headEnd/>
            <a:tailEnd/>
          </a:ln>
          <a:effectLst/>
        </p:spPr>
        <p:txBody>
          <a:bodyPr>
            <a:spAutoFit/>
          </a:bodyPr>
          <a:lstStyle/>
          <a:p>
            <a:r>
              <a:rPr lang="en-US" sz="2400">
                <a:latin typeface="Arial" charset="0"/>
              </a:rPr>
              <a:t>if (k == 0)</a:t>
            </a:r>
          </a:p>
          <a:p>
            <a:r>
              <a:rPr lang="en-US" sz="2400">
                <a:latin typeface="Arial" charset="0"/>
              </a:rPr>
              <a:t>    display (score0);</a:t>
            </a:r>
          </a:p>
          <a:p>
            <a:r>
              <a:rPr lang="en-US" sz="2400">
                <a:latin typeface="Arial" charset="0"/>
              </a:rPr>
              <a:t>else if (k == 1)</a:t>
            </a:r>
          </a:p>
          <a:p>
            <a:r>
              <a:rPr lang="en-US" sz="2400">
                <a:latin typeface="Arial" charset="0"/>
              </a:rPr>
              <a:t>    display (score1);</a:t>
            </a:r>
          </a:p>
          <a:p>
            <a:r>
              <a:rPr lang="en-US" sz="2400">
                <a:latin typeface="Arial" charset="0"/>
              </a:rPr>
              <a:t>else </a:t>
            </a:r>
          </a:p>
          <a:p>
            <a:r>
              <a:rPr lang="en-US" sz="2400">
                <a:latin typeface="Arial" charset="0"/>
              </a:rPr>
              <a:t>…  // etc.</a:t>
            </a:r>
          </a:p>
        </p:txBody>
      </p:sp>
      <p:sp>
        <p:nvSpPr>
          <p:cNvPr id="15" name="Text Box 6"/>
          <p:cNvSpPr txBox="1">
            <a:spLocks noChangeArrowheads="1"/>
          </p:cNvSpPr>
          <p:nvPr/>
        </p:nvSpPr>
        <p:spPr bwMode="auto">
          <a:xfrm>
            <a:off x="5105400" y="3486150"/>
            <a:ext cx="2895600" cy="457200"/>
          </a:xfrm>
          <a:prstGeom prst="rect">
            <a:avLst/>
          </a:prstGeom>
          <a:solidFill>
            <a:srgbClr val="CCECFF"/>
          </a:solidFill>
          <a:ln w="9525">
            <a:noFill/>
            <a:miter lim="800000"/>
            <a:headEnd/>
            <a:tailEnd/>
          </a:ln>
          <a:effectLst/>
        </p:spPr>
        <p:txBody>
          <a:bodyPr>
            <a:spAutoFit/>
          </a:bodyPr>
          <a:lstStyle/>
          <a:p>
            <a:r>
              <a:rPr lang="en-US" sz="2400">
                <a:latin typeface="Arial" charset="0"/>
              </a:rPr>
              <a:t>display (scores[k]);</a:t>
            </a:r>
          </a:p>
        </p:txBody>
      </p:sp>
      <p:sp>
        <p:nvSpPr>
          <p:cNvPr id="16" name="Text Box 10"/>
          <p:cNvSpPr txBox="1">
            <a:spLocks noChangeArrowheads="1"/>
          </p:cNvSpPr>
          <p:nvPr/>
        </p:nvSpPr>
        <p:spPr bwMode="auto">
          <a:xfrm>
            <a:off x="566738" y="3890963"/>
            <a:ext cx="990600" cy="701675"/>
          </a:xfrm>
          <a:prstGeom prst="rect">
            <a:avLst/>
          </a:prstGeom>
          <a:solidFill>
            <a:schemeClr val="accent6">
              <a:lumMod val="60000"/>
              <a:lumOff val="40000"/>
            </a:schemeClr>
          </a:solidFill>
          <a:ln w="9525">
            <a:noFill/>
            <a:miter lim="800000"/>
            <a:headEnd/>
            <a:tailEnd/>
          </a:ln>
          <a:effectLst/>
        </p:spPr>
        <p:txBody>
          <a:bodyPr>
            <a:spAutoFit/>
          </a:bodyPr>
          <a:lstStyle/>
          <a:p>
            <a:pPr algn="ctr"/>
            <a:r>
              <a:rPr lang="en-US" sz="2000">
                <a:latin typeface="Arial" charset="0"/>
              </a:rPr>
              <a:t>1000</a:t>
            </a:r>
          </a:p>
          <a:p>
            <a:pPr algn="ctr"/>
            <a:r>
              <a:rPr lang="en-US" sz="2000">
                <a:latin typeface="Arial" charset="0"/>
              </a:rPr>
              <a:t>times!</a:t>
            </a:r>
          </a:p>
        </p:txBody>
      </p:sp>
      <p:grpSp>
        <p:nvGrpSpPr>
          <p:cNvPr id="17" name="Group 11"/>
          <p:cNvGrpSpPr>
            <a:grpSpLocks/>
          </p:cNvGrpSpPr>
          <p:nvPr/>
        </p:nvGrpSpPr>
        <p:grpSpPr bwMode="auto">
          <a:xfrm>
            <a:off x="1633538" y="3525838"/>
            <a:ext cx="304800" cy="2232025"/>
            <a:chOff x="1104" y="2688"/>
            <a:chExt cx="192" cy="960"/>
          </a:xfrm>
        </p:grpSpPr>
        <p:sp>
          <p:nvSpPr>
            <p:cNvPr id="18" name="Line 12"/>
            <p:cNvSpPr>
              <a:spLocks noChangeShapeType="1"/>
            </p:cNvSpPr>
            <p:nvPr/>
          </p:nvSpPr>
          <p:spPr bwMode="auto">
            <a:xfrm flipH="1">
              <a:off x="1104" y="2688"/>
              <a:ext cx="192" cy="0"/>
            </a:xfrm>
            <a:prstGeom prst="line">
              <a:avLst/>
            </a:prstGeom>
            <a:noFill/>
            <a:ln w="9525">
              <a:solidFill>
                <a:srgbClr val="FF3300"/>
              </a:solidFill>
              <a:round/>
              <a:headEnd/>
              <a:tailEnd/>
            </a:ln>
            <a:effectLst/>
          </p:spPr>
          <p:txBody>
            <a:bodyPr wrap="none" anchor="ctr"/>
            <a:lstStyle/>
            <a:p>
              <a:endParaRPr lang="en-US"/>
            </a:p>
          </p:txBody>
        </p:sp>
        <p:sp>
          <p:nvSpPr>
            <p:cNvPr id="19" name="Line 13"/>
            <p:cNvSpPr>
              <a:spLocks noChangeShapeType="1"/>
            </p:cNvSpPr>
            <p:nvPr/>
          </p:nvSpPr>
          <p:spPr bwMode="auto">
            <a:xfrm flipH="1">
              <a:off x="1104" y="3648"/>
              <a:ext cx="192" cy="0"/>
            </a:xfrm>
            <a:prstGeom prst="line">
              <a:avLst/>
            </a:prstGeom>
            <a:noFill/>
            <a:ln w="9525">
              <a:solidFill>
                <a:srgbClr val="FF3300"/>
              </a:solidFill>
              <a:round/>
              <a:headEnd/>
              <a:tailEnd/>
            </a:ln>
            <a:effectLst/>
          </p:spPr>
          <p:txBody>
            <a:bodyPr wrap="none" anchor="ctr"/>
            <a:lstStyle/>
            <a:p>
              <a:endParaRPr lang="en-US"/>
            </a:p>
          </p:txBody>
        </p:sp>
        <p:sp>
          <p:nvSpPr>
            <p:cNvPr id="20" name="Line 14"/>
            <p:cNvSpPr>
              <a:spLocks noChangeShapeType="1"/>
            </p:cNvSpPr>
            <p:nvPr/>
          </p:nvSpPr>
          <p:spPr bwMode="auto">
            <a:xfrm>
              <a:off x="1104" y="2688"/>
              <a:ext cx="0" cy="960"/>
            </a:xfrm>
            <a:prstGeom prst="line">
              <a:avLst/>
            </a:prstGeom>
            <a:noFill/>
            <a:ln w="9525">
              <a:solidFill>
                <a:srgbClr val="FF3300"/>
              </a:solidFill>
              <a:round/>
              <a:headEnd/>
              <a:tailEnd/>
            </a:ln>
            <a:effectLst/>
          </p:spPr>
          <p:txBody>
            <a:bodyPr wrap="none" anchor="ctr"/>
            <a:lstStyle/>
            <a:p>
              <a:endParaRPr lang="en-US"/>
            </a:p>
          </p:txBody>
        </p:sp>
      </p:grpSp>
      <p:sp>
        <p:nvSpPr>
          <p:cNvPr id="21" name="Text Box 15"/>
          <p:cNvSpPr txBox="1">
            <a:spLocks noChangeArrowheads="1"/>
          </p:cNvSpPr>
          <p:nvPr/>
        </p:nvSpPr>
        <p:spPr bwMode="auto">
          <a:xfrm>
            <a:off x="2216150" y="2816225"/>
            <a:ext cx="1817688" cy="457200"/>
          </a:xfrm>
          <a:prstGeom prst="rect">
            <a:avLst/>
          </a:prstGeom>
          <a:solidFill>
            <a:schemeClr val="accent6">
              <a:lumMod val="60000"/>
              <a:lumOff val="40000"/>
            </a:schemeClr>
          </a:solidFill>
          <a:ln w="9525">
            <a:noFill/>
            <a:miter lim="800000"/>
            <a:headEnd/>
            <a:tailEnd/>
          </a:ln>
          <a:effectLst/>
        </p:spPr>
        <p:txBody>
          <a:bodyPr>
            <a:spAutoFit/>
          </a:bodyPr>
          <a:lstStyle/>
          <a:p>
            <a:pPr algn="ctr">
              <a:spcBef>
                <a:spcPct val="50000"/>
              </a:spcBef>
            </a:pPr>
            <a:r>
              <a:rPr lang="en-US" sz="2400" dirty="0">
                <a:latin typeface="Arial" charset="0"/>
              </a:rPr>
              <a:t>No arrays:</a:t>
            </a:r>
          </a:p>
        </p:txBody>
      </p:sp>
      <p:sp>
        <p:nvSpPr>
          <p:cNvPr id="22" name="Text Box 16"/>
          <p:cNvSpPr txBox="1">
            <a:spLocks noChangeArrowheads="1"/>
          </p:cNvSpPr>
          <p:nvPr/>
        </p:nvSpPr>
        <p:spPr bwMode="auto">
          <a:xfrm>
            <a:off x="5634038" y="2827338"/>
            <a:ext cx="1839912" cy="457200"/>
          </a:xfrm>
          <a:prstGeom prst="rect">
            <a:avLst/>
          </a:prstGeom>
          <a:solidFill>
            <a:schemeClr val="accent6">
              <a:lumMod val="60000"/>
              <a:lumOff val="40000"/>
            </a:schemeClr>
          </a:solidFill>
          <a:ln w="9525">
            <a:noFill/>
            <a:miter lim="800000"/>
            <a:headEnd/>
            <a:tailEnd/>
          </a:ln>
          <a:effectLst/>
        </p:spPr>
        <p:txBody>
          <a:bodyPr>
            <a:spAutoFit/>
          </a:bodyPr>
          <a:lstStyle/>
          <a:p>
            <a:pPr algn="ctr">
              <a:spcBef>
                <a:spcPct val="50000"/>
              </a:spcBef>
            </a:pPr>
            <a:r>
              <a:rPr lang="en-US" sz="2400" dirty="0">
                <a:latin typeface="Arial" charset="0"/>
              </a:rPr>
              <a:t>With arrays: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Arrays as Objects</a:t>
            </a:r>
            <a:endParaRPr lang="en-US" dirty="0"/>
          </a:p>
        </p:txBody>
      </p:sp>
      <p:sp>
        <p:nvSpPr>
          <p:cNvPr id="4" name="TextBox 3"/>
          <p:cNvSpPr txBox="1"/>
          <p:nvPr/>
        </p:nvSpPr>
        <p:spPr>
          <a:xfrm>
            <a:off x="228600" y="1066800"/>
            <a:ext cx="8763000" cy="3539430"/>
          </a:xfrm>
          <a:prstGeom prst="rect">
            <a:avLst/>
          </a:prstGeom>
          <a:noFill/>
        </p:spPr>
        <p:txBody>
          <a:bodyPr wrap="square" rtlCol="0">
            <a:spAutoFit/>
          </a:bodyPr>
          <a:lstStyle/>
          <a:p>
            <a:pPr algn="just"/>
            <a:r>
              <a:rPr lang="en-US" sz="3200" dirty="0" smtClean="0"/>
              <a:t>	In Java, an array is an object.  If the type of its elements is </a:t>
            </a:r>
            <a:r>
              <a:rPr lang="en-US" sz="3200" dirty="0" err="1" smtClean="0"/>
              <a:t>anyType</a:t>
            </a:r>
            <a:r>
              <a:rPr lang="en-US" sz="3200" dirty="0" smtClean="0"/>
              <a:t>, the type of the array object is </a:t>
            </a:r>
            <a:r>
              <a:rPr lang="en-US" sz="3200" dirty="0" err="1" smtClean="0"/>
              <a:t>anyType</a:t>
            </a:r>
            <a:r>
              <a:rPr lang="en-US" sz="3200" dirty="0" smtClean="0"/>
              <a:t>[ ].</a:t>
            </a:r>
          </a:p>
          <a:p>
            <a:pPr algn="just"/>
            <a:r>
              <a:rPr lang="en-US" sz="3200" dirty="0" smtClean="0"/>
              <a:t>Array declaration:</a:t>
            </a:r>
          </a:p>
          <a:p>
            <a:pPr algn="just"/>
            <a:r>
              <a:rPr lang="en-US" sz="3200" dirty="0" smtClean="0"/>
              <a:t>	</a:t>
            </a:r>
            <a:r>
              <a:rPr lang="en-US" sz="3200" dirty="0" err="1" smtClean="0"/>
              <a:t>datatype</a:t>
            </a:r>
            <a:r>
              <a:rPr lang="en-US" sz="3200" dirty="0" smtClean="0"/>
              <a:t> [] </a:t>
            </a:r>
            <a:r>
              <a:rPr lang="en-US" sz="3200" dirty="0" err="1" smtClean="0"/>
              <a:t>arrName</a:t>
            </a:r>
            <a:r>
              <a:rPr lang="en-US" sz="3200" dirty="0" smtClean="0"/>
              <a:t>;</a:t>
            </a:r>
          </a:p>
          <a:p>
            <a:pPr algn="just"/>
            <a:r>
              <a:rPr lang="en-US" sz="3200" b="1" dirty="0" smtClean="0"/>
              <a:t>One way to create an array:</a:t>
            </a:r>
          </a:p>
          <a:p>
            <a:pPr algn="just"/>
            <a:endParaRPr lang="en-US" sz="3200" b="1" dirty="0" smtClean="0"/>
          </a:p>
        </p:txBody>
      </p:sp>
      <p:sp>
        <p:nvSpPr>
          <p:cNvPr id="13" name="Text Box 4"/>
          <p:cNvSpPr txBox="1">
            <a:spLocks noChangeArrowheads="1"/>
          </p:cNvSpPr>
          <p:nvPr/>
        </p:nvSpPr>
        <p:spPr bwMode="auto">
          <a:xfrm>
            <a:off x="838200" y="4819650"/>
            <a:ext cx="5257800" cy="457200"/>
          </a:xfrm>
          <a:prstGeom prst="rect">
            <a:avLst/>
          </a:prstGeom>
          <a:solidFill>
            <a:srgbClr val="CCECFF"/>
          </a:solidFill>
          <a:ln w="9525">
            <a:noFill/>
            <a:miter lim="800000"/>
            <a:headEnd/>
            <a:tailEnd/>
          </a:ln>
          <a:effectLst/>
        </p:spPr>
        <p:txBody>
          <a:bodyPr>
            <a:spAutoFit/>
          </a:bodyPr>
          <a:lstStyle/>
          <a:p>
            <a:r>
              <a:rPr lang="en-US" sz="2400" dirty="0">
                <a:latin typeface="Arial" charset="0"/>
              </a:rPr>
              <a:t>  </a:t>
            </a:r>
            <a:r>
              <a:rPr lang="en-US" sz="2400" dirty="0" err="1">
                <a:latin typeface="Arial" charset="0"/>
              </a:rPr>
              <a:t>arrName</a:t>
            </a:r>
            <a:r>
              <a:rPr lang="en-US" sz="2400" dirty="0">
                <a:latin typeface="Arial" charset="0"/>
              </a:rPr>
              <a:t> = new </a:t>
            </a:r>
            <a:r>
              <a:rPr lang="en-US" sz="2400" i="1" dirty="0" err="1">
                <a:latin typeface="Arial" charset="0"/>
              </a:rPr>
              <a:t>anyType</a:t>
            </a:r>
            <a:r>
              <a:rPr lang="en-US" sz="2400" dirty="0">
                <a:latin typeface="Arial" charset="0"/>
              </a:rPr>
              <a:t> [length] ;</a:t>
            </a:r>
          </a:p>
        </p:txBody>
      </p:sp>
      <p:sp>
        <p:nvSpPr>
          <p:cNvPr id="17" name="Text Box 5"/>
          <p:cNvSpPr txBox="1">
            <a:spLocks noChangeArrowheads="1"/>
          </p:cNvSpPr>
          <p:nvPr/>
        </p:nvSpPr>
        <p:spPr bwMode="auto">
          <a:xfrm>
            <a:off x="6477000" y="4972050"/>
            <a:ext cx="1600200" cy="1015663"/>
          </a:xfrm>
          <a:prstGeom prst="rect">
            <a:avLst/>
          </a:prstGeom>
          <a:solidFill>
            <a:schemeClr val="accent6">
              <a:lumMod val="60000"/>
              <a:lumOff val="40000"/>
            </a:schemeClr>
          </a:solidFill>
          <a:ln w="9525">
            <a:noFill/>
            <a:miter lim="800000"/>
            <a:headEnd/>
            <a:tailEnd/>
          </a:ln>
          <a:effectLst/>
        </p:spPr>
        <p:txBody>
          <a:bodyPr>
            <a:spAutoFit/>
          </a:bodyPr>
          <a:lstStyle/>
          <a:p>
            <a:pPr algn="ctr">
              <a:spcBef>
                <a:spcPct val="50000"/>
              </a:spcBef>
            </a:pPr>
            <a:r>
              <a:rPr lang="en-US" sz="2000" dirty="0">
                <a:latin typeface="Arial" charset="0"/>
              </a:rPr>
              <a:t>Brackets, not </a:t>
            </a:r>
            <a:r>
              <a:rPr lang="en-US" sz="2000" dirty="0" smtClean="0">
                <a:latin typeface="Arial" charset="0"/>
              </a:rPr>
              <a:t>parenthesis</a:t>
            </a:r>
            <a:r>
              <a:rPr lang="en-US" sz="2000" dirty="0">
                <a:latin typeface="Arial" charset="0"/>
              </a:rPr>
              <a:t>!</a:t>
            </a:r>
          </a:p>
        </p:txBody>
      </p:sp>
      <p:sp>
        <p:nvSpPr>
          <p:cNvPr id="23" name="Line 6"/>
          <p:cNvSpPr>
            <a:spLocks noChangeShapeType="1"/>
          </p:cNvSpPr>
          <p:nvPr/>
        </p:nvSpPr>
        <p:spPr bwMode="auto">
          <a:xfrm flipH="1">
            <a:off x="5484813" y="5310188"/>
            <a:ext cx="0" cy="252412"/>
          </a:xfrm>
          <a:prstGeom prst="line">
            <a:avLst/>
          </a:prstGeom>
          <a:noFill/>
          <a:ln w="9525">
            <a:solidFill>
              <a:srgbClr val="FF0000"/>
            </a:solidFill>
            <a:round/>
            <a:headEnd type="triangle" w="med" len="med"/>
            <a:tailEnd/>
          </a:ln>
          <a:effectLst/>
        </p:spPr>
        <p:txBody>
          <a:bodyPr wrap="none" anchor="ctr"/>
          <a:lstStyle/>
          <a:p>
            <a:endParaRPr lang="en-US"/>
          </a:p>
        </p:txBody>
      </p:sp>
      <p:sp>
        <p:nvSpPr>
          <p:cNvPr id="24" name="Line 7"/>
          <p:cNvSpPr>
            <a:spLocks noChangeShapeType="1"/>
          </p:cNvSpPr>
          <p:nvPr/>
        </p:nvSpPr>
        <p:spPr bwMode="auto">
          <a:xfrm>
            <a:off x="4572000" y="5313363"/>
            <a:ext cx="0" cy="249237"/>
          </a:xfrm>
          <a:prstGeom prst="line">
            <a:avLst/>
          </a:prstGeom>
          <a:noFill/>
          <a:ln w="9525">
            <a:solidFill>
              <a:srgbClr val="FF0000"/>
            </a:solidFill>
            <a:round/>
            <a:headEnd type="triangle" w="med" len="med"/>
            <a:tailEnd/>
          </a:ln>
          <a:effectLst/>
        </p:spPr>
        <p:txBody>
          <a:bodyPr wrap="none" anchor="ctr"/>
          <a:lstStyle/>
          <a:p>
            <a:endParaRPr lang="en-US"/>
          </a:p>
        </p:txBody>
      </p:sp>
      <p:sp>
        <p:nvSpPr>
          <p:cNvPr id="25" name="Line 10"/>
          <p:cNvSpPr>
            <a:spLocks noChangeShapeType="1"/>
          </p:cNvSpPr>
          <p:nvPr/>
        </p:nvSpPr>
        <p:spPr bwMode="auto">
          <a:xfrm>
            <a:off x="4572000" y="5562600"/>
            <a:ext cx="1905000" cy="0"/>
          </a:xfrm>
          <a:prstGeom prst="line">
            <a:avLst/>
          </a:prstGeom>
          <a:noFill/>
          <a:ln w="9525">
            <a:solidFill>
              <a:srgbClr val="FF0000"/>
            </a:solidFill>
            <a:round/>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Declaration and Initialization</a:t>
            </a:r>
            <a:endParaRPr lang="en-US" dirty="0"/>
          </a:p>
        </p:txBody>
      </p:sp>
      <p:sp>
        <p:nvSpPr>
          <p:cNvPr id="4" name="TextBox 3"/>
          <p:cNvSpPr txBox="1"/>
          <p:nvPr/>
        </p:nvSpPr>
        <p:spPr>
          <a:xfrm>
            <a:off x="228600" y="1066800"/>
            <a:ext cx="8763000" cy="3539430"/>
          </a:xfrm>
          <a:prstGeom prst="rect">
            <a:avLst/>
          </a:prstGeom>
          <a:noFill/>
        </p:spPr>
        <p:txBody>
          <a:bodyPr wrap="square" rtlCol="0">
            <a:spAutoFit/>
          </a:bodyPr>
          <a:lstStyle/>
          <a:p>
            <a:pPr algn="just"/>
            <a:r>
              <a:rPr lang="en-US" sz="3200" dirty="0" smtClean="0"/>
              <a:t>	In Java, an array is an object.  If the type of its elements is </a:t>
            </a:r>
            <a:r>
              <a:rPr lang="en-US" sz="3200" dirty="0" err="1" smtClean="0"/>
              <a:t>anyType</a:t>
            </a:r>
            <a:r>
              <a:rPr lang="en-US" sz="3200" dirty="0" smtClean="0"/>
              <a:t>, the type of the array object is </a:t>
            </a:r>
            <a:r>
              <a:rPr lang="en-US" sz="3200" dirty="0" err="1" smtClean="0"/>
              <a:t>anyType</a:t>
            </a:r>
            <a:r>
              <a:rPr lang="en-US" sz="3200" dirty="0" smtClean="0"/>
              <a:t>[ ].</a:t>
            </a:r>
          </a:p>
          <a:p>
            <a:pPr algn="just"/>
            <a:r>
              <a:rPr lang="en-US" sz="3200" dirty="0" smtClean="0"/>
              <a:t>Array declaration:</a:t>
            </a:r>
          </a:p>
          <a:p>
            <a:pPr algn="just"/>
            <a:r>
              <a:rPr lang="en-US" sz="3200" dirty="0" smtClean="0"/>
              <a:t>	</a:t>
            </a:r>
            <a:r>
              <a:rPr lang="en-US" sz="3200" dirty="0" err="1" smtClean="0"/>
              <a:t>datatype</a:t>
            </a:r>
            <a:r>
              <a:rPr lang="en-US" sz="3200" dirty="0" smtClean="0"/>
              <a:t> [] </a:t>
            </a:r>
            <a:r>
              <a:rPr lang="en-US" sz="3200" dirty="0" err="1" smtClean="0"/>
              <a:t>arrName</a:t>
            </a:r>
            <a:r>
              <a:rPr lang="en-US" sz="3200" dirty="0" smtClean="0"/>
              <a:t>;</a:t>
            </a:r>
          </a:p>
          <a:p>
            <a:pPr algn="just"/>
            <a:r>
              <a:rPr lang="en-US" sz="3200" b="1" dirty="0" smtClean="0"/>
              <a:t>One way to create an array:</a:t>
            </a:r>
          </a:p>
          <a:p>
            <a:pPr algn="just"/>
            <a:endParaRPr lang="en-US" sz="3200" b="1" dirty="0" smtClean="0"/>
          </a:p>
        </p:txBody>
      </p:sp>
      <p:sp>
        <p:nvSpPr>
          <p:cNvPr id="13" name="Text Box 4"/>
          <p:cNvSpPr txBox="1">
            <a:spLocks noChangeArrowheads="1"/>
          </p:cNvSpPr>
          <p:nvPr/>
        </p:nvSpPr>
        <p:spPr bwMode="auto">
          <a:xfrm>
            <a:off x="838200" y="4819650"/>
            <a:ext cx="5257800" cy="457200"/>
          </a:xfrm>
          <a:prstGeom prst="rect">
            <a:avLst/>
          </a:prstGeom>
          <a:solidFill>
            <a:srgbClr val="CCECFF"/>
          </a:solidFill>
          <a:ln w="9525">
            <a:noFill/>
            <a:miter lim="800000"/>
            <a:headEnd/>
            <a:tailEnd/>
          </a:ln>
          <a:effectLst/>
        </p:spPr>
        <p:txBody>
          <a:bodyPr>
            <a:spAutoFit/>
          </a:bodyPr>
          <a:lstStyle/>
          <a:p>
            <a:r>
              <a:rPr lang="en-US" sz="2400" dirty="0">
                <a:latin typeface="Arial" charset="0"/>
              </a:rPr>
              <a:t>  </a:t>
            </a:r>
            <a:r>
              <a:rPr lang="en-US" sz="2400" dirty="0" err="1">
                <a:latin typeface="Arial" charset="0"/>
              </a:rPr>
              <a:t>arrName</a:t>
            </a:r>
            <a:r>
              <a:rPr lang="en-US" sz="2400" dirty="0">
                <a:latin typeface="Arial" charset="0"/>
              </a:rPr>
              <a:t> = new </a:t>
            </a:r>
            <a:r>
              <a:rPr lang="en-US" sz="2400" i="1" dirty="0" err="1">
                <a:latin typeface="Arial" charset="0"/>
              </a:rPr>
              <a:t>anyType</a:t>
            </a:r>
            <a:r>
              <a:rPr lang="en-US" sz="2400" dirty="0">
                <a:latin typeface="Arial" charset="0"/>
              </a:rPr>
              <a:t> [length] ;</a:t>
            </a:r>
          </a:p>
        </p:txBody>
      </p:sp>
      <p:sp>
        <p:nvSpPr>
          <p:cNvPr id="17" name="Text Box 5"/>
          <p:cNvSpPr txBox="1">
            <a:spLocks noChangeArrowheads="1"/>
          </p:cNvSpPr>
          <p:nvPr/>
        </p:nvSpPr>
        <p:spPr bwMode="auto">
          <a:xfrm>
            <a:off x="6477000" y="4972050"/>
            <a:ext cx="1600200" cy="1015663"/>
          </a:xfrm>
          <a:prstGeom prst="rect">
            <a:avLst/>
          </a:prstGeom>
          <a:solidFill>
            <a:schemeClr val="accent6">
              <a:lumMod val="60000"/>
              <a:lumOff val="40000"/>
            </a:schemeClr>
          </a:solidFill>
          <a:ln w="9525">
            <a:noFill/>
            <a:miter lim="800000"/>
            <a:headEnd/>
            <a:tailEnd/>
          </a:ln>
          <a:effectLst/>
        </p:spPr>
        <p:txBody>
          <a:bodyPr>
            <a:spAutoFit/>
          </a:bodyPr>
          <a:lstStyle/>
          <a:p>
            <a:pPr algn="ctr">
              <a:spcBef>
                <a:spcPct val="50000"/>
              </a:spcBef>
            </a:pPr>
            <a:r>
              <a:rPr lang="en-US" sz="2000" dirty="0">
                <a:latin typeface="Arial" charset="0"/>
              </a:rPr>
              <a:t>Brackets, not </a:t>
            </a:r>
            <a:r>
              <a:rPr lang="en-US" sz="2000" dirty="0" smtClean="0">
                <a:latin typeface="Arial" charset="0"/>
              </a:rPr>
              <a:t>parenthesis</a:t>
            </a:r>
            <a:r>
              <a:rPr lang="en-US" sz="2000" dirty="0">
                <a:latin typeface="Arial" charset="0"/>
              </a:rPr>
              <a:t>!</a:t>
            </a:r>
          </a:p>
        </p:txBody>
      </p:sp>
      <p:sp>
        <p:nvSpPr>
          <p:cNvPr id="23" name="Line 6"/>
          <p:cNvSpPr>
            <a:spLocks noChangeShapeType="1"/>
          </p:cNvSpPr>
          <p:nvPr/>
        </p:nvSpPr>
        <p:spPr bwMode="auto">
          <a:xfrm flipH="1">
            <a:off x="5484813" y="5310188"/>
            <a:ext cx="0" cy="252412"/>
          </a:xfrm>
          <a:prstGeom prst="line">
            <a:avLst/>
          </a:prstGeom>
          <a:noFill/>
          <a:ln w="9525">
            <a:solidFill>
              <a:srgbClr val="FF0000"/>
            </a:solidFill>
            <a:round/>
            <a:headEnd type="triangle" w="med" len="med"/>
            <a:tailEnd/>
          </a:ln>
          <a:effectLst/>
        </p:spPr>
        <p:txBody>
          <a:bodyPr wrap="none" anchor="ctr"/>
          <a:lstStyle/>
          <a:p>
            <a:endParaRPr lang="en-US"/>
          </a:p>
        </p:txBody>
      </p:sp>
      <p:sp>
        <p:nvSpPr>
          <p:cNvPr id="24" name="Line 7"/>
          <p:cNvSpPr>
            <a:spLocks noChangeShapeType="1"/>
          </p:cNvSpPr>
          <p:nvPr/>
        </p:nvSpPr>
        <p:spPr bwMode="auto">
          <a:xfrm>
            <a:off x="4572000" y="5313363"/>
            <a:ext cx="0" cy="249237"/>
          </a:xfrm>
          <a:prstGeom prst="line">
            <a:avLst/>
          </a:prstGeom>
          <a:noFill/>
          <a:ln w="9525">
            <a:solidFill>
              <a:srgbClr val="FF0000"/>
            </a:solidFill>
            <a:round/>
            <a:headEnd type="triangle" w="med" len="med"/>
            <a:tailEnd/>
          </a:ln>
          <a:effectLst/>
        </p:spPr>
        <p:txBody>
          <a:bodyPr wrap="none" anchor="ctr"/>
          <a:lstStyle/>
          <a:p>
            <a:endParaRPr lang="en-US"/>
          </a:p>
        </p:txBody>
      </p:sp>
      <p:sp>
        <p:nvSpPr>
          <p:cNvPr id="25" name="Line 10"/>
          <p:cNvSpPr>
            <a:spLocks noChangeShapeType="1"/>
          </p:cNvSpPr>
          <p:nvPr/>
        </p:nvSpPr>
        <p:spPr bwMode="auto">
          <a:xfrm>
            <a:off x="4572000" y="5562600"/>
            <a:ext cx="1905000" cy="0"/>
          </a:xfrm>
          <a:prstGeom prst="line">
            <a:avLst/>
          </a:prstGeom>
          <a:noFill/>
          <a:ln w="9525">
            <a:solidFill>
              <a:srgbClr val="FF0000"/>
            </a:solidFill>
            <a:round/>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3705</TotalTime>
  <Words>559</Words>
  <Application>Microsoft Office PowerPoint</Application>
  <PresentationFormat>On-screen Show (4:3)</PresentationFormat>
  <Paragraphs>161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Marwadi Education Foundation’s Group of Institutions Faculty of Computer Applications MCA Sem- III</vt:lpstr>
      <vt:lpstr>Introduction</vt:lpstr>
      <vt:lpstr>Introduction</vt:lpstr>
      <vt:lpstr>Introduction</vt:lpstr>
      <vt:lpstr>Introduction</vt:lpstr>
      <vt:lpstr>Need for Array</vt:lpstr>
      <vt:lpstr>Need for Array</vt:lpstr>
      <vt:lpstr>Arrays as Objects</vt:lpstr>
      <vt:lpstr>Declaration and Initialization</vt:lpstr>
      <vt:lpstr>Declaration and Initialization</vt:lpstr>
      <vt:lpstr>Declaration and Initialization</vt:lpstr>
      <vt:lpstr>Declaration and Initialization</vt:lpstr>
      <vt:lpstr>Length of Array</vt:lpstr>
      <vt:lpstr>Length of Array</vt:lpstr>
      <vt:lpstr>Two-Dimensional Arrays</vt:lpstr>
      <vt:lpstr>Two-Dimensional Arrays Declaration</vt:lpstr>
      <vt:lpstr>Two-Dimensional Arrays Declaration</vt:lpstr>
      <vt:lpstr>Ragged Array</vt:lpstr>
      <vt:lpstr>Ragged Array</vt:lpstr>
      <vt:lpstr>Ragged Array</vt:lpstr>
      <vt:lpstr>Thank You</vt:lpstr>
    </vt:vector>
  </TitlesOfParts>
  <Company>MEFGI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Marwadi Education Foundation’s Group of Institutions Faculty of Computer Applications MCA Sem- IV</dc:title>
  <dc:creator>MEFGI</dc:creator>
  <cp:lastModifiedBy>MEFGI</cp:lastModifiedBy>
  <cp:revision>555</cp:revision>
  <dcterms:created xsi:type="dcterms:W3CDTF">2010-12-23T08:45:33Z</dcterms:created>
  <dcterms:modified xsi:type="dcterms:W3CDTF">2011-07-09T05:31:24Z</dcterms:modified>
</cp:coreProperties>
</file>