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14" r:id="rId9"/>
    <p:sldId id="315" r:id="rId10"/>
    <p:sldId id="316" r:id="rId11"/>
    <p:sldId id="30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36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7/14/2011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7/14/2011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7/14/2011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7/14/2011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7/14/2011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7/14/2011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ex/ex17.jav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ex/ex16.java"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2</a:t>
            </a:r>
          </a:p>
          <a:p>
            <a:pPr algn="ctr"/>
            <a:r>
              <a:rPr lang="en-US" sz="3200" b="1" dirty="0" smtClean="0"/>
              <a:t>Vectors and Wrappers</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Various Methods of Wrapper Class</a:t>
            </a:r>
            <a:endParaRPr lang="en-US" dirty="0"/>
          </a:p>
        </p:txBody>
      </p:sp>
      <p:graphicFrame>
        <p:nvGraphicFramePr>
          <p:cNvPr id="5" name="Table 4"/>
          <p:cNvGraphicFramePr>
            <a:graphicFrameLocks noGrp="1"/>
          </p:cNvGraphicFramePr>
          <p:nvPr/>
        </p:nvGraphicFramePr>
        <p:xfrm>
          <a:off x="304800" y="1066800"/>
          <a:ext cx="8534400" cy="2727960"/>
        </p:xfrm>
        <a:graphic>
          <a:graphicData uri="http://schemas.openxmlformats.org/drawingml/2006/table">
            <a:tbl>
              <a:tblPr firstRow="1" bandRow="1">
                <a:tableStyleId>{5C22544A-7EE6-4342-B048-85BDC9FD1C3A}</a:tableStyleId>
              </a:tblPr>
              <a:tblGrid>
                <a:gridCol w="2971800"/>
                <a:gridCol w="5562600"/>
              </a:tblGrid>
              <a:tr h="419100">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419100">
                <a:tc gridSpan="2">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dk1"/>
                          </a:solidFill>
                          <a:latin typeface="+mn-lt"/>
                          <a:ea typeface="+mn-ea"/>
                          <a:cs typeface="+mn-cs"/>
                        </a:rPr>
                        <a:t>Conversion from String to Primitive numbers using Parsing</a:t>
                      </a:r>
                    </a:p>
                  </a:txBody>
                  <a:tcPr marL="68580" marR="68580" marT="0" marB="0"/>
                </a:tc>
                <a:tc hMerge="1">
                  <a:txBody>
                    <a:bodyPr/>
                    <a:lstStyle/>
                    <a:p>
                      <a:pPr marL="0" marR="0" algn="just" defTabSz="914400" rtl="0" eaLnBrk="1" latinLnBrk="0" hangingPunct="1">
                        <a:lnSpc>
                          <a:spcPct val="115000"/>
                        </a:lnSpc>
                        <a:spcBef>
                          <a:spcPts val="0"/>
                        </a:spcBef>
                        <a:spcAft>
                          <a:spcPts val="0"/>
                        </a:spcAft>
                      </a:pPr>
                      <a:endParaRPr lang="en-US" sz="1800" kern="1200" dirty="0">
                        <a:solidFill>
                          <a:schemeClr val="dk1"/>
                        </a:solidFill>
                        <a:latin typeface="+mn-lt"/>
                        <a:ea typeface="+mn-ea"/>
                        <a:cs typeface="+mn-cs"/>
                      </a:endParaRPr>
                    </a:p>
                  </a:txBody>
                  <a:tcPr marL="68580" marR="68580" marT="0" marB="0"/>
                </a:tc>
              </a:tr>
              <a:tr h="419100">
                <a:tc>
                  <a:txBody>
                    <a:bodyPr/>
                    <a:lstStyle/>
                    <a:p>
                      <a:pPr marL="0" marR="0">
                        <a:lnSpc>
                          <a:spcPct val="115000"/>
                        </a:lnSpc>
                        <a:spcBef>
                          <a:spcPts val="0"/>
                        </a:spcBef>
                        <a:spcAft>
                          <a:spcPts val="0"/>
                        </a:spcAft>
                      </a:pPr>
                      <a:r>
                        <a:rPr lang="en-US" sz="1800" dirty="0" err="1">
                          <a:latin typeface="+mn-lt"/>
                          <a:ea typeface="Calibri"/>
                          <a:cs typeface="Times New Roman"/>
                        </a:rPr>
                        <a:t>int</a:t>
                      </a:r>
                      <a:r>
                        <a:rPr lang="en-US" sz="1800" dirty="0">
                          <a:latin typeface="+mn-lt"/>
                          <a:ea typeface="Calibri"/>
                          <a:cs typeface="Times New Roman"/>
                        </a:rPr>
                        <a:t> </a:t>
                      </a:r>
                      <a:r>
                        <a:rPr lang="en-US" sz="1800" dirty="0" err="1">
                          <a:latin typeface="+mn-lt"/>
                          <a:ea typeface="Calibri"/>
                          <a:cs typeface="Times New Roman"/>
                        </a:rPr>
                        <a:t>i</a:t>
                      </a:r>
                      <a:r>
                        <a:rPr lang="en-US" sz="1800" dirty="0">
                          <a:latin typeface="+mn-lt"/>
                          <a:ea typeface="Calibri"/>
                          <a:cs typeface="Times New Roman"/>
                        </a:rPr>
                        <a:t>=</a:t>
                      </a:r>
                      <a:r>
                        <a:rPr lang="en-US" sz="1800" dirty="0" err="1">
                          <a:latin typeface="+mn-lt"/>
                          <a:ea typeface="Calibri"/>
                          <a:cs typeface="Times New Roman"/>
                        </a:rPr>
                        <a:t>Integer.parseInt</a:t>
                      </a:r>
                      <a:r>
                        <a:rPr lang="en-US" sz="1800" dirty="0">
                          <a:latin typeface="+mn-lt"/>
                          <a:ea typeface="Calibri"/>
                          <a:cs typeface="Times New Roman"/>
                        </a:rPr>
                        <a:t>(</a:t>
                      </a:r>
                      <a:r>
                        <a:rPr lang="en-US" sz="1800" dirty="0" err="1">
                          <a:latin typeface="+mn-lt"/>
                          <a:ea typeface="Calibri"/>
                          <a:cs typeface="Times New Roman"/>
                        </a:rPr>
                        <a:t>str</a:t>
                      </a:r>
                      <a:r>
                        <a:rPr lang="en-US" sz="1800" dirty="0">
                          <a:latin typeface="+mn-lt"/>
                          <a:ea typeface="Calibri"/>
                          <a:cs typeface="Times New Roman"/>
                        </a:rPr>
                        <a:t>)</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Converts string to primitive integer</a:t>
                      </a:r>
                    </a:p>
                  </a:txBody>
                  <a:tcPr marL="68580" marR="68580" marT="0" marB="0"/>
                </a:tc>
              </a:tr>
              <a:tr h="419100">
                <a:tc>
                  <a:txBody>
                    <a:bodyPr/>
                    <a:lstStyle/>
                    <a:p>
                      <a:pPr marL="0" marR="0">
                        <a:lnSpc>
                          <a:spcPct val="115000"/>
                        </a:lnSpc>
                        <a:spcBef>
                          <a:spcPts val="0"/>
                        </a:spcBef>
                        <a:spcAft>
                          <a:spcPts val="0"/>
                        </a:spcAft>
                      </a:pPr>
                      <a:r>
                        <a:rPr lang="en-US" sz="1800" dirty="0">
                          <a:latin typeface="+mn-lt"/>
                          <a:ea typeface="Calibri"/>
                          <a:cs typeface="Times New Roman"/>
                        </a:rPr>
                        <a:t>long l = </a:t>
                      </a:r>
                      <a:r>
                        <a:rPr lang="en-US" sz="1800" dirty="0" err="1">
                          <a:latin typeface="+mn-lt"/>
                          <a:ea typeface="Calibri"/>
                          <a:cs typeface="Times New Roman"/>
                        </a:rPr>
                        <a:t>Long.parseLong</a:t>
                      </a:r>
                      <a:r>
                        <a:rPr lang="en-US" sz="1800" dirty="0">
                          <a:latin typeface="+mn-lt"/>
                          <a:ea typeface="Calibri"/>
                          <a:cs typeface="Times New Roman"/>
                        </a:rPr>
                        <a:t>(</a:t>
                      </a:r>
                      <a:r>
                        <a:rPr lang="en-US" sz="1800" dirty="0" err="1">
                          <a:latin typeface="+mn-lt"/>
                          <a:ea typeface="Calibri"/>
                          <a:cs typeface="Times New Roman"/>
                        </a:rPr>
                        <a:t>str</a:t>
                      </a:r>
                      <a:r>
                        <a:rPr lang="en-US" sz="1800" dirty="0">
                          <a:latin typeface="+mn-lt"/>
                          <a:ea typeface="Calibri"/>
                          <a:cs typeface="Times New Roman"/>
                        </a:rPr>
                        <a:t>)</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Converts string to primitive long</a:t>
                      </a:r>
                    </a:p>
                  </a:txBody>
                  <a:tcPr marL="68580" marR="68580" marT="0" marB="0"/>
                </a:tc>
              </a:tr>
              <a:tr h="419100">
                <a:tc>
                  <a:txBody>
                    <a:bodyPr/>
                    <a:lstStyle/>
                    <a:p>
                      <a:pPr marL="0" marR="0" algn="l" defTabSz="914400" rtl="0" eaLnBrk="1" latinLnBrk="0" hangingPunct="1">
                        <a:lnSpc>
                          <a:spcPct val="115000"/>
                        </a:lnSpc>
                        <a:spcBef>
                          <a:spcPts val="0"/>
                        </a:spcBef>
                        <a:spcAft>
                          <a:spcPts val="0"/>
                        </a:spcAft>
                      </a:pPr>
                      <a:r>
                        <a:rPr lang="en-US" sz="1800" kern="1200" dirty="0" smtClean="0">
                          <a:solidFill>
                            <a:schemeClr val="tx1"/>
                          </a:solidFill>
                          <a:latin typeface="+mn-lt"/>
                          <a:ea typeface="Calibri"/>
                          <a:cs typeface="Times New Roman"/>
                        </a:rPr>
                        <a:t>float f = </a:t>
                      </a:r>
                      <a:r>
                        <a:rPr lang="en-US" sz="1800" kern="1200" dirty="0" err="1" smtClean="0">
                          <a:solidFill>
                            <a:schemeClr val="tx1"/>
                          </a:solidFill>
                          <a:latin typeface="+mn-lt"/>
                          <a:ea typeface="Calibri"/>
                          <a:cs typeface="Times New Roman"/>
                        </a:rPr>
                        <a:t>Float.parseFloat</a:t>
                      </a:r>
                      <a:r>
                        <a:rPr lang="en-US" sz="1800" kern="1200" dirty="0" smtClean="0">
                          <a:solidFill>
                            <a:schemeClr val="tx1"/>
                          </a:solidFill>
                          <a:latin typeface="+mn-lt"/>
                          <a:ea typeface="Calibri"/>
                          <a:cs typeface="Times New Roman"/>
                        </a:rPr>
                        <a:t>(</a:t>
                      </a:r>
                      <a:r>
                        <a:rPr lang="en-US" sz="1800" kern="1200" dirty="0" err="1" smtClean="0">
                          <a:solidFill>
                            <a:schemeClr val="tx1"/>
                          </a:solidFill>
                          <a:latin typeface="+mn-lt"/>
                          <a:ea typeface="Calibri"/>
                          <a:cs typeface="Times New Roman"/>
                        </a:rPr>
                        <a:t>str</a:t>
                      </a:r>
                      <a:r>
                        <a:rPr lang="en-US" sz="1800" kern="1200" dirty="0" smtClean="0">
                          <a:solidFill>
                            <a:schemeClr val="tx1"/>
                          </a:solidFill>
                          <a:latin typeface="+mn-lt"/>
                          <a:ea typeface="Calibri"/>
                          <a:cs typeface="Times New Roman"/>
                        </a:rPr>
                        <a:t>)</a:t>
                      </a:r>
                      <a:endParaRPr lang="en-US" sz="1800" kern="1200" dirty="0">
                        <a:solidFill>
                          <a:schemeClr val="tx1"/>
                        </a:solidFill>
                        <a:latin typeface="+mn-lt"/>
                        <a:ea typeface="Calibri"/>
                        <a:cs typeface="Times New Roman"/>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kern="1200" dirty="0" smtClean="0">
                          <a:solidFill>
                            <a:schemeClr val="tx1"/>
                          </a:solidFill>
                          <a:latin typeface="+mn-lt"/>
                          <a:ea typeface="Calibri"/>
                          <a:cs typeface="Times New Roman"/>
                        </a:rPr>
                        <a:t>Converts string to primitive float</a:t>
                      </a:r>
                      <a:endParaRPr lang="en-US" sz="1800" kern="1200" dirty="0">
                        <a:solidFill>
                          <a:schemeClr val="tx1"/>
                        </a:solidFill>
                        <a:latin typeface="+mn-lt"/>
                        <a:ea typeface="Calibri"/>
                        <a:cs typeface="Times New Roman"/>
                      </a:endParaRPr>
                    </a:p>
                  </a:txBody>
                  <a:tcPr marL="68580" marR="68580" marT="0" marB="0"/>
                </a:tc>
              </a:tr>
              <a:tr h="419100">
                <a:tc>
                  <a:txBody>
                    <a:bodyPr/>
                    <a:lstStyle/>
                    <a:p>
                      <a:pPr marL="0" marR="0" algn="l" defTabSz="914400" rtl="0" eaLnBrk="1" latinLnBrk="0" hangingPunct="1">
                        <a:lnSpc>
                          <a:spcPct val="115000"/>
                        </a:lnSpc>
                        <a:spcBef>
                          <a:spcPts val="0"/>
                        </a:spcBef>
                        <a:spcAft>
                          <a:spcPts val="0"/>
                        </a:spcAft>
                      </a:pPr>
                      <a:r>
                        <a:rPr lang="en-US" sz="1800" kern="1200" dirty="0" smtClean="0">
                          <a:solidFill>
                            <a:schemeClr val="tx1"/>
                          </a:solidFill>
                          <a:latin typeface="+mn-lt"/>
                          <a:ea typeface="Calibri"/>
                          <a:cs typeface="Times New Roman"/>
                        </a:rPr>
                        <a:t>double d = </a:t>
                      </a:r>
                      <a:r>
                        <a:rPr lang="en-US" sz="1800" kern="1200" dirty="0" err="1" smtClean="0">
                          <a:solidFill>
                            <a:schemeClr val="tx1"/>
                          </a:solidFill>
                          <a:latin typeface="+mn-lt"/>
                          <a:ea typeface="Calibri"/>
                          <a:cs typeface="Times New Roman"/>
                        </a:rPr>
                        <a:t>Double.parseDouble</a:t>
                      </a:r>
                      <a:r>
                        <a:rPr lang="en-US" sz="1800" kern="1200" dirty="0" smtClean="0">
                          <a:solidFill>
                            <a:schemeClr val="tx1"/>
                          </a:solidFill>
                          <a:latin typeface="+mn-lt"/>
                          <a:ea typeface="Calibri"/>
                          <a:cs typeface="Times New Roman"/>
                        </a:rPr>
                        <a:t>(</a:t>
                      </a:r>
                      <a:r>
                        <a:rPr lang="en-US" sz="1800" kern="1200" dirty="0" err="1" smtClean="0">
                          <a:solidFill>
                            <a:schemeClr val="tx1"/>
                          </a:solidFill>
                          <a:latin typeface="+mn-lt"/>
                          <a:ea typeface="Calibri"/>
                          <a:cs typeface="Times New Roman"/>
                        </a:rPr>
                        <a:t>str</a:t>
                      </a:r>
                      <a:r>
                        <a:rPr lang="en-US" sz="1800" kern="1200" dirty="0" smtClean="0">
                          <a:solidFill>
                            <a:schemeClr val="tx1"/>
                          </a:solidFill>
                          <a:latin typeface="+mn-lt"/>
                          <a:ea typeface="Calibri"/>
                          <a:cs typeface="Times New Roman"/>
                        </a:rPr>
                        <a:t>)</a:t>
                      </a:r>
                      <a:endParaRPr lang="en-US" sz="1800" kern="1200" dirty="0">
                        <a:solidFill>
                          <a:schemeClr val="tx1"/>
                        </a:solidFill>
                        <a:latin typeface="+mn-lt"/>
                        <a:ea typeface="Calibri"/>
                        <a:cs typeface="Times New Roman"/>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kern="1200" dirty="0" smtClean="0">
                          <a:solidFill>
                            <a:schemeClr val="tx1"/>
                          </a:solidFill>
                          <a:latin typeface="+mn-lt"/>
                          <a:ea typeface="Calibri"/>
                          <a:cs typeface="Times New Roman"/>
                        </a:rPr>
                        <a:t>Converts string to primitive double</a:t>
                      </a:r>
                      <a:endParaRPr lang="en-US" sz="1800" kern="1200" dirty="0">
                        <a:solidFill>
                          <a:schemeClr val="tx1"/>
                        </a:solidFill>
                        <a:latin typeface="+mn-lt"/>
                        <a:ea typeface="Calibri"/>
                        <a:cs typeface="Times New Roman"/>
                      </a:endParaRPr>
                    </a:p>
                  </a:txBody>
                  <a:tcPr marL="68580" marR="68580" marT="0" marB="0"/>
                </a:tc>
              </a:tr>
            </a:tbl>
          </a:graphicData>
        </a:graphic>
      </p:graphicFrame>
      <p:sp>
        <p:nvSpPr>
          <p:cNvPr id="4" name="TextBox 3"/>
          <p:cNvSpPr txBox="1"/>
          <p:nvPr/>
        </p:nvSpPr>
        <p:spPr>
          <a:xfrm>
            <a:off x="381000" y="3962400"/>
            <a:ext cx="8305800" cy="584775"/>
          </a:xfrm>
          <a:prstGeom prst="rect">
            <a:avLst/>
          </a:prstGeom>
          <a:noFill/>
        </p:spPr>
        <p:txBody>
          <a:bodyPr wrap="square" rtlCol="0">
            <a:spAutoFit/>
          </a:bodyPr>
          <a:lstStyle/>
          <a:p>
            <a:pPr algn="just"/>
            <a:r>
              <a:rPr lang="en-US" sz="3200" smtClean="0">
                <a:hlinkClick r:id="rId2" action="ppaction://hlinkfile"/>
              </a:rPr>
              <a:t>ex\ex17.java</a:t>
            </a:r>
            <a:endParaRPr lang="en-US" sz="3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 to Vector Class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b="1" dirty="0" smtClean="0"/>
              <a:t>	</a:t>
            </a:r>
            <a:r>
              <a:rPr lang="en-US" sz="3200" dirty="0" smtClean="0"/>
              <a:t>Since beginning we know that java is pure Object Oriented Programming Language.  So everything in java is Objects.  We also know that java supports variable arguments feature.</a:t>
            </a:r>
          </a:p>
          <a:p>
            <a:pPr algn="just"/>
            <a:r>
              <a:rPr lang="en-US" sz="3200" dirty="0" smtClean="0"/>
              <a:t>	This feature also achieved in java through Vector class of </a:t>
            </a:r>
            <a:r>
              <a:rPr lang="en-US" sz="3200" dirty="0" err="1" smtClean="0"/>
              <a:t>java.util</a:t>
            </a:r>
            <a:r>
              <a:rPr lang="en-US" sz="3200" dirty="0" smtClean="0"/>
              <a:t> package.</a:t>
            </a:r>
          </a:p>
          <a:p>
            <a:pPr algn="just"/>
            <a:r>
              <a:rPr lang="en-US" sz="3200" dirty="0" smtClean="0"/>
              <a:t>	This class is useful to create generic dynamic array known as vector which can hold objects of any type and any number.</a:t>
            </a:r>
          </a:p>
          <a:p>
            <a:pPr algn="just"/>
            <a:r>
              <a:rPr lang="en-US" sz="3200" dirty="0" smtClean="0"/>
              <a:t>	Note that : the objects do not need to be homogeneous.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 to Vector Class</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We can declare Vector like :</a:t>
            </a:r>
          </a:p>
          <a:p>
            <a:pPr algn="just"/>
            <a:r>
              <a:rPr lang="en-US" sz="3200" dirty="0" smtClean="0"/>
              <a:t>Vector v = new Vector();  // 		Declaration 							without size</a:t>
            </a:r>
          </a:p>
          <a:p>
            <a:pPr algn="just"/>
            <a:r>
              <a:rPr lang="en-US" sz="3200" dirty="0" smtClean="0"/>
              <a:t>Vector v1 = new Vector(3); // 	Declaration with </a:t>
            </a:r>
          </a:p>
          <a:p>
            <a:pPr algn="just"/>
            <a:r>
              <a:rPr lang="en-US" sz="3200" dirty="0" smtClean="0"/>
              <a:t>						size of 3</a:t>
            </a:r>
          </a:p>
          <a:p>
            <a:pPr algn="just"/>
            <a:r>
              <a:rPr lang="en-US" sz="3200" b="1" dirty="0" smtClean="0"/>
              <a:t>Remember  that : when we declare vector without size then it can occupy any no. of items.  Even when size is specified this can be overlooked and we can store any no. of items.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Benefits of Vector over Array</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It is convenient to use vectors to store Objects</a:t>
            </a:r>
          </a:p>
          <a:p>
            <a:pPr algn="just"/>
            <a:r>
              <a:rPr lang="en-US" sz="3200" dirty="0" smtClean="0"/>
              <a:t>	A vector can be used to store a list of objects that may vary in size.</a:t>
            </a:r>
          </a:p>
          <a:p>
            <a:pPr algn="just"/>
            <a:r>
              <a:rPr lang="en-US" sz="3200" dirty="0" smtClean="0"/>
              <a:t>	We can add and delete objects as and when we require.</a:t>
            </a:r>
          </a:p>
          <a:p>
            <a:pPr algn="just"/>
            <a:r>
              <a:rPr lang="en-US" sz="3200" b="1" dirty="0" smtClean="0"/>
              <a:t>Note that : we are not allow to store simple variables in vector so we need to convert the simple variables to objects by using Wrapper Class.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Methods of Vector Class</a:t>
            </a:r>
            <a:endParaRPr lang="en-US" dirty="0"/>
          </a:p>
        </p:txBody>
      </p:sp>
      <p:graphicFrame>
        <p:nvGraphicFramePr>
          <p:cNvPr id="5" name="Table 4"/>
          <p:cNvGraphicFramePr>
            <a:graphicFrameLocks noGrp="1"/>
          </p:cNvGraphicFramePr>
          <p:nvPr/>
        </p:nvGraphicFramePr>
        <p:xfrm>
          <a:off x="304800" y="1066800"/>
          <a:ext cx="8534400" cy="4821936"/>
        </p:xfrm>
        <a:graphic>
          <a:graphicData uri="http://schemas.openxmlformats.org/drawingml/2006/table">
            <a:tbl>
              <a:tblPr firstRow="1" bandRow="1">
                <a:tableStyleId>{5C22544A-7EE6-4342-B048-85BDC9FD1C3A}</a:tableStyleId>
              </a:tblPr>
              <a:tblGrid>
                <a:gridCol w="2971800"/>
                <a:gridCol w="5562600"/>
              </a:tblGrid>
              <a:tr h="419100">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419100">
                <a:tc>
                  <a:txBody>
                    <a:bodyPr/>
                    <a:lstStyle/>
                    <a:p>
                      <a:pPr marL="0" marR="0" algn="just" defTabSz="914400" rtl="0" eaLnBrk="1" latinLnBrk="0" hangingPunct="1">
                        <a:lnSpc>
                          <a:spcPct val="115000"/>
                        </a:lnSpc>
                        <a:spcBef>
                          <a:spcPts val="0"/>
                        </a:spcBef>
                        <a:spcAft>
                          <a:spcPts val="0"/>
                        </a:spcAft>
                      </a:pPr>
                      <a:r>
                        <a:rPr lang="en-US" sz="1800" kern="1200" dirty="0" err="1">
                          <a:solidFill>
                            <a:schemeClr val="dk1"/>
                          </a:solidFill>
                          <a:latin typeface="+mn-lt"/>
                          <a:ea typeface="+mn-ea"/>
                          <a:cs typeface="+mn-cs"/>
                        </a:rPr>
                        <a:t>list.addElement</a:t>
                      </a:r>
                      <a:r>
                        <a:rPr lang="en-US" sz="1800" kern="1200" dirty="0">
                          <a:solidFill>
                            <a:schemeClr val="dk1"/>
                          </a:solidFill>
                          <a:latin typeface="+mn-lt"/>
                          <a:ea typeface="+mn-ea"/>
                          <a:cs typeface="+mn-cs"/>
                        </a:rPr>
                        <a:t>(item)</a:t>
                      </a:r>
                    </a:p>
                  </a:txBody>
                  <a:tcPr marL="68580" marR="68580" marT="0" marB="0"/>
                </a:tc>
                <a:tc>
                  <a:txBody>
                    <a:bodyPr/>
                    <a:lstStyle/>
                    <a:p>
                      <a:pPr marL="0" marR="0" algn="just" defTabSz="914400" rtl="0" eaLnBrk="1" latinLnBrk="0" hangingPunct="1">
                        <a:lnSpc>
                          <a:spcPct val="115000"/>
                        </a:lnSpc>
                        <a:spcBef>
                          <a:spcPts val="0"/>
                        </a:spcBef>
                        <a:spcAft>
                          <a:spcPts val="0"/>
                        </a:spcAft>
                      </a:pPr>
                      <a:r>
                        <a:rPr lang="en-US" sz="1800" kern="1200" dirty="0">
                          <a:solidFill>
                            <a:schemeClr val="dk1"/>
                          </a:solidFill>
                          <a:latin typeface="+mn-lt"/>
                          <a:ea typeface="+mn-ea"/>
                          <a:cs typeface="+mn-cs"/>
                        </a:rPr>
                        <a:t>Add the item specified to the list at the end.</a:t>
                      </a:r>
                    </a:p>
                  </a:txBody>
                  <a:tcPr marL="68580" marR="68580" marT="0" marB="0"/>
                </a:tc>
              </a:tr>
              <a:tr h="419100">
                <a:tc>
                  <a:txBody>
                    <a:bodyPr/>
                    <a:lstStyle/>
                    <a:p>
                      <a:pPr marL="0" marR="0" algn="just">
                        <a:lnSpc>
                          <a:spcPct val="115000"/>
                        </a:lnSpc>
                        <a:spcBef>
                          <a:spcPts val="0"/>
                        </a:spcBef>
                        <a:spcAft>
                          <a:spcPts val="0"/>
                        </a:spcAft>
                      </a:pPr>
                      <a:r>
                        <a:rPr lang="en-US" sz="1800" dirty="0" err="1">
                          <a:latin typeface="+mn-lt"/>
                          <a:ea typeface="Calibri"/>
                          <a:cs typeface="Times New Roman"/>
                        </a:rPr>
                        <a:t>boolean</a:t>
                      </a:r>
                      <a:r>
                        <a:rPr lang="en-US" sz="1800" dirty="0">
                          <a:latin typeface="+mn-lt"/>
                          <a:ea typeface="Calibri"/>
                          <a:cs typeface="Times New Roman"/>
                        </a:rPr>
                        <a:t> contains(Object e)</a:t>
                      </a:r>
                    </a:p>
                  </a:txBody>
                  <a:tcPr marL="68580" marR="68580" marT="0" marB="0"/>
                </a:tc>
                <a:tc>
                  <a:txBody>
                    <a:bodyPr/>
                    <a:lstStyle/>
                    <a:p>
                      <a:pPr marL="0" marR="0" algn="just">
                        <a:lnSpc>
                          <a:spcPct val="115000"/>
                        </a:lnSpc>
                        <a:spcBef>
                          <a:spcPts val="0"/>
                        </a:spcBef>
                        <a:spcAft>
                          <a:spcPts val="0"/>
                        </a:spcAft>
                      </a:pPr>
                      <a:r>
                        <a:rPr lang="en-US" sz="1800" dirty="0">
                          <a:latin typeface="+mn-lt"/>
                          <a:ea typeface="Calibri"/>
                          <a:cs typeface="Times New Roman"/>
                        </a:rPr>
                        <a:t>Returns true if the e contained in the list otherwise returns false</a:t>
                      </a:r>
                    </a:p>
                  </a:txBody>
                  <a:tcPr marL="68580" marR="68580" marT="0" marB="0"/>
                </a:tc>
              </a:tr>
              <a:tr h="419100">
                <a:tc>
                  <a:txBody>
                    <a:bodyPr/>
                    <a:lstStyle/>
                    <a:p>
                      <a:pPr marL="0" marR="0">
                        <a:lnSpc>
                          <a:spcPct val="115000"/>
                        </a:lnSpc>
                        <a:spcBef>
                          <a:spcPts val="0"/>
                        </a:spcBef>
                        <a:spcAft>
                          <a:spcPts val="0"/>
                        </a:spcAft>
                      </a:pPr>
                      <a:r>
                        <a:rPr lang="en-US" sz="1800" dirty="0" err="1">
                          <a:latin typeface="+mn-lt"/>
                          <a:ea typeface="Calibri"/>
                          <a:cs typeface="Times New Roman"/>
                        </a:rPr>
                        <a:t>list.elementAt</a:t>
                      </a:r>
                      <a:r>
                        <a:rPr lang="en-US" sz="1800" dirty="0">
                          <a:latin typeface="+mn-lt"/>
                          <a:ea typeface="Calibri"/>
                          <a:cs typeface="Times New Roman"/>
                        </a:rPr>
                        <a:t>(10)</a:t>
                      </a:r>
                    </a:p>
                  </a:txBody>
                  <a:tcPr marL="68580" marR="68580" marT="0" marB="0"/>
                </a:tc>
                <a:tc>
                  <a:txBody>
                    <a:bodyPr/>
                    <a:lstStyle/>
                    <a:p>
                      <a:pPr marL="0" marR="0">
                        <a:lnSpc>
                          <a:spcPct val="115000"/>
                        </a:lnSpc>
                        <a:spcBef>
                          <a:spcPts val="0"/>
                        </a:spcBef>
                        <a:spcAft>
                          <a:spcPts val="0"/>
                        </a:spcAft>
                      </a:pPr>
                      <a:r>
                        <a:rPr lang="en-US" sz="1800">
                          <a:latin typeface="+mn-lt"/>
                          <a:ea typeface="Calibri"/>
                          <a:cs typeface="Times New Roman"/>
                        </a:rPr>
                        <a:t>Gives the name of the 10</a:t>
                      </a:r>
                      <a:r>
                        <a:rPr lang="en-US" sz="1800" baseline="30000">
                          <a:latin typeface="+mn-lt"/>
                          <a:ea typeface="Calibri"/>
                          <a:cs typeface="Times New Roman"/>
                        </a:rPr>
                        <a:t>th</a:t>
                      </a:r>
                      <a:r>
                        <a:rPr lang="en-US" sz="1800">
                          <a:latin typeface="+mn-lt"/>
                          <a:ea typeface="Calibri"/>
                          <a:cs typeface="Times New Roman"/>
                        </a:rPr>
                        <a:t> object</a:t>
                      </a:r>
                    </a:p>
                  </a:txBody>
                  <a:tcPr marL="68580" marR="68580" marT="0" marB="0"/>
                </a:tc>
              </a:tr>
              <a:tr h="419100">
                <a:tc>
                  <a:txBody>
                    <a:bodyPr/>
                    <a:lstStyle/>
                    <a:p>
                      <a:pPr marL="0" marR="0">
                        <a:lnSpc>
                          <a:spcPct val="115000"/>
                        </a:lnSpc>
                        <a:spcBef>
                          <a:spcPts val="0"/>
                        </a:spcBef>
                        <a:spcAft>
                          <a:spcPts val="0"/>
                        </a:spcAft>
                      </a:pPr>
                      <a:r>
                        <a:rPr lang="en-US" sz="1800" dirty="0" err="1">
                          <a:latin typeface="+mn-lt"/>
                          <a:ea typeface="Calibri"/>
                          <a:cs typeface="Times New Roman"/>
                        </a:rPr>
                        <a:t>boolean</a:t>
                      </a:r>
                      <a:r>
                        <a:rPr lang="en-US" sz="1800" dirty="0">
                          <a:latin typeface="+mn-lt"/>
                          <a:ea typeface="Calibri"/>
                          <a:cs typeface="Times New Roman"/>
                        </a:rPr>
                        <a:t> </a:t>
                      </a:r>
                      <a:r>
                        <a:rPr lang="en-US" sz="1800" dirty="0" err="1">
                          <a:latin typeface="+mn-lt"/>
                          <a:ea typeface="Calibri"/>
                          <a:cs typeface="Times New Roman"/>
                        </a:rPr>
                        <a:t>isEmpty</a:t>
                      </a:r>
                      <a:r>
                        <a:rPr lang="en-US" sz="1800" dirty="0">
                          <a:latin typeface="+mn-lt"/>
                          <a:ea typeface="Calibri"/>
                          <a:cs typeface="Times New Roman"/>
                        </a:rPr>
                        <a:t>()</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Returns true if the list is empty otherwise returns false.</a:t>
                      </a:r>
                    </a:p>
                  </a:txBody>
                  <a:tcPr marL="68580" marR="68580" marT="0" marB="0"/>
                </a:tc>
              </a:tr>
              <a:tr h="419100">
                <a:tc>
                  <a:txBody>
                    <a:bodyPr/>
                    <a:lstStyle/>
                    <a:p>
                      <a:pPr marL="0" marR="0">
                        <a:lnSpc>
                          <a:spcPct val="115000"/>
                        </a:lnSpc>
                        <a:spcBef>
                          <a:spcPts val="0"/>
                        </a:spcBef>
                        <a:spcAft>
                          <a:spcPts val="0"/>
                        </a:spcAft>
                      </a:pPr>
                      <a:r>
                        <a:rPr lang="en-US" sz="1800" dirty="0" err="1">
                          <a:latin typeface="+mn-lt"/>
                          <a:ea typeface="Calibri"/>
                          <a:cs typeface="Times New Roman"/>
                        </a:rPr>
                        <a:t>list.size</a:t>
                      </a:r>
                      <a:r>
                        <a:rPr lang="en-US" sz="1800" dirty="0">
                          <a:latin typeface="+mn-lt"/>
                          <a:ea typeface="Calibri"/>
                          <a:cs typeface="Times New Roman"/>
                        </a:rPr>
                        <a:t>()</a:t>
                      </a:r>
                    </a:p>
                  </a:txBody>
                  <a:tcPr marL="68580" marR="68580" marT="0" marB="0"/>
                </a:tc>
                <a:tc>
                  <a:txBody>
                    <a:bodyPr/>
                    <a:lstStyle/>
                    <a:p>
                      <a:pPr marL="0" marR="0">
                        <a:lnSpc>
                          <a:spcPct val="115000"/>
                        </a:lnSpc>
                        <a:spcBef>
                          <a:spcPts val="0"/>
                        </a:spcBef>
                        <a:spcAft>
                          <a:spcPts val="0"/>
                        </a:spcAft>
                      </a:pPr>
                      <a:r>
                        <a:rPr lang="en-US" sz="1800" dirty="0" err="1">
                          <a:latin typeface="+mn-lt"/>
                          <a:ea typeface="Calibri"/>
                          <a:cs typeface="Times New Roman"/>
                        </a:rPr>
                        <a:t>Gvies</a:t>
                      </a:r>
                      <a:r>
                        <a:rPr lang="en-US" sz="1800" dirty="0">
                          <a:latin typeface="+mn-lt"/>
                          <a:ea typeface="Calibri"/>
                          <a:cs typeface="Times New Roman"/>
                        </a:rPr>
                        <a:t> the number of object present in the list</a:t>
                      </a:r>
                    </a:p>
                  </a:txBody>
                  <a:tcPr marL="68580" marR="68580" marT="0" marB="0"/>
                </a:tc>
              </a:tr>
              <a:tr h="419100">
                <a:tc>
                  <a:txBody>
                    <a:bodyPr/>
                    <a:lstStyle/>
                    <a:p>
                      <a:pPr marL="0" marR="0">
                        <a:lnSpc>
                          <a:spcPct val="115000"/>
                        </a:lnSpc>
                        <a:spcBef>
                          <a:spcPts val="0"/>
                        </a:spcBef>
                        <a:spcAft>
                          <a:spcPts val="0"/>
                        </a:spcAft>
                      </a:pPr>
                      <a:r>
                        <a:rPr lang="en-US" sz="1800" dirty="0" err="1">
                          <a:latin typeface="+mn-lt"/>
                          <a:ea typeface="Calibri"/>
                          <a:cs typeface="Times New Roman"/>
                        </a:rPr>
                        <a:t>list.removeElement</a:t>
                      </a:r>
                      <a:r>
                        <a:rPr lang="en-US" sz="1800" dirty="0">
                          <a:latin typeface="+mn-lt"/>
                          <a:ea typeface="Calibri"/>
                          <a:cs typeface="Times New Roman"/>
                        </a:rPr>
                        <a:t>(item)</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Removes the specific element from the list.</a:t>
                      </a:r>
                    </a:p>
                  </a:txBody>
                  <a:tcPr marL="68580" marR="68580" marT="0" marB="0"/>
                </a:tc>
              </a:tr>
              <a:tr h="419100">
                <a:tc>
                  <a:txBody>
                    <a:bodyPr/>
                    <a:lstStyle/>
                    <a:p>
                      <a:pPr marL="0" marR="0">
                        <a:lnSpc>
                          <a:spcPct val="115000"/>
                        </a:lnSpc>
                        <a:spcBef>
                          <a:spcPts val="0"/>
                        </a:spcBef>
                        <a:spcAft>
                          <a:spcPts val="0"/>
                        </a:spcAft>
                      </a:pPr>
                      <a:r>
                        <a:rPr lang="en-US" sz="1800" dirty="0" err="1">
                          <a:latin typeface="+mn-lt"/>
                          <a:ea typeface="Calibri"/>
                          <a:cs typeface="Times New Roman"/>
                        </a:rPr>
                        <a:t>list.removeElementAt</a:t>
                      </a:r>
                      <a:r>
                        <a:rPr lang="en-US" sz="1800" dirty="0">
                          <a:latin typeface="+mn-lt"/>
                          <a:ea typeface="Calibri"/>
                          <a:cs typeface="Times New Roman"/>
                        </a:rPr>
                        <a:t>(n)</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Removes the item stored in nth position of the list</a:t>
                      </a:r>
                    </a:p>
                  </a:txBody>
                  <a:tcPr marL="68580" marR="68580" marT="0" marB="0"/>
                </a:tc>
              </a:tr>
              <a:tr h="419100">
                <a:tc>
                  <a:txBody>
                    <a:bodyPr/>
                    <a:lstStyle/>
                    <a:p>
                      <a:pPr marL="0" marR="0">
                        <a:lnSpc>
                          <a:spcPct val="115000"/>
                        </a:lnSpc>
                        <a:spcBef>
                          <a:spcPts val="0"/>
                        </a:spcBef>
                        <a:spcAft>
                          <a:spcPts val="0"/>
                        </a:spcAft>
                      </a:pPr>
                      <a:r>
                        <a:rPr lang="en-US" sz="1800" dirty="0" err="1">
                          <a:latin typeface="+mn-lt"/>
                          <a:ea typeface="Calibri"/>
                          <a:cs typeface="Times New Roman"/>
                        </a:rPr>
                        <a:t>list.removeAllElements</a:t>
                      </a:r>
                      <a:r>
                        <a:rPr lang="en-US" sz="1800" dirty="0">
                          <a:latin typeface="+mn-lt"/>
                          <a:ea typeface="Calibri"/>
                          <a:cs typeface="Times New Roman"/>
                        </a:rPr>
                        <a:t>()</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Removes all the elements from the list.</a:t>
                      </a:r>
                    </a:p>
                  </a:txBody>
                  <a:tcPr marL="68580" marR="68580" marT="0" marB="0"/>
                </a:tc>
              </a:tr>
              <a:tr h="419100">
                <a:tc>
                  <a:txBody>
                    <a:bodyPr/>
                    <a:lstStyle/>
                    <a:p>
                      <a:pPr marL="0" marR="0">
                        <a:lnSpc>
                          <a:spcPct val="115000"/>
                        </a:lnSpc>
                        <a:spcBef>
                          <a:spcPts val="0"/>
                        </a:spcBef>
                        <a:spcAft>
                          <a:spcPts val="0"/>
                        </a:spcAft>
                      </a:pPr>
                      <a:r>
                        <a:rPr lang="en-US" sz="1800" dirty="0" err="1">
                          <a:latin typeface="+mn-lt"/>
                          <a:ea typeface="Calibri"/>
                          <a:cs typeface="Times New Roman"/>
                        </a:rPr>
                        <a:t>list.copyInto</a:t>
                      </a:r>
                      <a:r>
                        <a:rPr lang="en-US" sz="1800" dirty="0">
                          <a:latin typeface="+mn-lt"/>
                          <a:ea typeface="Calibri"/>
                          <a:cs typeface="Times New Roman"/>
                        </a:rPr>
                        <a:t>(array)</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Copies all the items from list to array</a:t>
                      </a:r>
                    </a:p>
                  </a:txBody>
                  <a:tcPr marL="68580" marR="68580" marT="0" marB="0"/>
                </a:tc>
              </a:tr>
              <a:tr h="419100">
                <a:tc>
                  <a:txBody>
                    <a:bodyPr/>
                    <a:lstStyle/>
                    <a:p>
                      <a:pPr marL="0" marR="0">
                        <a:lnSpc>
                          <a:spcPct val="115000"/>
                        </a:lnSpc>
                        <a:spcBef>
                          <a:spcPts val="0"/>
                        </a:spcBef>
                        <a:spcAft>
                          <a:spcPts val="0"/>
                        </a:spcAft>
                      </a:pPr>
                      <a:r>
                        <a:rPr lang="en-US" sz="1800" dirty="0" err="1">
                          <a:latin typeface="+mn-lt"/>
                          <a:ea typeface="Calibri"/>
                          <a:cs typeface="Times New Roman"/>
                        </a:rPr>
                        <a:t>list.insertElementAt</a:t>
                      </a:r>
                      <a:r>
                        <a:rPr lang="en-US" sz="1800" dirty="0">
                          <a:latin typeface="+mn-lt"/>
                          <a:ea typeface="Calibri"/>
                          <a:cs typeface="Times New Roman"/>
                        </a:rPr>
                        <a:t>(</a:t>
                      </a:r>
                      <a:r>
                        <a:rPr lang="en-US" sz="1800" dirty="0" err="1">
                          <a:latin typeface="+mn-lt"/>
                          <a:ea typeface="Calibri"/>
                          <a:cs typeface="Times New Roman"/>
                        </a:rPr>
                        <a:t>item,n</a:t>
                      </a:r>
                      <a:r>
                        <a:rPr lang="en-US" sz="1800" dirty="0">
                          <a:latin typeface="+mn-lt"/>
                          <a:ea typeface="Calibri"/>
                          <a:cs typeface="Times New Roman"/>
                        </a:rPr>
                        <a:t>)</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Insert the item at nth position</a:t>
                      </a:r>
                    </a:p>
                  </a:txBody>
                  <a:tcPr marL="68580" marR="68580" marT="0" marB="0"/>
                </a:tc>
              </a:tr>
            </a:tbl>
          </a:graphicData>
        </a:graphic>
      </p:graphicFrame>
      <p:sp>
        <p:nvSpPr>
          <p:cNvPr id="7" name="TextBox 6"/>
          <p:cNvSpPr txBox="1"/>
          <p:nvPr/>
        </p:nvSpPr>
        <p:spPr>
          <a:xfrm>
            <a:off x="381000" y="5943600"/>
            <a:ext cx="8305800" cy="584775"/>
          </a:xfrm>
          <a:prstGeom prst="rect">
            <a:avLst/>
          </a:prstGeom>
          <a:noFill/>
        </p:spPr>
        <p:txBody>
          <a:bodyPr wrap="square" rtlCol="0">
            <a:spAutoFit/>
          </a:bodyPr>
          <a:lstStyle/>
          <a:p>
            <a:pPr algn="just"/>
            <a:r>
              <a:rPr lang="en-US" sz="3200" dirty="0" smtClean="0">
                <a:hlinkClick r:id="rId2" action="ppaction://hlinkfile"/>
              </a:rPr>
              <a:t>ex\ex16.java</a:t>
            </a:r>
            <a:endParaRPr lang="en-US" sz="3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 to Wrapper Class</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US" sz="3200" b="1" dirty="0" smtClean="0"/>
              <a:t>	</a:t>
            </a:r>
            <a:r>
              <a:rPr lang="en-US" sz="3200" dirty="0" smtClean="0"/>
              <a:t>Since beginning we know that java is pure Object Oriented Programming Language.  So everything in java is Objects.  When we need to convert simple data types into objects and objects to simple data types then we need Wrapper Class.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 to Wrapper Class</a:t>
            </a:r>
            <a:endParaRPr lang="en-US" dirty="0"/>
          </a:p>
        </p:txBody>
      </p:sp>
      <p:graphicFrame>
        <p:nvGraphicFramePr>
          <p:cNvPr id="20482" name="Object 2"/>
          <p:cNvGraphicFramePr>
            <a:graphicFrameLocks noChangeAspect="1"/>
          </p:cNvGraphicFramePr>
          <p:nvPr/>
        </p:nvGraphicFramePr>
        <p:xfrm>
          <a:off x="685800" y="1447800"/>
          <a:ext cx="7772400" cy="4038600"/>
        </p:xfrm>
        <a:graphic>
          <a:graphicData uri="http://schemas.openxmlformats.org/presentationml/2006/ole">
            <p:oleObj spid="_x0000_s20482" name="Document" r:id="rId3" imgW="7918920" imgH="4114800" progId="Word.Document.8">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Various Methods of Wrapper Class</a:t>
            </a:r>
            <a:endParaRPr lang="en-US" dirty="0"/>
          </a:p>
        </p:txBody>
      </p:sp>
      <p:graphicFrame>
        <p:nvGraphicFramePr>
          <p:cNvPr id="5" name="Table 4"/>
          <p:cNvGraphicFramePr>
            <a:graphicFrameLocks noGrp="1"/>
          </p:cNvGraphicFramePr>
          <p:nvPr/>
        </p:nvGraphicFramePr>
        <p:xfrm>
          <a:off x="304800" y="1066800"/>
          <a:ext cx="8534400" cy="4613148"/>
        </p:xfrm>
        <a:graphic>
          <a:graphicData uri="http://schemas.openxmlformats.org/drawingml/2006/table">
            <a:tbl>
              <a:tblPr firstRow="1" bandRow="1">
                <a:tableStyleId>{5C22544A-7EE6-4342-B048-85BDC9FD1C3A}</a:tableStyleId>
              </a:tblPr>
              <a:tblGrid>
                <a:gridCol w="2971800"/>
                <a:gridCol w="5562600"/>
              </a:tblGrid>
              <a:tr h="419100">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419100">
                <a:tc gridSpan="2">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dk1"/>
                          </a:solidFill>
                          <a:latin typeface="+mn-lt"/>
                          <a:ea typeface="+mn-ea"/>
                          <a:cs typeface="+mn-cs"/>
                        </a:rPr>
                        <a:t>Conversion from Primitive Numbers to Object Numbers</a:t>
                      </a:r>
                    </a:p>
                  </a:txBody>
                  <a:tcPr marL="68580" marR="68580" marT="0" marB="0"/>
                </a:tc>
                <a:tc hMerge="1">
                  <a:txBody>
                    <a:bodyPr/>
                    <a:lstStyle/>
                    <a:p>
                      <a:pPr marL="0" marR="0" algn="just" defTabSz="914400" rtl="0" eaLnBrk="1" latinLnBrk="0" hangingPunct="1">
                        <a:lnSpc>
                          <a:spcPct val="115000"/>
                        </a:lnSpc>
                        <a:spcBef>
                          <a:spcPts val="0"/>
                        </a:spcBef>
                        <a:spcAft>
                          <a:spcPts val="0"/>
                        </a:spcAft>
                      </a:pPr>
                      <a:endParaRPr lang="en-US" sz="1800" kern="1200" dirty="0">
                        <a:solidFill>
                          <a:schemeClr val="dk1"/>
                        </a:solidFill>
                        <a:latin typeface="+mn-lt"/>
                        <a:ea typeface="+mn-ea"/>
                        <a:cs typeface="+mn-cs"/>
                      </a:endParaRPr>
                    </a:p>
                  </a:txBody>
                  <a:tcPr marL="68580" marR="68580" marT="0" marB="0"/>
                </a:tc>
              </a:tr>
              <a:tr h="419100">
                <a:tc>
                  <a:txBody>
                    <a:bodyPr/>
                    <a:lstStyle/>
                    <a:p>
                      <a:pPr marL="0" marR="0">
                        <a:lnSpc>
                          <a:spcPct val="115000"/>
                        </a:lnSpc>
                        <a:spcBef>
                          <a:spcPts val="0"/>
                        </a:spcBef>
                        <a:spcAft>
                          <a:spcPts val="0"/>
                        </a:spcAft>
                      </a:pPr>
                      <a:r>
                        <a:rPr lang="en-US" sz="1800" dirty="0">
                          <a:latin typeface="+mn-lt"/>
                          <a:ea typeface="Calibri"/>
                          <a:cs typeface="Times New Roman"/>
                        </a:rPr>
                        <a:t>Integer I = new Integer(</a:t>
                      </a:r>
                      <a:r>
                        <a:rPr lang="en-US" sz="1800" dirty="0" err="1">
                          <a:latin typeface="+mn-lt"/>
                          <a:ea typeface="Calibri"/>
                          <a:cs typeface="Times New Roman"/>
                        </a:rPr>
                        <a:t>i</a:t>
                      </a:r>
                      <a:r>
                        <a:rPr lang="en-US" sz="1800" dirty="0">
                          <a:latin typeface="+mn-lt"/>
                          <a:ea typeface="Calibri"/>
                          <a:cs typeface="Times New Roman"/>
                        </a:rPr>
                        <a:t>)</a:t>
                      </a:r>
                    </a:p>
                  </a:txBody>
                  <a:tcPr marL="68580" marR="68580" marT="0" marB="0"/>
                </a:tc>
                <a:tc>
                  <a:txBody>
                    <a:bodyPr/>
                    <a:lstStyle/>
                    <a:p>
                      <a:pPr marL="0" marR="0">
                        <a:lnSpc>
                          <a:spcPct val="115000"/>
                        </a:lnSpc>
                        <a:spcBef>
                          <a:spcPts val="0"/>
                        </a:spcBef>
                        <a:spcAft>
                          <a:spcPts val="0"/>
                        </a:spcAft>
                      </a:pPr>
                      <a:r>
                        <a:rPr lang="en-US" sz="1800">
                          <a:latin typeface="+mn-lt"/>
                          <a:ea typeface="Calibri"/>
                          <a:cs typeface="Times New Roman"/>
                        </a:rPr>
                        <a:t>Primitive integer to Integer Object</a:t>
                      </a:r>
                    </a:p>
                  </a:txBody>
                  <a:tcPr marL="68580" marR="68580" marT="0" marB="0"/>
                </a:tc>
              </a:tr>
              <a:tr h="419100">
                <a:tc>
                  <a:txBody>
                    <a:bodyPr/>
                    <a:lstStyle/>
                    <a:p>
                      <a:pPr marL="0" marR="0">
                        <a:lnSpc>
                          <a:spcPct val="115000"/>
                        </a:lnSpc>
                        <a:spcBef>
                          <a:spcPts val="0"/>
                        </a:spcBef>
                        <a:spcAft>
                          <a:spcPts val="0"/>
                        </a:spcAft>
                      </a:pPr>
                      <a:r>
                        <a:rPr lang="en-US" sz="1800" dirty="0">
                          <a:latin typeface="+mn-lt"/>
                          <a:ea typeface="Calibri"/>
                          <a:cs typeface="Times New Roman"/>
                        </a:rPr>
                        <a:t>Float F = new Float(f)</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Primitive float to Float Object</a:t>
                      </a:r>
                    </a:p>
                  </a:txBody>
                  <a:tcPr marL="68580" marR="68580" marT="0" marB="0"/>
                </a:tc>
              </a:tr>
              <a:tr h="419100">
                <a:tc>
                  <a:txBody>
                    <a:bodyPr/>
                    <a:lstStyle/>
                    <a:p>
                      <a:pPr marL="0" marR="0">
                        <a:lnSpc>
                          <a:spcPct val="115000"/>
                        </a:lnSpc>
                        <a:spcBef>
                          <a:spcPts val="0"/>
                        </a:spcBef>
                        <a:spcAft>
                          <a:spcPts val="0"/>
                        </a:spcAft>
                      </a:pPr>
                      <a:r>
                        <a:rPr lang="en-US" sz="1800">
                          <a:latin typeface="+mn-lt"/>
                          <a:ea typeface="Calibri"/>
                          <a:cs typeface="Times New Roman"/>
                        </a:rPr>
                        <a:t>Double D = new Double(d)</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Primitive double to Double Object</a:t>
                      </a:r>
                    </a:p>
                  </a:txBody>
                  <a:tcPr marL="68580" marR="68580" marT="0" marB="0"/>
                </a:tc>
              </a:tr>
              <a:tr h="419100">
                <a:tc>
                  <a:txBody>
                    <a:bodyPr/>
                    <a:lstStyle/>
                    <a:p>
                      <a:pPr marL="0" marR="0">
                        <a:lnSpc>
                          <a:spcPct val="115000"/>
                        </a:lnSpc>
                        <a:spcBef>
                          <a:spcPts val="0"/>
                        </a:spcBef>
                        <a:spcAft>
                          <a:spcPts val="0"/>
                        </a:spcAft>
                      </a:pPr>
                      <a:r>
                        <a:rPr lang="en-US" sz="1800">
                          <a:latin typeface="+mn-lt"/>
                          <a:ea typeface="Calibri"/>
                          <a:cs typeface="Times New Roman"/>
                        </a:rPr>
                        <a:t>Long L = new Long(l)</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Primitive long to Long Object</a:t>
                      </a:r>
                    </a:p>
                  </a:txBody>
                  <a:tcPr marL="68580" marR="68580" marT="0" marB="0"/>
                </a:tc>
              </a:tr>
              <a:tr h="419100">
                <a:tc gridSpan="2">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dk1"/>
                          </a:solidFill>
                          <a:latin typeface="+mn-lt"/>
                          <a:ea typeface="+mn-ea"/>
                          <a:cs typeface="+mn-cs"/>
                        </a:rPr>
                        <a:t>Conversion from Object Numbers to Primitive Numbers</a:t>
                      </a:r>
                    </a:p>
                  </a:txBody>
                  <a:tcPr marL="68580" marR="68580" marT="0" marB="0"/>
                </a:tc>
                <a:tc hMerge="1">
                  <a:txBody>
                    <a:bodyPr/>
                    <a:lstStyle/>
                    <a:p>
                      <a:pPr marL="0" marR="0">
                        <a:lnSpc>
                          <a:spcPct val="115000"/>
                        </a:lnSpc>
                        <a:spcBef>
                          <a:spcPts val="0"/>
                        </a:spcBef>
                        <a:spcAft>
                          <a:spcPts val="0"/>
                        </a:spcAft>
                      </a:pPr>
                      <a:endParaRPr lang="en-US" sz="1800" dirty="0">
                        <a:latin typeface="+mn-lt"/>
                        <a:ea typeface="Calibri"/>
                        <a:cs typeface="Times New Roman"/>
                      </a:endParaRPr>
                    </a:p>
                  </a:txBody>
                  <a:tcPr marL="68580" marR="68580" marT="0" marB="0"/>
                </a:tc>
              </a:tr>
              <a:tr h="419100">
                <a:tc>
                  <a:txBody>
                    <a:bodyPr/>
                    <a:lstStyle/>
                    <a:p>
                      <a:pPr marL="0" marR="0">
                        <a:lnSpc>
                          <a:spcPct val="115000"/>
                        </a:lnSpc>
                        <a:spcBef>
                          <a:spcPts val="0"/>
                        </a:spcBef>
                        <a:spcAft>
                          <a:spcPts val="0"/>
                        </a:spcAft>
                      </a:pPr>
                      <a:r>
                        <a:rPr lang="en-US" sz="1800" dirty="0" err="1">
                          <a:latin typeface="+mn-lt"/>
                          <a:ea typeface="Calibri"/>
                          <a:cs typeface="Times New Roman"/>
                        </a:rPr>
                        <a:t>int</a:t>
                      </a:r>
                      <a:r>
                        <a:rPr lang="en-US" sz="1800" dirty="0">
                          <a:latin typeface="+mn-lt"/>
                          <a:ea typeface="Calibri"/>
                          <a:cs typeface="Times New Roman"/>
                        </a:rPr>
                        <a:t> </a:t>
                      </a:r>
                      <a:r>
                        <a:rPr lang="en-US" sz="1800" dirty="0" err="1">
                          <a:latin typeface="+mn-lt"/>
                          <a:ea typeface="Calibri"/>
                          <a:cs typeface="Times New Roman"/>
                        </a:rPr>
                        <a:t>i</a:t>
                      </a:r>
                      <a:r>
                        <a:rPr lang="en-US" sz="1800" dirty="0">
                          <a:latin typeface="+mn-lt"/>
                          <a:ea typeface="Calibri"/>
                          <a:cs typeface="Times New Roman"/>
                        </a:rPr>
                        <a:t> = </a:t>
                      </a:r>
                      <a:r>
                        <a:rPr lang="en-US" sz="1800" dirty="0" err="1">
                          <a:latin typeface="+mn-lt"/>
                          <a:ea typeface="Calibri"/>
                          <a:cs typeface="Times New Roman"/>
                        </a:rPr>
                        <a:t>I.intValue</a:t>
                      </a:r>
                      <a:r>
                        <a:rPr lang="en-US" sz="1800" dirty="0">
                          <a:latin typeface="+mn-lt"/>
                          <a:ea typeface="Calibri"/>
                          <a:cs typeface="Times New Roman"/>
                        </a:rPr>
                        <a:t>()</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Object to primitive integer</a:t>
                      </a:r>
                    </a:p>
                  </a:txBody>
                  <a:tcPr marL="68580" marR="68580" marT="0" marB="0"/>
                </a:tc>
              </a:tr>
              <a:tr h="419100">
                <a:tc>
                  <a:txBody>
                    <a:bodyPr/>
                    <a:lstStyle/>
                    <a:p>
                      <a:pPr marL="0" marR="0">
                        <a:lnSpc>
                          <a:spcPct val="115000"/>
                        </a:lnSpc>
                        <a:spcBef>
                          <a:spcPts val="0"/>
                        </a:spcBef>
                        <a:spcAft>
                          <a:spcPts val="0"/>
                        </a:spcAft>
                      </a:pPr>
                      <a:r>
                        <a:rPr lang="en-US" sz="1800">
                          <a:latin typeface="+mn-lt"/>
                          <a:ea typeface="Calibri"/>
                          <a:cs typeface="Times New Roman"/>
                        </a:rPr>
                        <a:t>float f = F.floatValue()</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Object to primitive </a:t>
                      </a:r>
                      <a:r>
                        <a:rPr lang="en-US" sz="1800" dirty="0" err="1">
                          <a:latin typeface="+mn-lt"/>
                          <a:ea typeface="Calibri"/>
                          <a:cs typeface="Times New Roman"/>
                        </a:rPr>
                        <a:t>flaot</a:t>
                      </a:r>
                      <a:endParaRPr lang="en-US" sz="1800" dirty="0">
                        <a:latin typeface="+mn-lt"/>
                        <a:ea typeface="Calibri"/>
                        <a:cs typeface="Times New Roman"/>
                      </a:endParaRPr>
                    </a:p>
                  </a:txBody>
                  <a:tcPr marL="68580" marR="68580" marT="0" marB="0"/>
                </a:tc>
              </a:tr>
              <a:tr h="419100">
                <a:tc>
                  <a:txBody>
                    <a:bodyPr/>
                    <a:lstStyle/>
                    <a:p>
                      <a:pPr marL="0" marR="0">
                        <a:lnSpc>
                          <a:spcPct val="115000"/>
                        </a:lnSpc>
                        <a:spcBef>
                          <a:spcPts val="0"/>
                        </a:spcBef>
                        <a:spcAft>
                          <a:spcPts val="0"/>
                        </a:spcAft>
                      </a:pPr>
                      <a:r>
                        <a:rPr lang="en-US" sz="1800">
                          <a:latin typeface="+mn-lt"/>
                          <a:ea typeface="Calibri"/>
                          <a:cs typeface="Times New Roman"/>
                        </a:rPr>
                        <a:t>long l = L.longValue()</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Object to primitive long</a:t>
                      </a:r>
                    </a:p>
                  </a:txBody>
                  <a:tcPr marL="68580" marR="68580" marT="0" marB="0"/>
                </a:tc>
              </a:tr>
              <a:tr h="419100">
                <a:tc>
                  <a:txBody>
                    <a:bodyPr/>
                    <a:lstStyle/>
                    <a:p>
                      <a:pPr marL="0" marR="0">
                        <a:lnSpc>
                          <a:spcPct val="115000"/>
                        </a:lnSpc>
                        <a:spcBef>
                          <a:spcPts val="0"/>
                        </a:spcBef>
                        <a:spcAft>
                          <a:spcPts val="0"/>
                        </a:spcAft>
                      </a:pPr>
                      <a:r>
                        <a:rPr lang="en-US" sz="1800">
                          <a:latin typeface="+mn-lt"/>
                          <a:ea typeface="Calibri"/>
                          <a:cs typeface="Times New Roman"/>
                        </a:rPr>
                        <a:t>double d = D.doubleValue()</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Object to primitive double</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Various Methods of Wrapper Class</a:t>
            </a:r>
            <a:endParaRPr lang="en-US" dirty="0"/>
          </a:p>
        </p:txBody>
      </p:sp>
      <p:graphicFrame>
        <p:nvGraphicFramePr>
          <p:cNvPr id="5" name="Table 4"/>
          <p:cNvGraphicFramePr>
            <a:graphicFrameLocks noGrp="1"/>
          </p:cNvGraphicFramePr>
          <p:nvPr/>
        </p:nvGraphicFramePr>
        <p:xfrm>
          <a:off x="304800" y="1066800"/>
          <a:ext cx="8534400" cy="4613148"/>
        </p:xfrm>
        <a:graphic>
          <a:graphicData uri="http://schemas.openxmlformats.org/drawingml/2006/table">
            <a:tbl>
              <a:tblPr firstRow="1" bandRow="1">
                <a:tableStyleId>{5C22544A-7EE6-4342-B048-85BDC9FD1C3A}</a:tableStyleId>
              </a:tblPr>
              <a:tblGrid>
                <a:gridCol w="2971800"/>
                <a:gridCol w="5562600"/>
              </a:tblGrid>
              <a:tr h="419100">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419100">
                <a:tc gridSpan="2">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dk1"/>
                          </a:solidFill>
                          <a:latin typeface="+mn-lt"/>
                          <a:ea typeface="+mn-ea"/>
                          <a:cs typeface="+mn-cs"/>
                        </a:rPr>
                        <a:t>Conversion from Number to String</a:t>
                      </a:r>
                    </a:p>
                  </a:txBody>
                  <a:tcPr marL="68580" marR="68580" marT="0" marB="0"/>
                </a:tc>
                <a:tc hMerge="1">
                  <a:txBody>
                    <a:bodyPr/>
                    <a:lstStyle/>
                    <a:p>
                      <a:pPr marL="0" marR="0" algn="just" defTabSz="914400" rtl="0" eaLnBrk="1" latinLnBrk="0" hangingPunct="1">
                        <a:lnSpc>
                          <a:spcPct val="115000"/>
                        </a:lnSpc>
                        <a:spcBef>
                          <a:spcPts val="0"/>
                        </a:spcBef>
                        <a:spcAft>
                          <a:spcPts val="0"/>
                        </a:spcAft>
                      </a:pPr>
                      <a:endParaRPr lang="en-US" sz="1800" kern="1200" dirty="0">
                        <a:solidFill>
                          <a:schemeClr val="dk1"/>
                        </a:solidFill>
                        <a:latin typeface="+mn-lt"/>
                        <a:ea typeface="+mn-ea"/>
                        <a:cs typeface="+mn-cs"/>
                      </a:endParaRPr>
                    </a:p>
                  </a:txBody>
                  <a:tcPr marL="68580" marR="68580" marT="0" marB="0"/>
                </a:tc>
              </a:tr>
              <a:tr h="419100">
                <a:tc>
                  <a:txBody>
                    <a:bodyPr/>
                    <a:lstStyle/>
                    <a:p>
                      <a:pPr marL="0" marR="0">
                        <a:lnSpc>
                          <a:spcPct val="115000"/>
                        </a:lnSpc>
                        <a:spcBef>
                          <a:spcPts val="0"/>
                        </a:spcBef>
                        <a:spcAft>
                          <a:spcPts val="0"/>
                        </a:spcAft>
                      </a:pPr>
                      <a:r>
                        <a:rPr lang="en-US" sz="1800" dirty="0" err="1">
                          <a:latin typeface="+mn-lt"/>
                          <a:ea typeface="Calibri"/>
                          <a:cs typeface="Times New Roman"/>
                        </a:rPr>
                        <a:t>str</a:t>
                      </a:r>
                      <a:r>
                        <a:rPr lang="en-US" sz="1800" dirty="0">
                          <a:latin typeface="+mn-lt"/>
                          <a:ea typeface="Calibri"/>
                          <a:cs typeface="Times New Roman"/>
                        </a:rPr>
                        <a:t>=</a:t>
                      </a:r>
                      <a:r>
                        <a:rPr lang="en-US" sz="1800" dirty="0" err="1">
                          <a:latin typeface="+mn-lt"/>
                          <a:ea typeface="Calibri"/>
                          <a:cs typeface="Times New Roman"/>
                        </a:rPr>
                        <a:t>Integer.toString</a:t>
                      </a:r>
                      <a:r>
                        <a:rPr lang="en-US" sz="1800" dirty="0">
                          <a:latin typeface="+mn-lt"/>
                          <a:ea typeface="Calibri"/>
                          <a:cs typeface="Times New Roman"/>
                        </a:rPr>
                        <a:t>(</a:t>
                      </a:r>
                      <a:r>
                        <a:rPr lang="en-US" sz="1800" dirty="0" err="1">
                          <a:latin typeface="+mn-lt"/>
                          <a:ea typeface="Calibri"/>
                          <a:cs typeface="Times New Roman"/>
                        </a:rPr>
                        <a:t>i</a:t>
                      </a:r>
                      <a:r>
                        <a:rPr lang="en-US" sz="1800" dirty="0">
                          <a:latin typeface="+mn-lt"/>
                          <a:ea typeface="Calibri"/>
                          <a:cs typeface="Times New Roman"/>
                        </a:rPr>
                        <a:t>)</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Primitive integer to string</a:t>
                      </a:r>
                    </a:p>
                  </a:txBody>
                  <a:tcPr marL="68580" marR="68580" marT="0" marB="0"/>
                </a:tc>
              </a:tr>
              <a:tr h="419100">
                <a:tc>
                  <a:txBody>
                    <a:bodyPr/>
                    <a:lstStyle/>
                    <a:p>
                      <a:pPr marL="0" marR="0">
                        <a:lnSpc>
                          <a:spcPct val="115000"/>
                        </a:lnSpc>
                        <a:spcBef>
                          <a:spcPts val="0"/>
                        </a:spcBef>
                        <a:spcAft>
                          <a:spcPts val="0"/>
                        </a:spcAft>
                      </a:pPr>
                      <a:r>
                        <a:rPr lang="en-US" sz="1800">
                          <a:latin typeface="+mn-lt"/>
                          <a:ea typeface="Calibri"/>
                          <a:cs typeface="Times New Roman"/>
                        </a:rPr>
                        <a:t>str=Float.toString(f)</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Primitive float to string</a:t>
                      </a:r>
                    </a:p>
                  </a:txBody>
                  <a:tcPr marL="68580" marR="68580" marT="0" marB="0"/>
                </a:tc>
              </a:tr>
              <a:tr h="419100">
                <a:tc>
                  <a:txBody>
                    <a:bodyPr/>
                    <a:lstStyle/>
                    <a:p>
                      <a:pPr marL="0" marR="0">
                        <a:lnSpc>
                          <a:spcPct val="115000"/>
                        </a:lnSpc>
                        <a:spcBef>
                          <a:spcPts val="0"/>
                        </a:spcBef>
                        <a:spcAft>
                          <a:spcPts val="0"/>
                        </a:spcAft>
                      </a:pPr>
                      <a:r>
                        <a:rPr lang="en-US" sz="1800">
                          <a:latin typeface="+mn-lt"/>
                          <a:ea typeface="Calibri"/>
                          <a:cs typeface="Times New Roman"/>
                        </a:rPr>
                        <a:t>str=Double.toString(d)</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Primitive double to string</a:t>
                      </a:r>
                    </a:p>
                  </a:txBody>
                  <a:tcPr marL="68580" marR="68580" marT="0" marB="0"/>
                </a:tc>
              </a:tr>
              <a:tr h="419100">
                <a:tc>
                  <a:txBody>
                    <a:bodyPr/>
                    <a:lstStyle/>
                    <a:p>
                      <a:pPr marL="0" marR="0">
                        <a:lnSpc>
                          <a:spcPct val="115000"/>
                        </a:lnSpc>
                        <a:spcBef>
                          <a:spcPts val="0"/>
                        </a:spcBef>
                        <a:spcAft>
                          <a:spcPts val="0"/>
                        </a:spcAft>
                      </a:pPr>
                      <a:r>
                        <a:rPr lang="en-US" sz="1800">
                          <a:latin typeface="+mn-lt"/>
                          <a:ea typeface="Calibri"/>
                          <a:cs typeface="Times New Roman"/>
                        </a:rPr>
                        <a:t>str=Long.toString(l)</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Primitive long to string</a:t>
                      </a:r>
                    </a:p>
                  </a:txBody>
                  <a:tcPr marL="68580" marR="68580" marT="0" marB="0"/>
                </a:tc>
              </a:tr>
              <a:tr h="419100">
                <a:tc gridSpan="2">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dk1"/>
                          </a:solidFill>
                          <a:latin typeface="+mn-lt"/>
                          <a:ea typeface="+mn-ea"/>
                          <a:cs typeface="+mn-cs"/>
                        </a:rPr>
                        <a:t>Conversion from String to Number Objects</a:t>
                      </a:r>
                    </a:p>
                  </a:txBody>
                  <a:tcPr marL="68580" marR="68580" marT="0" marB="0"/>
                </a:tc>
                <a:tc hMerge="1">
                  <a:txBody>
                    <a:bodyPr/>
                    <a:lstStyle/>
                    <a:p>
                      <a:pPr marL="0" marR="0">
                        <a:lnSpc>
                          <a:spcPct val="115000"/>
                        </a:lnSpc>
                        <a:spcBef>
                          <a:spcPts val="0"/>
                        </a:spcBef>
                        <a:spcAft>
                          <a:spcPts val="0"/>
                        </a:spcAft>
                      </a:pPr>
                      <a:endParaRPr lang="en-US" sz="1800" dirty="0">
                        <a:latin typeface="+mn-lt"/>
                        <a:ea typeface="Calibri"/>
                        <a:cs typeface="Times New Roman"/>
                      </a:endParaRPr>
                    </a:p>
                  </a:txBody>
                  <a:tcPr marL="68580" marR="68580" marT="0" marB="0"/>
                </a:tc>
              </a:tr>
              <a:tr h="419100">
                <a:tc>
                  <a:txBody>
                    <a:bodyPr/>
                    <a:lstStyle/>
                    <a:p>
                      <a:pPr marL="0" marR="0">
                        <a:lnSpc>
                          <a:spcPct val="115000"/>
                        </a:lnSpc>
                        <a:spcBef>
                          <a:spcPts val="0"/>
                        </a:spcBef>
                        <a:spcAft>
                          <a:spcPts val="0"/>
                        </a:spcAft>
                      </a:pPr>
                      <a:r>
                        <a:rPr lang="en-US" sz="1800" dirty="0">
                          <a:latin typeface="+mn-lt"/>
                          <a:ea typeface="Calibri"/>
                          <a:cs typeface="Times New Roman"/>
                        </a:rPr>
                        <a:t>D=</a:t>
                      </a:r>
                      <a:r>
                        <a:rPr lang="en-US" sz="1800" dirty="0" err="1">
                          <a:latin typeface="+mn-lt"/>
                          <a:ea typeface="Calibri"/>
                          <a:cs typeface="Times New Roman"/>
                        </a:rPr>
                        <a:t>Double.valueOf</a:t>
                      </a:r>
                      <a:r>
                        <a:rPr lang="en-US" sz="1800" dirty="0">
                          <a:latin typeface="+mn-lt"/>
                          <a:ea typeface="Calibri"/>
                          <a:cs typeface="Times New Roman"/>
                        </a:rPr>
                        <a:t>(</a:t>
                      </a:r>
                      <a:r>
                        <a:rPr lang="en-US" sz="1800" dirty="0" err="1">
                          <a:latin typeface="+mn-lt"/>
                          <a:ea typeface="Calibri"/>
                          <a:cs typeface="Times New Roman"/>
                        </a:rPr>
                        <a:t>str</a:t>
                      </a:r>
                      <a:r>
                        <a:rPr lang="en-US" sz="1800" dirty="0">
                          <a:latin typeface="+mn-lt"/>
                          <a:ea typeface="Calibri"/>
                          <a:cs typeface="Times New Roman"/>
                        </a:rPr>
                        <a:t>)</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Converts string to Double Object</a:t>
                      </a:r>
                    </a:p>
                  </a:txBody>
                  <a:tcPr marL="68580" marR="68580" marT="0" marB="0"/>
                </a:tc>
              </a:tr>
              <a:tr h="419100">
                <a:tc>
                  <a:txBody>
                    <a:bodyPr/>
                    <a:lstStyle/>
                    <a:p>
                      <a:pPr marL="0" marR="0">
                        <a:lnSpc>
                          <a:spcPct val="115000"/>
                        </a:lnSpc>
                        <a:spcBef>
                          <a:spcPts val="0"/>
                        </a:spcBef>
                        <a:spcAft>
                          <a:spcPts val="0"/>
                        </a:spcAft>
                      </a:pPr>
                      <a:r>
                        <a:rPr lang="en-US" sz="1800" dirty="0">
                          <a:latin typeface="+mn-lt"/>
                          <a:ea typeface="Calibri"/>
                          <a:cs typeface="Times New Roman"/>
                        </a:rPr>
                        <a:t>F=</a:t>
                      </a:r>
                      <a:r>
                        <a:rPr lang="en-US" sz="1800" dirty="0" err="1">
                          <a:latin typeface="+mn-lt"/>
                          <a:ea typeface="Calibri"/>
                          <a:cs typeface="Times New Roman"/>
                        </a:rPr>
                        <a:t>Float.valueOf</a:t>
                      </a:r>
                      <a:r>
                        <a:rPr lang="en-US" sz="1800" dirty="0">
                          <a:latin typeface="+mn-lt"/>
                          <a:ea typeface="Calibri"/>
                          <a:cs typeface="Times New Roman"/>
                        </a:rPr>
                        <a:t>(</a:t>
                      </a:r>
                      <a:r>
                        <a:rPr lang="en-US" sz="1800" dirty="0" err="1">
                          <a:latin typeface="+mn-lt"/>
                          <a:ea typeface="Calibri"/>
                          <a:cs typeface="Times New Roman"/>
                        </a:rPr>
                        <a:t>str</a:t>
                      </a:r>
                      <a:r>
                        <a:rPr lang="en-US" sz="1800" dirty="0">
                          <a:latin typeface="+mn-lt"/>
                          <a:ea typeface="Calibri"/>
                          <a:cs typeface="Times New Roman"/>
                        </a:rPr>
                        <a:t>)</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Converts string to Float Object</a:t>
                      </a:r>
                    </a:p>
                  </a:txBody>
                  <a:tcPr marL="68580" marR="68580" marT="0" marB="0"/>
                </a:tc>
              </a:tr>
              <a:tr h="419100">
                <a:tc>
                  <a:txBody>
                    <a:bodyPr/>
                    <a:lstStyle/>
                    <a:p>
                      <a:pPr marL="0" marR="0">
                        <a:lnSpc>
                          <a:spcPct val="115000"/>
                        </a:lnSpc>
                        <a:spcBef>
                          <a:spcPts val="0"/>
                        </a:spcBef>
                        <a:spcAft>
                          <a:spcPts val="0"/>
                        </a:spcAft>
                      </a:pPr>
                      <a:r>
                        <a:rPr lang="en-US" sz="1800">
                          <a:latin typeface="+mn-lt"/>
                          <a:ea typeface="Calibri"/>
                          <a:cs typeface="Times New Roman"/>
                        </a:rPr>
                        <a:t>I=Integer.valueOf(str)</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Converts string to Integer Object</a:t>
                      </a:r>
                    </a:p>
                  </a:txBody>
                  <a:tcPr marL="68580" marR="68580" marT="0" marB="0"/>
                </a:tc>
              </a:tr>
              <a:tr h="419100">
                <a:tc>
                  <a:txBody>
                    <a:bodyPr/>
                    <a:lstStyle/>
                    <a:p>
                      <a:pPr marL="0" marR="0">
                        <a:lnSpc>
                          <a:spcPct val="115000"/>
                        </a:lnSpc>
                        <a:spcBef>
                          <a:spcPts val="0"/>
                        </a:spcBef>
                        <a:spcAft>
                          <a:spcPts val="0"/>
                        </a:spcAft>
                      </a:pPr>
                      <a:r>
                        <a:rPr lang="en-US" sz="1800">
                          <a:latin typeface="+mn-lt"/>
                          <a:ea typeface="Calibri"/>
                          <a:cs typeface="Times New Roman"/>
                        </a:rPr>
                        <a:t>L=Long.valueOf(str)</a:t>
                      </a:r>
                    </a:p>
                  </a:txBody>
                  <a:tcPr marL="68580" marR="68580" marT="0" marB="0"/>
                </a:tc>
                <a:tc>
                  <a:txBody>
                    <a:bodyPr/>
                    <a:lstStyle/>
                    <a:p>
                      <a:pPr marL="0" marR="0">
                        <a:lnSpc>
                          <a:spcPct val="115000"/>
                        </a:lnSpc>
                        <a:spcBef>
                          <a:spcPts val="0"/>
                        </a:spcBef>
                        <a:spcAft>
                          <a:spcPts val="0"/>
                        </a:spcAft>
                      </a:pPr>
                      <a:r>
                        <a:rPr lang="en-US" sz="1800" dirty="0">
                          <a:latin typeface="+mn-lt"/>
                          <a:ea typeface="Calibri"/>
                          <a:cs typeface="Times New Roman"/>
                        </a:rPr>
                        <a:t>Converts string to Long Object</a:t>
                      </a:r>
                    </a:p>
                  </a:txBody>
                  <a:tcPr marL="68580" marR="68580" marT="0"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4356</TotalTime>
  <Words>387</Words>
  <Application>Microsoft Office PowerPoint</Application>
  <PresentationFormat>On-screen Show (4:3)</PresentationFormat>
  <Paragraphs>104</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Document</vt:lpstr>
      <vt:lpstr>Marwadi Education Foundation’s Group of Institutions Faculty of Computer Applications MCA Sem- III</vt:lpstr>
      <vt:lpstr>Introduction to Vector Class</vt:lpstr>
      <vt:lpstr>Introduction to Vector Class</vt:lpstr>
      <vt:lpstr>Benefits of Vector over Array</vt:lpstr>
      <vt:lpstr>Methods of Vector Class</vt:lpstr>
      <vt:lpstr>Introduction to Wrapper Class</vt:lpstr>
      <vt:lpstr>Introduction to Wrapper Class</vt:lpstr>
      <vt:lpstr>Various Methods of Wrapper Class</vt:lpstr>
      <vt:lpstr>Various Methods of Wrapper Class</vt:lpstr>
      <vt:lpstr>Various Methods of Wrapper Class</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MEFGI</cp:lastModifiedBy>
  <cp:revision>671</cp:revision>
  <dcterms:created xsi:type="dcterms:W3CDTF">2010-12-23T08:45:33Z</dcterms:created>
  <dcterms:modified xsi:type="dcterms:W3CDTF">2011-07-14T04:35:28Z</dcterms:modified>
</cp:coreProperties>
</file>