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53" r:id="rId9"/>
    <p:sldId id="354"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0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36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A690F4-6C29-4C29-9131-379787021BB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9CB9E37-F8B4-43D7-B299-E25E8126C68E}">
      <dgm:prSet phldrT="[Text]"/>
      <dgm:spPr/>
      <dgm:t>
        <a:bodyPr/>
        <a:lstStyle/>
        <a:p>
          <a:r>
            <a:rPr lang="en-US" dirty="0" smtClean="0"/>
            <a:t>Java</a:t>
          </a:r>
          <a:endParaRPr lang="en-US" dirty="0"/>
        </a:p>
      </dgm:t>
    </dgm:pt>
    <dgm:pt modelId="{4684F522-0D9B-46C6-9A7B-310D6290D4F3}" type="parTrans" cxnId="{29744A50-3192-4757-BF29-4BD1D1F4387C}">
      <dgm:prSet/>
      <dgm:spPr/>
      <dgm:t>
        <a:bodyPr/>
        <a:lstStyle/>
        <a:p>
          <a:endParaRPr lang="en-US"/>
        </a:p>
      </dgm:t>
    </dgm:pt>
    <dgm:pt modelId="{9425C597-745C-40F8-9514-8DEBFA16DF86}" type="sibTrans" cxnId="{29744A50-3192-4757-BF29-4BD1D1F4387C}">
      <dgm:prSet/>
      <dgm:spPr/>
      <dgm:t>
        <a:bodyPr/>
        <a:lstStyle/>
        <a:p>
          <a:endParaRPr lang="en-US"/>
        </a:p>
      </dgm:t>
    </dgm:pt>
    <dgm:pt modelId="{37489FBD-43A1-467B-AAA6-7FADC2B04F99}">
      <dgm:prSet phldrT="[Text]"/>
      <dgm:spPr/>
      <dgm:t>
        <a:bodyPr/>
        <a:lstStyle/>
        <a:p>
          <a:r>
            <a:rPr lang="en-US" dirty="0" err="1" smtClean="0"/>
            <a:t>lang</a:t>
          </a:r>
          <a:endParaRPr lang="en-US" dirty="0"/>
        </a:p>
      </dgm:t>
    </dgm:pt>
    <dgm:pt modelId="{D262A06F-73F1-448A-93AC-0297AC4FC2C3}" type="parTrans" cxnId="{AAF5A60E-7BE0-45D9-9CAE-3371C0ADE203}">
      <dgm:prSet/>
      <dgm:spPr/>
      <dgm:t>
        <a:bodyPr/>
        <a:lstStyle/>
        <a:p>
          <a:endParaRPr lang="en-US"/>
        </a:p>
      </dgm:t>
    </dgm:pt>
    <dgm:pt modelId="{1BED0D72-0B00-473F-B71B-6674067039FA}" type="sibTrans" cxnId="{AAF5A60E-7BE0-45D9-9CAE-3371C0ADE203}">
      <dgm:prSet/>
      <dgm:spPr/>
      <dgm:t>
        <a:bodyPr/>
        <a:lstStyle/>
        <a:p>
          <a:endParaRPr lang="en-US"/>
        </a:p>
      </dgm:t>
    </dgm:pt>
    <dgm:pt modelId="{966718CE-8FE5-4093-8FD6-04AF430D9A39}">
      <dgm:prSet phldrT="[Text]"/>
      <dgm:spPr/>
      <dgm:t>
        <a:bodyPr/>
        <a:lstStyle/>
        <a:p>
          <a:r>
            <a:rPr lang="en-US" dirty="0" err="1" smtClean="0"/>
            <a:t>awt</a:t>
          </a:r>
          <a:endParaRPr lang="en-US" dirty="0"/>
        </a:p>
      </dgm:t>
    </dgm:pt>
    <dgm:pt modelId="{F564A4A9-4F99-40F2-B1F7-8654F1642D50}" type="parTrans" cxnId="{9CF8B006-E65C-4615-9CB4-27B94384FF89}">
      <dgm:prSet/>
      <dgm:spPr/>
      <dgm:t>
        <a:bodyPr/>
        <a:lstStyle/>
        <a:p>
          <a:endParaRPr lang="en-US"/>
        </a:p>
      </dgm:t>
    </dgm:pt>
    <dgm:pt modelId="{047DF580-0282-43AB-BE77-7B28532D58F4}" type="sibTrans" cxnId="{9CF8B006-E65C-4615-9CB4-27B94384FF89}">
      <dgm:prSet/>
      <dgm:spPr/>
      <dgm:t>
        <a:bodyPr/>
        <a:lstStyle/>
        <a:p>
          <a:endParaRPr lang="en-US"/>
        </a:p>
      </dgm:t>
    </dgm:pt>
    <dgm:pt modelId="{D637AA82-9189-41C2-BD2C-65F6B0AB2736}">
      <dgm:prSet/>
      <dgm:spPr/>
      <dgm:t>
        <a:bodyPr/>
        <a:lstStyle/>
        <a:p>
          <a:r>
            <a:rPr lang="en-US" dirty="0" smtClean="0"/>
            <a:t>net</a:t>
          </a:r>
          <a:endParaRPr lang="en-US" dirty="0"/>
        </a:p>
      </dgm:t>
    </dgm:pt>
    <dgm:pt modelId="{5196D37F-AB1F-471F-8A49-67F73C2EFE29}" type="parTrans" cxnId="{F1D44E5A-D7EC-4DAA-A661-FEFBFE371D15}">
      <dgm:prSet/>
      <dgm:spPr/>
      <dgm:t>
        <a:bodyPr/>
        <a:lstStyle/>
        <a:p>
          <a:endParaRPr lang="en-US"/>
        </a:p>
      </dgm:t>
    </dgm:pt>
    <dgm:pt modelId="{DE871FBA-94C8-4351-BFA5-3CFD38B3A79C}" type="sibTrans" cxnId="{F1D44E5A-D7EC-4DAA-A661-FEFBFE371D15}">
      <dgm:prSet/>
      <dgm:spPr/>
      <dgm:t>
        <a:bodyPr/>
        <a:lstStyle/>
        <a:p>
          <a:endParaRPr lang="en-US"/>
        </a:p>
      </dgm:t>
    </dgm:pt>
    <dgm:pt modelId="{022EB20A-AEB6-4AF3-9CC5-5C0BA1425BBF}">
      <dgm:prSet/>
      <dgm:spPr/>
      <dgm:t>
        <a:bodyPr/>
        <a:lstStyle/>
        <a:p>
          <a:r>
            <a:rPr lang="en-US" dirty="0" err="1" smtClean="0"/>
            <a:t>util</a:t>
          </a:r>
          <a:endParaRPr lang="en-US" dirty="0"/>
        </a:p>
      </dgm:t>
    </dgm:pt>
    <dgm:pt modelId="{BD507EF8-4472-4433-870F-B44AE999591B}" type="parTrans" cxnId="{47143BE3-D851-42A1-A8B1-6944494C2AE0}">
      <dgm:prSet/>
      <dgm:spPr/>
      <dgm:t>
        <a:bodyPr/>
        <a:lstStyle/>
        <a:p>
          <a:endParaRPr lang="en-US"/>
        </a:p>
      </dgm:t>
    </dgm:pt>
    <dgm:pt modelId="{3EE51D52-77B7-4CC6-8113-0F3577207FDC}" type="sibTrans" cxnId="{47143BE3-D851-42A1-A8B1-6944494C2AE0}">
      <dgm:prSet/>
      <dgm:spPr/>
      <dgm:t>
        <a:bodyPr/>
        <a:lstStyle/>
        <a:p>
          <a:endParaRPr lang="en-US"/>
        </a:p>
      </dgm:t>
    </dgm:pt>
    <dgm:pt modelId="{8B9E1CB1-3D5D-40A5-B46E-E87B190A01F3}">
      <dgm:prSet/>
      <dgm:spPr/>
      <dgm:t>
        <a:bodyPr/>
        <a:lstStyle/>
        <a:p>
          <a:r>
            <a:rPr lang="en-US" dirty="0" err="1" smtClean="0"/>
            <a:t>io</a:t>
          </a:r>
          <a:endParaRPr lang="en-US" dirty="0"/>
        </a:p>
      </dgm:t>
    </dgm:pt>
    <dgm:pt modelId="{BC2FFB32-D55C-4523-B0F8-CDF8F0A9085C}" type="parTrans" cxnId="{6F5DCA92-8B9E-459B-8904-3C61C78E7AE1}">
      <dgm:prSet/>
      <dgm:spPr/>
      <dgm:t>
        <a:bodyPr/>
        <a:lstStyle/>
        <a:p>
          <a:endParaRPr lang="en-US"/>
        </a:p>
      </dgm:t>
    </dgm:pt>
    <dgm:pt modelId="{5439FABC-AA6D-4520-8DED-A6B5BB293A74}" type="sibTrans" cxnId="{6F5DCA92-8B9E-459B-8904-3C61C78E7AE1}">
      <dgm:prSet/>
      <dgm:spPr/>
      <dgm:t>
        <a:bodyPr/>
        <a:lstStyle/>
        <a:p>
          <a:endParaRPr lang="en-US"/>
        </a:p>
      </dgm:t>
    </dgm:pt>
    <dgm:pt modelId="{52BFCE55-E8E2-49DB-9F5E-2A5316A355F8}">
      <dgm:prSet/>
      <dgm:spPr/>
      <dgm:t>
        <a:bodyPr/>
        <a:lstStyle/>
        <a:p>
          <a:r>
            <a:rPr lang="en-US" dirty="0" smtClean="0"/>
            <a:t>applet</a:t>
          </a:r>
          <a:endParaRPr lang="en-US" dirty="0"/>
        </a:p>
      </dgm:t>
    </dgm:pt>
    <dgm:pt modelId="{40C56F45-D219-4B65-B52A-C966A504286F}" type="parTrans" cxnId="{1B23703A-7B9B-4AC1-9797-24432F320C1D}">
      <dgm:prSet/>
      <dgm:spPr/>
      <dgm:t>
        <a:bodyPr/>
        <a:lstStyle/>
        <a:p>
          <a:endParaRPr lang="en-US"/>
        </a:p>
      </dgm:t>
    </dgm:pt>
    <dgm:pt modelId="{6251539C-8ADE-4F28-8EDF-FEB142F2F3C3}" type="sibTrans" cxnId="{1B23703A-7B9B-4AC1-9797-24432F320C1D}">
      <dgm:prSet/>
      <dgm:spPr/>
      <dgm:t>
        <a:bodyPr/>
        <a:lstStyle/>
        <a:p>
          <a:endParaRPr lang="en-US"/>
        </a:p>
      </dgm:t>
    </dgm:pt>
    <dgm:pt modelId="{A1ED8052-A15D-4052-BA23-28EF61CB7441}" type="pres">
      <dgm:prSet presAssocID="{5EA690F4-6C29-4C29-9131-379787021BB6}" presName="hierChild1" presStyleCnt="0">
        <dgm:presLayoutVars>
          <dgm:chPref val="1"/>
          <dgm:dir/>
          <dgm:animOne val="branch"/>
          <dgm:animLvl val="lvl"/>
          <dgm:resizeHandles/>
        </dgm:presLayoutVars>
      </dgm:prSet>
      <dgm:spPr/>
      <dgm:t>
        <a:bodyPr/>
        <a:lstStyle/>
        <a:p>
          <a:endParaRPr lang="en-US"/>
        </a:p>
      </dgm:t>
    </dgm:pt>
    <dgm:pt modelId="{4D198C5A-A508-4A25-920E-9D5DDDC9B777}" type="pres">
      <dgm:prSet presAssocID="{29CB9E37-F8B4-43D7-B299-E25E8126C68E}" presName="hierRoot1" presStyleCnt="0"/>
      <dgm:spPr/>
    </dgm:pt>
    <dgm:pt modelId="{9910EA89-BD26-493E-BDA5-D8D0C6723BF8}" type="pres">
      <dgm:prSet presAssocID="{29CB9E37-F8B4-43D7-B299-E25E8126C68E}" presName="composite" presStyleCnt="0"/>
      <dgm:spPr/>
    </dgm:pt>
    <dgm:pt modelId="{90691ABD-DC7E-442B-B89C-0B7AD9535590}" type="pres">
      <dgm:prSet presAssocID="{29CB9E37-F8B4-43D7-B299-E25E8126C68E}" presName="background" presStyleLbl="node0" presStyleIdx="0" presStyleCnt="1"/>
      <dgm:spPr/>
    </dgm:pt>
    <dgm:pt modelId="{77D2ACA7-44B2-4130-95BF-4B44D86FB7CF}" type="pres">
      <dgm:prSet presAssocID="{29CB9E37-F8B4-43D7-B299-E25E8126C68E}" presName="text" presStyleLbl="fgAcc0" presStyleIdx="0" presStyleCnt="1" custLinFactY="-100000" custLinFactNeighborX="-6508" custLinFactNeighborY="-121378">
        <dgm:presLayoutVars>
          <dgm:chPref val="3"/>
        </dgm:presLayoutVars>
      </dgm:prSet>
      <dgm:spPr/>
      <dgm:t>
        <a:bodyPr/>
        <a:lstStyle/>
        <a:p>
          <a:endParaRPr lang="en-US"/>
        </a:p>
      </dgm:t>
    </dgm:pt>
    <dgm:pt modelId="{0E3DAA39-57CF-4D8F-9F59-3AA860DAE31B}" type="pres">
      <dgm:prSet presAssocID="{29CB9E37-F8B4-43D7-B299-E25E8126C68E}" presName="hierChild2" presStyleCnt="0"/>
      <dgm:spPr/>
    </dgm:pt>
    <dgm:pt modelId="{2D6C441E-3682-4723-AC37-39DBFBE3A747}" type="pres">
      <dgm:prSet presAssocID="{D262A06F-73F1-448A-93AC-0297AC4FC2C3}" presName="Name10" presStyleLbl="parChTrans1D2" presStyleIdx="0" presStyleCnt="6"/>
      <dgm:spPr/>
      <dgm:t>
        <a:bodyPr/>
        <a:lstStyle/>
        <a:p>
          <a:endParaRPr lang="en-US"/>
        </a:p>
      </dgm:t>
    </dgm:pt>
    <dgm:pt modelId="{AE6C6730-A3ED-4EA8-9645-DDF1C9D0DD4C}" type="pres">
      <dgm:prSet presAssocID="{37489FBD-43A1-467B-AAA6-7FADC2B04F99}" presName="hierRoot2" presStyleCnt="0"/>
      <dgm:spPr/>
    </dgm:pt>
    <dgm:pt modelId="{9D6E9B19-7EA7-49B5-91A0-83FC3CF770B2}" type="pres">
      <dgm:prSet presAssocID="{37489FBD-43A1-467B-AAA6-7FADC2B04F99}" presName="composite2" presStyleCnt="0"/>
      <dgm:spPr/>
    </dgm:pt>
    <dgm:pt modelId="{0080A5A1-3B85-4242-BF0E-D2CAC874F5D6}" type="pres">
      <dgm:prSet presAssocID="{37489FBD-43A1-467B-AAA6-7FADC2B04F99}" presName="background2" presStyleLbl="node2" presStyleIdx="0" presStyleCnt="6"/>
      <dgm:spPr/>
    </dgm:pt>
    <dgm:pt modelId="{451DE5D8-4C91-492B-B19E-41193052C2C6}" type="pres">
      <dgm:prSet presAssocID="{37489FBD-43A1-467B-AAA6-7FADC2B04F99}" presName="text2" presStyleLbl="fgAcc2" presStyleIdx="0" presStyleCnt="6" custLinFactX="21051" custLinFactY="-100000" custLinFactNeighborX="100000" custLinFactNeighborY="-102930">
        <dgm:presLayoutVars>
          <dgm:chPref val="3"/>
        </dgm:presLayoutVars>
      </dgm:prSet>
      <dgm:spPr/>
      <dgm:t>
        <a:bodyPr/>
        <a:lstStyle/>
        <a:p>
          <a:endParaRPr lang="en-US"/>
        </a:p>
      </dgm:t>
    </dgm:pt>
    <dgm:pt modelId="{0B41D58E-5BF8-4479-9E6E-66DF2970561E}" type="pres">
      <dgm:prSet presAssocID="{37489FBD-43A1-467B-AAA6-7FADC2B04F99}" presName="hierChild3" presStyleCnt="0"/>
      <dgm:spPr/>
    </dgm:pt>
    <dgm:pt modelId="{8E1F9B02-1F32-40DC-B693-D66A32F95091}" type="pres">
      <dgm:prSet presAssocID="{BD507EF8-4472-4433-870F-B44AE999591B}" presName="Name10" presStyleLbl="parChTrans1D2" presStyleIdx="1" presStyleCnt="6"/>
      <dgm:spPr/>
      <dgm:t>
        <a:bodyPr/>
        <a:lstStyle/>
        <a:p>
          <a:endParaRPr lang="en-US"/>
        </a:p>
      </dgm:t>
    </dgm:pt>
    <dgm:pt modelId="{2BA17A56-25F3-4C9C-AC82-E38474F4A1DF}" type="pres">
      <dgm:prSet presAssocID="{022EB20A-AEB6-4AF3-9CC5-5C0BA1425BBF}" presName="hierRoot2" presStyleCnt="0"/>
      <dgm:spPr/>
    </dgm:pt>
    <dgm:pt modelId="{C2CF69B8-190E-4A29-9F21-E27986C03EF4}" type="pres">
      <dgm:prSet presAssocID="{022EB20A-AEB6-4AF3-9CC5-5C0BA1425BBF}" presName="composite2" presStyleCnt="0"/>
      <dgm:spPr/>
    </dgm:pt>
    <dgm:pt modelId="{28402AD9-7738-42F9-A63D-F3FD0EB2D12B}" type="pres">
      <dgm:prSet presAssocID="{022EB20A-AEB6-4AF3-9CC5-5C0BA1425BBF}" presName="background2" presStyleLbl="node2" presStyleIdx="1" presStyleCnt="6"/>
      <dgm:spPr/>
    </dgm:pt>
    <dgm:pt modelId="{AB07EF89-2076-49AB-BCB3-297ADE08D9C0}" type="pres">
      <dgm:prSet presAssocID="{022EB20A-AEB6-4AF3-9CC5-5C0BA1425BBF}" presName="text2" presStyleLbl="fgAcc2" presStyleIdx="1" presStyleCnt="6" custLinFactNeighborX="-98924" custLinFactNeighborY="-30747">
        <dgm:presLayoutVars>
          <dgm:chPref val="3"/>
        </dgm:presLayoutVars>
      </dgm:prSet>
      <dgm:spPr/>
      <dgm:t>
        <a:bodyPr/>
        <a:lstStyle/>
        <a:p>
          <a:endParaRPr lang="en-US"/>
        </a:p>
      </dgm:t>
    </dgm:pt>
    <dgm:pt modelId="{F0D961E3-42EC-4185-8CE9-CEA2DAC27F11}" type="pres">
      <dgm:prSet presAssocID="{022EB20A-AEB6-4AF3-9CC5-5C0BA1425BBF}" presName="hierChild3" presStyleCnt="0"/>
      <dgm:spPr/>
    </dgm:pt>
    <dgm:pt modelId="{3B5BF461-BBA8-4963-BCED-CE15DAF707C7}" type="pres">
      <dgm:prSet presAssocID="{BC2FFB32-D55C-4523-B0F8-CDF8F0A9085C}" presName="Name10" presStyleLbl="parChTrans1D2" presStyleIdx="2" presStyleCnt="6"/>
      <dgm:spPr/>
      <dgm:t>
        <a:bodyPr/>
        <a:lstStyle/>
        <a:p>
          <a:endParaRPr lang="en-US"/>
        </a:p>
      </dgm:t>
    </dgm:pt>
    <dgm:pt modelId="{4567B3C3-5EE4-4B18-A229-5D9189E61A08}" type="pres">
      <dgm:prSet presAssocID="{8B9E1CB1-3D5D-40A5-B46E-E87B190A01F3}" presName="hierRoot2" presStyleCnt="0"/>
      <dgm:spPr/>
    </dgm:pt>
    <dgm:pt modelId="{ED641F03-DF1A-4760-A834-F1BAFEE1FAD6}" type="pres">
      <dgm:prSet presAssocID="{8B9E1CB1-3D5D-40A5-B46E-E87B190A01F3}" presName="composite2" presStyleCnt="0"/>
      <dgm:spPr/>
    </dgm:pt>
    <dgm:pt modelId="{1158F8F9-6F3E-475E-9831-8F11ACE9F0A6}" type="pres">
      <dgm:prSet presAssocID="{8B9E1CB1-3D5D-40A5-B46E-E87B190A01F3}" presName="background2" presStyleLbl="node2" presStyleIdx="2" presStyleCnt="6"/>
      <dgm:spPr/>
    </dgm:pt>
    <dgm:pt modelId="{96448BDD-F278-484E-95AC-D9EA0649DA06}" type="pres">
      <dgm:prSet presAssocID="{8B9E1CB1-3D5D-40A5-B46E-E87B190A01F3}" presName="text2" presStyleLbl="fgAcc2" presStyleIdx="2" presStyleCnt="6" custLinFactX="-100000" custLinFactY="61934" custLinFactNeighborX="-140799" custLinFactNeighborY="100000">
        <dgm:presLayoutVars>
          <dgm:chPref val="3"/>
        </dgm:presLayoutVars>
      </dgm:prSet>
      <dgm:spPr/>
      <dgm:t>
        <a:bodyPr/>
        <a:lstStyle/>
        <a:p>
          <a:endParaRPr lang="en-US"/>
        </a:p>
      </dgm:t>
    </dgm:pt>
    <dgm:pt modelId="{370FBD30-C4C0-40FB-9FB7-1BCB9514FF70}" type="pres">
      <dgm:prSet presAssocID="{8B9E1CB1-3D5D-40A5-B46E-E87B190A01F3}" presName="hierChild3" presStyleCnt="0"/>
      <dgm:spPr/>
    </dgm:pt>
    <dgm:pt modelId="{42D9F45C-37CD-43BB-A26A-4B354009519E}" type="pres">
      <dgm:prSet presAssocID="{F564A4A9-4F99-40F2-B1F7-8654F1642D50}" presName="Name10" presStyleLbl="parChTrans1D2" presStyleIdx="3" presStyleCnt="6"/>
      <dgm:spPr/>
      <dgm:t>
        <a:bodyPr/>
        <a:lstStyle/>
        <a:p>
          <a:endParaRPr lang="en-US"/>
        </a:p>
      </dgm:t>
    </dgm:pt>
    <dgm:pt modelId="{1BF54FCA-B334-461B-BE6B-EDA637E86950}" type="pres">
      <dgm:prSet presAssocID="{966718CE-8FE5-4093-8FD6-04AF430D9A39}" presName="hierRoot2" presStyleCnt="0"/>
      <dgm:spPr/>
    </dgm:pt>
    <dgm:pt modelId="{FA893BF9-5048-485D-9184-2C9423277EA1}" type="pres">
      <dgm:prSet presAssocID="{966718CE-8FE5-4093-8FD6-04AF430D9A39}" presName="composite2" presStyleCnt="0"/>
      <dgm:spPr/>
    </dgm:pt>
    <dgm:pt modelId="{017A2C4C-A4D8-4EE7-A2E4-CF34E9FFE13B}" type="pres">
      <dgm:prSet presAssocID="{966718CE-8FE5-4093-8FD6-04AF430D9A39}" presName="background2" presStyleLbl="node2" presStyleIdx="3" presStyleCnt="6"/>
      <dgm:spPr/>
    </dgm:pt>
    <dgm:pt modelId="{CEF67550-7410-4679-A626-795AE6AEB6B4}" type="pres">
      <dgm:prSet presAssocID="{966718CE-8FE5-4093-8FD6-04AF430D9A39}" presName="text2" presStyleLbl="fgAcc2" presStyleIdx="3" presStyleCnt="6" custLinFactY="-100000" custLinFactNeighborX="93717" custLinFactNeighborY="-102929">
        <dgm:presLayoutVars>
          <dgm:chPref val="3"/>
        </dgm:presLayoutVars>
      </dgm:prSet>
      <dgm:spPr/>
      <dgm:t>
        <a:bodyPr/>
        <a:lstStyle/>
        <a:p>
          <a:endParaRPr lang="en-US"/>
        </a:p>
      </dgm:t>
    </dgm:pt>
    <dgm:pt modelId="{83128FA5-D72D-4486-A972-62435505FAE3}" type="pres">
      <dgm:prSet presAssocID="{966718CE-8FE5-4093-8FD6-04AF430D9A39}" presName="hierChild3" presStyleCnt="0"/>
      <dgm:spPr/>
    </dgm:pt>
    <dgm:pt modelId="{6B969A3E-AA05-4843-A687-BFABBE6640D8}" type="pres">
      <dgm:prSet presAssocID="{5196D37F-AB1F-471F-8A49-67F73C2EFE29}" presName="Name10" presStyleLbl="parChTrans1D2" presStyleIdx="4" presStyleCnt="6"/>
      <dgm:spPr/>
      <dgm:t>
        <a:bodyPr/>
        <a:lstStyle/>
        <a:p>
          <a:endParaRPr lang="en-US"/>
        </a:p>
      </dgm:t>
    </dgm:pt>
    <dgm:pt modelId="{A843F97D-46EE-45EA-BF5E-B37CF5DB0017}" type="pres">
      <dgm:prSet presAssocID="{D637AA82-9189-41C2-BD2C-65F6B0AB2736}" presName="hierRoot2" presStyleCnt="0"/>
      <dgm:spPr/>
    </dgm:pt>
    <dgm:pt modelId="{5DA32F64-A83A-45D1-9F64-51F079582451}" type="pres">
      <dgm:prSet presAssocID="{D637AA82-9189-41C2-BD2C-65F6B0AB2736}" presName="composite2" presStyleCnt="0"/>
      <dgm:spPr/>
    </dgm:pt>
    <dgm:pt modelId="{8A79BE9F-BF48-407E-927E-B889AF61CB4B}" type="pres">
      <dgm:prSet presAssocID="{D637AA82-9189-41C2-BD2C-65F6B0AB2736}" presName="background2" presStyleLbl="node2" presStyleIdx="4" presStyleCnt="6"/>
      <dgm:spPr/>
    </dgm:pt>
    <dgm:pt modelId="{645DCDC0-91EA-4F39-847A-7E1E1D44E774}" type="pres">
      <dgm:prSet presAssocID="{D637AA82-9189-41C2-BD2C-65F6B0AB2736}" presName="text2" presStyleLbl="fgAcc2" presStyleIdx="4" presStyleCnt="6" custLinFactNeighborX="61176" custLinFactNeighborY="-28697">
        <dgm:presLayoutVars>
          <dgm:chPref val="3"/>
        </dgm:presLayoutVars>
      </dgm:prSet>
      <dgm:spPr/>
      <dgm:t>
        <a:bodyPr/>
        <a:lstStyle/>
        <a:p>
          <a:endParaRPr lang="en-US"/>
        </a:p>
      </dgm:t>
    </dgm:pt>
    <dgm:pt modelId="{AC44FE9F-EB63-4E96-B6A6-737F0134A57D}" type="pres">
      <dgm:prSet presAssocID="{D637AA82-9189-41C2-BD2C-65F6B0AB2736}" presName="hierChild3" presStyleCnt="0"/>
      <dgm:spPr/>
    </dgm:pt>
    <dgm:pt modelId="{6D8AB47A-C434-451A-BC28-9CC7079F91F5}" type="pres">
      <dgm:prSet presAssocID="{40C56F45-D219-4B65-B52A-C966A504286F}" presName="Name10" presStyleLbl="parChTrans1D2" presStyleIdx="5" presStyleCnt="6"/>
      <dgm:spPr/>
      <dgm:t>
        <a:bodyPr/>
        <a:lstStyle/>
        <a:p>
          <a:endParaRPr lang="en-US"/>
        </a:p>
      </dgm:t>
    </dgm:pt>
    <dgm:pt modelId="{5A1FFDFD-DC18-4CD2-A077-B09F198732D8}" type="pres">
      <dgm:prSet presAssocID="{52BFCE55-E8E2-49DB-9F5E-2A5316A355F8}" presName="hierRoot2" presStyleCnt="0"/>
      <dgm:spPr/>
    </dgm:pt>
    <dgm:pt modelId="{AEA8D941-A338-4D26-BBD8-63E5A3C6E4DB}" type="pres">
      <dgm:prSet presAssocID="{52BFCE55-E8E2-49DB-9F5E-2A5316A355F8}" presName="composite2" presStyleCnt="0"/>
      <dgm:spPr/>
    </dgm:pt>
    <dgm:pt modelId="{F42BA33C-8159-4D9F-A71E-ACDCEFECB785}" type="pres">
      <dgm:prSet presAssocID="{52BFCE55-E8E2-49DB-9F5E-2A5316A355F8}" presName="background2" presStyleLbl="node2" presStyleIdx="5" presStyleCnt="6"/>
      <dgm:spPr/>
    </dgm:pt>
    <dgm:pt modelId="{34491229-D047-4A1A-9189-DC242BE6764B}" type="pres">
      <dgm:prSet presAssocID="{52BFCE55-E8E2-49DB-9F5E-2A5316A355F8}" presName="text2" presStyleLbl="fgAcc2" presStyleIdx="5" presStyleCnt="6" custLinFactY="39386" custLinFactNeighborX="-11714" custLinFactNeighborY="100000">
        <dgm:presLayoutVars>
          <dgm:chPref val="3"/>
        </dgm:presLayoutVars>
      </dgm:prSet>
      <dgm:spPr/>
      <dgm:t>
        <a:bodyPr/>
        <a:lstStyle/>
        <a:p>
          <a:endParaRPr lang="en-US"/>
        </a:p>
      </dgm:t>
    </dgm:pt>
    <dgm:pt modelId="{83139245-6CE1-4568-80FD-BBE0810B4875}" type="pres">
      <dgm:prSet presAssocID="{52BFCE55-E8E2-49DB-9F5E-2A5316A355F8}" presName="hierChild3" presStyleCnt="0"/>
      <dgm:spPr/>
    </dgm:pt>
  </dgm:ptLst>
  <dgm:cxnLst>
    <dgm:cxn modelId="{1A9AD7DA-AB28-46CA-B755-87D20D0190E8}" type="presOf" srcId="{F564A4A9-4F99-40F2-B1F7-8654F1642D50}" destId="{42D9F45C-37CD-43BB-A26A-4B354009519E}" srcOrd="0" destOrd="0" presId="urn:microsoft.com/office/officeart/2005/8/layout/hierarchy1"/>
    <dgm:cxn modelId="{B2A6E342-8BC7-4BCA-91CA-B668BCFBC11F}" type="presOf" srcId="{5EA690F4-6C29-4C29-9131-379787021BB6}" destId="{A1ED8052-A15D-4052-BA23-28EF61CB7441}" srcOrd="0" destOrd="0" presId="urn:microsoft.com/office/officeart/2005/8/layout/hierarchy1"/>
    <dgm:cxn modelId="{29744A50-3192-4757-BF29-4BD1D1F4387C}" srcId="{5EA690F4-6C29-4C29-9131-379787021BB6}" destId="{29CB9E37-F8B4-43D7-B299-E25E8126C68E}" srcOrd="0" destOrd="0" parTransId="{4684F522-0D9B-46C6-9A7B-310D6290D4F3}" sibTransId="{9425C597-745C-40F8-9514-8DEBFA16DF86}"/>
    <dgm:cxn modelId="{F1D44E5A-D7EC-4DAA-A661-FEFBFE371D15}" srcId="{29CB9E37-F8B4-43D7-B299-E25E8126C68E}" destId="{D637AA82-9189-41C2-BD2C-65F6B0AB2736}" srcOrd="4" destOrd="0" parTransId="{5196D37F-AB1F-471F-8A49-67F73C2EFE29}" sibTransId="{DE871FBA-94C8-4351-BFA5-3CFD38B3A79C}"/>
    <dgm:cxn modelId="{D22F9B1C-E4FD-4C5D-BF79-69D931E1BD14}" type="presOf" srcId="{022EB20A-AEB6-4AF3-9CC5-5C0BA1425BBF}" destId="{AB07EF89-2076-49AB-BCB3-297ADE08D9C0}" srcOrd="0" destOrd="0" presId="urn:microsoft.com/office/officeart/2005/8/layout/hierarchy1"/>
    <dgm:cxn modelId="{D169C9FB-6AB3-4A5C-B593-A80D2E0542AA}" type="presOf" srcId="{BD507EF8-4472-4433-870F-B44AE999591B}" destId="{8E1F9B02-1F32-40DC-B693-D66A32F95091}" srcOrd="0" destOrd="0" presId="urn:microsoft.com/office/officeart/2005/8/layout/hierarchy1"/>
    <dgm:cxn modelId="{1B23703A-7B9B-4AC1-9797-24432F320C1D}" srcId="{29CB9E37-F8B4-43D7-B299-E25E8126C68E}" destId="{52BFCE55-E8E2-49DB-9F5E-2A5316A355F8}" srcOrd="5" destOrd="0" parTransId="{40C56F45-D219-4B65-B52A-C966A504286F}" sibTransId="{6251539C-8ADE-4F28-8EDF-FEB142F2F3C3}"/>
    <dgm:cxn modelId="{6F5DCA92-8B9E-459B-8904-3C61C78E7AE1}" srcId="{29CB9E37-F8B4-43D7-B299-E25E8126C68E}" destId="{8B9E1CB1-3D5D-40A5-B46E-E87B190A01F3}" srcOrd="2" destOrd="0" parTransId="{BC2FFB32-D55C-4523-B0F8-CDF8F0A9085C}" sibTransId="{5439FABC-AA6D-4520-8DED-A6B5BB293A74}"/>
    <dgm:cxn modelId="{AAF5A60E-7BE0-45D9-9CAE-3371C0ADE203}" srcId="{29CB9E37-F8B4-43D7-B299-E25E8126C68E}" destId="{37489FBD-43A1-467B-AAA6-7FADC2B04F99}" srcOrd="0" destOrd="0" parTransId="{D262A06F-73F1-448A-93AC-0297AC4FC2C3}" sibTransId="{1BED0D72-0B00-473F-B71B-6674067039FA}"/>
    <dgm:cxn modelId="{EE789F30-8F00-4B7C-B592-E412B51503D7}" type="presOf" srcId="{40C56F45-D219-4B65-B52A-C966A504286F}" destId="{6D8AB47A-C434-451A-BC28-9CC7079F91F5}" srcOrd="0" destOrd="0" presId="urn:microsoft.com/office/officeart/2005/8/layout/hierarchy1"/>
    <dgm:cxn modelId="{1ED628FC-71B0-4325-B5CE-0E7FF28F54DD}" type="presOf" srcId="{8B9E1CB1-3D5D-40A5-B46E-E87B190A01F3}" destId="{96448BDD-F278-484E-95AC-D9EA0649DA06}" srcOrd="0" destOrd="0" presId="urn:microsoft.com/office/officeart/2005/8/layout/hierarchy1"/>
    <dgm:cxn modelId="{47143BE3-D851-42A1-A8B1-6944494C2AE0}" srcId="{29CB9E37-F8B4-43D7-B299-E25E8126C68E}" destId="{022EB20A-AEB6-4AF3-9CC5-5C0BA1425BBF}" srcOrd="1" destOrd="0" parTransId="{BD507EF8-4472-4433-870F-B44AE999591B}" sibTransId="{3EE51D52-77B7-4CC6-8113-0F3577207FDC}"/>
    <dgm:cxn modelId="{9CF8B006-E65C-4615-9CB4-27B94384FF89}" srcId="{29CB9E37-F8B4-43D7-B299-E25E8126C68E}" destId="{966718CE-8FE5-4093-8FD6-04AF430D9A39}" srcOrd="3" destOrd="0" parTransId="{F564A4A9-4F99-40F2-B1F7-8654F1642D50}" sibTransId="{047DF580-0282-43AB-BE77-7B28532D58F4}"/>
    <dgm:cxn modelId="{8CAE5A1B-9CB7-4C57-9C5D-AB697182D615}" type="presOf" srcId="{52BFCE55-E8E2-49DB-9F5E-2A5316A355F8}" destId="{34491229-D047-4A1A-9189-DC242BE6764B}" srcOrd="0" destOrd="0" presId="urn:microsoft.com/office/officeart/2005/8/layout/hierarchy1"/>
    <dgm:cxn modelId="{BB2E993D-EEC5-47BD-8AF5-260DABA27CA3}" type="presOf" srcId="{BC2FFB32-D55C-4523-B0F8-CDF8F0A9085C}" destId="{3B5BF461-BBA8-4963-BCED-CE15DAF707C7}" srcOrd="0" destOrd="0" presId="urn:microsoft.com/office/officeart/2005/8/layout/hierarchy1"/>
    <dgm:cxn modelId="{23FD7801-F448-4D96-A2F4-1BC996988283}" type="presOf" srcId="{966718CE-8FE5-4093-8FD6-04AF430D9A39}" destId="{CEF67550-7410-4679-A626-795AE6AEB6B4}" srcOrd="0" destOrd="0" presId="urn:microsoft.com/office/officeart/2005/8/layout/hierarchy1"/>
    <dgm:cxn modelId="{B00F0110-13FF-4B1D-ADB1-909428C7BBD1}" type="presOf" srcId="{D262A06F-73F1-448A-93AC-0297AC4FC2C3}" destId="{2D6C441E-3682-4723-AC37-39DBFBE3A747}" srcOrd="0" destOrd="0" presId="urn:microsoft.com/office/officeart/2005/8/layout/hierarchy1"/>
    <dgm:cxn modelId="{48B9D94A-3C1E-4911-B621-A0584CC1D546}" type="presOf" srcId="{37489FBD-43A1-467B-AAA6-7FADC2B04F99}" destId="{451DE5D8-4C91-492B-B19E-41193052C2C6}" srcOrd="0" destOrd="0" presId="urn:microsoft.com/office/officeart/2005/8/layout/hierarchy1"/>
    <dgm:cxn modelId="{681FFA49-1FB1-4631-ADDC-E39EC5516110}" type="presOf" srcId="{29CB9E37-F8B4-43D7-B299-E25E8126C68E}" destId="{77D2ACA7-44B2-4130-95BF-4B44D86FB7CF}" srcOrd="0" destOrd="0" presId="urn:microsoft.com/office/officeart/2005/8/layout/hierarchy1"/>
    <dgm:cxn modelId="{43CEE060-7833-4A08-8A25-BB9B4E81470C}" type="presOf" srcId="{5196D37F-AB1F-471F-8A49-67F73C2EFE29}" destId="{6B969A3E-AA05-4843-A687-BFABBE6640D8}" srcOrd="0" destOrd="0" presId="urn:microsoft.com/office/officeart/2005/8/layout/hierarchy1"/>
    <dgm:cxn modelId="{17017A43-0A5D-48D4-BBA8-4F770839B13E}" type="presOf" srcId="{D637AA82-9189-41C2-BD2C-65F6B0AB2736}" destId="{645DCDC0-91EA-4F39-847A-7E1E1D44E774}" srcOrd="0" destOrd="0" presId="urn:microsoft.com/office/officeart/2005/8/layout/hierarchy1"/>
    <dgm:cxn modelId="{2DC3678D-2C7B-44FB-90F8-562B51EC82F2}" type="presParOf" srcId="{A1ED8052-A15D-4052-BA23-28EF61CB7441}" destId="{4D198C5A-A508-4A25-920E-9D5DDDC9B777}" srcOrd="0" destOrd="0" presId="urn:microsoft.com/office/officeart/2005/8/layout/hierarchy1"/>
    <dgm:cxn modelId="{F55272FB-CE87-4755-9128-A0D11610BA6E}" type="presParOf" srcId="{4D198C5A-A508-4A25-920E-9D5DDDC9B777}" destId="{9910EA89-BD26-493E-BDA5-D8D0C6723BF8}" srcOrd="0" destOrd="0" presId="urn:microsoft.com/office/officeart/2005/8/layout/hierarchy1"/>
    <dgm:cxn modelId="{2656F174-32F2-4BAE-B608-4FBEE52DB6A8}" type="presParOf" srcId="{9910EA89-BD26-493E-BDA5-D8D0C6723BF8}" destId="{90691ABD-DC7E-442B-B89C-0B7AD9535590}" srcOrd="0" destOrd="0" presId="urn:microsoft.com/office/officeart/2005/8/layout/hierarchy1"/>
    <dgm:cxn modelId="{4D099571-0466-48EE-B4F2-E5C952B9C3A9}" type="presParOf" srcId="{9910EA89-BD26-493E-BDA5-D8D0C6723BF8}" destId="{77D2ACA7-44B2-4130-95BF-4B44D86FB7CF}" srcOrd="1" destOrd="0" presId="urn:microsoft.com/office/officeart/2005/8/layout/hierarchy1"/>
    <dgm:cxn modelId="{8F0B668A-0A1C-4EF3-AE4D-534E5B59C86F}" type="presParOf" srcId="{4D198C5A-A508-4A25-920E-9D5DDDC9B777}" destId="{0E3DAA39-57CF-4D8F-9F59-3AA860DAE31B}" srcOrd="1" destOrd="0" presId="urn:microsoft.com/office/officeart/2005/8/layout/hierarchy1"/>
    <dgm:cxn modelId="{C01A5658-BEC7-4A57-B61B-46540A65B98C}" type="presParOf" srcId="{0E3DAA39-57CF-4D8F-9F59-3AA860DAE31B}" destId="{2D6C441E-3682-4723-AC37-39DBFBE3A747}" srcOrd="0" destOrd="0" presId="urn:microsoft.com/office/officeart/2005/8/layout/hierarchy1"/>
    <dgm:cxn modelId="{EC7AE834-983C-4912-AF4C-C35186A59569}" type="presParOf" srcId="{0E3DAA39-57CF-4D8F-9F59-3AA860DAE31B}" destId="{AE6C6730-A3ED-4EA8-9645-DDF1C9D0DD4C}" srcOrd="1" destOrd="0" presId="urn:microsoft.com/office/officeart/2005/8/layout/hierarchy1"/>
    <dgm:cxn modelId="{ABBBB629-19E8-4312-B25D-C186AF536BD3}" type="presParOf" srcId="{AE6C6730-A3ED-4EA8-9645-DDF1C9D0DD4C}" destId="{9D6E9B19-7EA7-49B5-91A0-83FC3CF770B2}" srcOrd="0" destOrd="0" presId="urn:microsoft.com/office/officeart/2005/8/layout/hierarchy1"/>
    <dgm:cxn modelId="{ECDF587F-43E1-421B-85A8-83A13DEB3B50}" type="presParOf" srcId="{9D6E9B19-7EA7-49B5-91A0-83FC3CF770B2}" destId="{0080A5A1-3B85-4242-BF0E-D2CAC874F5D6}" srcOrd="0" destOrd="0" presId="urn:microsoft.com/office/officeart/2005/8/layout/hierarchy1"/>
    <dgm:cxn modelId="{594615E6-D883-4B2F-B888-92627497F05B}" type="presParOf" srcId="{9D6E9B19-7EA7-49B5-91A0-83FC3CF770B2}" destId="{451DE5D8-4C91-492B-B19E-41193052C2C6}" srcOrd="1" destOrd="0" presId="urn:microsoft.com/office/officeart/2005/8/layout/hierarchy1"/>
    <dgm:cxn modelId="{A56E82D5-3B9E-4E76-B122-6148D0945346}" type="presParOf" srcId="{AE6C6730-A3ED-4EA8-9645-DDF1C9D0DD4C}" destId="{0B41D58E-5BF8-4479-9E6E-66DF2970561E}" srcOrd="1" destOrd="0" presId="urn:microsoft.com/office/officeart/2005/8/layout/hierarchy1"/>
    <dgm:cxn modelId="{C346A6F3-926A-43B6-BBB7-A75089A12ABF}" type="presParOf" srcId="{0E3DAA39-57CF-4D8F-9F59-3AA860DAE31B}" destId="{8E1F9B02-1F32-40DC-B693-D66A32F95091}" srcOrd="2" destOrd="0" presId="urn:microsoft.com/office/officeart/2005/8/layout/hierarchy1"/>
    <dgm:cxn modelId="{5402FF34-4C55-4819-9E2E-B4DF29D3F4DB}" type="presParOf" srcId="{0E3DAA39-57CF-4D8F-9F59-3AA860DAE31B}" destId="{2BA17A56-25F3-4C9C-AC82-E38474F4A1DF}" srcOrd="3" destOrd="0" presId="urn:microsoft.com/office/officeart/2005/8/layout/hierarchy1"/>
    <dgm:cxn modelId="{BE0E5DA1-5740-4550-AD83-61C22E5ABB9B}" type="presParOf" srcId="{2BA17A56-25F3-4C9C-AC82-E38474F4A1DF}" destId="{C2CF69B8-190E-4A29-9F21-E27986C03EF4}" srcOrd="0" destOrd="0" presId="urn:microsoft.com/office/officeart/2005/8/layout/hierarchy1"/>
    <dgm:cxn modelId="{7B354324-2D5A-4BC0-93C5-2B8AFC8FCA1E}" type="presParOf" srcId="{C2CF69B8-190E-4A29-9F21-E27986C03EF4}" destId="{28402AD9-7738-42F9-A63D-F3FD0EB2D12B}" srcOrd="0" destOrd="0" presId="urn:microsoft.com/office/officeart/2005/8/layout/hierarchy1"/>
    <dgm:cxn modelId="{F432ABEF-5FC5-432A-AB41-9F0284297456}" type="presParOf" srcId="{C2CF69B8-190E-4A29-9F21-E27986C03EF4}" destId="{AB07EF89-2076-49AB-BCB3-297ADE08D9C0}" srcOrd="1" destOrd="0" presId="urn:microsoft.com/office/officeart/2005/8/layout/hierarchy1"/>
    <dgm:cxn modelId="{20371634-822A-4350-AACE-6643957B232B}" type="presParOf" srcId="{2BA17A56-25F3-4C9C-AC82-E38474F4A1DF}" destId="{F0D961E3-42EC-4185-8CE9-CEA2DAC27F11}" srcOrd="1" destOrd="0" presId="urn:microsoft.com/office/officeart/2005/8/layout/hierarchy1"/>
    <dgm:cxn modelId="{15A1D346-7094-43C0-A10B-CEC67CB859C3}" type="presParOf" srcId="{0E3DAA39-57CF-4D8F-9F59-3AA860DAE31B}" destId="{3B5BF461-BBA8-4963-BCED-CE15DAF707C7}" srcOrd="4" destOrd="0" presId="urn:microsoft.com/office/officeart/2005/8/layout/hierarchy1"/>
    <dgm:cxn modelId="{43AB738F-AA9D-4428-885A-3BD21CC591D2}" type="presParOf" srcId="{0E3DAA39-57CF-4D8F-9F59-3AA860DAE31B}" destId="{4567B3C3-5EE4-4B18-A229-5D9189E61A08}" srcOrd="5" destOrd="0" presId="urn:microsoft.com/office/officeart/2005/8/layout/hierarchy1"/>
    <dgm:cxn modelId="{AF0CF089-9BB0-49B9-A421-D4093616787A}" type="presParOf" srcId="{4567B3C3-5EE4-4B18-A229-5D9189E61A08}" destId="{ED641F03-DF1A-4760-A834-F1BAFEE1FAD6}" srcOrd="0" destOrd="0" presId="urn:microsoft.com/office/officeart/2005/8/layout/hierarchy1"/>
    <dgm:cxn modelId="{F4079C65-9CEB-43EF-983C-CB364989CDDA}" type="presParOf" srcId="{ED641F03-DF1A-4760-A834-F1BAFEE1FAD6}" destId="{1158F8F9-6F3E-475E-9831-8F11ACE9F0A6}" srcOrd="0" destOrd="0" presId="urn:microsoft.com/office/officeart/2005/8/layout/hierarchy1"/>
    <dgm:cxn modelId="{849E74F1-584C-4298-A686-69641DE6E88F}" type="presParOf" srcId="{ED641F03-DF1A-4760-A834-F1BAFEE1FAD6}" destId="{96448BDD-F278-484E-95AC-D9EA0649DA06}" srcOrd="1" destOrd="0" presId="urn:microsoft.com/office/officeart/2005/8/layout/hierarchy1"/>
    <dgm:cxn modelId="{D4815BDC-8E4E-4530-959C-EA7757FEA42D}" type="presParOf" srcId="{4567B3C3-5EE4-4B18-A229-5D9189E61A08}" destId="{370FBD30-C4C0-40FB-9FB7-1BCB9514FF70}" srcOrd="1" destOrd="0" presId="urn:microsoft.com/office/officeart/2005/8/layout/hierarchy1"/>
    <dgm:cxn modelId="{78944663-18FA-4AA3-891E-1785C48C9C4E}" type="presParOf" srcId="{0E3DAA39-57CF-4D8F-9F59-3AA860DAE31B}" destId="{42D9F45C-37CD-43BB-A26A-4B354009519E}" srcOrd="6" destOrd="0" presId="urn:microsoft.com/office/officeart/2005/8/layout/hierarchy1"/>
    <dgm:cxn modelId="{1BBC8D4F-A6DF-42B1-8FB3-BCCAB74FAD13}" type="presParOf" srcId="{0E3DAA39-57CF-4D8F-9F59-3AA860DAE31B}" destId="{1BF54FCA-B334-461B-BE6B-EDA637E86950}" srcOrd="7" destOrd="0" presId="urn:microsoft.com/office/officeart/2005/8/layout/hierarchy1"/>
    <dgm:cxn modelId="{7700A608-4F27-4CD5-BE35-A6E79D377120}" type="presParOf" srcId="{1BF54FCA-B334-461B-BE6B-EDA637E86950}" destId="{FA893BF9-5048-485D-9184-2C9423277EA1}" srcOrd="0" destOrd="0" presId="urn:microsoft.com/office/officeart/2005/8/layout/hierarchy1"/>
    <dgm:cxn modelId="{8871C90D-682C-40E2-ABE4-65857606B01F}" type="presParOf" srcId="{FA893BF9-5048-485D-9184-2C9423277EA1}" destId="{017A2C4C-A4D8-4EE7-A2E4-CF34E9FFE13B}" srcOrd="0" destOrd="0" presId="urn:microsoft.com/office/officeart/2005/8/layout/hierarchy1"/>
    <dgm:cxn modelId="{43B12054-B4B4-476E-AB28-B7862AE6AB73}" type="presParOf" srcId="{FA893BF9-5048-485D-9184-2C9423277EA1}" destId="{CEF67550-7410-4679-A626-795AE6AEB6B4}" srcOrd="1" destOrd="0" presId="urn:microsoft.com/office/officeart/2005/8/layout/hierarchy1"/>
    <dgm:cxn modelId="{0ED39817-8C7A-473E-9950-6324ECC7F0A0}" type="presParOf" srcId="{1BF54FCA-B334-461B-BE6B-EDA637E86950}" destId="{83128FA5-D72D-4486-A972-62435505FAE3}" srcOrd="1" destOrd="0" presId="urn:microsoft.com/office/officeart/2005/8/layout/hierarchy1"/>
    <dgm:cxn modelId="{713163DE-2853-4F02-BF00-3641CDEDEEB6}" type="presParOf" srcId="{0E3DAA39-57CF-4D8F-9F59-3AA860DAE31B}" destId="{6B969A3E-AA05-4843-A687-BFABBE6640D8}" srcOrd="8" destOrd="0" presId="urn:microsoft.com/office/officeart/2005/8/layout/hierarchy1"/>
    <dgm:cxn modelId="{F212C532-CA2D-4250-903F-26BE78B63AB3}" type="presParOf" srcId="{0E3DAA39-57CF-4D8F-9F59-3AA860DAE31B}" destId="{A843F97D-46EE-45EA-BF5E-B37CF5DB0017}" srcOrd="9" destOrd="0" presId="urn:microsoft.com/office/officeart/2005/8/layout/hierarchy1"/>
    <dgm:cxn modelId="{4208C0AC-9AE2-4689-9136-9D00BF34C2D0}" type="presParOf" srcId="{A843F97D-46EE-45EA-BF5E-B37CF5DB0017}" destId="{5DA32F64-A83A-45D1-9F64-51F079582451}" srcOrd="0" destOrd="0" presId="urn:microsoft.com/office/officeart/2005/8/layout/hierarchy1"/>
    <dgm:cxn modelId="{53CE3AF2-64B4-4A5E-B2E8-8B501B081FC8}" type="presParOf" srcId="{5DA32F64-A83A-45D1-9F64-51F079582451}" destId="{8A79BE9F-BF48-407E-927E-B889AF61CB4B}" srcOrd="0" destOrd="0" presId="urn:microsoft.com/office/officeart/2005/8/layout/hierarchy1"/>
    <dgm:cxn modelId="{B1547C8E-5C47-4ABA-9D95-2CC630419982}" type="presParOf" srcId="{5DA32F64-A83A-45D1-9F64-51F079582451}" destId="{645DCDC0-91EA-4F39-847A-7E1E1D44E774}" srcOrd="1" destOrd="0" presId="urn:microsoft.com/office/officeart/2005/8/layout/hierarchy1"/>
    <dgm:cxn modelId="{89FF5480-D44E-4C37-B004-001EBBD8DECF}" type="presParOf" srcId="{A843F97D-46EE-45EA-BF5E-B37CF5DB0017}" destId="{AC44FE9F-EB63-4E96-B6A6-737F0134A57D}" srcOrd="1" destOrd="0" presId="urn:microsoft.com/office/officeart/2005/8/layout/hierarchy1"/>
    <dgm:cxn modelId="{4D6C08DB-0692-42CE-8A24-E5538DD0AA9E}" type="presParOf" srcId="{0E3DAA39-57CF-4D8F-9F59-3AA860DAE31B}" destId="{6D8AB47A-C434-451A-BC28-9CC7079F91F5}" srcOrd="10" destOrd="0" presId="urn:microsoft.com/office/officeart/2005/8/layout/hierarchy1"/>
    <dgm:cxn modelId="{584295C5-A023-404C-8D11-8819066F273B}" type="presParOf" srcId="{0E3DAA39-57CF-4D8F-9F59-3AA860DAE31B}" destId="{5A1FFDFD-DC18-4CD2-A077-B09F198732D8}" srcOrd="11" destOrd="0" presId="urn:microsoft.com/office/officeart/2005/8/layout/hierarchy1"/>
    <dgm:cxn modelId="{98DFA3FA-8DDA-4DDF-9AFD-1926139E1E06}" type="presParOf" srcId="{5A1FFDFD-DC18-4CD2-A077-B09F198732D8}" destId="{AEA8D941-A338-4D26-BBD8-63E5A3C6E4DB}" srcOrd="0" destOrd="0" presId="urn:microsoft.com/office/officeart/2005/8/layout/hierarchy1"/>
    <dgm:cxn modelId="{BD45D112-7F27-41BC-AC93-5F837F551331}" type="presParOf" srcId="{AEA8D941-A338-4D26-BBD8-63E5A3C6E4DB}" destId="{F42BA33C-8159-4D9F-A71E-ACDCEFECB785}" srcOrd="0" destOrd="0" presId="urn:microsoft.com/office/officeart/2005/8/layout/hierarchy1"/>
    <dgm:cxn modelId="{E9AB71B8-94CF-4FF5-9D29-6BDDD109F00C}" type="presParOf" srcId="{AEA8D941-A338-4D26-BBD8-63E5A3C6E4DB}" destId="{34491229-D047-4A1A-9189-DC242BE6764B}" srcOrd="1" destOrd="0" presId="urn:microsoft.com/office/officeart/2005/8/layout/hierarchy1"/>
    <dgm:cxn modelId="{5AC8BC96-1C41-4C53-AF98-85F985DED884}" type="presParOf" srcId="{5A1FFDFD-DC18-4CD2-A077-B09F198732D8}" destId="{83139245-6CE1-4568-80FD-BBE0810B4875}"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7/28/2011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7/28/2011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7/28/2011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7/28/2011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7/28/2011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ex/ex22.java"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ex/java-access-modifiers.zip"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2</a:t>
            </a:r>
          </a:p>
          <a:p>
            <a:pPr algn="ctr"/>
            <a:r>
              <a:rPr lang="en-US" sz="3200" b="1" dirty="0" smtClean="0"/>
              <a:t>Packages</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Java Naming Conventions</a:t>
            </a:r>
            <a:endParaRPr lang="en-US"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smtClean="0"/>
              <a:t>	A naming convention is a rule to follow as you decide what to name your identifiers (e.g. class, package, variable, method, etc..). </a:t>
            </a:r>
            <a:endParaRPr lang="en-US" sz="3200" b="1" dirty="0" smtClean="0"/>
          </a:p>
          <a:p>
            <a:pPr algn="just"/>
            <a:r>
              <a:rPr lang="en-US" sz="3200" dirty="0" smtClean="0"/>
              <a:t>	Whenever we declare any new package, class, method or variable at that time we have to keep in mind these conventions.</a:t>
            </a:r>
          </a:p>
          <a:p>
            <a:pPr algn="just"/>
            <a:r>
              <a:rPr lang="en-US" sz="3200" b="1" dirty="0" smtClean="0"/>
              <a:t>	Remember that these are not rules but these are only conventions for easy identification of the above mentioned things.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Need for Java Naming Conventions</a:t>
            </a:r>
            <a:endParaRPr lang="en-US" dirty="0"/>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dirty="0" smtClean="0"/>
              <a:t>	Different Java programmers can have different styles and approaches to the way they program. By using standard Java naming conventions they make their code easier to read for themselves and for other programmers. Readability of Java code is important because it means less time is spent trying to figure out what the code does, leaving more time to fix or modify it.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Need for Java Naming Conventions</a:t>
            </a:r>
            <a:endParaRPr lang="en-US" dirty="0"/>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dirty="0" smtClean="0"/>
              <a:t>	To illustrate the point it's worth mentioning that most software companies will have a document that outlines the naming conventions they want their programmers to follow. A new programmer who becomes familiar with those rules will be able to understand code written by a programmer who might have left the company many years before hand.</a:t>
            </a:r>
            <a:endParaRPr lang="en-US"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Need for Java Naming Conventions</a:t>
            </a:r>
            <a:endParaRPr lang="en-US"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smtClean="0"/>
              <a:t>	When choosing a name for an identifier make sure it's meaningful. For instance, if your program deals with customer accounts then choose names that make sense to dealing with customers and their accounts (e.g., </a:t>
            </a:r>
            <a:r>
              <a:rPr lang="en-US" sz="3200" dirty="0" err="1" smtClean="0"/>
              <a:t>customerName</a:t>
            </a:r>
            <a:r>
              <a:rPr lang="en-US" sz="3200" dirty="0" smtClean="0"/>
              <a:t>, </a:t>
            </a:r>
            <a:r>
              <a:rPr lang="en-US" sz="3200" dirty="0" err="1" smtClean="0"/>
              <a:t>accountDetails</a:t>
            </a:r>
            <a:r>
              <a:rPr lang="en-US" sz="3200" dirty="0" smtClean="0"/>
              <a:t>). Don't worry about the length of the name. A longer name that sums up the identifier perfectly is preferable to a shorter name that might be quick to type but ambiguous.</a:t>
            </a: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Different Case Conventions</a:t>
            </a:r>
            <a:endParaRPr lang="en-US"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b="1" dirty="0" smtClean="0"/>
              <a:t>(1) Lowercase : </a:t>
            </a:r>
            <a:r>
              <a:rPr lang="en-US" sz="3200" dirty="0" smtClean="0"/>
              <a:t>is where all the letters in a word are written without any capitalization (e.g., while, if, </a:t>
            </a:r>
            <a:r>
              <a:rPr lang="en-US" sz="3200" dirty="0" err="1" smtClean="0"/>
              <a:t>mypackage</a:t>
            </a:r>
            <a:r>
              <a:rPr lang="en-US" sz="3200" dirty="0" smtClean="0"/>
              <a:t>).</a:t>
            </a:r>
          </a:p>
          <a:p>
            <a:pPr algn="just"/>
            <a:r>
              <a:rPr lang="en-US" sz="3200" b="1" dirty="0" smtClean="0"/>
              <a:t>(2) Uppercase : </a:t>
            </a:r>
            <a:r>
              <a:rPr lang="en-US" sz="3200" dirty="0" smtClean="0"/>
              <a:t>is where all the letters in a word are written in capitals. When there are more than two words in the name use underscores to separate them (e.g., MAX_HOURS, FIRST_DAY_OF_WEEK). </a:t>
            </a:r>
          </a:p>
          <a:p>
            <a:pPr algn="just"/>
            <a:r>
              <a:rPr lang="en-US" sz="3200" b="1" dirty="0" smtClean="0"/>
              <a:t>(3) </a:t>
            </a:r>
            <a:r>
              <a:rPr lang="en-US" sz="3200" b="1" dirty="0" err="1" smtClean="0"/>
              <a:t>CamelCase</a:t>
            </a:r>
            <a:r>
              <a:rPr lang="en-US" sz="3200" b="1" dirty="0" smtClean="0"/>
              <a:t> :</a:t>
            </a:r>
            <a:r>
              <a:rPr lang="en-US" sz="3200" dirty="0" smtClean="0"/>
              <a:t> (also known as Upper </a:t>
            </a:r>
            <a:r>
              <a:rPr lang="en-US" sz="3200" dirty="0" err="1" smtClean="0"/>
              <a:t>CamelCase</a:t>
            </a:r>
            <a:r>
              <a:rPr lang="en-US" sz="3200" dirty="0" smtClean="0"/>
              <a:t>) is where each new word begins with a capital letter (e.g., </a:t>
            </a:r>
            <a:r>
              <a:rPr lang="en-US" sz="3200" dirty="0" err="1" smtClean="0"/>
              <a:t>CamelCase</a:t>
            </a:r>
            <a:r>
              <a:rPr lang="en-US" sz="3200" dirty="0" smtClean="0"/>
              <a:t>, </a:t>
            </a:r>
            <a:r>
              <a:rPr lang="en-US" sz="3200" dirty="0" err="1" smtClean="0"/>
              <a:t>CustomerAccount</a:t>
            </a:r>
            <a:r>
              <a:rPr lang="en-US" sz="3200" dirty="0" smtClean="0"/>
              <a:t>, </a:t>
            </a:r>
            <a:r>
              <a:rPr lang="en-US" sz="3200" dirty="0" err="1" smtClean="0"/>
              <a:t>PlayingCard</a:t>
            </a:r>
            <a:r>
              <a:rPr lang="en-US" sz="3200"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Different Case Conventions</a:t>
            </a:r>
            <a:endParaRPr lang="en-US" dirty="0"/>
          </a:p>
        </p:txBody>
      </p:sp>
      <p:sp>
        <p:nvSpPr>
          <p:cNvPr id="5" name="TextBox 4"/>
          <p:cNvSpPr txBox="1"/>
          <p:nvPr/>
        </p:nvSpPr>
        <p:spPr>
          <a:xfrm>
            <a:off x="228600" y="1066800"/>
            <a:ext cx="8763000" cy="2062103"/>
          </a:xfrm>
          <a:prstGeom prst="rect">
            <a:avLst/>
          </a:prstGeom>
          <a:noFill/>
        </p:spPr>
        <p:txBody>
          <a:bodyPr wrap="square" rtlCol="0">
            <a:spAutoFit/>
          </a:bodyPr>
          <a:lstStyle/>
          <a:p>
            <a:pPr algn="just"/>
            <a:r>
              <a:rPr lang="en-US" sz="3200" b="1" dirty="0" smtClean="0"/>
              <a:t>(4) Mixed case : </a:t>
            </a:r>
            <a:r>
              <a:rPr lang="en-US" sz="3200" dirty="0" smtClean="0"/>
              <a:t>(also known as Lower </a:t>
            </a:r>
            <a:r>
              <a:rPr lang="en-US" sz="3200" dirty="0" err="1" smtClean="0"/>
              <a:t>CamelCase</a:t>
            </a:r>
            <a:r>
              <a:rPr lang="en-US" sz="3200" dirty="0" smtClean="0"/>
              <a:t>) is the same as </a:t>
            </a:r>
            <a:r>
              <a:rPr lang="en-US" sz="3200" dirty="0" err="1" smtClean="0"/>
              <a:t>CamelCase</a:t>
            </a:r>
            <a:r>
              <a:rPr lang="en-US" sz="3200" dirty="0" smtClean="0"/>
              <a:t> except the first letter of the name is in lowercase (e.g., </a:t>
            </a:r>
            <a:r>
              <a:rPr lang="en-US" sz="3200" dirty="0" err="1" smtClean="0"/>
              <a:t>hasChildren</a:t>
            </a:r>
            <a:r>
              <a:rPr lang="en-US" sz="3200" dirty="0" smtClean="0"/>
              <a:t>, </a:t>
            </a:r>
            <a:r>
              <a:rPr lang="en-US" sz="3200" dirty="0" err="1" smtClean="0"/>
              <a:t>customerFirstName</a:t>
            </a:r>
            <a:r>
              <a:rPr lang="en-US" sz="3200" dirty="0" smtClean="0"/>
              <a:t>, </a:t>
            </a:r>
            <a:r>
              <a:rPr lang="en-US" sz="3200" dirty="0" err="1" smtClean="0"/>
              <a:t>customerLastName</a:t>
            </a:r>
            <a:r>
              <a:rPr lang="en-US" sz="3200" dirty="0" smtClean="0"/>
              <a:t>). </a:t>
            </a: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Standard Java Naming Conventions</a:t>
            </a:r>
            <a:endParaRPr lang="en-US"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b="1" dirty="0" smtClean="0"/>
              <a:t>(1) Packages: </a:t>
            </a:r>
            <a:r>
              <a:rPr lang="en-US" sz="3200" dirty="0" smtClean="0"/>
              <a:t>Names should be in lowercase. With small projects that only have a few packages it's okay to just give them simple (but meaningful!) names: package </a:t>
            </a:r>
            <a:r>
              <a:rPr lang="en-US" sz="3200" dirty="0" err="1" smtClean="0"/>
              <a:t>pokeranalyzer</a:t>
            </a:r>
            <a:r>
              <a:rPr lang="en-US" sz="3200" dirty="0" smtClean="0"/>
              <a:t> package </a:t>
            </a:r>
            <a:r>
              <a:rPr lang="en-US" sz="3200" dirty="0" err="1" smtClean="0"/>
              <a:t>mycalculator</a:t>
            </a:r>
            <a:r>
              <a:rPr lang="en-US" sz="3200" dirty="0" smtClean="0"/>
              <a:t>. In software companies and large projects where the packages might be imported into other classes, the names will normally be subdivided. Typically this will start with the company domain before being split into layers or features: package </a:t>
            </a:r>
            <a:r>
              <a:rPr lang="en-US" sz="3200" dirty="0" err="1" smtClean="0"/>
              <a:t>com.mycompany.utilities</a:t>
            </a:r>
            <a:r>
              <a:rPr lang="en-US" sz="3200" dirty="0" smtClean="0"/>
              <a:t> package </a:t>
            </a:r>
            <a:r>
              <a:rPr lang="en-US" sz="3200" dirty="0" err="1" smtClean="0"/>
              <a:t>org.bobscompany.application.userinterface</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Standard Java Naming Conventions</a:t>
            </a:r>
            <a:endParaRPr lang="en-US" dirty="0"/>
          </a:p>
        </p:txBody>
      </p:sp>
      <p:sp>
        <p:nvSpPr>
          <p:cNvPr id="5" name="TextBox 4"/>
          <p:cNvSpPr txBox="1"/>
          <p:nvPr/>
        </p:nvSpPr>
        <p:spPr>
          <a:xfrm>
            <a:off x="228600" y="1066800"/>
            <a:ext cx="8763000" cy="2554545"/>
          </a:xfrm>
          <a:prstGeom prst="rect">
            <a:avLst/>
          </a:prstGeom>
          <a:noFill/>
        </p:spPr>
        <p:txBody>
          <a:bodyPr wrap="square" rtlCol="0">
            <a:spAutoFit/>
          </a:bodyPr>
          <a:lstStyle/>
          <a:p>
            <a:pPr algn="just"/>
            <a:r>
              <a:rPr lang="en-US" sz="3200" b="1" dirty="0" smtClean="0"/>
              <a:t>(2) Classes:</a:t>
            </a:r>
            <a:r>
              <a:rPr lang="en-US" sz="3200" dirty="0" smtClean="0"/>
              <a:t> Names should be in </a:t>
            </a:r>
            <a:r>
              <a:rPr lang="en-US" sz="3200" dirty="0" err="1" smtClean="0"/>
              <a:t>CamelCase</a:t>
            </a:r>
            <a:r>
              <a:rPr lang="en-US" sz="3200" dirty="0" smtClean="0"/>
              <a:t>. Try to use nouns because a class is normally representing something in the real world: e.g.</a:t>
            </a:r>
          </a:p>
          <a:p>
            <a:pPr algn="just"/>
            <a:r>
              <a:rPr lang="en-US" sz="3200" dirty="0" smtClean="0"/>
              <a:t>class Customer </a:t>
            </a:r>
          </a:p>
          <a:p>
            <a:pPr algn="just"/>
            <a:r>
              <a:rPr lang="en-US" sz="3200" dirty="0" smtClean="0"/>
              <a:t>class Account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Standard Java Naming Conventions</a:t>
            </a:r>
            <a:endParaRPr lang="en-US"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b="1" dirty="0" smtClean="0"/>
              <a:t>(3) Interfaces:</a:t>
            </a:r>
            <a:r>
              <a:rPr lang="en-US" sz="3200" dirty="0" smtClean="0"/>
              <a:t> Names should be in </a:t>
            </a:r>
            <a:r>
              <a:rPr lang="en-US" sz="3200" dirty="0" err="1" smtClean="0"/>
              <a:t>CamelCase</a:t>
            </a:r>
            <a:r>
              <a:rPr lang="en-US" sz="3200" dirty="0" smtClean="0"/>
              <a:t>. They tend to have a name that describes an operation that a class can do: e.g.</a:t>
            </a:r>
          </a:p>
          <a:p>
            <a:pPr algn="just"/>
            <a:r>
              <a:rPr lang="en-US" sz="3200" dirty="0" smtClean="0"/>
              <a:t>interface Comparable </a:t>
            </a:r>
          </a:p>
          <a:p>
            <a:pPr algn="just"/>
            <a:r>
              <a:rPr lang="en-US" sz="3200" dirty="0" smtClean="0"/>
              <a:t>interface Enumerable </a:t>
            </a:r>
          </a:p>
          <a:p>
            <a:pPr algn="just"/>
            <a:r>
              <a:rPr lang="en-US" sz="3200" dirty="0" smtClean="0"/>
              <a:t>	</a:t>
            </a:r>
            <a:r>
              <a:rPr lang="en-US" sz="3200" b="1" dirty="0" smtClean="0"/>
              <a:t>Note that some programmers like to distinguish interfaces by beginning the name with an "I": e.g. </a:t>
            </a:r>
          </a:p>
          <a:p>
            <a:pPr algn="just"/>
            <a:r>
              <a:rPr lang="en-US" sz="3200" b="1" dirty="0" smtClean="0"/>
              <a:t>interface </a:t>
            </a:r>
            <a:r>
              <a:rPr lang="en-US" sz="3200" b="1" dirty="0" err="1" smtClean="0"/>
              <a:t>IComparable</a:t>
            </a:r>
            <a:r>
              <a:rPr lang="en-US" sz="3200" b="1" dirty="0" smtClean="0"/>
              <a:t> </a:t>
            </a:r>
          </a:p>
          <a:p>
            <a:pPr algn="just"/>
            <a:r>
              <a:rPr lang="en-US" sz="3200" b="1" dirty="0" smtClean="0"/>
              <a:t>interface </a:t>
            </a:r>
            <a:r>
              <a:rPr lang="en-US" sz="3200" b="1" dirty="0" err="1" smtClean="0"/>
              <a:t>IEnumerable</a:t>
            </a:r>
            <a:r>
              <a:rPr lang="en-US" sz="3200" b="1"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Standard Java Naming Conventions</a:t>
            </a:r>
            <a:endParaRPr lang="en-US" dirty="0"/>
          </a:p>
        </p:txBody>
      </p:sp>
      <p:sp>
        <p:nvSpPr>
          <p:cNvPr id="5" name="TextBox 4"/>
          <p:cNvSpPr txBox="1"/>
          <p:nvPr/>
        </p:nvSpPr>
        <p:spPr>
          <a:xfrm>
            <a:off x="228600" y="1066800"/>
            <a:ext cx="8763000" cy="2062103"/>
          </a:xfrm>
          <a:prstGeom prst="rect">
            <a:avLst/>
          </a:prstGeom>
          <a:noFill/>
        </p:spPr>
        <p:txBody>
          <a:bodyPr wrap="square" rtlCol="0">
            <a:spAutoFit/>
          </a:bodyPr>
          <a:lstStyle/>
          <a:p>
            <a:pPr algn="just"/>
            <a:r>
              <a:rPr lang="en-US" sz="3200" b="1" dirty="0" smtClean="0"/>
              <a:t>(4) Methods : </a:t>
            </a:r>
            <a:r>
              <a:rPr lang="en-US" sz="3200" dirty="0" smtClean="0"/>
              <a:t>Names should be in mixed case. Use verbs to describe what the method does:  e.g.</a:t>
            </a:r>
          </a:p>
          <a:p>
            <a:pPr algn="just"/>
            <a:r>
              <a:rPr lang="en-US" sz="3200" dirty="0" smtClean="0"/>
              <a:t>void </a:t>
            </a:r>
            <a:r>
              <a:rPr lang="en-US" sz="3200" dirty="0" err="1" smtClean="0"/>
              <a:t>calculateTax</a:t>
            </a:r>
            <a:r>
              <a:rPr lang="en-US" sz="3200" dirty="0" smtClean="0"/>
              <a:t>() </a:t>
            </a:r>
          </a:p>
          <a:p>
            <a:pPr algn="just"/>
            <a:r>
              <a:rPr lang="en-US" sz="3200" dirty="0" smtClean="0"/>
              <a:t>string </a:t>
            </a:r>
            <a:r>
              <a:rPr lang="en-US" sz="3200" dirty="0" err="1" smtClean="0"/>
              <a:t>getSurname</a:t>
            </a:r>
            <a:r>
              <a:rPr lang="en-US" sz="3200" dirty="0"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In Simple Words we can say that A package means “putting classes together”.</a:t>
            </a:r>
          </a:p>
          <a:p>
            <a:pPr algn="just"/>
            <a:r>
              <a:rPr lang="en-US" sz="3200" dirty="0" smtClean="0"/>
              <a:t>	In a package we can define classes and interfaces.</a:t>
            </a:r>
          </a:p>
          <a:p>
            <a:pPr algn="just"/>
            <a:r>
              <a:rPr lang="en-US" sz="3200" dirty="0" smtClean="0"/>
              <a:t>	Concept of package is also known as “Class Libraries” in other languages.</a:t>
            </a:r>
          </a:p>
          <a:p>
            <a:pPr algn="just"/>
            <a:r>
              <a:rPr lang="en-US" sz="3200" dirty="0" smtClean="0"/>
              <a:t>	In other words we can say package is a “container for classes and interfaces”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Standard Java Naming Conventions</a:t>
            </a:r>
            <a:endParaRPr lang="en-US"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b="1" dirty="0" smtClean="0"/>
              <a:t>(5) Variables: </a:t>
            </a:r>
            <a:r>
              <a:rPr lang="en-US" sz="3200" dirty="0" smtClean="0"/>
              <a:t>Names should be in mixed case. The names should represent what the value of the variable represents: e.g. </a:t>
            </a:r>
          </a:p>
          <a:p>
            <a:pPr algn="just"/>
            <a:r>
              <a:rPr lang="en-US" sz="3200" dirty="0" smtClean="0"/>
              <a:t>string </a:t>
            </a:r>
            <a:r>
              <a:rPr lang="en-US" sz="3200" dirty="0" err="1" smtClean="0"/>
              <a:t>firstName</a:t>
            </a:r>
            <a:r>
              <a:rPr lang="en-US" sz="3200" dirty="0" smtClean="0"/>
              <a:t> </a:t>
            </a:r>
          </a:p>
          <a:p>
            <a:pPr algn="just"/>
            <a:r>
              <a:rPr lang="en-US" sz="3200" dirty="0" err="1" smtClean="0"/>
              <a:t>int</a:t>
            </a:r>
            <a:r>
              <a:rPr lang="en-US" sz="3200" dirty="0" smtClean="0"/>
              <a:t> </a:t>
            </a:r>
            <a:r>
              <a:rPr lang="en-US" sz="3200" dirty="0" err="1" smtClean="0"/>
              <a:t>orderNumber</a:t>
            </a:r>
            <a:r>
              <a:rPr lang="en-US" sz="3200" dirty="0" smtClean="0"/>
              <a:t> </a:t>
            </a:r>
          </a:p>
          <a:p>
            <a:pPr algn="just"/>
            <a:r>
              <a:rPr lang="en-US" sz="3200" dirty="0" smtClean="0"/>
              <a:t>	Only use very short names when the variables are short lived, such as in for loops: for (</a:t>
            </a:r>
            <a:r>
              <a:rPr lang="en-US" sz="3200" dirty="0" err="1" smtClean="0"/>
              <a:t>int</a:t>
            </a:r>
            <a:r>
              <a:rPr lang="en-US" sz="3200" dirty="0" smtClean="0"/>
              <a:t> </a:t>
            </a:r>
            <a:r>
              <a:rPr lang="en-US" sz="3200" dirty="0" err="1" smtClean="0"/>
              <a:t>i</a:t>
            </a:r>
            <a:r>
              <a:rPr lang="en-US" sz="3200" dirty="0" smtClean="0"/>
              <a:t>=0; </a:t>
            </a:r>
            <a:r>
              <a:rPr lang="en-US" sz="3200" dirty="0" err="1" smtClean="0"/>
              <a:t>i</a:t>
            </a:r>
            <a:r>
              <a:rPr lang="en-US" sz="3200" dirty="0" smtClean="0"/>
              <a:t>&lt;20;i++) {    //</a:t>
            </a:r>
            <a:r>
              <a:rPr lang="en-US" sz="3200" dirty="0" err="1" smtClean="0"/>
              <a:t>i</a:t>
            </a:r>
            <a:r>
              <a:rPr lang="en-US" sz="3200" dirty="0" smtClean="0"/>
              <a:t> only lives in here } </a:t>
            </a:r>
            <a:endParaRPr lang="en-US" sz="3200" b="1" dirty="0" smtClean="0"/>
          </a:p>
          <a:p>
            <a:pPr algn="just"/>
            <a:r>
              <a:rPr lang="en-US" sz="3200" b="1" dirty="0" smtClean="0"/>
              <a:t>(6) Constants: </a:t>
            </a:r>
            <a:r>
              <a:rPr lang="en-US" sz="3200" dirty="0" smtClean="0"/>
              <a:t>Names should be in uppercase. e.g.</a:t>
            </a:r>
          </a:p>
          <a:p>
            <a:pPr algn="just"/>
            <a:r>
              <a:rPr lang="en-US" sz="3200" dirty="0" smtClean="0"/>
              <a:t>static final </a:t>
            </a:r>
            <a:r>
              <a:rPr lang="en-US" sz="3200" dirty="0" err="1" smtClean="0"/>
              <a:t>int</a:t>
            </a:r>
            <a:r>
              <a:rPr lang="en-US" sz="3200" dirty="0" smtClean="0"/>
              <a:t> DEFAULT_WIDTH </a:t>
            </a:r>
          </a:p>
          <a:p>
            <a:pPr algn="just"/>
            <a:r>
              <a:rPr lang="en-US" sz="3200" dirty="0" smtClean="0"/>
              <a:t>static final </a:t>
            </a:r>
            <a:r>
              <a:rPr lang="en-US" sz="3200" dirty="0" err="1" smtClean="0"/>
              <a:t>int</a:t>
            </a:r>
            <a:r>
              <a:rPr lang="en-US" sz="3200" dirty="0" smtClean="0"/>
              <a:t> MAX_HEIGHT </a:t>
            </a:r>
            <a:endParaRPr lang="en-US" sz="3200"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Creation of New Package</a:t>
            </a:r>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b="1" dirty="0" smtClean="0"/>
              <a:t>Syntax :</a:t>
            </a:r>
          </a:p>
          <a:p>
            <a:pPr algn="just"/>
            <a:r>
              <a:rPr lang="en-US" sz="3200" dirty="0" smtClean="0"/>
              <a:t>package &lt;name of package&gt;;</a:t>
            </a:r>
          </a:p>
          <a:p>
            <a:pPr algn="just"/>
            <a:r>
              <a:rPr lang="en-US" sz="3200" dirty="0" smtClean="0"/>
              <a:t>public class &lt;class name&gt;</a:t>
            </a:r>
          </a:p>
          <a:p>
            <a:pPr algn="just"/>
            <a:r>
              <a:rPr lang="en-US" sz="3200" dirty="0" smtClean="0"/>
              <a:t>{</a:t>
            </a:r>
          </a:p>
          <a:p>
            <a:pPr algn="just"/>
            <a:r>
              <a:rPr lang="en-US" sz="3200" dirty="0" smtClean="0"/>
              <a:t>		………….</a:t>
            </a:r>
          </a:p>
          <a:p>
            <a:pPr algn="just"/>
            <a:r>
              <a:rPr lang="en-US" sz="3200" dirty="0" smtClean="0"/>
              <a:t>			Body of the Class</a:t>
            </a:r>
          </a:p>
          <a:p>
            <a:pPr algn="just"/>
            <a:r>
              <a:rPr lang="en-US" sz="3200" dirty="0" smtClean="0"/>
              <a:t>		………….</a:t>
            </a:r>
          </a:p>
          <a:p>
            <a:pPr algn="just"/>
            <a:r>
              <a:rPr lang="en-US" sz="3200"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Creation of New Package</a:t>
            </a:r>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b="1" dirty="0" smtClean="0"/>
              <a:t>Example :</a:t>
            </a:r>
          </a:p>
          <a:p>
            <a:pPr algn="just"/>
            <a:r>
              <a:rPr lang="en-US" sz="3200" dirty="0" smtClean="0"/>
              <a:t>package </a:t>
            </a:r>
            <a:r>
              <a:rPr lang="en-US" sz="3200" dirty="0" err="1" smtClean="0"/>
              <a:t>firstPackage</a:t>
            </a:r>
            <a:r>
              <a:rPr lang="en-US" sz="3200" dirty="0" smtClean="0"/>
              <a:t>;</a:t>
            </a:r>
          </a:p>
          <a:p>
            <a:pPr algn="just"/>
            <a:r>
              <a:rPr lang="en-US" sz="3200" dirty="0" smtClean="0"/>
              <a:t>public class </a:t>
            </a:r>
            <a:r>
              <a:rPr lang="en-US" sz="3200" dirty="0" err="1" smtClean="0"/>
              <a:t>FirstClass</a:t>
            </a:r>
            <a:endParaRPr lang="en-US" sz="3200" dirty="0" smtClean="0"/>
          </a:p>
          <a:p>
            <a:pPr algn="just"/>
            <a:r>
              <a:rPr lang="en-US" sz="3200" dirty="0" smtClean="0"/>
              <a:t>{</a:t>
            </a:r>
          </a:p>
          <a:p>
            <a:pPr algn="just"/>
            <a:r>
              <a:rPr lang="en-US" sz="3200" dirty="0" smtClean="0"/>
              <a:t>		………….</a:t>
            </a:r>
          </a:p>
          <a:p>
            <a:pPr algn="just"/>
            <a:r>
              <a:rPr lang="en-US" sz="3200" dirty="0" smtClean="0"/>
              <a:t>			Body of the Class</a:t>
            </a:r>
          </a:p>
          <a:p>
            <a:pPr algn="just"/>
            <a:r>
              <a:rPr lang="en-US" sz="3200" dirty="0" smtClean="0"/>
              <a:t>		…………</a:t>
            </a:r>
          </a:p>
          <a:p>
            <a:pPr algn="just"/>
            <a:r>
              <a:rPr lang="en-US" sz="3200"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Creation of New Package</a:t>
            </a:r>
          </a:p>
        </p:txBody>
      </p:sp>
      <p:sp>
        <p:nvSpPr>
          <p:cNvPr id="5" name="TextBox 4"/>
          <p:cNvSpPr txBox="1"/>
          <p:nvPr/>
        </p:nvSpPr>
        <p:spPr>
          <a:xfrm>
            <a:off x="228600" y="1066800"/>
            <a:ext cx="8763000" cy="3539430"/>
          </a:xfrm>
          <a:prstGeom prst="rect">
            <a:avLst/>
          </a:prstGeom>
          <a:noFill/>
        </p:spPr>
        <p:txBody>
          <a:bodyPr wrap="square" rtlCol="0">
            <a:spAutoFit/>
          </a:bodyPr>
          <a:lstStyle/>
          <a:p>
            <a:pPr algn="just"/>
            <a:r>
              <a:rPr lang="en-US" sz="3200" dirty="0" smtClean="0"/>
              <a:t>	Suppose we have a file called HelloWorld.java, and we want to put this file in a package </a:t>
            </a:r>
            <a:r>
              <a:rPr lang="en-US" sz="3200" b="1" dirty="0" smtClean="0"/>
              <a:t>world</a:t>
            </a:r>
            <a:r>
              <a:rPr lang="en-US" sz="3200" dirty="0" smtClean="0"/>
              <a:t>. First thing we have to do is to specify the keyword </a:t>
            </a:r>
            <a:r>
              <a:rPr lang="en-US" sz="3200" b="1" dirty="0" smtClean="0"/>
              <a:t>package</a:t>
            </a:r>
            <a:r>
              <a:rPr lang="en-US" sz="3200" dirty="0" smtClean="0"/>
              <a:t> with the name of the package we want to use (</a:t>
            </a:r>
            <a:r>
              <a:rPr lang="en-US" sz="3200" b="1" dirty="0" smtClean="0"/>
              <a:t>world</a:t>
            </a:r>
            <a:r>
              <a:rPr lang="en-US" sz="3200" dirty="0" smtClean="0"/>
              <a:t> in our case) on top of our source file, before the code that defines the real classes in the package, as shown in our </a:t>
            </a:r>
            <a:r>
              <a:rPr lang="en-US" sz="3200" dirty="0" err="1" smtClean="0"/>
              <a:t>HelloWorld</a:t>
            </a:r>
            <a:r>
              <a:rPr lang="en-US" sz="3200" dirty="0" smtClean="0"/>
              <a:t> class below:</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Creation of New Package</a:t>
            </a:r>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i="1" dirty="0" smtClean="0"/>
              <a:t>// only comment can be here</a:t>
            </a:r>
            <a:r>
              <a:rPr lang="en-US" sz="3200" dirty="0" smtClean="0"/>
              <a:t> </a:t>
            </a:r>
          </a:p>
          <a:p>
            <a:pPr algn="just"/>
            <a:r>
              <a:rPr lang="en-US" sz="3200" b="1" dirty="0" smtClean="0"/>
              <a:t>package world;</a:t>
            </a:r>
            <a:r>
              <a:rPr lang="en-US" sz="3200" dirty="0" smtClean="0"/>
              <a:t> </a:t>
            </a:r>
          </a:p>
          <a:p>
            <a:pPr algn="just"/>
            <a:r>
              <a:rPr lang="en-US" sz="3200" dirty="0" smtClean="0"/>
              <a:t>public class </a:t>
            </a:r>
            <a:r>
              <a:rPr lang="en-US" sz="3200" dirty="0" err="1" smtClean="0"/>
              <a:t>HelloWorld</a:t>
            </a:r>
            <a:r>
              <a:rPr lang="en-US" sz="3200" dirty="0" smtClean="0"/>
              <a:t> </a:t>
            </a:r>
          </a:p>
          <a:p>
            <a:pPr algn="just"/>
            <a:r>
              <a:rPr lang="en-US" sz="3200" dirty="0" smtClean="0"/>
              <a:t>{ </a:t>
            </a:r>
          </a:p>
          <a:p>
            <a:pPr algn="just"/>
            <a:r>
              <a:rPr lang="en-US" sz="3200" dirty="0" smtClean="0"/>
              <a:t>	public static void main(String[] </a:t>
            </a:r>
            <a:r>
              <a:rPr lang="en-US" sz="3200" dirty="0" err="1" smtClean="0"/>
              <a:t>args</a:t>
            </a:r>
            <a:r>
              <a:rPr lang="en-US" sz="3200" dirty="0" smtClean="0"/>
              <a:t>) </a:t>
            </a:r>
          </a:p>
          <a:p>
            <a:pPr algn="just"/>
            <a:r>
              <a:rPr lang="en-US" sz="3200" dirty="0" smtClean="0"/>
              <a:t>	{ </a:t>
            </a:r>
          </a:p>
          <a:p>
            <a:pPr algn="just"/>
            <a:r>
              <a:rPr lang="en-US" sz="3200" dirty="0" smtClean="0"/>
              <a:t>		</a:t>
            </a:r>
            <a:r>
              <a:rPr lang="en-US" sz="3200" dirty="0" err="1" smtClean="0"/>
              <a:t>System.out.println</a:t>
            </a:r>
            <a:r>
              <a:rPr lang="en-US" sz="3200" dirty="0" smtClean="0"/>
              <a:t>("Hello World"); </a:t>
            </a:r>
          </a:p>
          <a:p>
            <a:pPr algn="just"/>
            <a:r>
              <a:rPr lang="en-US" sz="3200" dirty="0" smtClean="0"/>
              <a:t>	} </a:t>
            </a:r>
          </a:p>
          <a:p>
            <a:pPr algn="just"/>
            <a:r>
              <a:rPr lang="en-US" sz="3200"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Creation of New Package</a:t>
            </a:r>
          </a:p>
        </p:txBody>
      </p:sp>
      <p:sp>
        <p:nvSpPr>
          <p:cNvPr id="5" name="TextBox 4"/>
          <p:cNvSpPr txBox="1"/>
          <p:nvPr/>
        </p:nvSpPr>
        <p:spPr>
          <a:xfrm>
            <a:off x="228600" y="1066800"/>
            <a:ext cx="8763000" cy="3046988"/>
          </a:xfrm>
          <a:prstGeom prst="rect">
            <a:avLst/>
          </a:prstGeom>
          <a:noFill/>
        </p:spPr>
        <p:txBody>
          <a:bodyPr wrap="square" rtlCol="0">
            <a:spAutoFit/>
          </a:bodyPr>
          <a:lstStyle/>
          <a:p>
            <a:pPr algn="just"/>
            <a:r>
              <a:rPr lang="en-US" sz="3200" dirty="0" smtClean="0"/>
              <a:t>	One thing you must do after creating a package for the class is to create nested subdirectories to represent package hierarchy of the class. In our case, we have the </a:t>
            </a:r>
            <a:r>
              <a:rPr lang="en-US" sz="3200" b="1" dirty="0" smtClean="0"/>
              <a:t>world</a:t>
            </a:r>
            <a:r>
              <a:rPr lang="en-US" sz="3200" dirty="0" smtClean="0"/>
              <a:t> package, which requires only one directory. So, we create a directory </a:t>
            </a:r>
            <a:r>
              <a:rPr lang="en-US" sz="3200" b="1" dirty="0" smtClean="0"/>
              <a:t>world</a:t>
            </a:r>
            <a:r>
              <a:rPr lang="en-US" sz="3200" dirty="0" smtClean="0"/>
              <a:t> and put our HelloWorld.java into it. </a:t>
            </a:r>
            <a:endParaRPr 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Creation of New Package</a:t>
            </a:r>
          </a:p>
        </p:txBody>
      </p:sp>
      <p:pic>
        <p:nvPicPr>
          <p:cNvPr id="1026" name="Picture 2"/>
          <p:cNvPicPr>
            <a:picLocks noChangeAspect="1" noChangeArrowheads="1"/>
          </p:cNvPicPr>
          <p:nvPr/>
        </p:nvPicPr>
        <p:blipFill>
          <a:blip r:embed="rId2"/>
          <a:srcRect/>
          <a:stretch>
            <a:fillRect/>
          </a:stretch>
        </p:blipFill>
        <p:spPr bwMode="auto">
          <a:xfrm>
            <a:off x="304800" y="1219200"/>
            <a:ext cx="8481084"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Setting up the CLASSPATH</a:t>
            </a:r>
            <a:endParaRPr lang="en-US" b="1" dirty="0"/>
          </a:p>
        </p:txBody>
      </p:sp>
      <p:sp>
        <p:nvSpPr>
          <p:cNvPr id="5" name="TextBox 4"/>
          <p:cNvSpPr txBox="1"/>
          <p:nvPr/>
        </p:nvSpPr>
        <p:spPr>
          <a:xfrm>
            <a:off x="228600" y="914400"/>
            <a:ext cx="8763000" cy="6001643"/>
          </a:xfrm>
          <a:prstGeom prst="rect">
            <a:avLst/>
          </a:prstGeom>
          <a:noFill/>
        </p:spPr>
        <p:txBody>
          <a:bodyPr wrap="square" rtlCol="0">
            <a:spAutoFit/>
          </a:bodyPr>
          <a:lstStyle/>
          <a:p>
            <a:pPr algn="just"/>
            <a:r>
              <a:rPr lang="en-US" sz="3200" dirty="0" smtClean="0"/>
              <a:t>	From the above figure, we put the package world under C:. So we just set our CLASSPATH as: </a:t>
            </a:r>
          </a:p>
          <a:p>
            <a:pPr algn="just"/>
            <a:r>
              <a:rPr lang="en-US" sz="3200" b="1" dirty="0" smtClean="0"/>
              <a:t>set CLASSPATH=.;C:\; </a:t>
            </a:r>
          </a:p>
          <a:p>
            <a:pPr algn="just"/>
            <a:r>
              <a:rPr lang="en-US" sz="3200" dirty="0" smtClean="0"/>
              <a:t>	Note: If you used to play around with DOS or UNIX, you may be familiar with . (dot) and .. (dot </a:t>
            </a:r>
            <a:r>
              <a:rPr lang="en-US" sz="3200" dirty="0" err="1" smtClean="0"/>
              <a:t>dot</a:t>
            </a:r>
            <a:r>
              <a:rPr lang="en-US" sz="3200" dirty="0" smtClean="0"/>
              <a:t>). We use . as an alias for the current directory and .. for the parent directory. In our CLASSPATH we include this . for convenient reason. Java will find our class file not only from C: directory but from the current directory as well. Also, we use ; (semicolon) to separate the directory location in case we keep class files in many places.</a:t>
            </a:r>
            <a:endParaRPr lang="en-US" sz="3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Setting up the CLASSPATH</a:t>
            </a:r>
            <a:endParaRPr lang="en-US" b="1" dirty="0"/>
          </a:p>
        </p:txBody>
      </p:sp>
      <p:sp>
        <p:nvSpPr>
          <p:cNvPr id="5" name="TextBox 4"/>
          <p:cNvSpPr txBox="1"/>
          <p:nvPr/>
        </p:nvSpPr>
        <p:spPr>
          <a:xfrm>
            <a:off x="228600" y="914400"/>
            <a:ext cx="8763000" cy="4524315"/>
          </a:xfrm>
          <a:prstGeom prst="rect">
            <a:avLst/>
          </a:prstGeom>
          <a:noFill/>
        </p:spPr>
        <p:txBody>
          <a:bodyPr wrap="square" rtlCol="0">
            <a:spAutoFit/>
          </a:bodyPr>
          <a:lstStyle/>
          <a:p>
            <a:pPr algn="just"/>
            <a:r>
              <a:rPr lang="en-US" sz="3200" dirty="0" smtClean="0"/>
              <a:t>	When compiling </a:t>
            </a:r>
            <a:r>
              <a:rPr lang="en-US" sz="3200" dirty="0" err="1" smtClean="0"/>
              <a:t>HelloWorld</a:t>
            </a:r>
            <a:r>
              <a:rPr lang="en-US" sz="3200" dirty="0" smtClean="0"/>
              <a:t> class, we just go to the world directory and type the command: </a:t>
            </a:r>
          </a:p>
          <a:p>
            <a:pPr algn="just"/>
            <a:r>
              <a:rPr lang="en-US" sz="3200" dirty="0" smtClean="0"/>
              <a:t>C:\world\javac HelloWorld.java </a:t>
            </a:r>
          </a:p>
          <a:p>
            <a:pPr algn="just"/>
            <a:r>
              <a:rPr lang="en-US" sz="3200" dirty="0" smtClean="0"/>
              <a:t>	If you try to run this </a:t>
            </a:r>
            <a:r>
              <a:rPr lang="en-US" sz="3200" dirty="0" err="1" smtClean="0"/>
              <a:t>HelloWorld</a:t>
            </a:r>
            <a:r>
              <a:rPr lang="en-US" sz="3200" dirty="0" smtClean="0"/>
              <a:t> using </a:t>
            </a:r>
            <a:br>
              <a:rPr lang="en-US" sz="3200" dirty="0" smtClean="0"/>
            </a:br>
            <a:r>
              <a:rPr lang="en-US" sz="3200" b="1" dirty="0" smtClean="0"/>
              <a:t>java </a:t>
            </a:r>
            <a:r>
              <a:rPr lang="en-US" sz="3200" b="1" dirty="0" err="1" smtClean="0"/>
              <a:t>HelloWorld</a:t>
            </a:r>
            <a:r>
              <a:rPr lang="en-US" sz="3200" dirty="0" smtClean="0"/>
              <a:t>, you will get the following error: </a:t>
            </a:r>
          </a:p>
          <a:p>
            <a:pPr algn="just"/>
            <a:r>
              <a:rPr lang="en-US" sz="3200" dirty="0" smtClean="0"/>
              <a:t>	C:\world&gt;java </a:t>
            </a:r>
            <a:r>
              <a:rPr lang="en-US" sz="3200" dirty="0" err="1" smtClean="0"/>
              <a:t>HelloWorld</a:t>
            </a:r>
            <a:r>
              <a:rPr lang="en-US" sz="3200" dirty="0" smtClean="0"/>
              <a:t> </a:t>
            </a:r>
          </a:p>
          <a:p>
            <a:pPr algn="just"/>
            <a:r>
              <a:rPr lang="en-US" sz="3200" dirty="0" smtClean="0"/>
              <a:t>	Exception in thread "main" 	</a:t>
            </a:r>
            <a:r>
              <a:rPr lang="en-US" sz="3200" dirty="0" err="1" smtClean="0"/>
              <a:t>java.lang.NoClassDefFoundError</a:t>
            </a:r>
            <a:r>
              <a:rPr lang="en-US" sz="3200" dirty="0" smtClean="0"/>
              <a:t>: </a:t>
            </a:r>
            <a:r>
              <a:rPr lang="en-US" sz="3200" dirty="0" err="1" smtClean="0"/>
              <a:t>HelloWorld</a:t>
            </a:r>
            <a:r>
              <a:rPr lang="en-US" sz="3200" dirty="0" smtClean="0"/>
              <a:t> 	(wrong name: world/</a:t>
            </a:r>
            <a:r>
              <a:rPr lang="en-US" sz="3200" dirty="0" err="1" smtClean="0"/>
              <a:t>HelloWorld</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Setting up the CLASSPATH</a:t>
            </a:r>
            <a:endParaRPr lang="en-US" b="1" dirty="0"/>
          </a:p>
        </p:txBody>
      </p:sp>
      <p:sp>
        <p:nvSpPr>
          <p:cNvPr id="5" name="TextBox 4"/>
          <p:cNvSpPr txBox="1"/>
          <p:nvPr/>
        </p:nvSpPr>
        <p:spPr>
          <a:xfrm>
            <a:off x="228600" y="914400"/>
            <a:ext cx="8763000" cy="4031873"/>
          </a:xfrm>
          <a:prstGeom prst="rect">
            <a:avLst/>
          </a:prstGeom>
          <a:noFill/>
        </p:spPr>
        <p:txBody>
          <a:bodyPr wrap="square" rtlCol="0">
            <a:spAutoFit/>
          </a:bodyPr>
          <a:lstStyle/>
          <a:p>
            <a:pPr algn="just"/>
            <a:r>
              <a:rPr lang="en-US" sz="3200" dirty="0" smtClean="0"/>
              <a:t>	The reason is right now the </a:t>
            </a:r>
            <a:r>
              <a:rPr lang="en-US" sz="3200" dirty="0" err="1" smtClean="0"/>
              <a:t>HelloWorld</a:t>
            </a:r>
            <a:r>
              <a:rPr lang="en-US" sz="3200" dirty="0" smtClean="0"/>
              <a:t> class belongs to the package world. If we want to run it, we have to tell JVM about its </a:t>
            </a:r>
            <a:r>
              <a:rPr lang="en-US" sz="3200" b="1" dirty="0" smtClean="0"/>
              <a:t>fully-qualified class name</a:t>
            </a:r>
            <a:r>
              <a:rPr lang="en-US" sz="3200" dirty="0" smtClean="0"/>
              <a:t> (</a:t>
            </a:r>
            <a:r>
              <a:rPr lang="en-US" sz="3200" dirty="0" err="1" smtClean="0"/>
              <a:t>world.HelloWorld</a:t>
            </a:r>
            <a:r>
              <a:rPr lang="en-US" sz="3200" dirty="0" smtClean="0"/>
              <a:t>) instead of its plain class name (</a:t>
            </a:r>
            <a:r>
              <a:rPr lang="en-US" sz="3200" dirty="0" err="1" smtClean="0"/>
              <a:t>HelloWorld</a:t>
            </a:r>
            <a:r>
              <a:rPr lang="en-US" sz="3200" dirty="0" smtClean="0"/>
              <a:t>).</a:t>
            </a:r>
          </a:p>
          <a:p>
            <a:pPr algn="just"/>
            <a:endParaRPr lang="en-US" sz="3200" dirty="0" smtClean="0"/>
          </a:p>
          <a:p>
            <a:pPr algn="just"/>
            <a:r>
              <a:rPr lang="en-US" sz="3200" dirty="0" smtClean="0"/>
              <a:t>C:\world&gt;java </a:t>
            </a:r>
            <a:r>
              <a:rPr lang="en-US" sz="3200" dirty="0" err="1" smtClean="0"/>
              <a:t>world.HelloWorld</a:t>
            </a:r>
            <a:r>
              <a:rPr lang="en-US" sz="3200" dirty="0" smtClean="0"/>
              <a:t> </a:t>
            </a:r>
          </a:p>
          <a:p>
            <a:pPr algn="just"/>
            <a:r>
              <a:rPr lang="en-US" sz="3200" dirty="0" smtClean="0"/>
              <a:t>C:\world&gt;Hello World</a:t>
            </a:r>
            <a:endParaRPr 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dirty="0" smtClean="0"/>
              <a:t>	The classes contained in the packages of other programs can be easily reused.</a:t>
            </a:r>
          </a:p>
          <a:p>
            <a:pPr algn="just"/>
            <a:r>
              <a:rPr lang="en-US" sz="3200" dirty="0" smtClean="0"/>
              <a:t>	Two classes in two different packages can have the same name.  At that time we have to refer them with fully qualified name.</a:t>
            </a:r>
          </a:p>
          <a:p>
            <a:pPr algn="just"/>
            <a:r>
              <a:rPr lang="en-US" sz="3200" dirty="0" smtClean="0"/>
              <a:t>	package also provides a way to hide classes also.</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Setting up the CLASSPATH</a:t>
            </a:r>
            <a:endParaRPr lang="en-US" b="1" dirty="0"/>
          </a:p>
        </p:txBody>
      </p:sp>
      <p:sp>
        <p:nvSpPr>
          <p:cNvPr id="5" name="TextBox 4"/>
          <p:cNvSpPr txBox="1"/>
          <p:nvPr/>
        </p:nvSpPr>
        <p:spPr>
          <a:xfrm>
            <a:off x="228600" y="914400"/>
            <a:ext cx="8763000" cy="2554545"/>
          </a:xfrm>
          <a:prstGeom prst="rect">
            <a:avLst/>
          </a:prstGeom>
          <a:noFill/>
        </p:spPr>
        <p:txBody>
          <a:bodyPr wrap="square" rtlCol="0">
            <a:spAutoFit/>
          </a:bodyPr>
          <a:lstStyle/>
          <a:p>
            <a:pPr algn="just"/>
            <a:r>
              <a:rPr lang="en-US" sz="3200" dirty="0" smtClean="0"/>
              <a:t>	Now to make this example more understandable, let's put the </a:t>
            </a:r>
            <a:r>
              <a:rPr lang="en-US" sz="3200" dirty="0" err="1" smtClean="0"/>
              <a:t>HelloWorld</a:t>
            </a:r>
            <a:r>
              <a:rPr lang="en-US" sz="3200" dirty="0" smtClean="0"/>
              <a:t> class along with its package (world) be under </a:t>
            </a:r>
            <a:r>
              <a:rPr lang="en-US" sz="3200" b="1" dirty="0" smtClean="0"/>
              <a:t>C:\myclasses</a:t>
            </a:r>
            <a:r>
              <a:rPr lang="en-US" sz="3200" dirty="0" smtClean="0"/>
              <a:t> directory instead. The new location of our </a:t>
            </a:r>
            <a:r>
              <a:rPr lang="en-US" sz="3200" dirty="0" err="1" smtClean="0"/>
              <a:t>HelloWorld</a:t>
            </a:r>
            <a:r>
              <a:rPr lang="en-US" sz="3200" dirty="0" smtClean="0"/>
              <a:t> should be as shown in Figure.</a:t>
            </a:r>
            <a:endParaRPr lang="en-US"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Setting up the CLASSPATH</a:t>
            </a:r>
            <a:endParaRPr lang="en-US" b="1" dirty="0"/>
          </a:p>
        </p:txBody>
      </p:sp>
      <p:pic>
        <p:nvPicPr>
          <p:cNvPr id="2050" name="Picture 2"/>
          <p:cNvPicPr>
            <a:picLocks noChangeAspect="1" noChangeArrowheads="1"/>
          </p:cNvPicPr>
          <p:nvPr/>
        </p:nvPicPr>
        <p:blipFill>
          <a:blip r:embed="rId2"/>
          <a:srcRect/>
          <a:stretch>
            <a:fillRect/>
          </a:stretch>
        </p:blipFill>
        <p:spPr bwMode="auto">
          <a:xfrm>
            <a:off x="304800" y="1143000"/>
            <a:ext cx="84123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Setting up the CLASSPATH</a:t>
            </a:r>
            <a:endParaRPr lang="en-US" b="1" dirty="0"/>
          </a:p>
        </p:txBody>
      </p:sp>
      <p:sp>
        <p:nvSpPr>
          <p:cNvPr id="5" name="TextBox 4"/>
          <p:cNvSpPr txBox="1"/>
          <p:nvPr/>
        </p:nvSpPr>
        <p:spPr>
          <a:xfrm>
            <a:off x="228600" y="914400"/>
            <a:ext cx="8763000" cy="4031873"/>
          </a:xfrm>
          <a:prstGeom prst="rect">
            <a:avLst/>
          </a:prstGeom>
          <a:noFill/>
        </p:spPr>
        <p:txBody>
          <a:bodyPr wrap="square" rtlCol="0">
            <a:spAutoFit/>
          </a:bodyPr>
          <a:lstStyle/>
          <a:p>
            <a:pPr algn="just"/>
            <a:r>
              <a:rPr lang="en-US" sz="3200" dirty="0" smtClean="0"/>
              <a:t>	We just changed the location of the package from </a:t>
            </a:r>
          </a:p>
          <a:p>
            <a:pPr algn="just"/>
            <a:r>
              <a:rPr lang="en-US" sz="3200" dirty="0" smtClean="0"/>
              <a:t>C:\world\HelloWorld.java </a:t>
            </a:r>
          </a:p>
          <a:p>
            <a:pPr algn="just"/>
            <a:r>
              <a:rPr lang="en-US" sz="3200" dirty="0" smtClean="0"/>
              <a:t>to </a:t>
            </a:r>
          </a:p>
          <a:p>
            <a:pPr algn="just"/>
            <a:r>
              <a:rPr lang="en-US" sz="3200" dirty="0" smtClean="0"/>
              <a:t>C:\myclasses\world\HelloWorld.java. </a:t>
            </a:r>
          </a:p>
          <a:p>
            <a:pPr algn="just"/>
            <a:r>
              <a:rPr lang="en-US" sz="3200" dirty="0" smtClean="0"/>
              <a:t>Our CLASSPATH then needs to be changed to point to the new location of the package world accordingly.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Setting up the CLASSPATH</a:t>
            </a:r>
            <a:endParaRPr lang="en-US" b="1" dirty="0"/>
          </a:p>
        </p:txBody>
      </p:sp>
      <p:sp>
        <p:nvSpPr>
          <p:cNvPr id="5" name="TextBox 4"/>
          <p:cNvSpPr txBox="1"/>
          <p:nvPr/>
        </p:nvSpPr>
        <p:spPr>
          <a:xfrm>
            <a:off x="228600" y="914400"/>
            <a:ext cx="8763000" cy="4524315"/>
          </a:xfrm>
          <a:prstGeom prst="rect">
            <a:avLst/>
          </a:prstGeom>
          <a:noFill/>
        </p:spPr>
        <p:txBody>
          <a:bodyPr wrap="square" rtlCol="0">
            <a:spAutoFit/>
          </a:bodyPr>
          <a:lstStyle/>
          <a:p>
            <a:pPr algn="just"/>
            <a:r>
              <a:rPr lang="en-US" sz="3200" dirty="0" smtClean="0"/>
              <a:t>set CLASSPATH=.;</a:t>
            </a:r>
            <a:r>
              <a:rPr lang="en-US" sz="3200" b="1" dirty="0" smtClean="0"/>
              <a:t>C:\myclasses;</a:t>
            </a:r>
            <a:r>
              <a:rPr lang="en-US" sz="3200" dirty="0" smtClean="0"/>
              <a:t> </a:t>
            </a:r>
          </a:p>
          <a:p>
            <a:pPr algn="just"/>
            <a:r>
              <a:rPr lang="en-US" sz="3200" dirty="0" smtClean="0"/>
              <a:t>	Thus, Java will look for java classes from the current directory and </a:t>
            </a:r>
            <a:r>
              <a:rPr lang="en-US" sz="3200" b="1" dirty="0" smtClean="0"/>
              <a:t>C:\myclasses</a:t>
            </a:r>
            <a:r>
              <a:rPr lang="en-US" sz="3200" dirty="0" smtClean="0"/>
              <a:t> directory instead. Someone may ask "Do we have to run the </a:t>
            </a:r>
            <a:r>
              <a:rPr lang="en-US" sz="3200" dirty="0" err="1" smtClean="0"/>
              <a:t>HelloWorld</a:t>
            </a:r>
            <a:r>
              <a:rPr lang="en-US" sz="3200" dirty="0" smtClean="0"/>
              <a:t> at the directory that we store its class file </a:t>
            </a:r>
            <a:r>
              <a:rPr lang="en-US" sz="3200" dirty="0" err="1" smtClean="0"/>
              <a:t>everytime</a:t>
            </a:r>
            <a:r>
              <a:rPr lang="en-US" sz="3200" dirty="0" smtClean="0"/>
              <a:t>?". The answer is NO. We can run the </a:t>
            </a:r>
            <a:r>
              <a:rPr lang="en-US" sz="3200" dirty="0" err="1" smtClean="0"/>
              <a:t>HelloWorld</a:t>
            </a:r>
            <a:r>
              <a:rPr lang="en-US" sz="3200" dirty="0" smtClean="0"/>
              <a:t> from anywhere as long as we still include the package world in the CLASSPATH. For example,</a:t>
            </a:r>
            <a:endParaRPr lang="en-US" sz="3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Setting up the CLASSPATH</a:t>
            </a:r>
            <a:endParaRPr lang="en-US" b="1" dirty="0"/>
          </a:p>
        </p:txBody>
      </p:sp>
      <p:sp>
        <p:nvSpPr>
          <p:cNvPr id="5" name="TextBox 4"/>
          <p:cNvSpPr txBox="1"/>
          <p:nvPr/>
        </p:nvSpPr>
        <p:spPr>
          <a:xfrm>
            <a:off x="228600" y="914400"/>
            <a:ext cx="8763000" cy="4524315"/>
          </a:xfrm>
          <a:prstGeom prst="rect">
            <a:avLst/>
          </a:prstGeom>
          <a:noFill/>
        </p:spPr>
        <p:txBody>
          <a:bodyPr wrap="square" rtlCol="0">
            <a:spAutoFit/>
          </a:bodyPr>
          <a:lstStyle/>
          <a:p>
            <a:pPr algn="just"/>
            <a:r>
              <a:rPr lang="en-US" sz="3200" dirty="0" smtClean="0"/>
              <a:t>C:\&gt;set CLASSPATH=.;C:\; </a:t>
            </a:r>
          </a:p>
          <a:p>
            <a:pPr algn="just"/>
            <a:r>
              <a:rPr lang="en-US" sz="3200" dirty="0" smtClean="0"/>
              <a:t>C:\&gt;set CLASSPATH </a:t>
            </a:r>
            <a:r>
              <a:rPr lang="en-US" sz="3200" i="1" dirty="0" smtClean="0"/>
              <a:t>// see what we have</a:t>
            </a:r>
          </a:p>
          <a:p>
            <a:pPr algn="just"/>
            <a:r>
              <a:rPr lang="en-US" sz="3200" dirty="0" smtClean="0"/>
              <a:t>CLASSPATH=.;C:\; </a:t>
            </a:r>
          </a:p>
          <a:p>
            <a:pPr algn="just"/>
            <a:r>
              <a:rPr lang="en-US" sz="3200" dirty="0" smtClean="0"/>
              <a:t>C:\&gt;</a:t>
            </a:r>
            <a:r>
              <a:rPr lang="en-US" sz="3200" dirty="0" err="1" smtClean="0"/>
              <a:t>cd</a:t>
            </a:r>
            <a:r>
              <a:rPr lang="en-US" sz="3200" dirty="0" smtClean="0"/>
              <a:t> world </a:t>
            </a:r>
          </a:p>
          <a:p>
            <a:pPr algn="just"/>
            <a:r>
              <a:rPr lang="en-US" sz="3200" b="1" dirty="0" smtClean="0"/>
              <a:t>C:\world&gt;java </a:t>
            </a:r>
            <a:r>
              <a:rPr lang="en-US" sz="3200" b="1" dirty="0" err="1" smtClean="0"/>
              <a:t>world.HelloWorld</a:t>
            </a:r>
            <a:r>
              <a:rPr lang="en-US" sz="3200" b="1" dirty="0" smtClean="0"/>
              <a:t> </a:t>
            </a:r>
          </a:p>
          <a:p>
            <a:pPr algn="just"/>
            <a:r>
              <a:rPr lang="en-US" sz="3200" b="1" dirty="0" smtClean="0"/>
              <a:t>Hello World</a:t>
            </a:r>
            <a:r>
              <a:rPr lang="en-US" sz="3200" dirty="0" smtClean="0"/>
              <a:t> </a:t>
            </a:r>
          </a:p>
          <a:p>
            <a:pPr algn="just"/>
            <a:r>
              <a:rPr lang="en-US" sz="3200" dirty="0" smtClean="0"/>
              <a:t>C:\world&gt;</a:t>
            </a:r>
            <a:r>
              <a:rPr lang="en-US" sz="3200" dirty="0" err="1" smtClean="0"/>
              <a:t>cd</a:t>
            </a:r>
            <a:r>
              <a:rPr lang="en-US" sz="3200" dirty="0" smtClean="0"/>
              <a:t> .. </a:t>
            </a:r>
          </a:p>
          <a:p>
            <a:pPr algn="just"/>
            <a:r>
              <a:rPr lang="en-US" sz="3200" b="1" dirty="0" smtClean="0"/>
              <a:t>C:\&gt;java </a:t>
            </a:r>
            <a:r>
              <a:rPr lang="en-US" sz="3200" b="1" dirty="0" err="1" smtClean="0"/>
              <a:t>world.HelloWorld</a:t>
            </a:r>
            <a:r>
              <a:rPr lang="en-US" sz="3200" b="1" dirty="0" smtClean="0"/>
              <a:t> </a:t>
            </a:r>
          </a:p>
          <a:p>
            <a:pPr algn="just"/>
            <a:r>
              <a:rPr lang="en-US" sz="3200" b="1" dirty="0" smtClean="0"/>
              <a:t>Hello World</a:t>
            </a:r>
            <a:r>
              <a:rPr lang="en-US" sz="3200" dirty="0" smtClean="0"/>
              <a:t> </a:t>
            </a:r>
            <a:endParaRPr lang="en-US" sz="3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err="1" smtClean="0"/>
              <a:t>Subpackage</a:t>
            </a:r>
            <a:r>
              <a:rPr lang="en-US" sz="3600" b="1" dirty="0" smtClean="0"/>
              <a:t> (package inside another package)</a:t>
            </a:r>
            <a:endParaRPr lang="en-US" sz="3600" b="1" dirty="0"/>
          </a:p>
        </p:txBody>
      </p:sp>
      <p:sp>
        <p:nvSpPr>
          <p:cNvPr id="5" name="TextBox 4"/>
          <p:cNvSpPr txBox="1"/>
          <p:nvPr/>
        </p:nvSpPr>
        <p:spPr>
          <a:xfrm>
            <a:off x="228600" y="914400"/>
            <a:ext cx="8763000" cy="2554545"/>
          </a:xfrm>
          <a:prstGeom prst="rect">
            <a:avLst/>
          </a:prstGeom>
          <a:noFill/>
        </p:spPr>
        <p:txBody>
          <a:bodyPr wrap="square" rtlCol="0">
            <a:spAutoFit/>
          </a:bodyPr>
          <a:lstStyle/>
          <a:p>
            <a:pPr algn="just"/>
            <a:r>
              <a:rPr lang="en-US" sz="3200" dirty="0" smtClean="0"/>
              <a:t>	Assume we have another file called HelloMoon.java. We want to store it in a </a:t>
            </a:r>
            <a:r>
              <a:rPr lang="en-US" sz="3200" dirty="0" err="1" smtClean="0"/>
              <a:t>subpackage</a:t>
            </a:r>
            <a:r>
              <a:rPr lang="en-US" sz="3200" dirty="0" smtClean="0"/>
              <a:t> "moon", which stays inside package world. The </a:t>
            </a:r>
            <a:r>
              <a:rPr lang="en-US" sz="3200" dirty="0" err="1" smtClean="0"/>
              <a:t>HelloMoon</a:t>
            </a:r>
            <a:r>
              <a:rPr lang="en-US" sz="3200" dirty="0" smtClean="0"/>
              <a:t> class should look something like this: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err="1" smtClean="0"/>
              <a:t>Subpackage</a:t>
            </a:r>
            <a:r>
              <a:rPr lang="en-US" sz="3600" b="1" dirty="0" smtClean="0"/>
              <a:t> (package inside another package)</a:t>
            </a:r>
            <a:endParaRPr lang="en-US" sz="3600" b="1" dirty="0"/>
          </a:p>
        </p:txBody>
      </p:sp>
      <p:sp>
        <p:nvSpPr>
          <p:cNvPr id="5" name="TextBox 4"/>
          <p:cNvSpPr txBox="1"/>
          <p:nvPr/>
        </p:nvSpPr>
        <p:spPr>
          <a:xfrm>
            <a:off x="228600" y="914400"/>
            <a:ext cx="8763000" cy="6001643"/>
          </a:xfrm>
          <a:prstGeom prst="rect">
            <a:avLst/>
          </a:prstGeom>
          <a:noFill/>
        </p:spPr>
        <p:txBody>
          <a:bodyPr wrap="square" rtlCol="0">
            <a:spAutoFit/>
          </a:bodyPr>
          <a:lstStyle/>
          <a:p>
            <a:pPr algn="just"/>
            <a:r>
              <a:rPr lang="en-US" sz="3200" dirty="0" smtClean="0"/>
              <a:t>package </a:t>
            </a:r>
            <a:r>
              <a:rPr lang="en-US" sz="3200" dirty="0" err="1" smtClean="0"/>
              <a:t>world.moon</a:t>
            </a:r>
            <a:r>
              <a:rPr lang="en-US" sz="3200" dirty="0" smtClean="0"/>
              <a:t>; </a:t>
            </a:r>
          </a:p>
          <a:p>
            <a:pPr algn="just"/>
            <a:r>
              <a:rPr lang="en-US" sz="3200" dirty="0" smtClean="0"/>
              <a:t>public class </a:t>
            </a:r>
            <a:r>
              <a:rPr lang="en-US" sz="3200" dirty="0" err="1" smtClean="0"/>
              <a:t>HelloMoon</a:t>
            </a:r>
            <a:r>
              <a:rPr lang="en-US" sz="3200" dirty="0" smtClean="0"/>
              <a:t> </a:t>
            </a:r>
          </a:p>
          <a:p>
            <a:pPr algn="just"/>
            <a:r>
              <a:rPr lang="en-US" sz="3200" dirty="0" smtClean="0"/>
              <a:t>{ </a:t>
            </a:r>
          </a:p>
          <a:p>
            <a:pPr algn="just"/>
            <a:r>
              <a:rPr lang="en-US" sz="3200" dirty="0" smtClean="0"/>
              <a:t>	private String </a:t>
            </a:r>
            <a:r>
              <a:rPr lang="en-US" sz="3200" dirty="0" err="1" smtClean="0"/>
              <a:t>holeName</a:t>
            </a:r>
            <a:r>
              <a:rPr lang="en-US" sz="3200" dirty="0" smtClean="0"/>
              <a:t> = "rabbit hole"; </a:t>
            </a:r>
          </a:p>
          <a:p>
            <a:pPr algn="just"/>
            <a:r>
              <a:rPr lang="en-US" sz="3200" dirty="0" smtClean="0"/>
              <a:t>	public </a:t>
            </a:r>
            <a:r>
              <a:rPr lang="en-US" sz="3200" dirty="0" err="1" smtClean="0"/>
              <a:t>getHoleName</a:t>
            </a:r>
            <a:r>
              <a:rPr lang="en-US" sz="3200" dirty="0" smtClean="0"/>
              <a:t>() </a:t>
            </a:r>
          </a:p>
          <a:p>
            <a:pPr algn="just"/>
            <a:r>
              <a:rPr lang="en-US" sz="3200" dirty="0" smtClean="0"/>
              <a:t>	{ 		return hole; </a:t>
            </a:r>
          </a:p>
          <a:p>
            <a:pPr algn="just"/>
            <a:r>
              <a:rPr lang="en-US" sz="3200" dirty="0" smtClean="0"/>
              <a:t>	} </a:t>
            </a:r>
          </a:p>
          <a:p>
            <a:pPr algn="just"/>
            <a:r>
              <a:rPr lang="en-US" sz="3200" dirty="0" smtClean="0"/>
              <a:t>	public </a:t>
            </a:r>
            <a:r>
              <a:rPr lang="en-US" sz="3200" dirty="0" err="1" smtClean="0"/>
              <a:t>setHole</a:t>
            </a:r>
            <a:r>
              <a:rPr lang="en-US" sz="3200" dirty="0" smtClean="0"/>
              <a:t>(String </a:t>
            </a:r>
            <a:r>
              <a:rPr lang="en-US" sz="3200" dirty="0" err="1" smtClean="0"/>
              <a:t>holeName</a:t>
            </a:r>
            <a:r>
              <a:rPr lang="en-US" sz="3200" dirty="0" smtClean="0"/>
              <a:t>) </a:t>
            </a:r>
          </a:p>
          <a:p>
            <a:pPr algn="just"/>
            <a:r>
              <a:rPr lang="en-US" sz="3200" dirty="0" smtClean="0"/>
              <a:t>	{ </a:t>
            </a:r>
          </a:p>
          <a:p>
            <a:pPr algn="just"/>
            <a:r>
              <a:rPr lang="en-US" sz="3200" dirty="0" smtClean="0"/>
              <a:t>		</a:t>
            </a:r>
            <a:r>
              <a:rPr lang="en-US" sz="3200" dirty="0" err="1" smtClean="0"/>
              <a:t>this.holeName</a:t>
            </a:r>
            <a:r>
              <a:rPr lang="en-US" sz="3200" dirty="0" smtClean="0"/>
              <a:t> = </a:t>
            </a:r>
            <a:r>
              <a:rPr lang="en-US" sz="3200" dirty="0" err="1" smtClean="0"/>
              <a:t>holeName</a:t>
            </a:r>
            <a:r>
              <a:rPr lang="en-US" sz="3200" dirty="0" smtClean="0"/>
              <a:t>; </a:t>
            </a:r>
          </a:p>
          <a:p>
            <a:pPr algn="just"/>
            <a:r>
              <a:rPr lang="en-US" sz="3200" dirty="0" smtClean="0"/>
              <a:t>	} </a:t>
            </a:r>
          </a:p>
          <a:p>
            <a:pPr algn="just"/>
            <a:r>
              <a:rPr lang="en-US" sz="3200"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err="1" smtClean="0"/>
              <a:t>Subpackage</a:t>
            </a:r>
            <a:r>
              <a:rPr lang="en-US" sz="3600" b="1" dirty="0" smtClean="0"/>
              <a:t> (package inside another package)</a:t>
            </a:r>
            <a:endParaRPr lang="en-US" sz="3600" b="1" dirty="0"/>
          </a:p>
        </p:txBody>
      </p:sp>
      <p:sp>
        <p:nvSpPr>
          <p:cNvPr id="5" name="TextBox 4"/>
          <p:cNvSpPr txBox="1"/>
          <p:nvPr/>
        </p:nvSpPr>
        <p:spPr>
          <a:xfrm>
            <a:off x="228600" y="914400"/>
            <a:ext cx="8763000" cy="2062103"/>
          </a:xfrm>
          <a:prstGeom prst="rect">
            <a:avLst/>
          </a:prstGeom>
          <a:noFill/>
        </p:spPr>
        <p:txBody>
          <a:bodyPr wrap="square" rtlCol="0">
            <a:spAutoFit/>
          </a:bodyPr>
          <a:lstStyle/>
          <a:p>
            <a:pPr algn="just"/>
            <a:r>
              <a:rPr lang="en-US" sz="3200" dirty="0" smtClean="0"/>
              <a:t>	If we store the package world under C: as before, the HelloMoon.java would be c:\world\moon\HelloMoon.java as shown in Figure below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err="1" smtClean="0"/>
              <a:t>Subpackage</a:t>
            </a:r>
            <a:r>
              <a:rPr lang="en-US" sz="3600" b="1" dirty="0" smtClean="0"/>
              <a:t> (package inside another package)</a:t>
            </a:r>
            <a:endParaRPr lang="en-US" sz="3600" b="1" dirty="0"/>
          </a:p>
        </p:txBody>
      </p:sp>
      <p:pic>
        <p:nvPicPr>
          <p:cNvPr id="3074" name="Picture 2"/>
          <p:cNvPicPr>
            <a:picLocks noChangeAspect="1" noChangeArrowheads="1"/>
          </p:cNvPicPr>
          <p:nvPr/>
        </p:nvPicPr>
        <p:blipFill>
          <a:blip r:embed="rId2"/>
          <a:srcRect/>
          <a:stretch>
            <a:fillRect/>
          </a:stretch>
        </p:blipFill>
        <p:spPr bwMode="auto">
          <a:xfrm>
            <a:off x="228600" y="1143000"/>
            <a:ext cx="8779054"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err="1" smtClean="0"/>
              <a:t>Subpackage</a:t>
            </a:r>
            <a:r>
              <a:rPr lang="en-US" sz="3600" b="1" dirty="0" smtClean="0"/>
              <a:t> (package inside another package)</a:t>
            </a:r>
            <a:endParaRPr lang="en-US" sz="3600" b="1" dirty="0"/>
          </a:p>
        </p:txBody>
      </p:sp>
      <p:sp>
        <p:nvSpPr>
          <p:cNvPr id="5" name="TextBox 4"/>
          <p:cNvSpPr txBox="1"/>
          <p:nvPr/>
        </p:nvSpPr>
        <p:spPr>
          <a:xfrm>
            <a:off x="228600" y="914400"/>
            <a:ext cx="8763000" cy="2062103"/>
          </a:xfrm>
          <a:prstGeom prst="rect">
            <a:avLst/>
          </a:prstGeom>
          <a:noFill/>
        </p:spPr>
        <p:txBody>
          <a:bodyPr wrap="square" rtlCol="0">
            <a:spAutoFit/>
          </a:bodyPr>
          <a:lstStyle/>
          <a:p>
            <a:pPr algn="just"/>
            <a:r>
              <a:rPr lang="en-US" sz="3200" dirty="0" smtClean="0"/>
              <a:t>	If we store the package world under C: as before, the HelloMoon.java would be c:\world\moon\HelloMoon.java as shown in Figure below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Types of Packages</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Packages can be classified in two different types :</a:t>
            </a:r>
          </a:p>
          <a:p>
            <a:pPr lvl="1" algn="just">
              <a:buFontTx/>
              <a:buAutoNum type="arabicPeriod"/>
            </a:pPr>
            <a:r>
              <a:rPr lang="en-US" sz="3200" b="1" dirty="0" smtClean="0"/>
              <a:t>Java API Packages</a:t>
            </a:r>
          </a:p>
          <a:p>
            <a:pPr lvl="1" algn="just">
              <a:buFontTx/>
              <a:buAutoNum type="arabicPeriod"/>
            </a:pPr>
            <a:r>
              <a:rPr lang="en-US" sz="3200" b="1" dirty="0" smtClean="0"/>
              <a:t>User Defined Packages</a:t>
            </a:r>
          </a:p>
          <a:p>
            <a:pPr algn="just"/>
            <a:r>
              <a:rPr lang="en-US" sz="3200" dirty="0" smtClean="0"/>
              <a:t>	Java API packages means readymade packages given by java.</a:t>
            </a:r>
          </a:p>
          <a:p>
            <a:pPr algn="just"/>
            <a:r>
              <a:rPr lang="en-US" sz="3200" dirty="0" smtClean="0"/>
              <a:t>	User Defined packages means the packages developed by us.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err="1" smtClean="0"/>
              <a:t>Subpackage</a:t>
            </a:r>
            <a:r>
              <a:rPr lang="en-US" sz="3600" b="1" dirty="0" smtClean="0"/>
              <a:t> (package inside another package)</a:t>
            </a:r>
            <a:endParaRPr lang="en-US" sz="3600" b="1" dirty="0"/>
          </a:p>
        </p:txBody>
      </p:sp>
      <p:sp>
        <p:nvSpPr>
          <p:cNvPr id="5" name="TextBox 4"/>
          <p:cNvSpPr txBox="1"/>
          <p:nvPr/>
        </p:nvSpPr>
        <p:spPr>
          <a:xfrm>
            <a:off x="228600" y="914400"/>
            <a:ext cx="8763000" cy="3046988"/>
          </a:xfrm>
          <a:prstGeom prst="rect">
            <a:avLst/>
          </a:prstGeom>
          <a:noFill/>
        </p:spPr>
        <p:txBody>
          <a:bodyPr wrap="square" rtlCol="0">
            <a:spAutoFit/>
          </a:bodyPr>
          <a:lstStyle/>
          <a:p>
            <a:pPr algn="just"/>
            <a:r>
              <a:rPr lang="en-US" sz="3200" dirty="0" smtClean="0"/>
              <a:t>	Although we add a </a:t>
            </a:r>
            <a:r>
              <a:rPr lang="en-US" sz="3200" dirty="0" err="1" smtClean="0"/>
              <a:t>subpackage</a:t>
            </a:r>
            <a:r>
              <a:rPr lang="en-US" sz="3200" dirty="0" smtClean="0"/>
              <a:t> under package world, we still don't have to change anything in our CLASSPATH. However, when we want to reference to the </a:t>
            </a:r>
            <a:r>
              <a:rPr lang="en-US" sz="3200" dirty="0" err="1" smtClean="0"/>
              <a:t>HelloMoon</a:t>
            </a:r>
            <a:r>
              <a:rPr lang="en-US" sz="3200" dirty="0" smtClean="0"/>
              <a:t> class, we have to use </a:t>
            </a:r>
            <a:r>
              <a:rPr lang="en-US" sz="3200" dirty="0" err="1" smtClean="0"/>
              <a:t>world.moon.HelloMoon</a:t>
            </a:r>
            <a:r>
              <a:rPr lang="en-US" sz="3200" dirty="0" smtClean="0"/>
              <a:t> as its fully-qualified class name.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smtClean="0"/>
              <a:t>How to use Package</a:t>
            </a:r>
            <a:endParaRPr lang="en-US" sz="4000" b="1" dirty="0"/>
          </a:p>
        </p:txBody>
      </p:sp>
      <p:sp>
        <p:nvSpPr>
          <p:cNvPr id="5" name="TextBox 4"/>
          <p:cNvSpPr txBox="1"/>
          <p:nvPr/>
        </p:nvSpPr>
        <p:spPr>
          <a:xfrm>
            <a:off x="228600" y="914400"/>
            <a:ext cx="8763000" cy="3108543"/>
          </a:xfrm>
          <a:prstGeom prst="rect">
            <a:avLst/>
          </a:prstGeom>
          <a:noFill/>
        </p:spPr>
        <p:txBody>
          <a:bodyPr wrap="square" rtlCol="0">
            <a:spAutoFit/>
          </a:bodyPr>
          <a:lstStyle/>
          <a:p>
            <a:pPr algn="just"/>
            <a:r>
              <a:rPr lang="en-US" sz="3200" dirty="0" smtClean="0"/>
              <a:t>	There are 2 ways in order to use the public classes stored in package. </a:t>
            </a:r>
          </a:p>
          <a:p>
            <a:pPr marL="514350" indent="-514350" algn="just">
              <a:buAutoNum type="arabicPeriod"/>
            </a:pPr>
            <a:r>
              <a:rPr lang="en-US" sz="3200" dirty="0" smtClean="0"/>
              <a:t>Declare the fully-qualified class name. </a:t>
            </a:r>
          </a:p>
          <a:p>
            <a:pPr marL="514350" indent="-514350" algn="just"/>
            <a:r>
              <a:rPr lang="en-US" sz="3200" dirty="0" smtClean="0"/>
              <a:t>For example, </a:t>
            </a:r>
          </a:p>
          <a:p>
            <a:pPr marL="514350" indent="-514350" algn="just"/>
            <a:r>
              <a:rPr lang="en-US" sz="2800" dirty="0" smtClean="0"/>
              <a:t>     	</a:t>
            </a:r>
            <a:r>
              <a:rPr lang="en-US" sz="2000" dirty="0" err="1" smtClean="0"/>
              <a:t>world.HelloWorld</a:t>
            </a:r>
            <a:r>
              <a:rPr lang="en-US" sz="2000" dirty="0" smtClean="0"/>
              <a:t> </a:t>
            </a:r>
            <a:r>
              <a:rPr lang="en-US" sz="2000" dirty="0" err="1" smtClean="0"/>
              <a:t>helloWorld</a:t>
            </a:r>
            <a:r>
              <a:rPr lang="en-US" sz="2000" dirty="0" smtClean="0"/>
              <a:t> = new </a:t>
            </a:r>
            <a:r>
              <a:rPr lang="en-US" sz="2000" dirty="0" err="1" smtClean="0"/>
              <a:t>world.HelloWorld</a:t>
            </a:r>
            <a:r>
              <a:rPr lang="en-US" sz="2000" dirty="0" smtClean="0"/>
              <a:t>(); </a:t>
            </a:r>
          </a:p>
          <a:p>
            <a:pPr marL="514350" indent="-514350" algn="just"/>
            <a:r>
              <a:rPr lang="en-US" sz="2000" dirty="0" smtClean="0"/>
              <a:t>	</a:t>
            </a:r>
            <a:r>
              <a:rPr lang="en-US" sz="2000" dirty="0" err="1" smtClean="0"/>
              <a:t>world.moon.HelloMoon</a:t>
            </a:r>
            <a:r>
              <a:rPr lang="en-US" sz="2000" dirty="0" smtClean="0"/>
              <a:t> </a:t>
            </a:r>
            <a:r>
              <a:rPr lang="en-US" sz="2000" dirty="0" err="1" smtClean="0"/>
              <a:t>helloMoon</a:t>
            </a:r>
            <a:r>
              <a:rPr lang="en-US" sz="2000" dirty="0" smtClean="0"/>
              <a:t> = new </a:t>
            </a:r>
            <a:r>
              <a:rPr lang="en-US" sz="2000" dirty="0" err="1" smtClean="0"/>
              <a:t>world.moon.HelloMoon</a:t>
            </a:r>
            <a:r>
              <a:rPr lang="en-US" sz="2000" dirty="0" smtClean="0"/>
              <a:t>(); </a:t>
            </a:r>
          </a:p>
          <a:p>
            <a:pPr marL="514350" indent="-514350" algn="just"/>
            <a:r>
              <a:rPr lang="en-US" sz="2000" dirty="0" smtClean="0"/>
              <a:t>	String </a:t>
            </a:r>
            <a:r>
              <a:rPr lang="en-US" sz="2000" dirty="0" err="1" smtClean="0"/>
              <a:t>holeName</a:t>
            </a:r>
            <a:r>
              <a:rPr lang="en-US" sz="2000" dirty="0" smtClean="0"/>
              <a:t> = </a:t>
            </a:r>
            <a:r>
              <a:rPr lang="en-US" sz="2000" dirty="0" err="1" smtClean="0"/>
              <a:t>helloMoon.getHoleName</a:t>
            </a:r>
            <a:r>
              <a:rPr lang="en-US" sz="2000" dirty="0"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smtClean="0"/>
              <a:t>How to use Package</a:t>
            </a:r>
            <a:endParaRPr lang="en-US" sz="4000" b="1" dirty="0"/>
          </a:p>
        </p:txBody>
      </p:sp>
      <p:sp>
        <p:nvSpPr>
          <p:cNvPr id="5" name="TextBox 4"/>
          <p:cNvSpPr txBox="1"/>
          <p:nvPr/>
        </p:nvSpPr>
        <p:spPr>
          <a:xfrm>
            <a:off x="228600" y="914400"/>
            <a:ext cx="8763000" cy="4278094"/>
          </a:xfrm>
          <a:prstGeom prst="rect">
            <a:avLst/>
          </a:prstGeom>
          <a:noFill/>
        </p:spPr>
        <p:txBody>
          <a:bodyPr wrap="square" rtlCol="0">
            <a:spAutoFit/>
          </a:bodyPr>
          <a:lstStyle/>
          <a:p>
            <a:pPr algn="just"/>
            <a:r>
              <a:rPr lang="en-US" sz="3200" dirty="0" smtClean="0"/>
              <a:t>2) Use an "import" keyword: </a:t>
            </a:r>
          </a:p>
          <a:p>
            <a:pPr algn="just"/>
            <a:r>
              <a:rPr lang="en-US" sz="2400" dirty="0" smtClean="0"/>
              <a:t>import world.*; </a:t>
            </a:r>
          </a:p>
          <a:p>
            <a:pPr algn="just"/>
            <a:r>
              <a:rPr lang="en-US" sz="2400" i="1" dirty="0" smtClean="0"/>
              <a:t>	// we can call any public classes inside the world package</a:t>
            </a:r>
            <a:r>
              <a:rPr lang="en-US" sz="2400" dirty="0" smtClean="0"/>
              <a:t> </a:t>
            </a:r>
          </a:p>
          <a:p>
            <a:pPr algn="just"/>
            <a:r>
              <a:rPr lang="en-US" sz="2400" dirty="0" smtClean="0"/>
              <a:t>import </a:t>
            </a:r>
            <a:r>
              <a:rPr lang="en-US" sz="2400" dirty="0" err="1" smtClean="0"/>
              <a:t>world.moon</a:t>
            </a:r>
            <a:r>
              <a:rPr lang="en-US" sz="2400" dirty="0" smtClean="0"/>
              <a:t>.*; </a:t>
            </a:r>
          </a:p>
          <a:p>
            <a:pPr algn="just"/>
            <a:r>
              <a:rPr lang="en-US" sz="2400" i="1" dirty="0" smtClean="0"/>
              <a:t>	// we can call any public classes inside the </a:t>
            </a:r>
            <a:r>
              <a:rPr lang="en-US" sz="2400" b="1" i="1" dirty="0" err="1" smtClean="0"/>
              <a:t>world.moon</a:t>
            </a:r>
            <a:r>
              <a:rPr lang="en-US" sz="2400" b="1" i="1" dirty="0" smtClean="0"/>
              <a:t> </a:t>
            </a:r>
            <a:r>
              <a:rPr lang="en-US" sz="2400" i="1" dirty="0" smtClean="0"/>
              <a:t>package</a:t>
            </a:r>
            <a:r>
              <a:rPr lang="en-US" sz="2400" dirty="0" smtClean="0"/>
              <a:t> </a:t>
            </a:r>
          </a:p>
          <a:p>
            <a:pPr algn="just"/>
            <a:r>
              <a:rPr lang="en-US" sz="2400" dirty="0" smtClean="0"/>
              <a:t>import </a:t>
            </a:r>
            <a:r>
              <a:rPr lang="en-US" sz="2400" dirty="0" err="1" smtClean="0"/>
              <a:t>java.util</a:t>
            </a:r>
            <a:r>
              <a:rPr lang="en-US" sz="2400" dirty="0" smtClean="0"/>
              <a:t>.*; </a:t>
            </a:r>
          </a:p>
          <a:p>
            <a:pPr algn="just"/>
            <a:r>
              <a:rPr lang="en-US" sz="2400" i="1" dirty="0" smtClean="0"/>
              <a:t>	// import all public classes from </a:t>
            </a:r>
            <a:r>
              <a:rPr lang="en-US" sz="2400" b="1" i="1" dirty="0" err="1" smtClean="0"/>
              <a:t>java.util</a:t>
            </a:r>
            <a:r>
              <a:rPr lang="en-US" sz="2400" i="1" dirty="0" smtClean="0"/>
              <a:t> package</a:t>
            </a:r>
            <a:r>
              <a:rPr lang="en-US" sz="2400" dirty="0" smtClean="0"/>
              <a:t> </a:t>
            </a:r>
          </a:p>
          <a:p>
            <a:pPr algn="just"/>
            <a:r>
              <a:rPr lang="en-US" sz="2400" dirty="0" smtClean="0"/>
              <a:t>import </a:t>
            </a:r>
            <a:r>
              <a:rPr lang="en-US" sz="2400" dirty="0" err="1" smtClean="0"/>
              <a:t>java.util.Hashtable</a:t>
            </a:r>
            <a:r>
              <a:rPr lang="en-US" sz="2400" dirty="0" smtClean="0"/>
              <a:t>; </a:t>
            </a:r>
          </a:p>
          <a:p>
            <a:pPr algn="just"/>
            <a:r>
              <a:rPr lang="en-US" sz="2400" i="1" dirty="0" smtClean="0"/>
              <a:t>	// import only </a:t>
            </a:r>
            <a:r>
              <a:rPr lang="en-US" sz="2400" b="1" i="1" dirty="0" err="1" smtClean="0"/>
              <a:t>Hashtable</a:t>
            </a:r>
            <a:r>
              <a:rPr lang="en-US" sz="2400" i="1" dirty="0" smtClean="0"/>
              <a:t> class (not all classes in </a:t>
            </a:r>
            <a:r>
              <a:rPr lang="en-US" sz="2400" i="1" dirty="0" err="1" smtClean="0"/>
              <a:t>java.util</a:t>
            </a:r>
            <a:r>
              <a:rPr lang="en-US" sz="2400" i="1" dirty="0" smtClean="0"/>
              <a:t> package)</a:t>
            </a:r>
            <a:endParaRPr lang="en-US" sz="16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smtClean="0"/>
              <a:t>How to use Package</a:t>
            </a:r>
            <a:endParaRPr lang="en-US" sz="4000" b="1" dirty="0"/>
          </a:p>
        </p:txBody>
      </p:sp>
      <p:sp>
        <p:nvSpPr>
          <p:cNvPr id="5" name="TextBox 4"/>
          <p:cNvSpPr txBox="1"/>
          <p:nvPr/>
        </p:nvSpPr>
        <p:spPr>
          <a:xfrm>
            <a:off x="228600" y="914400"/>
            <a:ext cx="8763000" cy="5139869"/>
          </a:xfrm>
          <a:prstGeom prst="rect">
            <a:avLst/>
          </a:prstGeom>
          <a:noFill/>
        </p:spPr>
        <p:txBody>
          <a:bodyPr wrap="square" rtlCol="0">
            <a:spAutoFit/>
          </a:bodyPr>
          <a:lstStyle/>
          <a:p>
            <a:pPr algn="just"/>
            <a:r>
              <a:rPr lang="en-US" sz="3200" dirty="0" smtClean="0"/>
              <a:t>	Thus, the code that we use to call the </a:t>
            </a:r>
            <a:r>
              <a:rPr lang="en-US" sz="3200" dirty="0" err="1" smtClean="0"/>
              <a:t>HelloWorld</a:t>
            </a:r>
            <a:r>
              <a:rPr lang="en-US" sz="3200" dirty="0" smtClean="0"/>
              <a:t> and </a:t>
            </a:r>
            <a:r>
              <a:rPr lang="en-US" sz="3200" dirty="0" err="1" smtClean="0"/>
              <a:t>HelloMoon</a:t>
            </a:r>
            <a:r>
              <a:rPr lang="en-US" sz="3200" dirty="0" smtClean="0"/>
              <a:t> class should be ... </a:t>
            </a:r>
            <a:r>
              <a:rPr lang="en-US" sz="3200" dirty="0" err="1" smtClean="0"/>
              <a:t>HelloWorld</a:t>
            </a:r>
            <a:r>
              <a:rPr lang="en-US" sz="3200" dirty="0" smtClean="0"/>
              <a:t> </a:t>
            </a:r>
            <a:r>
              <a:rPr lang="en-US" sz="3200" dirty="0" err="1" smtClean="0"/>
              <a:t>helloWorld</a:t>
            </a:r>
            <a:r>
              <a:rPr lang="en-US" sz="3200" dirty="0" smtClean="0"/>
              <a:t> = new </a:t>
            </a:r>
            <a:r>
              <a:rPr lang="en-US" sz="3200" dirty="0" err="1" smtClean="0"/>
              <a:t>HelloWorld</a:t>
            </a:r>
            <a:r>
              <a:rPr lang="en-US" sz="3200" dirty="0" smtClean="0"/>
              <a:t>(); </a:t>
            </a:r>
          </a:p>
          <a:p>
            <a:pPr algn="just"/>
            <a:r>
              <a:rPr lang="en-US" sz="3200" i="1" dirty="0" smtClean="0"/>
              <a:t>	// don't have to explicitly specify </a:t>
            </a:r>
            <a:r>
              <a:rPr lang="en-US" sz="3200" i="1" dirty="0" err="1" smtClean="0"/>
              <a:t>world.HelloWorld</a:t>
            </a:r>
            <a:r>
              <a:rPr lang="en-US" sz="3200" i="1" dirty="0" smtClean="0"/>
              <a:t> anymore</a:t>
            </a:r>
            <a:r>
              <a:rPr lang="en-US" sz="3200" dirty="0" smtClean="0"/>
              <a:t> </a:t>
            </a:r>
          </a:p>
          <a:p>
            <a:pPr algn="just"/>
            <a:r>
              <a:rPr lang="en-US" sz="3200" dirty="0" err="1" smtClean="0"/>
              <a:t>HelloMoon</a:t>
            </a:r>
            <a:r>
              <a:rPr lang="en-US" sz="3200" dirty="0" smtClean="0"/>
              <a:t> </a:t>
            </a:r>
            <a:r>
              <a:rPr lang="en-US" sz="3200" dirty="0" err="1" smtClean="0"/>
              <a:t>helloMoon</a:t>
            </a:r>
            <a:r>
              <a:rPr lang="en-US" sz="3200" dirty="0" smtClean="0"/>
              <a:t> = new </a:t>
            </a:r>
            <a:r>
              <a:rPr lang="en-US" sz="3200" dirty="0" err="1" smtClean="0"/>
              <a:t>HelloMoon</a:t>
            </a:r>
            <a:r>
              <a:rPr lang="en-US" sz="3200" dirty="0" smtClean="0"/>
              <a:t>(); </a:t>
            </a:r>
          </a:p>
          <a:p>
            <a:pPr algn="just"/>
            <a:r>
              <a:rPr lang="en-US" sz="3200" i="1" dirty="0" smtClean="0"/>
              <a:t>	// don't have to explicitly specify </a:t>
            </a:r>
            <a:r>
              <a:rPr lang="en-US" sz="3200" i="1" dirty="0" err="1" smtClean="0"/>
              <a:t>world.moon.HelloMoon</a:t>
            </a:r>
            <a:r>
              <a:rPr lang="en-US" sz="3200" i="1" dirty="0" smtClean="0"/>
              <a:t> anymore</a:t>
            </a:r>
            <a:r>
              <a:rPr lang="en-US" sz="3200" dirty="0" smtClean="0"/>
              <a:t> ...</a:t>
            </a:r>
          </a:p>
          <a:p>
            <a:pPr algn="just"/>
            <a:endParaRPr lang="en-US" sz="3200" dirty="0" smtClean="0"/>
          </a:p>
          <a:p>
            <a:pPr algn="just"/>
            <a:r>
              <a:rPr lang="en-US" sz="4000" dirty="0" smtClean="0">
                <a:hlinkClick r:id="rId2" action="ppaction://hlinkfile"/>
              </a:rPr>
              <a:t>ex\ex22.java</a:t>
            </a:r>
            <a:endParaRPr lang="en-US" sz="40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smtClean="0"/>
              <a:t>Access Modifiers</a:t>
            </a:r>
            <a:endParaRPr lang="en-US" sz="4000" b="1" dirty="0"/>
          </a:p>
        </p:txBody>
      </p:sp>
      <p:graphicFrame>
        <p:nvGraphicFramePr>
          <p:cNvPr id="4" name="Table 3"/>
          <p:cNvGraphicFramePr>
            <a:graphicFrameLocks noGrp="1"/>
          </p:cNvGraphicFramePr>
          <p:nvPr/>
        </p:nvGraphicFramePr>
        <p:xfrm>
          <a:off x="304800" y="1752600"/>
          <a:ext cx="8534400" cy="3810001"/>
        </p:xfrm>
        <a:graphic>
          <a:graphicData uri="http://schemas.openxmlformats.org/drawingml/2006/table">
            <a:tbl>
              <a:tblPr firstRow="1" bandRow="1">
                <a:tableStyleId>{5C22544A-7EE6-4342-B048-85BDC9FD1C3A}</a:tableStyleId>
              </a:tblPr>
              <a:tblGrid>
                <a:gridCol w="2174239"/>
                <a:gridCol w="6360161"/>
              </a:tblGrid>
              <a:tr h="697068">
                <a:tc>
                  <a:txBody>
                    <a:bodyPr/>
                    <a:lstStyle/>
                    <a:p>
                      <a:pPr algn="ctr"/>
                      <a:r>
                        <a:rPr lang="en-US" sz="2400" dirty="0" smtClean="0"/>
                        <a:t>Keyword</a:t>
                      </a:r>
                      <a:endParaRPr lang="en-US" sz="2400" dirty="0"/>
                    </a:p>
                  </a:txBody>
                  <a:tcPr/>
                </a:tc>
                <a:tc>
                  <a:txBody>
                    <a:bodyPr/>
                    <a:lstStyle/>
                    <a:p>
                      <a:pPr algn="ctr"/>
                      <a:r>
                        <a:rPr lang="en-US" sz="2400" dirty="0" smtClean="0"/>
                        <a:t>Meaning</a:t>
                      </a:r>
                      <a:endParaRPr lang="en-US" sz="2400" dirty="0"/>
                    </a:p>
                  </a:txBody>
                  <a:tcPr/>
                </a:tc>
              </a:tr>
              <a:tr h="697068">
                <a:tc>
                  <a:txBody>
                    <a:bodyPr/>
                    <a:lstStyle/>
                    <a:p>
                      <a:r>
                        <a:rPr lang="en-US" sz="2400" dirty="0" smtClean="0"/>
                        <a:t>abstract</a:t>
                      </a:r>
                      <a:endParaRPr lang="en-US" sz="2400" dirty="0"/>
                    </a:p>
                  </a:txBody>
                  <a:tcPr/>
                </a:tc>
                <a:tc>
                  <a:txBody>
                    <a:bodyPr/>
                    <a:lstStyle/>
                    <a:p>
                      <a:r>
                        <a:rPr lang="en-US" sz="2400" dirty="0" smtClean="0"/>
                        <a:t>Must</a:t>
                      </a:r>
                      <a:r>
                        <a:rPr lang="en-US" sz="2400" baseline="0" dirty="0" smtClean="0"/>
                        <a:t> be extended</a:t>
                      </a:r>
                      <a:endParaRPr lang="en-US" sz="2400" dirty="0"/>
                    </a:p>
                  </a:txBody>
                  <a:tcPr/>
                </a:tc>
              </a:tr>
              <a:tr h="697068">
                <a:tc>
                  <a:txBody>
                    <a:bodyPr/>
                    <a:lstStyle/>
                    <a:p>
                      <a:r>
                        <a:rPr lang="en-US" sz="2400" dirty="0" smtClean="0"/>
                        <a:t>final</a:t>
                      </a:r>
                      <a:endParaRPr lang="en-US" sz="2400" dirty="0"/>
                    </a:p>
                  </a:txBody>
                  <a:tcPr/>
                </a:tc>
                <a:tc>
                  <a:txBody>
                    <a:bodyPr/>
                    <a:lstStyle/>
                    <a:p>
                      <a:r>
                        <a:rPr lang="en-US" sz="2400" dirty="0" smtClean="0"/>
                        <a:t>Cannot be extended</a:t>
                      </a:r>
                      <a:endParaRPr lang="en-US" sz="2400" dirty="0"/>
                    </a:p>
                  </a:txBody>
                  <a:tcPr/>
                </a:tc>
              </a:tr>
              <a:tr h="1718797">
                <a:tc>
                  <a:txBody>
                    <a:bodyPr/>
                    <a:lstStyle/>
                    <a:p>
                      <a:r>
                        <a:rPr lang="en-US" sz="2400" dirty="0" smtClean="0"/>
                        <a:t>public</a:t>
                      </a:r>
                      <a:endParaRPr lang="en-US" sz="2400" dirty="0"/>
                    </a:p>
                  </a:txBody>
                  <a:tcPr/>
                </a:tc>
                <a:tc>
                  <a:txBody>
                    <a:bodyPr/>
                    <a:lstStyle/>
                    <a:p>
                      <a:pPr algn="just"/>
                      <a:r>
                        <a:rPr lang="en-US" sz="2400" dirty="0" smtClean="0"/>
                        <a:t>can be accessed by any other</a:t>
                      </a:r>
                      <a:r>
                        <a:rPr lang="en-US" sz="2400" baseline="0" dirty="0" smtClean="0"/>
                        <a:t> class but if the keyword is missing then access is limited to the current package</a:t>
                      </a:r>
                      <a:endParaRPr lang="en-US" sz="2400" dirty="0"/>
                    </a:p>
                  </a:txBody>
                  <a:tcPr/>
                </a:tc>
              </a:tr>
            </a:tbl>
          </a:graphicData>
        </a:graphic>
      </p:graphicFrame>
      <p:sp>
        <p:nvSpPr>
          <p:cNvPr id="6" name="TextBox 5"/>
          <p:cNvSpPr txBox="1"/>
          <p:nvPr/>
        </p:nvSpPr>
        <p:spPr>
          <a:xfrm>
            <a:off x="228600" y="1066800"/>
            <a:ext cx="8763000" cy="584775"/>
          </a:xfrm>
          <a:prstGeom prst="rect">
            <a:avLst/>
          </a:prstGeom>
          <a:noFill/>
        </p:spPr>
        <p:txBody>
          <a:bodyPr wrap="square" rtlCol="0">
            <a:spAutoFit/>
          </a:bodyPr>
          <a:lstStyle/>
          <a:p>
            <a:pPr algn="just"/>
            <a:r>
              <a:rPr lang="en-US" sz="3200" dirty="0" smtClean="0"/>
              <a:t>Class Modifiers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smtClean="0"/>
              <a:t>Access Modifiers</a:t>
            </a:r>
            <a:endParaRPr lang="en-US" sz="4000" b="1" dirty="0"/>
          </a:p>
        </p:txBody>
      </p:sp>
      <p:sp>
        <p:nvSpPr>
          <p:cNvPr id="6" name="TextBox 5"/>
          <p:cNvSpPr txBox="1"/>
          <p:nvPr/>
        </p:nvSpPr>
        <p:spPr>
          <a:xfrm>
            <a:off x="228600" y="838200"/>
            <a:ext cx="8763000" cy="584775"/>
          </a:xfrm>
          <a:prstGeom prst="rect">
            <a:avLst/>
          </a:prstGeom>
          <a:noFill/>
        </p:spPr>
        <p:txBody>
          <a:bodyPr wrap="square" rtlCol="0">
            <a:spAutoFit/>
          </a:bodyPr>
          <a:lstStyle/>
          <a:p>
            <a:pPr algn="just"/>
            <a:r>
              <a:rPr lang="en-US" sz="3200" dirty="0" smtClean="0"/>
              <a:t>Method Modifiers</a:t>
            </a:r>
          </a:p>
        </p:txBody>
      </p:sp>
      <p:graphicFrame>
        <p:nvGraphicFramePr>
          <p:cNvPr id="5" name="Table 4"/>
          <p:cNvGraphicFramePr>
            <a:graphicFrameLocks noGrp="1"/>
          </p:cNvGraphicFramePr>
          <p:nvPr/>
        </p:nvGraphicFramePr>
        <p:xfrm>
          <a:off x="381000" y="1447800"/>
          <a:ext cx="8458200" cy="5181601"/>
        </p:xfrm>
        <a:graphic>
          <a:graphicData uri="http://schemas.openxmlformats.org/drawingml/2006/table">
            <a:tbl>
              <a:tblPr firstRow="1" bandRow="1">
                <a:tableStyleId>{5C22544A-7EE6-4342-B048-85BDC9FD1C3A}</a:tableStyleId>
              </a:tblPr>
              <a:tblGrid>
                <a:gridCol w="2154826"/>
                <a:gridCol w="6303374"/>
              </a:tblGrid>
              <a:tr h="476673">
                <a:tc>
                  <a:txBody>
                    <a:bodyPr/>
                    <a:lstStyle/>
                    <a:p>
                      <a:r>
                        <a:rPr lang="en-US" sz="2400" dirty="0" smtClean="0"/>
                        <a:t>Keyword</a:t>
                      </a:r>
                      <a:endParaRPr lang="en-US" sz="2400" dirty="0"/>
                    </a:p>
                  </a:txBody>
                  <a:tcPr/>
                </a:tc>
                <a:tc>
                  <a:txBody>
                    <a:bodyPr/>
                    <a:lstStyle/>
                    <a:p>
                      <a:r>
                        <a:rPr lang="en-US" sz="2400" dirty="0" smtClean="0"/>
                        <a:t>Meaning</a:t>
                      </a:r>
                      <a:endParaRPr lang="en-US" sz="2400" dirty="0"/>
                    </a:p>
                  </a:txBody>
                  <a:tcPr/>
                </a:tc>
              </a:tr>
              <a:tr h="476673">
                <a:tc>
                  <a:txBody>
                    <a:bodyPr/>
                    <a:lstStyle/>
                    <a:p>
                      <a:r>
                        <a:rPr lang="en-US" sz="2400" dirty="0" smtClean="0"/>
                        <a:t>abstract</a:t>
                      </a:r>
                      <a:endParaRPr lang="en-US" sz="2400" dirty="0"/>
                    </a:p>
                  </a:txBody>
                  <a:tcPr/>
                </a:tc>
                <a:tc>
                  <a:txBody>
                    <a:bodyPr/>
                    <a:lstStyle/>
                    <a:p>
                      <a:r>
                        <a:rPr lang="en-US" sz="2400" dirty="0" smtClean="0"/>
                        <a:t>Must</a:t>
                      </a:r>
                      <a:r>
                        <a:rPr lang="en-US" sz="2400" baseline="0" dirty="0" smtClean="0"/>
                        <a:t> be overridden</a:t>
                      </a:r>
                      <a:endParaRPr lang="en-US" sz="2400" dirty="0"/>
                    </a:p>
                  </a:txBody>
                  <a:tcPr/>
                </a:tc>
              </a:tr>
              <a:tr h="536329">
                <a:tc>
                  <a:txBody>
                    <a:bodyPr/>
                    <a:lstStyle/>
                    <a:p>
                      <a:r>
                        <a:rPr lang="en-US" sz="2400" dirty="0" smtClean="0"/>
                        <a:t>final</a:t>
                      </a:r>
                      <a:endParaRPr lang="en-US" sz="2400" dirty="0"/>
                    </a:p>
                  </a:txBody>
                  <a:tcPr/>
                </a:tc>
                <a:tc>
                  <a:txBody>
                    <a:bodyPr/>
                    <a:lstStyle/>
                    <a:p>
                      <a:r>
                        <a:rPr lang="en-US" sz="2400" dirty="0" smtClean="0"/>
                        <a:t>Must</a:t>
                      </a:r>
                      <a:r>
                        <a:rPr lang="en-US" sz="2400" baseline="0" dirty="0" smtClean="0"/>
                        <a:t> not be overridden</a:t>
                      </a:r>
                      <a:endParaRPr lang="en-US" sz="2400" dirty="0"/>
                    </a:p>
                  </a:txBody>
                  <a:tcPr/>
                </a:tc>
              </a:tr>
              <a:tr h="858011">
                <a:tc>
                  <a:txBody>
                    <a:bodyPr/>
                    <a:lstStyle/>
                    <a:p>
                      <a:r>
                        <a:rPr lang="en-US" sz="2400" dirty="0" smtClean="0"/>
                        <a:t>native</a:t>
                      </a:r>
                      <a:endParaRPr lang="en-US" sz="2400" dirty="0"/>
                    </a:p>
                  </a:txBody>
                  <a:tcPr/>
                </a:tc>
                <a:tc>
                  <a:txBody>
                    <a:bodyPr/>
                    <a:lstStyle/>
                    <a:p>
                      <a:r>
                        <a:rPr lang="en-US" sz="2400" dirty="0" smtClean="0"/>
                        <a:t>Implemented</a:t>
                      </a:r>
                      <a:r>
                        <a:rPr lang="en-US" sz="2400" baseline="0" dirty="0" smtClean="0"/>
                        <a:t> in machine code used by the host </a:t>
                      </a:r>
                      <a:r>
                        <a:rPr lang="en-US" sz="2400" baseline="0" dirty="0" err="1" smtClean="0"/>
                        <a:t>cpu</a:t>
                      </a:r>
                      <a:r>
                        <a:rPr lang="en-US" sz="2400" baseline="0" dirty="0" smtClean="0"/>
                        <a:t> not by the Java </a:t>
                      </a:r>
                      <a:r>
                        <a:rPr lang="en-US" sz="2400" baseline="0" dirty="0" err="1" smtClean="0"/>
                        <a:t>ByteCode</a:t>
                      </a:r>
                      <a:endParaRPr lang="en-US" sz="2400" dirty="0"/>
                    </a:p>
                  </a:txBody>
                  <a:tcPr/>
                </a:tc>
              </a:tr>
              <a:tr h="493976">
                <a:tc>
                  <a:txBody>
                    <a:bodyPr/>
                    <a:lstStyle/>
                    <a:p>
                      <a:r>
                        <a:rPr lang="en-US" sz="2400" dirty="0" smtClean="0"/>
                        <a:t>private</a:t>
                      </a:r>
                      <a:endParaRPr lang="en-US" sz="2400" dirty="0"/>
                    </a:p>
                  </a:txBody>
                  <a:tcPr/>
                </a:tc>
                <a:tc>
                  <a:txBody>
                    <a:bodyPr/>
                    <a:lstStyle/>
                    <a:p>
                      <a:r>
                        <a:rPr lang="en-US" sz="2400" dirty="0" smtClean="0"/>
                        <a:t>Can</a:t>
                      </a:r>
                      <a:r>
                        <a:rPr lang="en-US" sz="2400" baseline="0" dirty="0" smtClean="0"/>
                        <a:t> be invoked only by the same class</a:t>
                      </a:r>
                      <a:endParaRPr lang="en-US" sz="2400" dirty="0"/>
                    </a:p>
                  </a:txBody>
                  <a:tcPr/>
                </a:tc>
              </a:tr>
              <a:tr h="858011">
                <a:tc>
                  <a:txBody>
                    <a:bodyPr/>
                    <a:lstStyle/>
                    <a:p>
                      <a:r>
                        <a:rPr lang="en-US" sz="2400" dirty="0" smtClean="0"/>
                        <a:t>protected</a:t>
                      </a:r>
                      <a:endParaRPr lang="en-US" sz="2400" dirty="0"/>
                    </a:p>
                  </a:txBody>
                  <a:tcPr/>
                </a:tc>
                <a:tc>
                  <a:txBody>
                    <a:bodyPr/>
                    <a:lstStyle/>
                    <a:p>
                      <a:r>
                        <a:rPr lang="en-US" sz="2400" dirty="0" smtClean="0"/>
                        <a:t>Can be invoked</a:t>
                      </a:r>
                      <a:r>
                        <a:rPr lang="en-US" sz="2400" baseline="0" dirty="0" smtClean="0"/>
                        <a:t> only by code of subclass of same package</a:t>
                      </a:r>
                      <a:endParaRPr lang="en-US" sz="2400" dirty="0"/>
                    </a:p>
                  </a:txBody>
                  <a:tcPr/>
                </a:tc>
              </a:tr>
              <a:tr h="493976">
                <a:tc>
                  <a:txBody>
                    <a:bodyPr/>
                    <a:lstStyle/>
                    <a:p>
                      <a:r>
                        <a:rPr lang="en-US" sz="2400" dirty="0" smtClean="0"/>
                        <a:t>public</a:t>
                      </a:r>
                      <a:endParaRPr lang="en-US" sz="2400" dirty="0"/>
                    </a:p>
                  </a:txBody>
                  <a:tcPr/>
                </a:tc>
                <a:tc>
                  <a:txBody>
                    <a:bodyPr/>
                    <a:lstStyle/>
                    <a:p>
                      <a:r>
                        <a:rPr lang="en-US" sz="2400" dirty="0" smtClean="0"/>
                        <a:t>Can be invoked</a:t>
                      </a:r>
                      <a:r>
                        <a:rPr lang="en-US" sz="2400" baseline="0" dirty="0" smtClean="0"/>
                        <a:t> by any other class</a:t>
                      </a:r>
                      <a:endParaRPr lang="en-US" sz="2400" dirty="0"/>
                    </a:p>
                  </a:txBody>
                  <a:tcPr/>
                </a:tc>
              </a:tr>
              <a:tr h="493976">
                <a:tc>
                  <a:txBody>
                    <a:bodyPr/>
                    <a:lstStyle/>
                    <a:p>
                      <a:r>
                        <a:rPr lang="en-US" sz="2400" dirty="0" smtClean="0"/>
                        <a:t>static</a:t>
                      </a:r>
                      <a:endParaRPr lang="en-US" sz="2400" dirty="0"/>
                    </a:p>
                  </a:txBody>
                  <a:tcPr/>
                </a:tc>
                <a:tc>
                  <a:txBody>
                    <a:bodyPr/>
                    <a:lstStyle/>
                    <a:p>
                      <a:r>
                        <a:rPr lang="en-US" sz="2400" dirty="0" smtClean="0"/>
                        <a:t>Not</a:t>
                      </a:r>
                      <a:r>
                        <a:rPr lang="en-US" sz="2400" baseline="0" dirty="0" smtClean="0"/>
                        <a:t> an instance variable</a:t>
                      </a:r>
                      <a:endParaRPr lang="en-US" sz="2400" dirty="0"/>
                    </a:p>
                  </a:txBody>
                  <a:tcPr/>
                </a:tc>
              </a:tr>
              <a:tr h="493976">
                <a:tc>
                  <a:txBody>
                    <a:bodyPr/>
                    <a:lstStyle/>
                    <a:p>
                      <a:r>
                        <a:rPr lang="en-US" sz="2400" dirty="0" smtClean="0"/>
                        <a:t>synchronized</a:t>
                      </a:r>
                      <a:endParaRPr lang="en-US" sz="2400" dirty="0"/>
                    </a:p>
                  </a:txBody>
                  <a:tcPr/>
                </a:tc>
                <a:tc>
                  <a:txBody>
                    <a:bodyPr/>
                    <a:lstStyle/>
                    <a:p>
                      <a:r>
                        <a:rPr lang="en-US" sz="2400" dirty="0" smtClean="0"/>
                        <a:t>acquires a lock when begins execution</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smtClean="0"/>
              <a:t>Access Modifiers</a:t>
            </a:r>
            <a:endParaRPr lang="en-US" sz="4000" b="1" dirty="0"/>
          </a:p>
        </p:txBody>
      </p:sp>
      <p:sp>
        <p:nvSpPr>
          <p:cNvPr id="6" name="TextBox 5"/>
          <p:cNvSpPr txBox="1"/>
          <p:nvPr/>
        </p:nvSpPr>
        <p:spPr>
          <a:xfrm>
            <a:off x="228600" y="838200"/>
            <a:ext cx="8763000" cy="584775"/>
          </a:xfrm>
          <a:prstGeom prst="rect">
            <a:avLst/>
          </a:prstGeom>
          <a:noFill/>
        </p:spPr>
        <p:txBody>
          <a:bodyPr wrap="square" rtlCol="0">
            <a:spAutoFit/>
          </a:bodyPr>
          <a:lstStyle/>
          <a:p>
            <a:pPr algn="just"/>
            <a:r>
              <a:rPr lang="en-US" sz="3200" dirty="0" smtClean="0"/>
              <a:t>Variable Modifiers</a:t>
            </a:r>
          </a:p>
        </p:txBody>
      </p:sp>
      <p:graphicFrame>
        <p:nvGraphicFramePr>
          <p:cNvPr id="7" name="Table 6"/>
          <p:cNvGraphicFramePr>
            <a:graphicFrameLocks noGrp="1"/>
          </p:cNvGraphicFramePr>
          <p:nvPr/>
        </p:nvGraphicFramePr>
        <p:xfrm>
          <a:off x="381000" y="1524000"/>
          <a:ext cx="8382000" cy="5029202"/>
        </p:xfrm>
        <a:graphic>
          <a:graphicData uri="http://schemas.openxmlformats.org/drawingml/2006/table">
            <a:tbl>
              <a:tblPr firstRow="1" bandRow="1">
                <a:tableStyleId>{5C22544A-7EE6-4342-B048-85BDC9FD1C3A}</a:tableStyleId>
              </a:tblPr>
              <a:tblGrid>
                <a:gridCol w="2135413"/>
                <a:gridCol w="6246587"/>
              </a:tblGrid>
              <a:tr h="517636">
                <a:tc>
                  <a:txBody>
                    <a:bodyPr/>
                    <a:lstStyle/>
                    <a:p>
                      <a:r>
                        <a:rPr lang="en-US" sz="2400" dirty="0" smtClean="0"/>
                        <a:t>Keyword</a:t>
                      </a:r>
                      <a:endParaRPr lang="en-US" sz="2400" dirty="0"/>
                    </a:p>
                  </a:txBody>
                  <a:tcPr/>
                </a:tc>
                <a:tc>
                  <a:txBody>
                    <a:bodyPr/>
                    <a:lstStyle/>
                    <a:p>
                      <a:r>
                        <a:rPr lang="en-US" sz="2400" dirty="0" smtClean="0"/>
                        <a:t>Meaning</a:t>
                      </a:r>
                      <a:endParaRPr lang="en-US" sz="2400" dirty="0"/>
                    </a:p>
                  </a:txBody>
                  <a:tcPr/>
                </a:tc>
              </a:tr>
              <a:tr h="517636">
                <a:tc>
                  <a:txBody>
                    <a:bodyPr/>
                    <a:lstStyle/>
                    <a:p>
                      <a:r>
                        <a:rPr lang="en-US" sz="2400" dirty="0" smtClean="0"/>
                        <a:t>final</a:t>
                      </a:r>
                      <a:endParaRPr lang="en-US" sz="2400" dirty="0"/>
                    </a:p>
                  </a:txBody>
                  <a:tcPr/>
                </a:tc>
                <a:tc>
                  <a:txBody>
                    <a:bodyPr/>
                    <a:lstStyle/>
                    <a:p>
                      <a:r>
                        <a:rPr lang="en-US" sz="2400" dirty="0" smtClean="0"/>
                        <a:t>It</a:t>
                      </a:r>
                      <a:r>
                        <a:rPr lang="en-US" sz="2400" baseline="0" dirty="0" smtClean="0"/>
                        <a:t> is a constant</a:t>
                      </a:r>
                      <a:endParaRPr lang="en-US" sz="2400" dirty="0"/>
                    </a:p>
                  </a:txBody>
                  <a:tcPr/>
                </a:tc>
              </a:tr>
              <a:tr h="931745">
                <a:tc>
                  <a:txBody>
                    <a:bodyPr/>
                    <a:lstStyle/>
                    <a:p>
                      <a:r>
                        <a:rPr lang="en-US" sz="2400" dirty="0" smtClean="0"/>
                        <a:t>private</a:t>
                      </a:r>
                      <a:endParaRPr lang="en-US" sz="2400" dirty="0"/>
                    </a:p>
                  </a:txBody>
                  <a:tcPr/>
                </a:tc>
                <a:tc>
                  <a:txBody>
                    <a:bodyPr/>
                    <a:lstStyle/>
                    <a:p>
                      <a:r>
                        <a:rPr lang="en-US" sz="2400" dirty="0" smtClean="0"/>
                        <a:t>Can</a:t>
                      </a:r>
                      <a:r>
                        <a:rPr lang="en-US" sz="2400" baseline="0" dirty="0" smtClean="0"/>
                        <a:t> be accessed only by the same class only</a:t>
                      </a:r>
                      <a:endParaRPr lang="en-US" sz="2400" dirty="0"/>
                    </a:p>
                  </a:txBody>
                  <a:tcPr/>
                </a:tc>
              </a:tr>
              <a:tr h="1345853">
                <a:tc>
                  <a:txBody>
                    <a:bodyPr/>
                    <a:lstStyle/>
                    <a:p>
                      <a:r>
                        <a:rPr lang="en-US" sz="2400" dirty="0" smtClean="0"/>
                        <a:t>protected</a:t>
                      </a:r>
                      <a:endParaRPr lang="en-US" sz="2400" dirty="0"/>
                    </a:p>
                  </a:txBody>
                  <a:tcPr/>
                </a:tc>
                <a:tc>
                  <a:txBody>
                    <a:bodyPr/>
                    <a:lstStyle/>
                    <a:p>
                      <a:r>
                        <a:rPr lang="en-US" sz="2400" dirty="0" smtClean="0"/>
                        <a:t>Can be accessed</a:t>
                      </a:r>
                      <a:r>
                        <a:rPr lang="en-US" sz="2400" baseline="0" dirty="0" smtClean="0"/>
                        <a:t> only by the class in which it is declared and sub classes of the same package</a:t>
                      </a:r>
                      <a:endParaRPr lang="en-US" sz="2400" dirty="0"/>
                    </a:p>
                  </a:txBody>
                  <a:tcPr/>
                </a:tc>
              </a:tr>
              <a:tr h="858166">
                <a:tc>
                  <a:txBody>
                    <a:bodyPr/>
                    <a:lstStyle/>
                    <a:p>
                      <a:r>
                        <a:rPr lang="en-US" sz="2400" dirty="0" smtClean="0"/>
                        <a:t>public</a:t>
                      </a:r>
                      <a:endParaRPr lang="en-US" sz="2400" dirty="0"/>
                    </a:p>
                  </a:txBody>
                  <a:tcPr/>
                </a:tc>
                <a:tc>
                  <a:txBody>
                    <a:bodyPr/>
                    <a:lstStyle/>
                    <a:p>
                      <a:r>
                        <a:rPr lang="en-US" sz="2400" dirty="0" smtClean="0"/>
                        <a:t>Can</a:t>
                      </a:r>
                      <a:r>
                        <a:rPr lang="en-US" sz="2400" baseline="0" dirty="0" smtClean="0"/>
                        <a:t> be accessed by any other class</a:t>
                      </a:r>
                      <a:endParaRPr lang="en-US" sz="2400" dirty="0"/>
                    </a:p>
                  </a:txBody>
                  <a:tcPr/>
                </a:tc>
              </a:tr>
              <a:tr h="858166">
                <a:tc>
                  <a:txBody>
                    <a:bodyPr/>
                    <a:lstStyle/>
                    <a:p>
                      <a:r>
                        <a:rPr lang="en-US" sz="2400" dirty="0" smtClean="0"/>
                        <a:t>static</a:t>
                      </a:r>
                      <a:endParaRPr lang="en-US" sz="2400" dirty="0"/>
                    </a:p>
                  </a:txBody>
                  <a:tcPr/>
                </a:tc>
                <a:tc>
                  <a:txBody>
                    <a:bodyPr/>
                    <a:lstStyle/>
                    <a:p>
                      <a:r>
                        <a:rPr lang="en-US" sz="2400" dirty="0" smtClean="0"/>
                        <a:t>is</a:t>
                      </a:r>
                      <a:r>
                        <a:rPr lang="en-US" sz="2400" baseline="0" dirty="0" smtClean="0"/>
                        <a:t> not an instance variable</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smtClean="0"/>
              <a:t>Access Modifiers</a:t>
            </a:r>
            <a:endParaRPr lang="en-US" sz="4000" b="1" dirty="0"/>
          </a:p>
        </p:txBody>
      </p:sp>
      <p:graphicFrame>
        <p:nvGraphicFramePr>
          <p:cNvPr id="5" name="Group 75"/>
          <p:cNvGraphicFramePr>
            <a:graphicFrameLocks noGrp="1"/>
          </p:cNvGraphicFramePr>
          <p:nvPr/>
        </p:nvGraphicFramePr>
        <p:xfrm>
          <a:off x="228600" y="1143000"/>
          <a:ext cx="8382000" cy="5562600"/>
        </p:xfrm>
        <a:graphic>
          <a:graphicData uri="http://schemas.openxmlformats.org/drawingml/2006/table">
            <a:tbl>
              <a:tblPr/>
              <a:tblGrid>
                <a:gridCol w="1397000"/>
                <a:gridCol w="1397000"/>
                <a:gridCol w="1397000"/>
                <a:gridCol w="1397000"/>
                <a:gridCol w="1397000"/>
                <a:gridCol w="1397000"/>
              </a:tblGrid>
              <a:tr h="1242035">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Access Modifier and Access 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Friendly (default)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Private 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private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201">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Same 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443">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Subclass in same 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3239">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Other classes of same 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443">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Subclass in other 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3239">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Non-subclass of other packages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Line 76"/>
          <p:cNvSpPr>
            <a:spLocks noChangeShapeType="1"/>
          </p:cNvSpPr>
          <p:nvPr/>
        </p:nvSpPr>
        <p:spPr bwMode="auto">
          <a:xfrm flipV="1">
            <a:off x="1676400" y="2362200"/>
            <a:ext cx="6934200" cy="4318000"/>
          </a:xfrm>
          <a:prstGeom prst="line">
            <a:avLst/>
          </a:prstGeom>
          <a:noFill/>
          <a:ln w="9525">
            <a:solidFill>
              <a:schemeClr val="tx1"/>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smtClean="0"/>
              <a:t>Access Modifiers</a:t>
            </a:r>
            <a:endParaRPr lang="en-US" sz="4000" b="1" dirty="0"/>
          </a:p>
        </p:txBody>
      </p:sp>
      <p:sp>
        <p:nvSpPr>
          <p:cNvPr id="6" name="Rectangle 3"/>
          <p:cNvSpPr txBox="1">
            <a:spLocks noChangeArrowheads="1"/>
          </p:cNvSpPr>
          <p:nvPr/>
        </p:nvSpPr>
        <p:spPr>
          <a:xfrm>
            <a:off x="304800" y="990600"/>
            <a:ext cx="8458200" cy="5562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3200" b="1" i="0" u="none" strike="noStrike" kern="1200" cap="none" spc="0" normalizeH="0" baseline="0" noProof="0" dirty="0" smtClean="0">
                <a:ln>
                  <a:noFill/>
                </a:ln>
                <a:solidFill>
                  <a:schemeClr val="tx1"/>
                </a:solidFill>
                <a:effectLst/>
                <a:uLnTx/>
                <a:uFillTx/>
                <a:latin typeface="+mn-lt"/>
                <a:ea typeface="굴림"/>
                <a:cs typeface="굴림"/>
              </a:rPr>
              <a:t>Points to be remember (Summary)</a:t>
            </a:r>
            <a:endParaRPr kumimoji="0" lang="en-US" altLang="ko-KR" sz="3200" b="1" i="1" u="none" strike="noStrike" kern="1200" cap="none" spc="0" normalizeH="0" baseline="0" noProof="0" dirty="0" smtClean="0">
              <a:ln>
                <a:noFill/>
              </a:ln>
              <a:solidFill>
                <a:schemeClr val="tx1"/>
              </a:solidFill>
              <a:effectLst/>
              <a:uLnTx/>
              <a:uFillTx/>
              <a:latin typeface="+mn-lt"/>
              <a:ea typeface="굴림"/>
              <a:cs typeface="굴림"/>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smtClean="0">
                <a:ln>
                  <a:noFill/>
                </a:ln>
                <a:solidFill>
                  <a:schemeClr val="tx1"/>
                </a:solidFill>
                <a:effectLst/>
                <a:uLnTx/>
                <a:uFillTx/>
                <a:latin typeface="+mn-lt"/>
                <a:ea typeface="굴림"/>
                <a:cs typeface="굴림"/>
              </a:rPr>
              <a:t>Use </a:t>
            </a:r>
            <a:r>
              <a:rPr kumimoji="0" lang="en-US" altLang="ko-KR" sz="2800" b="1" i="0" u="none" strike="noStrike" kern="1200" cap="none" spc="0" normalizeH="0" baseline="0" noProof="0" dirty="0" smtClean="0">
                <a:ln>
                  <a:noFill/>
                </a:ln>
                <a:solidFill>
                  <a:srgbClr val="C00000"/>
                </a:solidFill>
                <a:effectLst/>
                <a:uLnTx/>
                <a:uFillTx/>
                <a:latin typeface="+mn-lt"/>
                <a:ea typeface="굴림"/>
                <a:cs typeface="굴림"/>
              </a:rPr>
              <a:t>public</a:t>
            </a:r>
            <a:r>
              <a:rPr kumimoji="0" lang="en-US" altLang="ko-KR" sz="2800" b="0" i="0" u="none" strike="noStrike" kern="1200" cap="none" spc="0" normalizeH="0" baseline="0" noProof="0" dirty="0" smtClean="0">
                <a:ln>
                  <a:noFill/>
                </a:ln>
                <a:solidFill>
                  <a:schemeClr val="tx1"/>
                </a:solidFill>
                <a:effectLst/>
                <a:uLnTx/>
                <a:uFillTx/>
                <a:latin typeface="+mn-lt"/>
                <a:ea typeface="굴림"/>
                <a:cs typeface="굴림"/>
              </a:rPr>
              <a:t> if the field is visible everywhere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smtClean="0">
                <a:ln>
                  <a:noFill/>
                </a:ln>
                <a:solidFill>
                  <a:schemeClr val="tx1"/>
                </a:solidFill>
                <a:effectLst/>
                <a:uLnTx/>
                <a:uFillTx/>
                <a:latin typeface="+mn-lt"/>
                <a:ea typeface="굴림"/>
                <a:cs typeface="굴림"/>
              </a:rPr>
              <a:t>Use </a:t>
            </a:r>
            <a:r>
              <a:rPr kumimoji="0" lang="en-US" altLang="ko-KR" sz="2800" b="1" i="0" u="none" strike="noStrike" kern="1200" cap="none" spc="0" normalizeH="0" baseline="0" noProof="0" dirty="0" smtClean="0">
                <a:ln>
                  <a:noFill/>
                </a:ln>
                <a:solidFill>
                  <a:srgbClr val="C00000"/>
                </a:solidFill>
                <a:effectLst/>
                <a:uLnTx/>
                <a:uFillTx/>
                <a:latin typeface="+mn-lt"/>
                <a:ea typeface="굴림"/>
                <a:cs typeface="굴림"/>
              </a:rPr>
              <a:t>protected</a:t>
            </a:r>
            <a:r>
              <a:rPr kumimoji="0" lang="en-US" altLang="ko-KR" sz="2800" b="0" i="0" u="none" strike="noStrike" kern="1200" cap="none" spc="0" normalizeH="0" baseline="0" noProof="0" dirty="0" smtClean="0">
                <a:ln>
                  <a:noFill/>
                </a:ln>
                <a:solidFill>
                  <a:schemeClr val="tx1"/>
                </a:solidFill>
                <a:effectLst/>
                <a:uLnTx/>
                <a:uFillTx/>
                <a:latin typeface="+mn-lt"/>
                <a:ea typeface="굴림"/>
                <a:cs typeface="굴림"/>
              </a:rPr>
              <a:t> if the field is to be visible everywhere in current package and subclasses of other packages.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smtClean="0">
                <a:ln>
                  <a:noFill/>
                </a:ln>
                <a:solidFill>
                  <a:schemeClr val="tx1"/>
                </a:solidFill>
                <a:effectLst/>
                <a:uLnTx/>
                <a:uFillTx/>
                <a:latin typeface="+mn-lt"/>
                <a:ea typeface="굴림"/>
                <a:cs typeface="굴림"/>
              </a:rPr>
              <a:t>Use </a:t>
            </a:r>
            <a:r>
              <a:rPr kumimoji="0" lang="en-US" altLang="ko-KR" sz="2800" b="1" i="0" u="none" strike="noStrike" kern="1200" cap="none" spc="0" normalizeH="0" baseline="0" noProof="0" dirty="0" smtClean="0">
                <a:ln>
                  <a:noFill/>
                </a:ln>
                <a:solidFill>
                  <a:srgbClr val="C00000"/>
                </a:solidFill>
                <a:effectLst/>
                <a:uLnTx/>
                <a:uFillTx/>
                <a:latin typeface="+mn-lt"/>
                <a:ea typeface="굴림"/>
                <a:cs typeface="굴림"/>
              </a:rPr>
              <a:t>default</a:t>
            </a:r>
            <a:r>
              <a:rPr kumimoji="0" lang="en-US" altLang="ko-KR" sz="2800" b="0" i="0" u="none" strike="noStrike" kern="1200" cap="none" spc="0" normalizeH="0" baseline="0" noProof="0" dirty="0" smtClean="0">
                <a:ln>
                  <a:noFill/>
                </a:ln>
                <a:solidFill>
                  <a:schemeClr val="tx1"/>
                </a:solidFill>
                <a:effectLst/>
                <a:uLnTx/>
                <a:uFillTx/>
                <a:latin typeface="+mn-lt"/>
                <a:ea typeface="굴림"/>
                <a:cs typeface="굴림"/>
              </a:rPr>
              <a:t> if the field is to be visible everywhere in the </a:t>
            </a:r>
            <a:r>
              <a:rPr kumimoji="0" lang="en-US" altLang="ko-KR" sz="2800" b="1" i="0" u="none" strike="noStrike" kern="1200" cap="none" spc="0" normalizeH="0" baseline="0" noProof="0" dirty="0" smtClean="0">
                <a:ln>
                  <a:noFill/>
                </a:ln>
                <a:solidFill>
                  <a:srgbClr val="C00000"/>
                </a:solidFill>
                <a:effectLst/>
                <a:uLnTx/>
                <a:uFillTx/>
                <a:latin typeface="+mn-lt"/>
                <a:ea typeface="굴림"/>
                <a:cs typeface="굴림"/>
              </a:rPr>
              <a:t>current package only.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smtClean="0">
                <a:ln>
                  <a:noFill/>
                </a:ln>
                <a:solidFill>
                  <a:schemeClr val="tx1"/>
                </a:solidFill>
                <a:effectLst/>
                <a:uLnTx/>
                <a:uFillTx/>
                <a:latin typeface="+mn-lt"/>
                <a:ea typeface="굴림"/>
                <a:cs typeface="굴림"/>
              </a:rPr>
              <a:t>Use </a:t>
            </a:r>
            <a:r>
              <a:rPr kumimoji="0" lang="en-US" altLang="ko-KR" sz="2800" b="1" i="0" u="none" strike="noStrike" kern="1200" cap="none" spc="0" normalizeH="0" baseline="0" noProof="0" dirty="0" smtClean="0">
                <a:ln>
                  <a:noFill/>
                </a:ln>
                <a:solidFill>
                  <a:srgbClr val="C00000"/>
                </a:solidFill>
                <a:effectLst/>
                <a:uLnTx/>
                <a:uFillTx/>
                <a:latin typeface="+mn-lt"/>
                <a:ea typeface="굴림"/>
                <a:cs typeface="굴림"/>
              </a:rPr>
              <a:t>private protected </a:t>
            </a:r>
            <a:r>
              <a:rPr kumimoji="0" lang="en-US" altLang="ko-KR" sz="2800" b="0" i="0" u="none" strike="noStrike" kern="1200" cap="none" spc="0" normalizeH="0" baseline="0" noProof="0" dirty="0" smtClean="0">
                <a:ln>
                  <a:noFill/>
                </a:ln>
                <a:solidFill>
                  <a:schemeClr val="tx1"/>
                </a:solidFill>
                <a:effectLst/>
                <a:uLnTx/>
                <a:uFillTx/>
                <a:latin typeface="+mn-lt"/>
                <a:ea typeface="굴림"/>
                <a:cs typeface="굴림"/>
              </a:rPr>
              <a:t>if the field if the field is to be visible only in subclasses </a:t>
            </a:r>
            <a:r>
              <a:rPr kumimoji="0" lang="en-US" altLang="ko-KR" sz="2800" b="1" i="0" u="none" strike="noStrike" kern="1200" cap="none" spc="0" normalizeH="0" baseline="0" noProof="0" dirty="0" smtClean="0">
                <a:ln>
                  <a:noFill/>
                </a:ln>
                <a:solidFill>
                  <a:srgbClr val="C00000"/>
                </a:solidFill>
                <a:effectLst/>
                <a:uLnTx/>
                <a:uFillTx/>
                <a:latin typeface="+mn-lt"/>
                <a:ea typeface="굴림"/>
                <a:cs typeface="굴림"/>
              </a:rPr>
              <a:t>regardless of package</a:t>
            </a:r>
            <a:r>
              <a:rPr kumimoji="0" lang="en-US" altLang="ko-KR" sz="2800" b="0" i="0" u="none" strike="noStrike" kern="1200" cap="none" spc="0" normalizeH="0" baseline="0" noProof="0" dirty="0" smtClean="0">
                <a:ln>
                  <a:noFill/>
                </a:ln>
                <a:solidFill>
                  <a:srgbClr val="FF9900"/>
                </a:solidFill>
                <a:effectLst/>
                <a:uLnTx/>
                <a:uFillTx/>
                <a:latin typeface="+mn-lt"/>
                <a:ea typeface="굴림"/>
                <a:cs typeface="굴림"/>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smtClean="0">
                <a:ln>
                  <a:noFill/>
                </a:ln>
                <a:solidFill>
                  <a:schemeClr val="tx1"/>
                </a:solidFill>
                <a:effectLst/>
                <a:uLnTx/>
                <a:uFillTx/>
                <a:latin typeface="+mn-lt"/>
                <a:ea typeface="굴림"/>
                <a:cs typeface="굴림"/>
              </a:rPr>
              <a:t>Use </a:t>
            </a:r>
            <a:r>
              <a:rPr kumimoji="0" lang="en-US" altLang="ko-KR" sz="2800" b="1" i="0" u="none" strike="noStrike" kern="1200" cap="none" spc="0" normalizeH="0" baseline="0" noProof="0" dirty="0" smtClean="0">
                <a:ln>
                  <a:noFill/>
                </a:ln>
                <a:solidFill>
                  <a:srgbClr val="C00000"/>
                </a:solidFill>
                <a:effectLst/>
                <a:uLnTx/>
                <a:uFillTx/>
                <a:latin typeface="+mn-lt"/>
                <a:ea typeface="굴림"/>
                <a:cs typeface="굴림"/>
              </a:rPr>
              <a:t>private</a:t>
            </a:r>
            <a:r>
              <a:rPr kumimoji="0" lang="en-US" altLang="ko-KR" sz="2800" b="0" i="0" u="none" strike="noStrike" kern="1200" cap="none" spc="0" normalizeH="0" baseline="0" noProof="0" dirty="0" smtClean="0">
                <a:ln>
                  <a:noFill/>
                </a:ln>
                <a:solidFill>
                  <a:schemeClr val="tx1"/>
                </a:solidFill>
                <a:effectLst/>
                <a:uLnTx/>
                <a:uFillTx/>
                <a:latin typeface="+mn-lt"/>
                <a:ea typeface="굴림"/>
                <a:cs typeface="굴림"/>
              </a:rPr>
              <a:t> if the field is </a:t>
            </a:r>
            <a:r>
              <a:rPr kumimoji="0" lang="en-US" altLang="ko-KR" sz="2800" b="1" i="0" u="none" strike="noStrike" kern="1200" cap="none" spc="0" normalizeH="0" baseline="0" noProof="0" dirty="0" smtClean="0">
                <a:ln>
                  <a:noFill/>
                </a:ln>
                <a:solidFill>
                  <a:srgbClr val="C00000"/>
                </a:solidFill>
                <a:effectLst/>
                <a:uLnTx/>
                <a:uFillTx/>
                <a:latin typeface="+mn-lt"/>
                <a:ea typeface="굴림"/>
                <a:cs typeface="굴림"/>
              </a:rPr>
              <a:t>not to be visible anywhere except its own class.</a:t>
            </a:r>
            <a:endParaRPr lang="en-US" altLang="ko-KR" sz="2800" b="1" dirty="0" smtClean="0">
              <a:solidFill>
                <a:srgbClr val="C00000"/>
              </a:solidFill>
              <a:ea typeface="굴림"/>
              <a:cs typeface="굴림"/>
            </a:endParaRPr>
          </a:p>
          <a:p>
            <a:pPr marL="742950" marR="0" lvl="1" indent="-285750" algn="l" defTabSz="914400" rtl="0" eaLnBrk="1" fontAlgn="auto" latinLnBrk="0" hangingPunct="1">
              <a:lnSpc>
                <a:spcPct val="100000"/>
              </a:lnSpc>
              <a:spcBef>
                <a:spcPct val="20000"/>
              </a:spcBef>
              <a:spcAft>
                <a:spcPts val="0"/>
              </a:spcAft>
              <a:buClrTx/>
              <a:buSzTx/>
              <a:tabLst/>
              <a:defRPr/>
            </a:pPr>
            <a:r>
              <a:rPr kumimoji="0" lang="en-US" altLang="ko-KR" sz="2800" b="1" i="0" u="none" strike="noStrike" kern="1200" cap="none" spc="0" normalizeH="0" baseline="0" noProof="0" smtClean="0">
                <a:ln>
                  <a:noFill/>
                </a:ln>
                <a:solidFill>
                  <a:srgbClr val="C00000"/>
                </a:solidFill>
                <a:effectLst/>
                <a:uLnTx/>
                <a:uFillTx/>
                <a:latin typeface="+mn-lt"/>
                <a:ea typeface="굴림"/>
                <a:cs typeface="굴림"/>
                <a:hlinkClick r:id="rId2" action="ppaction://hlinkfile"/>
              </a:rPr>
              <a:t>ex\java-access-modifiers.zip</a:t>
            </a:r>
            <a:endParaRPr kumimoji="0" lang="en-US" altLang="ko-KR" sz="2800" b="1" i="0" u="none" strike="noStrike" kern="1200" cap="none" spc="0" normalizeH="0" baseline="0" noProof="0" smtClean="0">
              <a:ln>
                <a:noFill/>
              </a:ln>
              <a:solidFill>
                <a:srgbClr val="C00000"/>
              </a:solidFill>
              <a:effectLst/>
              <a:uLnTx/>
              <a:uFillTx/>
              <a:latin typeface="+mn-lt"/>
              <a:ea typeface="굴림"/>
              <a:cs typeface="굴림"/>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Java API Packages</a:t>
            </a:r>
            <a:endParaRPr lang="en-US" dirty="0"/>
          </a:p>
        </p:txBody>
      </p:sp>
      <p:graphicFrame>
        <p:nvGraphicFramePr>
          <p:cNvPr id="5" name="Diagram 4"/>
          <p:cNvGraphicFramePr/>
          <p:nvPr/>
        </p:nvGraphicFramePr>
        <p:xfrm>
          <a:off x="707572" y="1295400"/>
          <a:ext cx="8055428" cy="5279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Java API Packages</a:t>
            </a:r>
            <a:endParaRPr lang="en-US" dirty="0"/>
          </a:p>
        </p:txBody>
      </p:sp>
      <p:graphicFrame>
        <p:nvGraphicFramePr>
          <p:cNvPr id="4" name="Table 3"/>
          <p:cNvGraphicFramePr>
            <a:graphicFrameLocks noGrp="1"/>
          </p:cNvGraphicFramePr>
          <p:nvPr/>
        </p:nvGraphicFramePr>
        <p:xfrm>
          <a:off x="381000" y="1066801"/>
          <a:ext cx="8382000" cy="4952997"/>
        </p:xfrm>
        <a:graphic>
          <a:graphicData uri="http://schemas.openxmlformats.org/drawingml/2006/table">
            <a:tbl>
              <a:tblPr firstRow="1" bandRow="1">
                <a:tableStyleId>{5C22544A-7EE6-4342-B048-85BDC9FD1C3A}</a:tableStyleId>
              </a:tblPr>
              <a:tblGrid>
                <a:gridCol w="2209800"/>
                <a:gridCol w="6172200"/>
              </a:tblGrid>
              <a:tr h="707571">
                <a:tc>
                  <a:txBody>
                    <a:bodyPr/>
                    <a:lstStyle/>
                    <a:p>
                      <a:pPr algn="ctr"/>
                      <a:r>
                        <a:rPr lang="en-US" dirty="0" smtClean="0"/>
                        <a:t>Package</a:t>
                      </a:r>
                      <a:r>
                        <a:rPr lang="en-US" baseline="0" dirty="0" smtClean="0"/>
                        <a:t> Name</a:t>
                      </a:r>
                      <a:endParaRPr lang="en-US" dirty="0"/>
                    </a:p>
                  </a:txBody>
                  <a:tcPr/>
                </a:tc>
                <a:tc>
                  <a:txBody>
                    <a:bodyPr/>
                    <a:lstStyle/>
                    <a:p>
                      <a:pPr algn="ctr"/>
                      <a:r>
                        <a:rPr lang="en-US" dirty="0" smtClean="0"/>
                        <a:t>Description</a:t>
                      </a:r>
                      <a:endParaRPr lang="en-US" dirty="0"/>
                    </a:p>
                  </a:txBody>
                  <a:tcPr/>
                </a:tc>
              </a:tr>
              <a:tr h="707571">
                <a:tc>
                  <a:txBody>
                    <a:bodyPr/>
                    <a:lstStyle/>
                    <a:p>
                      <a:r>
                        <a:rPr lang="en-US" dirty="0" err="1" smtClean="0"/>
                        <a:t>java.lang</a:t>
                      </a:r>
                      <a:endParaRPr lang="en-US" dirty="0"/>
                    </a:p>
                  </a:txBody>
                  <a:tcPr/>
                </a:tc>
                <a:tc>
                  <a:txBody>
                    <a:bodyPr/>
                    <a:lstStyle/>
                    <a:p>
                      <a:pPr algn="just"/>
                      <a:r>
                        <a:rPr lang="en-US" dirty="0" smtClean="0"/>
                        <a:t>Language Support Classes.  This package imported itself and includes classes for String, </a:t>
                      </a:r>
                      <a:r>
                        <a:rPr lang="en-US" dirty="0" err="1" smtClean="0"/>
                        <a:t>Maths</a:t>
                      </a:r>
                      <a:r>
                        <a:rPr lang="en-US" dirty="0" smtClean="0"/>
                        <a:t>, Threads and Exceptions</a:t>
                      </a:r>
                    </a:p>
                  </a:txBody>
                  <a:tcPr/>
                </a:tc>
              </a:tr>
              <a:tr h="707571">
                <a:tc>
                  <a:txBody>
                    <a:bodyPr/>
                    <a:lstStyle/>
                    <a:p>
                      <a:r>
                        <a:rPr lang="en-US" dirty="0" err="1" smtClean="0"/>
                        <a:t>java.util</a:t>
                      </a:r>
                      <a:endParaRPr lang="en-US" dirty="0"/>
                    </a:p>
                  </a:txBody>
                  <a:tcPr/>
                </a:tc>
                <a:tc>
                  <a:txBody>
                    <a:bodyPr/>
                    <a:lstStyle/>
                    <a:p>
                      <a:pPr algn="just"/>
                      <a:r>
                        <a:rPr lang="en-US" dirty="0" smtClean="0"/>
                        <a:t>Language utility classes such as vectors, hash tables random numbers, date etc.</a:t>
                      </a:r>
                    </a:p>
                  </a:txBody>
                  <a:tcPr/>
                </a:tc>
              </a:tr>
              <a:tr h="707571">
                <a:tc>
                  <a:txBody>
                    <a:bodyPr/>
                    <a:lstStyle/>
                    <a:p>
                      <a:r>
                        <a:rPr lang="en-US" dirty="0" smtClean="0"/>
                        <a:t>java.awt</a:t>
                      </a:r>
                      <a:endParaRPr lang="en-US" dirty="0"/>
                    </a:p>
                  </a:txBody>
                  <a:tcPr/>
                </a:tc>
                <a:tc>
                  <a:txBody>
                    <a:bodyPr/>
                    <a:lstStyle/>
                    <a:p>
                      <a:r>
                        <a:rPr lang="en-US" dirty="0" smtClean="0"/>
                        <a:t>Set of classes for implementing GUI</a:t>
                      </a:r>
                    </a:p>
                    <a:p>
                      <a:endParaRPr lang="en-US" dirty="0"/>
                    </a:p>
                  </a:txBody>
                  <a:tcPr/>
                </a:tc>
              </a:tr>
              <a:tr h="707571">
                <a:tc>
                  <a:txBody>
                    <a:bodyPr/>
                    <a:lstStyle/>
                    <a:p>
                      <a:r>
                        <a:rPr lang="en-US" dirty="0" smtClean="0"/>
                        <a:t>java.io</a:t>
                      </a:r>
                      <a:endParaRPr lang="en-US" dirty="0"/>
                    </a:p>
                  </a:txBody>
                  <a:tcPr/>
                </a:tc>
                <a:tc>
                  <a:txBody>
                    <a:bodyPr/>
                    <a:lstStyle/>
                    <a:p>
                      <a:r>
                        <a:rPr lang="en-US" dirty="0" smtClean="0"/>
                        <a:t>Input output classes – Provides facility for data input and output</a:t>
                      </a:r>
                    </a:p>
                  </a:txBody>
                  <a:tcPr/>
                </a:tc>
              </a:tr>
              <a:tr h="707571">
                <a:tc>
                  <a:txBody>
                    <a:bodyPr/>
                    <a:lstStyle/>
                    <a:p>
                      <a:r>
                        <a:rPr lang="en-US" dirty="0" smtClean="0"/>
                        <a:t>java.net</a:t>
                      </a:r>
                      <a:endParaRPr lang="en-US" dirty="0"/>
                    </a:p>
                  </a:txBody>
                  <a:tcPr/>
                </a:tc>
                <a:tc>
                  <a:txBody>
                    <a:bodyPr/>
                    <a:lstStyle/>
                    <a:p>
                      <a:r>
                        <a:rPr lang="en-US" dirty="0" smtClean="0"/>
                        <a:t>Classes for networking. </a:t>
                      </a:r>
                    </a:p>
                  </a:txBody>
                  <a:tcPr/>
                </a:tc>
              </a:tr>
              <a:tr h="707571">
                <a:tc>
                  <a:txBody>
                    <a:bodyPr/>
                    <a:lstStyle/>
                    <a:p>
                      <a:r>
                        <a:rPr lang="en-US" dirty="0" err="1" smtClean="0"/>
                        <a:t>java.applet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Classes for</a:t>
                      </a:r>
                      <a:r>
                        <a:rPr lang="en-US" sz="1800" baseline="0" dirty="0" smtClean="0"/>
                        <a:t> creating and implementing applets.</a:t>
                      </a:r>
                      <a:endParaRPr lang="en-US" sz="1800" dirty="0" smtClean="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How to use API Packages</a:t>
            </a:r>
            <a:endParaRPr lang="en-US" dirty="0"/>
          </a:p>
        </p:txBody>
      </p:sp>
      <p:sp>
        <p:nvSpPr>
          <p:cNvPr id="5" name="TextBox 4"/>
          <p:cNvSpPr txBox="1"/>
          <p:nvPr/>
        </p:nvSpPr>
        <p:spPr>
          <a:xfrm>
            <a:off x="228600" y="1066800"/>
            <a:ext cx="8763000" cy="3539430"/>
          </a:xfrm>
          <a:prstGeom prst="rect">
            <a:avLst/>
          </a:prstGeom>
          <a:noFill/>
        </p:spPr>
        <p:txBody>
          <a:bodyPr wrap="square" rtlCol="0">
            <a:spAutoFit/>
          </a:bodyPr>
          <a:lstStyle/>
          <a:p>
            <a:pPr algn="just"/>
            <a:r>
              <a:rPr lang="en-US" sz="3200" dirty="0" smtClean="0"/>
              <a:t>	We can use Java built in packages by using import statement in our program. At the time of using import statement we have two options either we can import  a particular class of the Package</a:t>
            </a:r>
          </a:p>
          <a:p>
            <a:pPr algn="just"/>
            <a:r>
              <a:rPr lang="en-US" sz="3200" b="1" dirty="0" smtClean="0"/>
              <a:t>	import </a:t>
            </a:r>
            <a:r>
              <a:rPr lang="en-US" sz="3200" b="1" dirty="0" err="1" smtClean="0"/>
              <a:t>java.io.DataInputStream</a:t>
            </a:r>
            <a:r>
              <a:rPr lang="en-US" sz="3200" b="1" dirty="0" smtClean="0"/>
              <a:t>;</a:t>
            </a:r>
          </a:p>
          <a:p>
            <a:pPr algn="just"/>
            <a:r>
              <a:rPr lang="en-US" sz="3200" dirty="0" smtClean="0"/>
              <a:t>Or we can import All the classes of Package</a:t>
            </a:r>
          </a:p>
          <a:p>
            <a:pPr algn="just"/>
            <a:r>
              <a:rPr lang="en-US" sz="3200" b="1" dirty="0" smtClean="0"/>
              <a:t>	import java.io.*;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Static import</a:t>
            </a:r>
            <a:endParaRPr lang="en-US"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dirty="0" smtClean="0"/>
              <a:t>	By </a:t>
            </a:r>
            <a:r>
              <a:rPr lang="en-US" sz="3200" dirty="0" smtClean="0"/>
              <a:t>adding the word static after the import keyword, you change your import to a static one</a:t>
            </a:r>
            <a:r>
              <a:rPr lang="en-US" sz="3200" dirty="0" smtClean="0"/>
              <a:t>.  when </a:t>
            </a:r>
            <a:r>
              <a:rPr lang="en-US" sz="3200" dirty="0" smtClean="0"/>
              <a:t>an import is static, all the accessible methods and variables of the class can be used without prefixing its access with the class name. </a:t>
            </a:r>
            <a:r>
              <a:rPr lang="en-US" sz="3200" dirty="0" smtClean="0"/>
              <a:t/>
            </a:r>
            <a:br>
              <a:rPr lang="en-US" sz="3200" dirty="0" smtClean="0"/>
            </a:br>
            <a:r>
              <a:rPr lang="en-US" sz="3200" dirty="0" smtClean="0"/>
              <a:t>For </a:t>
            </a:r>
            <a:r>
              <a:rPr lang="en-US" sz="3200" dirty="0" smtClean="0"/>
              <a:t>instance, if you static import the </a:t>
            </a:r>
            <a:r>
              <a:rPr lang="en-US" sz="3200" dirty="0" err="1" smtClean="0"/>
              <a:t>java.awt.Color</a:t>
            </a:r>
            <a:r>
              <a:rPr lang="en-US" sz="3200" dirty="0" smtClean="0"/>
              <a:t> class with import static </a:t>
            </a:r>
            <a:r>
              <a:rPr lang="en-US" sz="3200" dirty="0" err="1" smtClean="0"/>
              <a:t>java.awt.Color</a:t>
            </a:r>
            <a:r>
              <a:rPr lang="en-US" sz="3200" dirty="0" smtClean="0"/>
              <a:t>.*;, you just have to include RED in your code, instead of </a:t>
            </a:r>
            <a:r>
              <a:rPr lang="en-US" sz="3200" dirty="0" err="1" smtClean="0"/>
              <a:t>Color.RED</a:t>
            </a:r>
            <a:r>
              <a:rPr lang="en-US" sz="3200" dirty="0" smtClean="0"/>
              <a:t>. A </a:t>
            </a:r>
            <a:r>
              <a:rPr lang="en-US" sz="3200" dirty="0" smtClean="0"/>
              <a:t>simple version of this feature is as follows </a:t>
            </a:r>
            <a:r>
              <a:rPr lang="en-US" sz="3200" dirty="0" smtClean="0"/>
              <a:t>:</a:t>
            </a:r>
            <a:endParaRPr lang="en-US" sz="32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Static import</a:t>
            </a:r>
            <a:endParaRPr lang="en-US" dirty="0"/>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dirty="0" smtClean="0"/>
              <a:t>import static </a:t>
            </a:r>
            <a:r>
              <a:rPr lang="en-US" sz="3200" dirty="0" err="1" smtClean="0"/>
              <a:t>java.awt.Color</a:t>
            </a:r>
            <a:r>
              <a:rPr lang="en-US" sz="3200" dirty="0" smtClean="0"/>
              <a:t>.*; </a:t>
            </a:r>
            <a:endParaRPr lang="en-US" sz="3200" dirty="0" smtClean="0"/>
          </a:p>
          <a:p>
            <a:pPr algn="just"/>
            <a:r>
              <a:rPr lang="en-US" sz="3200" dirty="0" smtClean="0"/>
              <a:t>public </a:t>
            </a:r>
            <a:r>
              <a:rPr lang="en-US" sz="3200" dirty="0" smtClean="0"/>
              <a:t>class </a:t>
            </a:r>
            <a:r>
              <a:rPr lang="en-US" sz="3200" dirty="0" err="1" smtClean="0"/>
              <a:t>ImportTest</a:t>
            </a:r>
            <a:r>
              <a:rPr lang="en-US" sz="3200" dirty="0" smtClean="0"/>
              <a:t> </a:t>
            </a:r>
            <a:endParaRPr lang="en-US" sz="3200" dirty="0" smtClean="0"/>
          </a:p>
          <a:p>
            <a:pPr algn="just"/>
            <a:r>
              <a:rPr lang="en-US" sz="3200" dirty="0" smtClean="0"/>
              <a:t>{ </a:t>
            </a:r>
          </a:p>
          <a:p>
            <a:pPr algn="just"/>
            <a:r>
              <a:rPr lang="en-US" sz="3200" dirty="0" smtClean="0"/>
              <a:t>	</a:t>
            </a:r>
            <a:r>
              <a:rPr lang="en-US" sz="3200" dirty="0" smtClean="0"/>
              <a:t>public </a:t>
            </a:r>
            <a:r>
              <a:rPr lang="en-US" sz="3200" dirty="0" smtClean="0"/>
              <a:t>static void main(String </a:t>
            </a:r>
            <a:r>
              <a:rPr lang="en-US" sz="3200" dirty="0" err="1" smtClean="0"/>
              <a:t>args</a:t>
            </a:r>
            <a:r>
              <a:rPr lang="en-US" sz="3200" dirty="0" smtClean="0"/>
              <a:t>[]) </a:t>
            </a:r>
            <a:endParaRPr lang="en-US" sz="3200" dirty="0" smtClean="0"/>
          </a:p>
          <a:p>
            <a:pPr algn="just"/>
            <a:r>
              <a:rPr lang="en-US" sz="3200" dirty="0" smtClean="0"/>
              <a:t>	</a:t>
            </a:r>
            <a:r>
              <a:rPr lang="en-US" sz="3200" dirty="0" smtClean="0"/>
              <a:t>{ </a:t>
            </a:r>
          </a:p>
          <a:p>
            <a:pPr algn="just"/>
            <a:r>
              <a:rPr lang="en-US" sz="3200" dirty="0" smtClean="0"/>
              <a:t>	</a:t>
            </a:r>
            <a:r>
              <a:rPr lang="en-US" sz="3200" dirty="0" smtClean="0"/>
              <a:t>	</a:t>
            </a:r>
            <a:r>
              <a:rPr lang="en-US" sz="3200" dirty="0" err="1" smtClean="0"/>
              <a:t>System.out.println</a:t>
            </a:r>
            <a:r>
              <a:rPr lang="en-US" sz="3200" dirty="0" smtClean="0"/>
              <a:t>(RED</a:t>
            </a:r>
            <a:r>
              <a:rPr lang="en-US" sz="3200" dirty="0" smtClean="0"/>
              <a:t>); </a:t>
            </a:r>
            <a:endParaRPr lang="en-US" sz="3200" dirty="0" smtClean="0"/>
          </a:p>
          <a:p>
            <a:pPr algn="just"/>
            <a:r>
              <a:rPr lang="en-US" sz="3200" dirty="0" smtClean="0"/>
              <a:t>	</a:t>
            </a:r>
            <a:r>
              <a:rPr lang="en-US" sz="3200" dirty="0" smtClean="0"/>
              <a:t>} </a:t>
            </a:r>
          </a:p>
          <a:p>
            <a:pPr algn="just"/>
            <a:r>
              <a:rPr lang="en-US" sz="3200" smtClean="0"/>
              <a:t>} </a:t>
            </a:r>
            <a:endParaRPr lang="en-US" sz="32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5286</TotalTime>
  <Words>1036</Words>
  <Application>Microsoft Office PowerPoint</Application>
  <PresentationFormat>On-screen Show (4:3)</PresentationFormat>
  <Paragraphs>307</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Marwadi Education Foundation’s Group of Institutions Faculty of Computer Applications MCA Sem- III</vt:lpstr>
      <vt:lpstr>Introduction</vt:lpstr>
      <vt:lpstr>Introduction</vt:lpstr>
      <vt:lpstr>Types of Packages</vt:lpstr>
      <vt:lpstr>Java API Packages</vt:lpstr>
      <vt:lpstr>Java API Packages</vt:lpstr>
      <vt:lpstr>How to use API Packages</vt:lpstr>
      <vt:lpstr>Static import</vt:lpstr>
      <vt:lpstr>Static import</vt:lpstr>
      <vt:lpstr>Java Naming Conventions</vt:lpstr>
      <vt:lpstr>Need for Java Naming Conventions</vt:lpstr>
      <vt:lpstr>Need for Java Naming Conventions</vt:lpstr>
      <vt:lpstr>Need for Java Naming Conventions</vt:lpstr>
      <vt:lpstr>Different Case Conventions</vt:lpstr>
      <vt:lpstr>Different Case Conventions</vt:lpstr>
      <vt:lpstr>Standard Java Naming Conventions</vt:lpstr>
      <vt:lpstr>Standard Java Naming Conventions</vt:lpstr>
      <vt:lpstr>Standard Java Naming Conventions</vt:lpstr>
      <vt:lpstr>Standard Java Naming Conventions</vt:lpstr>
      <vt:lpstr>Standard Java Naming Conventions</vt:lpstr>
      <vt:lpstr>Creation of New Package</vt:lpstr>
      <vt:lpstr>Creation of New Package</vt:lpstr>
      <vt:lpstr>Creation of New Package</vt:lpstr>
      <vt:lpstr>Creation of New Package</vt:lpstr>
      <vt:lpstr>Creation of New Package</vt:lpstr>
      <vt:lpstr>Creation of New Package</vt:lpstr>
      <vt:lpstr>Setting up the CLASSPATH</vt:lpstr>
      <vt:lpstr>Setting up the CLASSPATH</vt:lpstr>
      <vt:lpstr>Setting up the CLASSPATH</vt:lpstr>
      <vt:lpstr>Setting up the CLASSPATH</vt:lpstr>
      <vt:lpstr>Setting up the CLASSPATH</vt:lpstr>
      <vt:lpstr>Setting up the CLASSPATH</vt:lpstr>
      <vt:lpstr>Setting up the CLASSPATH</vt:lpstr>
      <vt:lpstr>Setting up the CLASSPATH</vt:lpstr>
      <vt:lpstr>Subpackage (package inside another package)</vt:lpstr>
      <vt:lpstr>Subpackage (package inside another package)</vt:lpstr>
      <vt:lpstr>Subpackage (package inside another package)</vt:lpstr>
      <vt:lpstr>Subpackage (package inside another package)</vt:lpstr>
      <vt:lpstr>Subpackage (package inside another package)</vt:lpstr>
      <vt:lpstr>Subpackage (package inside another package)</vt:lpstr>
      <vt:lpstr>How to use Package</vt:lpstr>
      <vt:lpstr>How to use Package</vt:lpstr>
      <vt:lpstr>How to use Package</vt:lpstr>
      <vt:lpstr>Access Modifiers</vt:lpstr>
      <vt:lpstr>Access Modifiers</vt:lpstr>
      <vt:lpstr>Access Modifiers</vt:lpstr>
      <vt:lpstr>Access Modifiers</vt:lpstr>
      <vt:lpstr>Access Modifiers</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MEFGI</cp:lastModifiedBy>
  <cp:revision>801</cp:revision>
  <dcterms:created xsi:type="dcterms:W3CDTF">2010-12-23T08:45:33Z</dcterms:created>
  <dcterms:modified xsi:type="dcterms:W3CDTF">2011-07-28T09:04:58Z</dcterms:modified>
</cp:coreProperties>
</file>