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09" r:id="rId4"/>
    <p:sldId id="310" r:id="rId5"/>
    <p:sldId id="311" r:id="rId6"/>
    <p:sldId id="312" r:id="rId7"/>
    <p:sldId id="313" r:id="rId8"/>
    <p:sldId id="314" r:id="rId9"/>
    <p:sldId id="315" r:id="rId10"/>
    <p:sldId id="316" r:id="rId11"/>
    <p:sldId id="317" r:id="rId12"/>
    <p:sldId id="318" r:id="rId13"/>
    <p:sldId id="30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5" d="100"/>
          <a:sy n="75" d="100"/>
        </p:scale>
        <p:origin x="-1230"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7/27/2011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7/27/2011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7/27/2011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7/27/2011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7/27/2011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7/27/2011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java.sun.com/products/jdk/1.1/api/java.lang.Object.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 y="3352800"/>
            <a:ext cx="84582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295400"/>
            <a:ext cx="9144000" cy="1470025"/>
          </a:xfrm>
        </p:spPr>
        <p:txBody>
          <a:bodyPr>
            <a:normAutofit fontScale="90000"/>
          </a:bodyPr>
          <a:lstStyle/>
          <a:p>
            <a:r>
              <a:rPr lang="en-US" sz="3100" b="1" dirty="0" err="1"/>
              <a:t>Marwadi</a:t>
            </a:r>
            <a:r>
              <a:rPr lang="en-US" sz="3100" b="1" dirty="0"/>
              <a:t> Education Foundation’s Group of Institutions</a:t>
            </a:r>
            <a:r>
              <a:rPr lang="en-US" b="1" dirty="0"/>
              <a:t/>
            </a:r>
            <a:br>
              <a:rPr lang="en-US" b="1" dirty="0"/>
            </a:br>
            <a:r>
              <a:rPr lang="en-US" sz="3600" dirty="0"/>
              <a:t>Faculty of Computer Applications</a:t>
            </a:r>
            <a:r>
              <a:rPr lang="en-US" dirty="0"/>
              <a:t/>
            </a:r>
            <a:br>
              <a:rPr lang="en-US" dirty="0"/>
            </a:br>
            <a:r>
              <a:rPr lang="en-US" b="1" dirty="0"/>
              <a:t>MCA </a:t>
            </a:r>
            <a:r>
              <a:rPr lang="en-US" b="1" dirty="0" err="1"/>
              <a:t>Sem</a:t>
            </a:r>
            <a:r>
              <a:rPr lang="en-US" b="1" dirty="0"/>
              <a:t>- </a:t>
            </a:r>
            <a:r>
              <a:rPr lang="en-US" b="1" dirty="0" smtClean="0"/>
              <a:t>III</a:t>
            </a:r>
            <a:endParaRPr lang="en-US" dirty="0"/>
          </a:p>
        </p:txBody>
      </p:sp>
      <p:pic>
        <p:nvPicPr>
          <p:cNvPr id="4" name="Picture 3" descr="logo.JPG"/>
          <p:cNvPicPr>
            <a:picLocks noChangeAspect="1"/>
          </p:cNvPicPr>
          <p:nvPr/>
        </p:nvPicPr>
        <p:blipFill>
          <a:blip r:embed="rId2"/>
          <a:stretch>
            <a:fillRect/>
          </a:stretch>
        </p:blipFill>
        <p:spPr>
          <a:xfrm>
            <a:off x="3124200" y="0"/>
            <a:ext cx="2895600" cy="1219200"/>
          </a:xfrm>
          <a:prstGeom prst="rect">
            <a:avLst/>
          </a:prstGeom>
        </p:spPr>
      </p:pic>
      <p:sp>
        <p:nvSpPr>
          <p:cNvPr id="5" name="TextBox 4"/>
          <p:cNvSpPr txBox="1"/>
          <p:nvPr/>
        </p:nvSpPr>
        <p:spPr>
          <a:xfrm>
            <a:off x="0" y="3581400"/>
            <a:ext cx="9144000" cy="1077218"/>
          </a:xfrm>
          <a:prstGeom prst="rect">
            <a:avLst/>
          </a:prstGeom>
          <a:noFill/>
        </p:spPr>
        <p:txBody>
          <a:bodyPr wrap="square" rtlCol="0">
            <a:spAutoFit/>
          </a:bodyPr>
          <a:lstStyle/>
          <a:p>
            <a:pPr algn="ctr"/>
            <a:r>
              <a:rPr lang="en-US" sz="3200" b="1" dirty="0" smtClean="0"/>
              <a:t>Fundamental of Java Programming</a:t>
            </a:r>
          </a:p>
          <a:p>
            <a:pPr algn="ctr"/>
            <a:r>
              <a:rPr lang="en-US" sz="3200" dirty="0" smtClean="0"/>
              <a:t>(630002)</a:t>
            </a:r>
            <a:endParaRPr lang="en-US" sz="3200" dirty="0"/>
          </a:p>
        </p:txBody>
      </p:sp>
      <p:sp>
        <p:nvSpPr>
          <p:cNvPr id="6" name="TextBox 5"/>
          <p:cNvSpPr txBox="1"/>
          <p:nvPr/>
        </p:nvSpPr>
        <p:spPr>
          <a:xfrm>
            <a:off x="0" y="5181600"/>
            <a:ext cx="9144000" cy="1077218"/>
          </a:xfrm>
          <a:prstGeom prst="rect">
            <a:avLst/>
          </a:prstGeom>
          <a:noFill/>
        </p:spPr>
        <p:txBody>
          <a:bodyPr wrap="square" rtlCol="0">
            <a:spAutoFit/>
          </a:bodyPr>
          <a:lstStyle/>
          <a:p>
            <a:pPr algn="ctr"/>
            <a:r>
              <a:rPr lang="en-US" sz="3200" b="1" dirty="0" smtClean="0"/>
              <a:t>Unit – 2</a:t>
            </a:r>
          </a:p>
          <a:p>
            <a:pPr algn="ctr"/>
            <a:r>
              <a:rPr lang="en-US" sz="3200" b="1" dirty="0" smtClean="0"/>
              <a:t>Object Class</a:t>
            </a:r>
            <a:endParaRPr lang="en-US" sz="3200" dirty="0"/>
          </a:p>
        </p:txBody>
      </p:sp>
      <p:pic>
        <p:nvPicPr>
          <p:cNvPr id="9" name="Picture 8" descr="java.jpg"/>
          <p:cNvPicPr>
            <a:picLocks noChangeAspect="1"/>
          </p:cNvPicPr>
          <p:nvPr/>
        </p:nvPicPr>
        <p:blipFill>
          <a:blip r:embed="rId3"/>
          <a:stretch>
            <a:fillRect/>
          </a:stretch>
        </p:blipFill>
        <p:spPr>
          <a:xfrm>
            <a:off x="7239000" y="4819650"/>
            <a:ext cx="1504950" cy="1504950"/>
          </a:xfrm>
          <a:prstGeom prst="rect">
            <a:avLst/>
          </a:prstGeom>
        </p:spPr>
      </p:pic>
      <p:pic>
        <p:nvPicPr>
          <p:cNvPr id="10" name="Picture 9" descr="java.jpg"/>
          <p:cNvPicPr>
            <a:picLocks noChangeAspect="1"/>
          </p:cNvPicPr>
          <p:nvPr/>
        </p:nvPicPr>
        <p:blipFill>
          <a:blip r:embed="rId3"/>
          <a:stretch>
            <a:fillRect/>
          </a:stretch>
        </p:blipFill>
        <p:spPr>
          <a:xfrm>
            <a:off x="304800" y="4819650"/>
            <a:ext cx="1504950" cy="15049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4832092"/>
          </a:xfrm>
          <a:prstGeom prst="rect">
            <a:avLst/>
          </a:prstGeom>
          <a:noFill/>
        </p:spPr>
        <p:txBody>
          <a:bodyPr wrap="square" rtlCol="0">
            <a:spAutoFit/>
          </a:bodyPr>
          <a:lstStyle/>
          <a:p>
            <a:pPr algn="just"/>
            <a:r>
              <a:rPr lang="en-US" sz="2800" b="1" dirty="0" smtClean="0"/>
              <a:t>The </a:t>
            </a:r>
            <a:r>
              <a:rPr lang="en-US" sz="2800" b="1" dirty="0" err="1" smtClean="0"/>
              <a:t>toString</a:t>
            </a:r>
            <a:r>
              <a:rPr lang="en-US" sz="2800" b="1" dirty="0" smtClean="0"/>
              <a:t>() Method</a:t>
            </a:r>
          </a:p>
          <a:p>
            <a:pPr algn="just"/>
            <a:r>
              <a:rPr lang="en-US" sz="2800" dirty="0" smtClean="0"/>
              <a:t>	You </a:t>
            </a:r>
            <a:r>
              <a:rPr lang="en-US" sz="2800" dirty="0" smtClean="0"/>
              <a:t>should always consider overriding the </a:t>
            </a:r>
            <a:r>
              <a:rPr lang="en-US" sz="2800" dirty="0" err="1" smtClean="0"/>
              <a:t>toString</a:t>
            </a:r>
            <a:r>
              <a:rPr lang="en-US" sz="2800" dirty="0" smtClean="0"/>
              <a:t>() method in your classes. The Object's </a:t>
            </a:r>
            <a:r>
              <a:rPr lang="en-US" sz="2800" dirty="0" err="1" smtClean="0"/>
              <a:t>toString</a:t>
            </a:r>
            <a:r>
              <a:rPr lang="en-US" sz="2800" dirty="0" smtClean="0"/>
              <a:t>() method returns a String representation of the object, which is very useful for debugging. The String representation for an object depends entirely on the object, which is why you need to override </a:t>
            </a:r>
            <a:r>
              <a:rPr lang="en-US" sz="2800" dirty="0" err="1" smtClean="0"/>
              <a:t>toString</a:t>
            </a:r>
            <a:r>
              <a:rPr lang="en-US" sz="2800" dirty="0" smtClean="0"/>
              <a:t>() in your classes. </a:t>
            </a:r>
          </a:p>
          <a:p>
            <a:pPr algn="just"/>
            <a:r>
              <a:rPr lang="en-US" sz="2800" dirty="0" smtClean="0"/>
              <a:t>	You </a:t>
            </a:r>
            <a:r>
              <a:rPr lang="en-US" sz="2800" dirty="0" smtClean="0"/>
              <a:t>can use </a:t>
            </a:r>
            <a:r>
              <a:rPr lang="en-US" sz="2800" dirty="0" err="1" smtClean="0"/>
              <a:t>toString</a:t>
            </a:r>
            <a:r>
              <a:rPr lang="en-US" sz="2800" dirty="0" smtClean="0"/>
              <a:t>() along with </a:t>
            </a:r>
            <a:r>
              <a:rPr lang="en-US" sz="2800" dirty="0" err="1" smtClean="0"/>
              <a:t>System.out.println</a:t>
            </a:r>
            <a:r>
              <a:rPr lang="en-US" sz="2800" dirty="0" smtClean="0"/>
              <a:t>() to display a text representation of an object, such as an instance of Book: </a:t>
            </a:r>
          </a:p>
          <a:p>
            <a:pPr algn="just"/>
            <a:r>
              <a:rPr lang="en-US" sz="2800" dirty="0" smtClean="0"/>
              <a:t>	</a:t>
            </a:r>
            <a:r>
              <a:rPr lang="en-US" sz="2800" dirty="0" err="1" smtClean="0"/>
              <a:t>System.out.println</a:t>
            </a:r>
            <a:r>
              <a:rPr lang="en-US" sz="2800" dirty="0" smtClean="0"/>
              <a:t>(</a:t>
            </a:r>
            <a:r>
              <a:rPr lang="en-US" sz="2800" dirty="0" err="1" smtClean="0"/>
              <a:t>firstBook.toString</a:t>
            </a:r>
            <a:r>
              <a:rPr lang="en-US" sz="2800" dirty="0" smtClean="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a:t>
            </a:r>
            <a:r>
              <a:rPr lang="en-US" b="1" dirty="0" smtClean="0"/>
              <a:t>ion to Class </a:t>
            </a:r>
            <a:r>
              <a:rPr lang="en-US" b="1" dirty="0" err="1" smtClean="0"/>
              <a:t>class</a:t>
            </a:r>
            <a:endParaRPr lang="en-US" dirty="0"/>
          </a:p>
        </p:txBody>
      </p:sp>
      <p:sp>
        <p:nvSpPr>
          <p:cNvPr id="4" name="TextBox 3"/>
          <p:cNvSpPr txBox="1"/>
          <p:nvPr/>
        </p:nvSpPr>
        <p:spPr>
          <a:xfrm>
            <a:off x="228600" y="1066800"/>
            <a:ext cx="8763000" cy="1815882"/>
          </a:xfrm>
          <a:prstGeom prst="rect">
            <a:avLst/>
          </a:prstGeom>
          <a:noFill/>
        </p:spPr>
        <p:txBody>
          <a:bodyPr wrap="square" rtlCol="0">
            <a:spAutoFit/>
          </a:bodyPr>
          <a:lstStyle/>
          <a:p>
            <a:pPr algn="just"/>
            <a:r>
              <a:rPr lang="en-US" sz="2800" dirty="0" smtClean="0"/>
              <a:t>	In java we have a special class called Class which is created by JVM by the class loader for every data type being used in the JVM.   There are so many methods available in this class.  Some of them are as follows :</a:t>
            </a:r>
          </a:p>
        </p:txBody>
      </p:sp>
      <p:graphicFrame>
        <p:nvGraphicFramePr>
          <p:cNvPr id="5" name="Table 4"/>
          <p:cNvGraphicFramePr>
            <a:graphicFrameLocks noGrp="1"/>
          </p:cNvGraphicFramePr>
          <p:nvPr/>
        </p:nvGraphicFramePr>
        <p:xfrm>
          <a:off x="381000" y="2971800"/>
          <a:ext cx="8382000" cy="3627120"/>
        </p:xfrm>
        <a:graphic>
          <a:graphicData uri="http://schemas.openxmlformats.org/drawingml/2006/table">
            <a:tbl>
              <a:tblPr firstRow="1" bandRow="1">
                <a:tableStyleId>{5C22544A-7EE6-4342-B048-85BDC9FD1C3A}</a:tableStyleId>
              </a:tblPr>
              <a:tblGrid>
                <a:gridCol w="2209800"/>
                <a:gridCol w="3276600"/>
                <a:gridCol w="2895600"/>
              </a:tblGrid>
              <a:tr h="426720">
                <a:tc>
                  <a:txBody>
                    <a:bodyPr/>
                    <a:lstStyle/>
                    <a:p>
                      <a:pPr algn="ctr"/>
                      <a:r>
                        <a:rPr lang="en-US" dirty="0" smtClean="0"/>
                        <a:t>Method</a:t>
                      </a:r>
                    </a:p>
                  </a:txBody>
                  <a:tcPr/>
                </a:tc>
                <a:tc>
                  <a:txBody>
                    <a:bodyPr/>
                    <a:lstStyle/>
                    <a:p>
                      <a:pPr algn="ctr"/>
                      <a:r>
                        <a:rPr lang="en-US" dirty="0" smtClean="0"/>
                        <a:t>Syntax</a:t>
                      </a:r>
                      <a:endParaRPr lang="en-US" dirty="0"/>
                    </a:p>
                  </a:txBody>
                  <a:tcPr/>
                </a:tc>
                <a:tc>
                  <a:txBody>
                    <a:bodyPr/>
                    <a:lstStyle/>
                    <a:p>
                      <a:pPr algn="ctr"/>
                      <a:r>
                        <a:rPr lang="en-US" dirty="0" smtClean="0"/>
                        <a:t>Usage</a:t>
                      </a:r>
                      <a:endParaRPr lang="en-US" dirty="0"/>
                    </a:p>
                  </a:txBody>
                  <a:tcPr/>
                </a:tc>
              </a:tr>
              <a:tr h="426720">
                <a:tc>
                  <a:txBody>
                    <a:bodyPr/>
                    <a:lstStyle/>
                    <a:p>
                      <a:r>
                        <a:rPr lang="en-US" dirty="0" err="1" smtClean="0"/>
                        <a:t>getName</a:t>
                      </a:r>
                      <a:r>
                        <a:rPr lang="en-US" dirty="0" smtClean="0"/>
                        <a:t>()</a:t>
                      </a:r>
                      <a:endParaRPr lang="en-US" dirty="0"/>
                    </a:p>
                  </a:txBody>
                  <a:tcPr/>
                </a:tc>
                <a:tc>
                  <a:txBody>
                    <a:bodyPr/>
                    <a:lstStyle/>
                    <a:p>
                      <a:r>
                        <a:rPr lang="en-US" dirty="0" smtClean="0"/>
                        <a:t>public</a:t>
                      </a:r>
                      <a:r>
                        <a:rPr lang="en-US" baseline="0" dirty="0" smtClean="0"/>
                        <a:t> String </a:t>
                      </a:r>
                      <a:r>
                        <a:rPr lang="en-US" baseline="0" dirty="0" err="1" smtClean="0"/>
                        <a:t>getName</a:t>
                      </a:r>
                      <a:r>
                        <a:rPr lang="en-US" baseline="0" dirty="0" smtClean="0"/>
                        <a:t>()</a:t>
                      </a:r>
                      <a:endParaRPr lang="en-US" dirty="0"/>
                    </a:p>
                  </a:txBody>
                  <a:tcPr/>
                </a:tc>
                <a:tc>
                  <a:txBody>
                    <a:bodyPr/>
                    <a:lstStyle/>
                    <a:p>
                      <a:r>
                        <a:rPr lang="en-US" dirty="0" smtClean="0"/>
                        <a:t>Returns the</a:t>
                      </a:r>
                      <a:r>
                        <a:rPr lang="en-US" baseline="0" dirty="0" smtClean="0"/>
                        <a:t> name of the data type.</a:t>
                      </a:r>
                      <a:endParaRPr lang="en-US" dirty="0"/>
                    </a:p>
                  </a:txBody>
                  <a:tcPr/>
                </a:tc>
              </a:tr>
              <a:tr h="426720">
                <a:tc>
                  <a:txBody>
                    <a:bodyPr/>
                    <a:lstStyle/>
                    <a:p>
                      <a:r>
                        <a:rPr lang="en-US" dirty="0" err="1" smtClean="0"/>
                        <a:t>isPrimitive</a:t>
                      </a:r>
                      <a:r>
                        <a:rPr lang="en-US" dirty="0" smtClean="0"/>
                        <a:t>()</a:t>
                      </a:r>
                      <a:endParaRPr lang="en-US" dirty="0"/>
                    </a:p>
                  </a:txBody>
                  <a:tcPr/>
                </a:tc>
                <a:tc>
                  <a:txBody>
                    <a:bodyPr/>
                    <a:lstStyle/>
                    <a:p>
                      <a:r>
                        <a:rPr lang="en-US" dirty="0" smtClean="0"/>
                        <a:t>public </a:t>
                      </a:r>
                      <a:r>
                        <a:rPr lang="en-US" dirty="0" err="1" smtClean="0"/>
                        <a:t>booleans</a:t>
                      </a:r>
                      <a:r>
                        <a:rPr lang="en-US" baseline="0" dirty="0" smtClean="0"/>
                        <a:t> </a:t>
                      </a:r>
                      <a:r>
                        <a:rPr lang="en-US" baseline="0" dirty="0" err="1" smtClean="0"/>
                        <a:t>isPrimitive</a:t>
                      </a:r>
                      <a:r>
                        <a:rPr lang="en-US" baseline="0" dirty="0" smtClean="0"/>
                        <a:t>()</a:t>
                      </a:r>
                      <a:endParaRPr lang="en-US" dirty="0"/>
                    </a:p>
                  </a:txBody>
                  <a:tcPr/>
                </a:tc>
                <a:tc>
                  <a:txBody>
                    <a:bodyPr/>
                    <a:lstStyle/>
                    <a:p>
                      <a:r>
                        <a:rPr lang="en-US" dirty="0" smtClean="0"/>
                        <a:t>Checks</a:t>
                      </a:r>
                      <a:r>
                        <a:rPr lang="en-US" baseline="0" dirty="0" smtClean="0"/>
                        <a:t> whether data type is primitive or not.</a:t>
                      </a:r>
                      <a:endParaRPr lang="en-US" dirty="0"/>
                    </a:p>
                  </a:txBody>
                  <a:tcPr/>
                </a:tc>
              </a:tr>
              <a:tr h="426720">
                <a:tc>
                  <a:txBody>
                    <a:bodyPr/>
                    <a:lstStyle/>
                    <a:p>
                      <a:r>
                        <a:rPr lang="en-US" dirty="0" err="1" smtClean="0"/>
                        <a:t>isArray</a:t>
                      </a:r>
                      <a:r>
                        <a:rPr lang="en-US" dirty="0" smtClean="0"/>
                        <a:t>()</a:t>
                      </a:r>
                      <a:endParaRPr lang="en-US" dirty="0"/>
                    </a:p>
                  </a:txBody>
                  <a:tcPr/>
                </a:tc>
                <a:tc>
                  <a:txBody>
                    <a:bodyPr/>
                    <a:lstStyle/>
                    <a:p>
                      <a:r>
                        <a:rPr lang="en-US" dirty="0" smtClean="0"/>
                        <a:t>public </a:t>
                      </a:r>
                      <a:r>
                        <a:rPr lang="en-US" dirty="0" err="1" smtClean="0"/>
                        <a:t>boolean</a:t>
                      </a:r>
                      <a:r>
                        <a:rPr lang="en-US" baseline="0" dirty="0" smtClean="0"/>
                        <a:t> </a:t>
                      </a:r>
                      <a:r>
                        <a:rPr lang="en-US" baseline="0" dirty="0" err="1" smtClean="0"/>
                        <a:t>isArray</a:t>
                      </a:r>
                      <a:r>
                        <a:rPr lang="en-US" baseline="0" dirty="0" smtClean="0"/>
                        <a:t>()</a:t>
                      </a:r>
                      <a:endParaRPr lang="en-US" dirty="0"/>
                    </a:p>
                  </a:txBody>
                  <a:tcPr/>
                </a:tc>
                <a:tc>
                  <a:txBody>
                    <a:bodyPr/>
                    <a:lstStyle/>
                    <a:p>
                      <a:r>
                        <a:rPr lang="en-US" dirty="0" smtClean="0"/>
                        <a:t>Check whether</a:t>
                      </a:r>
                      <a:r>
                        <a:rPr lang="en-US" baseline="0" dirty="0" smtClean="0"/>
                        <a:t> it is an array or not.</a:t>
                      </a:r>
                      <a:endParaRPr lang="en-US" dirty="0"/>
                    </a:p>
                  </a:txBody>
                  <a:tcPr/>
                </a:tc>
              </a:tr>
              <a:tr h="426720">
                <a:tc>
                  <a:txBody>
                    <a:bodyPr/>
                    <a:lstStyle/>
                    <a:p>
                      <a:r>
                        <a:rPr lang="en-US" dirty="0" err="1" smtClean="0"/>
                        <a:t>isInterface</a:t>
                      </a:r>
                      <a:r>
                        <a:rPr lang="en-US" dirty="0" smtClean="0"/>
                        <a:t>()</a:t>
                      </a:r>
                      <a:endParaRPr lang="en-US" dirty="0"/>
                    </a:p>
                  </a:txBody>
                  <a:tcPr/>
                </a:tc>
                <a:tc>
                  <a:txBody>
                    <a:bodyPr/>
                    <a:lstStyle/>
                    <a:p>
                      <a:r>
                        <a:rPr lang="en-US" dirty="0" smtClean="0"/>
                        <a:t>public </a:t>
                      </a:r>
                      <a:r>
                        <a:rPr lang="en-US" dirty="0" err="1" smtClean="0"/>
                        <a:t>boolean</a:t>
                      </a:r>
                      <a:r>
                        <a:rPr lang="en-US" baseline="0" dirty="0" smtClean="0"/>
                        <a:t> </a:t>
                      </a:r>
                      <a:r>
                        <a:rPr lang="en-US" baseline="0" dirty="0" err="1" smtClean="0"/>
                        <a:t>isInterface</a:t>
                      </a:r>
                      <a:r>
                        <a:rPr lang="en-US" baseline="0" dirty="0" smtClean="0"/>
                        <a:t>()</a:t>
                      </a:r>
                      <a:endParaRPr lang="en-US" dirty="0"/>
                    </a:p>
                  </a:txBody>
                  <a:tcPr/>
                </a:tc>
                <a:tc>
                  <a:txBody>
                    <a:bodyPr/>
                    <a:lstStyle/>
                    <a:p>
                      <a:r>
                        <a:rPr lang="en-US" dirty="0" smtClean="0"/>
                        <a:t>Check whether</a:t>
                      </a:r>
                      <a:r>
                        <a:rPr lang="en-US" baseline="0" dirty="0" smtClean="0"/>
                        <a:t> the data type is interface or not.</a:t>
                      </a:r>
                      <a:endParaRPr lang="en-US" dirty="0"/>
                    </a:p>
                  </a:txBody>
                  <a:tcPr/>
                </a:tc>
              </a:tr>
              <a:tr h="426720">
                <a:tc>
                  <a:txBody>
                    <a:bodyPr/>
                    <a:lstStyle/>
                    <a:p>
                      <a:r>
                        <a:rPr lang="en-US" dirty="0" err="1" smtClean="0"/>
                        <a:t>getComponentType</a:t>
                      </a:r>
                      <a:r>
                        <a:rPr lang="en-US" dirty="0" smtClean="0"/>
                        <a:t>()</a:t>
                      </a:r>
                      <a:endParaRPr lang="en-US" dirty="0"/>
                    </a:p>
                  </a:txBody>
                  <a:tcPr/>
                </a:tc>
                <a:tc>
                  <a:txBody>
                    <a:bodyPr/>
                    <a:lstStyle/>
                    <a:p>
                      <a:r>
                        <a:rPr lang="en-US" dirty="0" smtClean="0"/>
                        <a:t>public class</a:t>
                      </a:r>
                      <a:r>
                        <a:rPr lang="en-US" baseline="0" dirty="0" smtClean="0"/>
                        <a:t> </a:t>
                      </a:r>
                      <a:r>
                        <a:rPr lang="en-US" baseline="0" dirty="0" err="1" smtClean="0"/>
                        <a:t>getComponentType</a:t>
                      </a:r>
                      <a:r>
                        <a:rPr lang="en-US" baseline="0" dirty="0" smtClean="0"/>
                        <a:t>()</a:t>
                      </a:r>
                      <a:endParaRPr lang="en-US" dirty="0"/>
                    </a:p>
                  </a:txBody>
                  <a:tcPr/>
                </a:tc>
                <a:tc>
                  <a:txBody>
                    <a:bodyPr/>
                    <a:lstStyle/>
                    <a:p>
                      <a:r>
                        <a:rPr lang="en-US" dirty="0" smtClean="0"/>
                        <a:t>In case of array, returns the</a:t>
                      </a:r>
                      <a:r>
                        <a:rPr lang="en-US" baseline="0" dirty="0" smtClean="0"/>
                        <a:t> </a:t>
                      </a:r>
                      <a:r>
                        <a:rPr lang="en-US" dirty="0" smtClean="0"/>
                        <a:t>element type of array</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a:t>
            </a:r>
            <a:r>
              <a:rPr lang="en-US" b="1" dirty="0" smtClean="0"/>
              <a:t>ion to Class </a:t>
            </a:r>
            <a:r>
              <a:rPr lang="en-US" b="1" dirty="0" err="1" smtClean="0"/>
              <a:t>class</a:t>
            </a:r>
            <a:endParaRPr lang="en-US" dirty="0"/>
          </a:p>
        </p:txBody>
      </p:sp>
      <p:graphicFrame>
        <p:nvGraphicFramePr>
          <p:cNvPr id="5" name="Table 4"/>
          <p:cNvGraphicFramePr>
            <a:graphicFrameLocks noGrp="1"/>
          </p:cNvGraphicFramePr>
          <p:nvPr/>
        </p:nvGraphicFramePr>
        <p:xfrm>
          <a:off x="457200" y="990600"/>
          <a:ext cx="8382000" cy="1706880"/>
        </p:xfrm>
        <a:graphic>
          <a:graphicData uri="http://schemas.openxmlformats.org/drawingml/2006/table">
            <a:tbl>
              <a:tblPr firstRow="1" bandRow="1">
                <a:tableStyleId>{5C22544A-7EE6-4342-B048-85BDC9FD1C3A}</a:tableStyleId>
              </a:tblPr>
              <a:tblGrid>
                <a:gridCol w="2209800"/>
                <a:gridCol w="3276600"/>
                <a:gridCol w="2895600"/>
              </a:tblGrid>
              <a:tr h="426720">
                <a:tc>
                  <a:txBody>
                    <a:bodyPr/>
                    <a:lstStyle/>
                    <a:p>
                      <a:pPr algn="ctr"/>
                      <a:r>
                        <a:rPr lang="en-US" dirty="0" smtClean="0"/>
                        <a:t>Method</a:t>
                      </a:r>
                    </a:p>
                  </a:txBody>
                  <a:tcPr/>
                </a:tc>
                <a:tc>
                  <a:txBody>
                    <a:bodyPr/>
                    <a:lstStyle/>
                    <a:p>
                      <a:pPr algn="ctr"/>
                      <a:r>
                        <a:rPr lang="en-US" dirty="0" smtClean="0"/>
                        <a:t>Syntax</a:t>
                      </a:r>
                      <a:endParaRPr lang="en-US" dirty="0"/>
                    </a:p>
                  </a:txBody>
                  <a:tcPr/>
                </a:tc>
                <a:tc>
                  <a:txBody>
                    <a:bodyPr/>
                    <a:lstStyle/>
                    <a:p>
                      <a:pPr algn="ctr"/>
                      <a:r>
                        <a:rPr lang="en-US" dirty="0" smtClean="0"/>
                        <a:t>Usage</a:t>
                      </a:r>
                      <a:endParaRPr lang="en-US" dirty="0"/>
                    </a:p>
                  </a:txBody>
                  <a:tcPr/>
                </a:tc>
              </a:tr>
              <a:tr h="426720">
                <a:tc>
                  <a:txBody>
                    <a:bodyPr/>
                    <a:lstStyle/>
                    <a:p>
                      <a:r>
                        <a:rPr lang="en-US" dirty="0" err="1" smtClean="0"/>
                        <a:t>getSuperClass</a:t>
                      </a:r>
                      <a:r>
                        <a:rPr lang="en-US" dirty="0" smtClean="0"/>
                        <a:t>()</a:t>
                      </a:r>
                      <a:endParaRPr lang="en-US" dirty="0"/>
                    </a:p>
                  </a:txBody>
                  <a:tcPr/>
                </a:tc>
                <a:tc>
                  <a:txBody>
                    <a:bodyPr/>
                    <a:lstStyle/>
                    <a:p>
                      <a:r>
                        <a:rPr lang="en-US" dirty="0" smtClean="0"/>
                        <a:t>public class </a:t>
                      </a:r>
                      <a:r>
                        <a:rPr lang="en-US" dirty="0" err="1" smtClean="0"/>
                        <a:t>getSuperClass</a:t>
                      </a:r>
                      <a:r>
                        <a:rPr lang="en-US" dirty="0" smtClean="0"/>
                        <a:t>()</a:t>
                      </a:r>
                      <a:endParaRPr lang="en-US" dirty="0"/>
                    </a:p>
                  </a:txBody>
                  <a:tcPr/>
                </a:tc>
                <a:tc>
                  <a:txBody>
                    <a:bodyPr/>
                    <a:lstStyle/>
                    <a:p>
                      <a:r>
                        <a:rPr lang="en-US" dirty="0" smtClean="0"/>
                        <a:t>Returns the super</a:t>
                      </a:r>
                      <a:r>
                        <a:rPr lang="en-US" baseline="0" dirty="0" smtClean="0"/>
                        <a:t> class data type.</a:t>
                      </a:r>
                      <a:endParaRPr lang="en-US" dirty="0"/>
                    </a:p>
                  </a:txBody>
                  <a:tcPr/>
                </a:tc>
              </a:tr>
              <a:tr h="426720">
                <a:tc>
                  <a:txBody>
                    <a:bodyPr/>
                    <a:lstStyle/>
                    <a:p>
                      <a:r>
                        <a:rPr lang="en-US" dirty="0" err="1" smtClean="0"/>
                        <a:t>getInterfaces</a:t>
                      </a:r>
                      <a:r>
                        <a:rPr lang="en-US" dirty="0" smtClean="0"/>
                        <a:t>()</a:t>
                      </a:r>
                      <a:endParaRPr lang="en-US" dirty="0"/>
                    </a:p>
                  </a:txBody>
                  <a:tcPr/>
                </a:tc>
                <a:tc>
                  <a:txBody>
                    <a:bodyPr/>
                    <a:lstStyle/>
                    <a:p>
                      <a:r>
                        <a:rPr lang="en-US" dirty="0" smtClean="0"/>
                        <a:t>public Class[]</a:t>
                      </a:r>
                      <a:r>
                        <a:rPr lang="en-US" baseline="0" dirty="0" smtClean="0"/>
                        <a:t> </a:t>
                      </a:r>
                      <a:r>
                        <a:rPr lang="en-US" baseline="0" dirty="0" err="1" smtClean="0"/>
                        <a:t>getInterfaces</a:t>
                      </a:r>
                      <a:r>
                        <a:rPr lang="en-US" baseline="0" dirty="0" smtClean="0"/>
                        <a:t>()</a:t>
                      </a:r>
                      <a:endParaRPr lang="en-US" dirty="0"/>
                    </a:p>
                  </a:txBody>
                  <a:tcPr/>
                </a:tc>
                <a:tc>
                  <a:txBody>
                    <a:bodyPr/>
                    <a:lstStyle/>
                    <a:p>
                      <a:r>
                        <a:rPr lang="en-US" dirty="0" smtClean="0"/>
                        <a:t>Returns</a:t>
                      </a:r>
                      <a:r>
                        <a:rPr lang="en-US" baseline="0" dirty="0" smtClean="0"/>
                        <a:t> an array of the implemented interfaces.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95600"/>
            <a:ext cx="9144000" cy="1470025"/>
          </a:xfrm>
        </p:spPr>
        <p:txBody>
          <a:bodyPr>
            <a:normAutofit/>
          </a:bodyPr>
          <a:lstStyle/>
          <a:p>
            <a:r>
              <a:rPr lang="en-US" sz="7200" b="1" dirty="0" smtClean="0"/>
              <a:t>Thank You</a:t>
            </a:r>
            <a:endParaRPr lang="en-US" sz="7200" dirty="0"/>
          </a:p>
        </p:txBody>
      </p:sp>
      <p:pic>
        <p:nvPicPr>
          <p:cNvPr id="4" name="Picture 3" descr="logo.JPG"/>
          <p:cNvPicPr>
            <a:picLocks noChangeAspect="1"/>
          </p:cNvPicPr>
          <p:nvPr/>
        </p:nvPicPr>
        <p:blipFill>
          <a:blip r:embed="rId2"/>
          <a:stretch>
            <a:fillRect/>
          </a:stretch>
        </p:blipFill>
        <p:spPr>
          <a:xfrm>
            <a:off x="3124200" y="304800"/>
            <a:ext cx="28956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Introduction</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dirty="0" smtClean="0"/>
              <a:t>	The </a:t>
            </a:r>
            <a:r>
              <a:rPr lang="en-US" sz="3200" dirty="0" smtClean="0">
                <a:hlinkClick r:id="rId2"/>
              </a:rPr>
              <a:t>Object</a:t>
            </a:r>
            <a:r>
              <a:rPr lang="en-US" sz="3200" dirty="0" smtClean="0"/>
              <a:t> class sits at the top of the class hierarchy tree in the Java development environment. Every class in the Java system is a descendent (direct or indirect) of the Object class. The Object class defines the basic state and behavior that all objects must have, such as the ability to compare oneself to another object, to convert to a string, to wait on a condition variable, to notify other objects that a condition variable has changed, and to return the object's class. </a:t>
            </a:r>
            <a:endParaRPr lang="en-US" sz="3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5016758"/>
          </a:xfrm>
          <a:prstGeom prst="rect">
            <a:avLst/>
          </a:prstGeom>
          <a:noFill/>
        </p:spPr>
        <p:txBody>
          <a:bodyPr wrap="square" rtlCol="0">
            <a:spAutoFit/>
          </a:bodyPr>
          <a:lstStyle/>
          <a:p>
            <a:pPr algn="just"/>
            <a:r>
              <a:rPr lang="en-US" sz="3200" b="1" dirty="0" smtClean="0"/>
              <a:t>The </a:t>
            </a:r>
            <a:r>
              <a:rPr lang="en-US" sz="3200" b="1" dirty="0" err="1" smtClean="0"/>
              <a:t>hashCode</a:t>
            </a:r>
            <a:r>
              <a:rPr lang="en-US" sz="3200" b="1" dirty="0" smtClean="0"/>
              <a:t>() Method</a:t>
            </a:r>
          </a:p>
          <a:p>
            <a:pPr algn="just"/>
            <a:r>
              <a:rPr lang="en-US" sz="3200" dirty="0" smtClean="0"/>
              <a:t>	The </a:t>
            </a:r>
            <a:r>
              <a:rPr lang="en-US" sz="3200" dirty="0" smtClean="0"/>
              <a:t>value returned by </a:t>
            </a:r>
            <a:r>
              <a:rPr lang="en-US" sz="3200" dirty="0" err="1" smtClean="0"/>
              <a:t>hashCode</a:t>
            </a:r>
            <a:r>
              <a:rPr lang="en-US" sz="3200" dirty="0" smtClean="0"/>
              <a:t>() is the object's hash code, which is the object's memory address in hexadecimal. By definition, if two objects are equal, their hash code must also be equal. If you override the equals() method, you change the way two objects are equated and Object's implementation of </a:t>
            </a:r>
            <a:r>
              <a:rPr lang="en-US" sz="3200" dirty="0" err="1" smtClean="0"/>
              <a:t>hashCode</a:t>
            </a:r>
            <a:r>
              <a:rPr lang="en-US" sz="3200" dirty="0" smtClean="0"/>
              <a:t>() is no longer valid. Therefore, if you override the equals() method, you must also override the </a:t>
            </a:r>
            <a:r>
              <a:rPr lang="en-US" sz="3200" dirty="0" err="1" smtClean="0"/>
              <a:t>hashCode</a:t>
            </a:r>
            <a:r>
              <a:rPr lang="en-US" sz="3200" dirty="0" smtClean="0"/>
              <a:t>() method as well</a:t>
            </a:r>
            <a:r>
              <a:rPr lang="en-US" sz="3200" dirty="0" smtClean="0"/>
              <a:t>.</a:t>
            </a:r>
            <a:endParaRPr lang="en-US" sz="3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5509200"/>
          </a:xfrm>
          <a:prstGeom prst="rect">
            <a:avLst/>
          </a:prstGeom>
          <a:noFill/>
        </p:spPr>
        <p:txBody>
          <a:bodyPr wrap="square" rtlCol="0">
            <a:spAutoFit/>
          </a:bodyPr>
          <a:lstStyle/>
          <a:p>
            <a:pPr algn="just"/>
            <a:r>
              <a:rPr lang="en-US" sz="3200" b="1" dirty="0" smtClean="0"/>
              <a:t>The equals() Method</a:t>
            </a:r>
          </a:p>
          <a:p>
            <a:pPr algn="just"/>
            <a:r>
              <a:rPr lang="en-US" sz="3200" dirty="0" smtClean="0"/>
              <a:t>	The </a:t>
            </a:r>
            <a:r>
              <a:rPr lang="en-US" sz="3200" dirty="0" smtClean="0"/>
              <a:t>equals() method compares two objects for equality and returns true if they are equal. The equals() method provided in the Object class uses the identity operator (==) to determine whether two objects are equal. For primitive data types, this gives the correct result. For objects, however, it does not. The equals() method provided by Object tests whether the object </a:t>
            </a:r>
            <a:r>
              <a:rPr lang="en-US" sz="3200" i="1" dirty="0" smtClean="0"/>
              <a:t>references</a:t>
            </a:r>
            <a:r>
              <a:rPr lang="en-US" sz="3200" dirty="0" smtClean="0"/>
              <a:t> are equal—that is, if the objects compared are the exact same object</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2062103"/>
          </a:xfrm>
          <a:prstGeom prst="rect">
            <a:avLst/>
          </a:prstGeom>
          <a:noFill/>
        </p:spPr>
        <p:txBody>
          <a:bodyPr wrap="square" rtlCol="0">
            <a:spAutoFit/>
          </a:bodyPr>
          <a:lstStyle/>
          <a:p>
            <a:pPr algn="just"/>
            <a:r>
              <a:rPr lang="en-US" sz="3200" dirty="0" smtClean="0"/>
              <a:t>To test whether two objects are equal in the sense of </a:t>
            </a:r>
            <a:r>
              <a:rPr lang="en-US" sz="3200" i="1" dirty="0" smtClean="0"/>
              <a:t>equivalency</a:t>
            </a:r>
            <a:r>
              <a:rPr lang="en-US" sz="3200" dirty="0" smtClean="0"/>
              <a:t> (containing the same information), you must override the equals() method. Here is an example of a Book class that overrides equals(): </a:t>
            </a:r>
            <a:endParaRPr lang="en-US"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4832092"/>
          </a:xfrm>
          <a:prstGeom prst="rect">
            <a:avLst/>
          </a:prstGeom>
          <a:noFill/>
        </p:spPr>
        <p:txBody>
          <a:bodyPr wrap="square" rtlCol="0">
            <a:spAutoFit/>
          </a:bodyPr>
          <a:lstStyle/>
          <a:p>
            <a:pPr algn="just"/>
            <a:r>
              <a:rPr lang="en-US" sz="2800" dirty="0" smtClean="0"/>
              <a:t>public class Book </a:t>
            </a:r>
          </a:p>
          <a:p>
            <a:pPr algn="just"/>
            <a:r>
              <a:rPr lang="en-US" sz="2800" dirty="0" smtClean="0"/>
              <a:t>{ </a:t>
            </a:r>
          </a:p>
          <a:p>
            <a:pPr algn="just"/>
            <a:r>
              <a:rPr lang="en-US" sz="2800" dirty="0" smtClean="0"/>
              <a:t>	... </a:t>
            </a:r>
          </a:p>
          <a:p>
            <a:pPr algn="just"/>
            <a:r>
              <a:rPr lang="en-US" sz="2800" dirty="0" smtClean="0"/>
              <a:t>	public </a:t>
            </a:r>
            <a:r>
              <a:rPr lang="en-US" sz="2800" dirty="0" err="1" smtClean="0"/>
              <a:t>boolean</a:t>
            </a:r>
            <a:r>
              <a:rPr lang="en-US" sz="2800" dirty="0" smtClean="0"/>
              <a:t> equals(Object </a:t>
            </a:r>
            <a:r>
              <a:rPr lang="en-US" sz="2800" dirty="0" err="1" smtClean="0"/>
              <a:t>obj</a:t>
            </a:r>
            <a:r>
              <a:rPr lang="en-US" sz="2800" dirty="0" smtClean="0"/>
              <a:t>) </a:t>
            </a:r>
          </a:p>
          <a:p>
            <a:pPr algn="just"/>
            <a:r>
              <a:rPr lang="en-US" sz="2800" dirty="0" smtClean="0"/>
              <a:t>	{ </a:t>
            </a:r>
            <a:endParaRPr lang="en-US" sz="2800" dirty="0" smtClean="0"/>
          </a:p>
          <a:p>
            <a:pPr algn="just"/>
            <a:r>
              <a:rPr lang="en-US" sz="2800" dirty="0" smtClean="0"/>
              <a:t>	</a:t>
            </a:r>
            <a:r>
              <a:rPr lang="en-US" sz="2800" dirty="0" smtClean="0"/>
              <a:t>	if </a:t>
            </a:r>
            <a:r>
              <a:rPr lang="en-US" sz="2800" dirty="0" smtClean="0"/>
              <a:t>(</a:t>
            </a:r>
            <a:r>
              <a:rPr lang="en-US" sz="2800" dirty="0" err="1" smtClean="0"/>
              <a:t>obj</a:t>
            </a:r>
            <a:r>
              <a:rPr lang="en-US" sz="2800" dirty="0" smtClean="0"/>
              <a:t> </a:t>
            </a:r>
            <a:r>
              <a:rPr lang="en-US" sz="2800" dirty="0" err="1" smtClean="0"/>
              <a:t>instanceof</a:t>
            </a:r>
            <a:r>
              <a:rPr lang="en-US" sz="2800" dirty="0" smtClean="0"/>
              <a:t> Book) </a:t>
            </a:r>
            <a:endParaRPr lang="en-US" sz="2800" dirty="0" smtClean="0"/>
          </a:p>
          <a:p>
            <a:pPr algn="just"/>
            <a:r>
              <a:rPr lang="en-US" sz="2800" dirty="0" smtClean="0"/>
              <a:t>	</a:t>
            </a:r>
            <a:r>
              <a:rPr lang="en-US" sz="2800" dirty="0" smtClean="0"/>
              <a:t>	        return </a:t>
            </a:r>
            <a:r>
              <a:rPr lang="en-US" sz="2800" dirty="0" err="1" smtClean="0"/>
              <a:t>ISBN.equals</a:t>
            </a:r>
            <a:r>
              <a:rPr lang="en-US" sz="2800" dirty="0" smtClean="0"/>
              <a:t>((Book)</a:t>
            </a:r>
            <a:r>
              <a:rPr lang="en-US" sz="2800" dirty="0" err="1" smtClean="0"/>
              <a:t>obj.getISBN</a:t>
            </a:r>
            <a:r>
              <a:rPr lang="en-US" sz="2800" dirty="0" smtClean="0"/>
              <a:t>()); </a:t>
            </a:r>
          </a:p>
          <a:p>
            <a:pPr algn="just"/>
            <a:r>
              <a:rPr lang="en-US" sz="2800" dirty="0" smtClean="0"/>
              <a:t>	</a:t>
            </a:r>
            <a:r>
              <a:rPr lang="en-US" sz="2800" dirty="0" smtClean="0"/>
              <a:t>	else </a:t>
            </a:r>
          </a:p>
          <a:p>
            <a:pPr algn="just"/>
            <a:r>
              <a:rPr lang="en-US" sz="2800" dirty="0" smtClean="0"/>
              <a:t>	</a:t>
            </a:r>
            <a:r>
              <a:rPr lang="en-US" sz="2800" dirty="0" smtClean="0"/>
              <a:t>	         return </a:t>
            </a:r>
            <a:r>
              <a:rPr lang="en-US" sz="2800" dirty="0" smtClean="0"/>
              <a:t>false; </a:t>
            </a:r>
            <a:endParaRPr lang="en-US" sz="2800" dirty="0" smtClean="0"/>
          </a:p>
          <a:p>
            <a:pPr algn="just"/>
            <a:r>
              <a:rPr lang="en-US" sz="2800" dirty="0" smtClean="0"/>
              <a:t>	} </a:t>
            </a:r>
          </a:p>
          <a:p>
            <a:pPr algn="just"/>
            <a:r>
              <a:rPr lang="en-US" sz="2800" dirty="0" smtClean="0"/>
              <a:t>}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4647426"/>
          </a:xfrm>
          <a:prstGeom prst="rect">
            <a:avLst/>
          </a:prstGeom>
          <a:noFill/>
        </p:spPr>
        <p:txBody>
          <a:bodyPr wrap="square" rtlCol="0">
            <a:spAutoFit/>
          </a:bodyPr>
          <a:lstStyle/>
          <a:p>
            <a:pPr algn="just"/>
            <a:r>
              <a:rPr lang="en-US" sz="2800" dirty="0" smtClean="0"/>
              <a:t>	Consider </a:t>
            </a:r>
            <a:r>
              <a:rPr lang="en-US" sz="2800" dirty="0" smtClean="0"/>
              <a:t>this code that tests two instances of the Book class for equality: </a:t>
            </a:r>
            <a:endParaRPr lang="en-US" sz="2800" dirty="0" smtClean="0"/>
          </a:p>
          <a:p>
            <a:pPr algn="just"/>
            <a:r>
              <a:rPr lang="en-US" sz="2400" dirty="0" smtClean="0"/>
              <a:t>Book </a:t>
            </a:r>
            <a:r>
              <a:rPr lang="en-US" sz="2400" dirty="0" err="1" smtClean="0"/>
              <a:t>firstBook</a:t>
            </a:r>
            <a:r>
              <a:rPr lang="en-US" sz="2400" dirty="0" smtClean="0"/>
              <a:t> = new Book("0201914670"); </a:t>
            </a:r>
            <a:endParaRPr lang="en-US" sz="2400" dirty="0" smtClean="0"/>
          </a:p>
          <a:p>
            <a:pPr algn="just"/>
            <a:r>
              <a:rPr lang="en-US" sz="2400" dirty="0" smtClean="0"/>
              <a:t>Book </a:t>
            </a:r>
            <a:r>
              <a:rPr lang="en-US" sz="2400" dirty="0" err="1" smtClean="0"/>
              <a:t>secondBook</a:t>
            </a:r>
            <a:r>
              <a:rPr lang="en-US" sz="2400" dirty="0" smtClean="0"/>
              <a:t> = new Book("0201914670"); </a:t>
            </a:r>
            <a:endParaRPr lang="en-US" sz="2400" dirty="0" smtClean="0"/>
          </a:p>
          <a:p>
            <a:pPr algn="just"/>
            <a:r>
              <a:rPr lang="en-US" sz="2400" dirty="0" smtClean="0"/>
              <a:t>if </a:t>
            </a:r>
            <a:r>
              <a:rPr lang="en-US" sz="2400" dirty="0" smtClean="0"/>
              <a:t>(</a:t>
            </a:r>
            <a:r>
              <a:rPr lang="en-US" sz="2400" dirty="0" err="1" smtClean="0"/>
              <a:t>firstBook.equals</a:t>
            </a:r>
            <a:r>
              <a:rPr lang="en-US" sz="2400" dirty="0" smtClean="0"/>
              <a:t>(</a:t>
            </a:r>
            <a:r>
              <a:rPr lang="en-US" sz="2400" dirty="0" err="1" smtClean="0"/>
              <a:t>secondBook</a:t>
            </a:r>
            <a:r>
              <a:rPr lang="en-US" sz="2400" dirty="0" smtClean="0"/>
              <a:t>)) </a:t>
            </a:r>
            <a:endParaRPr lang="en-US" sz="2400" dirty="0" smtClean="0"/>
          </a:p>
          <a:p>
            <a:pPr algn="just"/>
            <a:r>
              <a:rPr lang="en-US" sz="2400" dirty="0" smtClean="0"/>
              <a:t>{ </a:t>
            </a:r>
          </a:p>
          <a:p>
            <a:pPr algn="just"/>
            <a:r>
              <a:rPr lang="en-US" sz="2400" dirty="0" smtClean="0"/>
              <a:t>	</a:t>
            </a:r>
            <a:r>
              <a:rPr lang="en-US" sz="2400" dirty="0" err="1" smtClean="0"/>
              <a:t>System.out.println</a:t>
            </a:r>
            <a:r>
              <a:rPr lang="en-US" sz="2400" dirty="0" smtClean="0"/>
              <a:t>("objects are equal"); </a:t>
            </a:r>
            <a:endParaRPr lang="en-US" sz="2400" dirty="0" smtClean="0"/>
          </a:p>
          <a:p>
            <a:pPr algn="just"/>
            <a:r>
              <a:rPr lang="en-US" sz="2400" dirty="0" smtClean="0"/>
              <a:t>} </a:t>
            </a:r>
          </a:p>
          <a:p>
            <a:pPr algn="just"/>
            <a:r>
              <a:rPr lang="en-US" sz="2400" dirty="0" smtClean="0"/>
              <a:t>else </a:t>
            </a:r>
          </a:p>
          <a:p>
            <a:pPr algn="just"/>
            <a:r>
              <a:rPr lang="en-US" sz="2400" dirty="0" smtClean="0"/>
              <a:t>{ </a:t>
            </a:r>
          </a:p>
          <a:p>
            <a:pPr algn="just"/>
            <a:r>
              <a:rPr lang="en-US" sz="2400" dirty="0" smtClean="0"/>
              <a:t>	</a:t>
            </a:r>
            <a:r>
              <a:rPr lang="en-US" sz="2400" dirty="0" err="1" smtClean="0"/>
              <a:t>System.out.println</a:t>
            </a:r>
            <a:r>
              <a:rPr lang="en-US" sz="2400" dirty="0" smtClean="0"/>
              <a:t>("objects are not equal"); </a:t>
            </a:r>
            <a:endParaRPr lang="en-US" sz="2400" dirty="0" smtClean="0"/>
          </a:p>
          <a:p>
            <a:pPr algn="just"/>
            <a:r>
              <a:rPr lang="en-US" sz="2400" dirty="0" smtClean="0"/>
              <a:t>} </a:t>
            </a:r>
            <a:endParaRPr 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1815882"/>
          </a:xfrm>
          <a:prstGeom prst="rect">
            <a:avLst/>
          </a:prstGeom>
          <a:noFill/>
        </p:spPr>
        <p:txBody>
          <a:bodyPr wrap="square" rtlCol="0">
            <a:spAutoFit/>
          </a:bodyPr>
          <a:lstStyle/>
          <a:p>
            <a:pPr algn="just"/>
            <a:r>
              <a:rPr lang="en-US" sz="2800" dirty="0" smtClean="0"/>
              <a:t>	This </a:t>
            </a:r>
            <a:r>
              <a:rPr lang="en-US" sz="2800" dirty="0" smtClean="0"/>
              <a:t>program displays objects are equal even though </a:t>
            </a:r>
            <a:r>
              <a:rPr lang="en-US" sz="2800" dirty="0" err="1" smtClean="0"/>
              <a:t>firstBook</a:t>
            </a:r>
            <a:r>
              <a:rPr lang="en-US" sz="2800" dirty="0" smtClean="0"/>
              <a:t> and </a:t>
            </a:r>
            <a:r>
              <a:rPr lang="en-US" sz="2800" dirty="0" err="1" smtClean="0"/>
              <a:t>secondBook</a:t>
            </a:r>
            <a:r>
              <a:rPr lang="en-US" sz="2800" dirty="0" smtClean="0"/>
              <a:t> reference two distinct objects. They are considered equal because the objects compared contain the same ISBN number.</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2400"/>
            <a:ext cx="9144000" cy="914400"/>
          </a:xfrm>
        </p:spPr>
        <p:txBody>
          <a:bodyPr>
            <a:normAutofit/>
          </a:bodyPr>
          <a:lstStyle/>
          <a:p>
            <a:r>
              <a:rPr lang="en-US" b="1" dirty="0" smtClean="0"/>
              <a:t>Methods inherited from Object class</a:t>
            </a:r>
            <a:endParaRPr lang="en-US" dirty="0"/>
          </a:p>
        </p:txBody>
      </p:sp>
      <p:sp>
        <p:nvSpPr>
          <p:cNvPr id="4" name="TextBox 3"/>
          <p:cNvSpPr txBox="1"/>
          <p:nvPr/>
        </p:nvSpPr>
        <p:spPr>
          <a:xfrm>
            <a:off x="228600" y="1066800"/>
            <a:ext cx="8763000" cy="3108543"/>
          </a:xfrm>
          <a:prstGeom prst="rect">
            <a:avLst/>
          </a:prstGeom>
          <a:noFill/>
        </p:spPr>
        <p:txBody>
          <a:bodyPr wrap="square" rtlCol="0">
            <a:spAutoFit/>
          </a:bodyPr>
          <a:lstStyle/>
          <a:p>
            <a:pPr algn="just"/>
            <a:r>
              <a:rPr lang="en-US" sz="2800" b="1" dirty="0" smtClean="0"/>
              <a:t>The clone() method</a:t>
            </a:r>
          </a:p>
          <a:p>
            <a:pPr algn="just"/>
            <a:r>
              <a:rPr lang="en-US" sz="2800" dirty="0" smtClean="0"/>
              <a:t>	Java </a:t>
            </a:r>
            <a:r>
              <a:rPr lang="en-US" sz="2800" dirty="0" smtClean="0"/>
              <a:t>clone method is used to present the duplication of object in the Java programming language. </a:t>
            </a:r>
            <a:r>
              <a:rPr lang="en-US" sz="2800" dirty="0" smtClean="0"/>
              <a:t/>
            </a:r>
            <a:br>
              <a:rPr lang="en-US" sz="2800" dirty="0" smtClean="0"/>
            </a:br>
            <a:r>
              <a:rPr lang="en-US" sz="2800" dirty="0" smtClean="0"/>
              <a:t>The </a:t>
            </a:r>
            <a:r>
              <a:rPr lang="en-US" sz="2800" dirty="0" smtClean="0"/>
              <a:t>Java  objects  are manipulated through reference variables, we don't have any way to copy an object in java. The </a:t>
            </a:r>
            <a:r>
              <a:rPr lang="en-US" sz="2800" dirty="0" smtClean="0"/>
              <a:t>clone( </a:t>
            </a:r>
            <a:r>
              <a:rPr lang="en-US" sz="2800" dirty="0" smtClean="0"/>
              <a:t>) is  a constructor that call the clone method of super class in order to get the copy of object.</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5420</TotalTime>
  <Words>238</Words>
  <Application>Microsoft Office PowerPoint</Application>
  <PresentationFormat>On-screen Show (4:3)</PresentationFormat>
  <Paragraphs>80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Marwadi Education Foundation’s Group of Institutions Faculty of Computer Applications MCA Sem- III</vt:lpstr>
      <vt:lpstr>Introduction</vt:lpstr>
      <vt:lpstr>Methods inherited from Object class</vt:lpstr>
      <vt:lpstr>Methods inherited from Object class</vt:lpstr>
      <vt:lpstr>Methods inherited from Object class</vt:lpstr>
      <vt:lpstr>Methods inherited from Object class</vt:lpstr>
      <vt:lpstr>Methods inherited from Object class</vt:lpstr>
      <vt:lpstr>Methods inherited from Object class</vt:lpstr>
      <vt:lpstr>Methods inherited from Object class</vt:lpstr>
      <vt:lpstr>Methods inherited from Object class</vt:lpstr>
      <vt:lpstr>Introduction to Class class</vt:lpstr>
      <vt:lpstr>Introduction to Class class</vt:lpstr>
      <vt:lpstr>Thank You</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MEFGI</cp:lastModifiedBy>
  <cp:revision>823</cp:revision>
  <dcterms:created xsi:type="dcterms:W3CDTF">2010-12-23T08:45:33Z</dcterms:created>
  <dcterms:modified xsi:type="dcterms:W3CDTF">2011-07-27T10:13:28Z</dcterms:modified>
</cp:coreProperties>
</file>