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0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11/29/2018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11/29/2018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ex/lambda/Java8Test.java" TargetMode="External"/><Relationship Id="rId2" Type="http://schemas.openxmlformats.org/officeDocument/2006/relationships/hyperlink" Target="ex/lambda/Java8Tester.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3</a:t>
            </a:r>
          </a:p>
          <a:p>
            <a:pPr algn="ctr"/>
            <a:r>
              <a:rPr lang="en-US" sz="3200" b="1" dirty="0" smtClean="0"/>
              <a:t>Lambda Expression</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Usage</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IN" sz="3200" dirty="0" smtClean="0"/>
              <a:t>	If a lambda expression has no parameters, you still supply empty parentheses, just as with a </a:t>
            </a:r>
            <a:r>
              <a:rPr lang="en-IN" sz="3200" dirty="0" err="1" smtClean="0"/>
              <a:t>parameterless</a:t>
            </a:r>
            <a:r>
              <a:rPr lang="en-IN" sz="3200" dirty="0" smtClean="0"/>
              <a:t> method:</a:t>
            </a:r>
          </a:p>
        </p:txBody>
      </p:sp>
      <p:sp>
        <p:nvSpPr>
          <p:cNvPr id="5" name="Rectangle 4"/>
          <p:cNvSpPr/>
          <p:nvPr/>
        </p:nvSpPr>
        <p:spPr>
          <a:xfrm>
            <a:off x="990600" y="2895600"/>
            <a:ext cx="7010400" cy="461665"/>
          </a:xfrm>
          <a:prstGeom prst="rect">
            <a:avLst/>
          </a:prstGeom>
        </p:spPr>
        <p:txBody>
          <a:bodyPr wrap="square">
            <a:spAutoFit/>
          </a:bodyPr>
          <a:lstStyle/>
          <a:p>
            <a:r>
              <a:rPr lang="nn-NO" sz="2400" dirty="0" smtClean="0"/>
              <a:t>() -&gt; { for (int i = 100; i &gt;= 0; i--) System.out.println(i); }</a:t>
            </a:r>
            <a:endParaRPr lang="en-US" sz="2400" dirty="0"/>
          </a:p>
        </p:txBody>
      </p:sp>
      <p:sp>
        <p:nvSpPr>
          <p:cNvPr id="6" name="TextBox 5"/>
          <p:cNvSpPr txBox="1"/>
          <p:nvPr/>
        </p:nvSpPr>
        <p:spPr>
          <a:xfrm>
            <a:off x="457200" y="3886200"/>
            <a:ext cx="5486400" cy="584775"/>
          </a:xfrm>
          <a:prstGeom prst="rect">
            <a:avLst/>
          </a:prstGeom>
          <a:noFill/>
        </p:spPr>
        <p:txBody>
          <a:bodyPr wrap="square" rtlCol="0">
            <a:spAutoFit/>
          </a:bodyPr>
          <a:lstStyle/>
          <a:p>
            <a:r>
              <a:rPr lang="en-US" sz="3200" dirty="0" smtClean="0">
                <a:hlinkClick r:id="rId2" action="ppaction://hlinkfile"/>
              </a:rPr>
              <a:t>ex\lambda\Java8Tester.java</a:t>
            </a:r>
            <a:endParaRPr lang="en-US" sz="3200" dirty="0" smtClean="0"/>
          </a:p>
        </p:txBody>
      </p:sp>
      <p:sp>
        <p:nvSpPr>
          <p:cNvPr id="7" name="TextBox 6"/>
          <p:cNvSpPr txBox="1"/>
          <p:nvPr/>
        </p:nvSpPr>
        <p:spPr>
          <a:xfrm>
            <a:off x="457200" y="4572000"/>
            <a:ext cx="5486400" cy="584775"/>
          </a:xfrm>
          <a:prstGeom prst="rect">
            <a:avLst/>
          </a:prstGeom>
          <a:noFill/>
        </p:spPr>
        <p:txBody>
          <a:bodyPr wrap="square" rtlCol="0">
            <a:spAutoFit/>
          </a:bodyPr>
          <a:lstStyle/>
          <a:p>
            <a:r>
              <a:rPr lang="en-US" sz="3200" dirty="0" smtClean="0">
                <a:hlinkClick r:id="rId3" action="ppaction://hlinkfile"/>
              </a:rPr>
              <a:t>ex\lambda\Java8Test.java</a:t>
            </a:r>
            <a:endParaRPr lang="en-US"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Functional Interfaces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IN" sz="3200" dirty="0" smtClean="0"/>
              <a:t>	As we discussed, there are many existing interfaces in Java that encapsulate blocks of code, such as </a:t>
            </a:r>
            <a:r>
              <a:rPr lang="en-IN" sz="3200" dirty="0" err="1" smtClean="0"/>
              <a:t>ActionListener</a:t>
            </a:r>
            <a:r>
              <a:rPr lang="en-IN" sz="3200" dirty="0" smtClean="0"/>
              <a:t> or Comparator. Lambdas are compatible with these interfaces.</a:t>
            </a:r>
          </a:p>
          <a:p>
            <a:pPr algn="just"/>
            <a:r>
              <a:rPr lang="en-IN" sz="3200" dirty="0" smtClean="0"/>
              <a:t>	You can supply a lambda expression whenever an object of an interface with a single abstract method is expected. Such an interface is called a functional interface.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Functional Interfaces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IN" sz="3200" dirty="0" smtClean="0"/>
              <a:t>	To demonstrate the conversion to a functional interface, consider the </a:t>
            </a:r>
            <a:r>
              <a:rPr lang="en-IN" sz="3200" dirty="0" err="1" smtClean="0"/>
              <a:t>Arrays.sort</a:t>
            </a:r>
            <a:r>
              <a:rPr lang="en-IN" sz="3200" dirty="0" smtClean="0"/>
              <a:t> method. Its second parameter requires an instance of Comparator, an interface with a single method. Simply supply a lambda:</a:t>
            </a:r>
          </a:p>
        </p:txBody>
      </p:sp>
      <p:sp>
        <p:nvSpPr>
          <p:cNvPr id="5" name="Rectangle 4"/>
          <p:cNvSpPr/>
          <p:nvPr/>
        </p:nvSpPr>
        <p:spPr>
          <a:xfrm>
            <a:off x="1219200" y="3886200"/>
            <a:ext cx="6248400" cy="830997"/>
          </a:xfrm>
          <a:prstGeom prst="rect">
            <a:avLst/>
          </a:prstGeom>
        </p:spPr>
        <p:txBody>
          <a:bodyPr wrap="square">
            <a:spAutoFit/>
          </a:bodyPr>
          <a:lstStyle/>
          <a:p>
            <a:r>
              <a:rPr lang="en-US" sz="2400" dirty="0" err="1" smtClean="0"/>
              <a:t>Arrays.sort</a:t>
            </a:r>
            <a:r>
              <a:rPr lang="en-US" sz="2400" dirty="0" smtClean="0"/>
              <a:t>(words,</a:t>
            </a:r>
          </a:p>
          <a:p>
            <a:r>
              <a:rPr lang="en-US" sz="2400" dirty="0" smtClean="0"/>
              <a:t>(first, second) -&gt; </a:t>
            </a:r>
            <a:r>
              <a:rPr lang="en-US" sz="2400" dirty="0" err="1" smtClean="0"/>
              <a:t>first.length</a:t>
            </a:r>
            <a:r>
              <a:rPr lang="en-US" sz="2400" dirty="0" smtClean="0"/>
              <a:t>() - </a:t>
            </a:r>
            <a:r>
              <a:rPr lang="en-US" sz="2400" dirty="0" err="1" smtClean="0"/>
              <a:t>second.length</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Functional Interfaces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IN" sz="3200" dirty="0" smtClean="0"/>
              <a:t>Behind the scenes, the </a:t>
            </a:r>
            <a:r>
              <a:rPr lang="en-IN" sz="3200" dirty="0" err="1" smtClean="0"/>
              <a:t>Arrays.sort</a:t>
            </a:r>
            <a:r>
              <a:rPr lang="en-IN" sz="3200" dirty="0" smtClean="0"/>
              <a:t> method receives an object of some class that implements Comparator&lt;String&gt;. </a:t>
            </a:r>
          </a:p>
          <a:p>
            <a:pPr algn="just"/>
            <a:r>
              <a:rPr lang="en-IN" sz="3200" dirty="0" smtClean="0"/>
              <a:t>	Invoking the compare method on that object executes the body of the lambda expression. The management of these objects and classes is completely implementation dependent, and it can be much more efficient than using traditional inner classes. It is best to think of a lambda expression as a function, not an object, and to accept that it can be passed to a functional interface.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References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IN" sz="3200" dirty="0" smtClean="0"/>
              <a:t>	Sometimes, there is already a method that carries out exactly the action that you’d like to pass on to some other code. For example, suppose you simply want to print the event object whenever a timer event occurs. Of course, you could call</a:t>
            </a:r>
          </a:p>
        </p:txBody>
      </p:sp>
      <p:sp>
        <p:nvSpPr>
          <p:cNvPr id="5" name="Rectangle 4"/>
          <p:cNvSpPr/>
          <p:nvPr/>
        </p:nvSpPr>
        <p:spPr>
          <a:xfrm>
            <a:off x="381000" y="4191000"/>
            <a:ext cx="8458200" cy="461665"/>
          </a:xfrm>
          <a:prstGeom prst="rect">
            <a:avLst/>
          </a:prstGeom>
        </p:spPr>
        <p:txBody>
          <a:bodyPr wrap="square">
            <a:spAutoFit/>
          </a:bodyPr>
          <a:lstStyle/>
          <a:p>
            <a:r>
              <a:rPr lang="en-US" sz="2400" dirty="0" smtClean="0"/>
              <a:t>Timer t = new Timer(1000, event -&gt; </a:t>
            </a:r>
            <a:r>
              <a:rPr lang="en-US" sz="2400" dirty="0" err="1" smtClean="0"/>
              <a:t>System.out.println</a:t>
            </a:r>
            <a:r>
              <a:rPr lang="en-US" sz="2400" dirty="0" smtClean="0"/>
              <a:t>(event));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References</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IN" sz="3200" dirty="0" smtClean="0"/>
              <a:t>It would be nicer if you could just pass the </a:t>
            </a:r>
            <a:r>
              <a:rPr lang="en-IN" sz="3200" dirty="0" err="1" smtClean="0"/>
              <a:t>println</a:t>
            </a:r>
            <a:r>
              <a:rPr lang="en-IN" sz="3200" dirty="0" smtClean="0"/>
              <a:t> method to the Timer constructor.</a:t>
            </a:r>
          </a:p>
          <a:p>
            <a:pPr algn="just"/>
            <a:r>
              <a:rPr lang="en-IN" sz="3200" dirty="0" smtClean="0"/>
              <a:t>Here is how you do that:</a:t>
            </a:r>
          </a:p>
        </p:txBody>
      </p:sp>
      <p:sp>
        <p:nvSpPr>
          <p:cNvPr id="5" name="Rectangle 4"/>
          <p:cNvSpPr/>
          <p:nvPr/>
        </p:nvSpPr>
        <p:spPr>
          <a:xfrm>
            <a:off x="381000" y="2971800"/>
            <a:ext cx="8458200" cy="461665"/>
          </a:xfrm>
          <a:prstGeom prst="rect">
            <a:avLst/>
          </a:prstGeom>
        </p:spPr>
        <p:txBody>
          <a:bodyPr wrap="square">
            <a:spAutoFit/>
          </a:bodyPr>
          <a:lstStyle/>
          <a:p>
            <a:r>
              <a:rPr lang="en-US" sz="2400" dirty="0" smtClean="0"/>
              <a:t>Timer t = new Timer(1000, </a:t>
            </a:r>
            <a:r>
              <a:rPr lang="en-US" sz="2400" b="1" dirty="0" err="1" smtClean="0"/>
              <a:t>System.out</a:t>
            </a:r>
            <a:r>
              <a:rPr lang="en-US" sz="2400" b="1" dirty="0" smtClean="0"/>
              <a:t>::</a:t>
            </a:r>
            <a:r>
              <a:rPr lang="en-US" sz="2400" b="1" dirty="0" err="1" smtClean="0"/>
              <a:t>println</a:t>
            </a:r>
            <a:r>
              <a:rPr lang="en-US" sz="2400" b="1" dirty="0" smtClean="0"/>
              <a:t>);</a:t>
            </a:r>
            <a:endParaRPr lang="en-US" sz="2400" dirty="0"/>
          </a:p>
        </p:txBody>
      </p:sp>
      <p:sp>
        <p:nvSpPr>
          <p:cNvPr id="6" name="Rectangle 5"/>
          <p:cNvSpPr/>
          <p:nvPr/>
        </p:nvSpPr>
        <p:spPr>
          <a:xfrm>
            <a:off x="381000" y="3810000"/>
            <a:ext cx="8229600" cy="1200329"/>
          </a:xfrm>
          <a:prstGeom prst="rect">
            <a:avLst/>
          </a:prstGeom>
        </p:spPr>
        <p:txBody>
          <a:bodyPr wrap="square">
            <a:spAutoFit/>
          </a:bodyPr>
          <a:lstStyle/>
          <a:p>
            <a:pPr algn="just"/>
            <a:r>
              <a:rPr lang="en-IN" sz="2400" dirty="0" smtClean="0"/>
              <a:t>	The expression </a:t>
            </a:r>
            <a:r>
              <a:rPr lang="en-IN" sz="2400" dirty="0" err="1" smtClean="0"/>
              <a:t>System.out</a:t>
            </a:r>
            <a:r>
              <a:rPr lang="en-IN" sz="2400" dirty="0" smtClean="0"/>
              <a:t>::</a:t>
            </a:r>
            <a:r>
              <a:rPr lang="en-IN" sz="2400" dirty="0" err="1" smtClean="0"/>
              <a:t>println</a:t>
            </a:r>
            <a:r>
              <a:rPr lang="en-IN" sz="2400" dirty="0" smtClean="0"/>
              <a:t> is a </a:t>
            </a:r>
            <a:r>
              <a:rPr lang="en-IN" sz="2400" i="1" dirty="0" smtClean="0"/>
              <a:t>method reference that is equivalent to the </a:t>
            </a:r>
            <a:r>
              <a:rPr lang="en-US" sz="2400" dirty="0" smtClean="0"/>
              <a:t>lambda expression x -&gt; </a:t>
            </a:r>
            <a:r>
              <a:rPr lang="en-US" sz="2400" dirty="0" err="1" smtClean="0"/>
              <a:t>System.out.println</a:t>
            </a:r>
            <a:r>
              <a:rPr lang="en-US" sz="2400" dirty="0" smtClean="0"/>
              <a:t>(x).</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References</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IN" sz="3200" dirty="0" smtClean="0"/>
              <a:t>	As another example, suppose you want to sort strings regardless of letter case. You can pass this method expression:</a:t>
            </a:r>
          </a:p>
        </p:txBody>
      </p:sp>
      <p:sp>
        <p:nvSpPr>
          <p:cNvPr id="5" name="Rectangle 4"/>
          <p:cNvSpPr/>
          <p:nvPr/>
        </p:nvSpPr>
        <p:spPr>
          <a:xfrm>
            <a:off x="381000" y="2971800"/>
            <a:ext cx="8458200" cy="461665"/>
          </a:xfrm>
          <a:prstGeom prst="rect">
            <a:avLst/>
          </a:prstGeom>
        </p:spPr>
        <p:txBody>
          <a:bodyPr wrap="square">
            <a:spAutoFit/>
          </a:bodyPr>
          <a:lstStyle/>
          <a:p>
            <a:r>
              <a:rPr lang="en-US" sz="2400" dirty="0" err="1" smtClean="0"/>
              <a:t>Arrays.sort</a:t>
            </a:r>
            <a:r>
              <a:rPr lang="en-US" sz="2400" dirty="0" smtClean="0"/>
              <a:t>(strings, String::</a:t>
            </a:r>
            <a:r>
              <a:rPr lang="en-US" sz="2400" dirty="0" err="1" smtClean="0"/>
              <a:t>compareToIgnoreCase</a:t>
            </a:r>
            <a:r>
              <a:rPr lang="en-US" sz="2400" dirty="0" smtClean="0"/>
              <a:t>)</a:t>
            </a:r>
            <a:endParaRPr lang="en-US" sz="2400" dirty="0"/>
          </a:p>
        </p:txBody>
      </p:sp>
      <p:sp>
        <p:nvSpPr>
          <p:cNvPr id="6" name="Rectangle 5"/>
          <p:cNvSpPr/>
          <p:nvPr/>
        </p:nvSpPr>
        <p:spPr>
          <a:xfrm>
            <a:off x="381000" y="3810000"/>
            <a:ext cx="8229600" cy="2062103"/>
          </a:xfrm>
          <a:prstGeom prst="rect">
            <a:avLst/>
          </a:prstGeom>
        </p:spPr>
        <p:txBody>
          <a:bodyPr wrap="square">
            <a:spAutoFit/>
          </a:bodyPr>
          <a:lstStyle/>
          <a:p>
            <a:pPr algn="just"/>
            <a:r>
              <a:rPr lang="en-IN" sz="3200" dirty="0" smtClean="0"/>
              <a:t>	As you can see from these examples, the :: operator separates the method name from the name of an object or class. There are three principal cases:</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References</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r>
              <a:rPr lang="en-US" sz="3200" dirty="0" smtClean="0"/>
              <a:t>• </a:t>
            </a:r>
            <a:r>
              <a:rPr lang="en-US" sz="3200" i="1" dirty="0" smtClean="0"/>
              <a:t>object::</a:t>
            </a:r>
            <a:r>
              <a:rPr lang="en-US" sz="3200" i="1" dirty="0" err="1" smtClean="0"/>
              <a:t>instanceMethod</a:t>
            </a:r>
            <a:endParaRPr lang="en-US" sz="3200" i="1" dirty="0" smtClean="0"/>
          </a:p>
          <a:p>
            <a:r>
              <a:rPr lang="en-US" sz="3200" dirty="0" smtClean="0"/>
              <a:t>• </a:t>
            </a:r>
            <a:r>
              <a:rPr lang="en-US" sz="3200" i="1" dirty="0" smtClean="0"/>
              <a:t>Class::</a:t>
            </a:r>
            <a:r>
              <a:rPr lang="en-US" sz="3200" i="1" dirty="0" err="1" smtClean="0"/>
              <a:t>staticMethod</a:t>
            </a:r>
            <a:endParaRPr lang="en-US" sz="3200" i="1" dirty="0" smtClean="0"/>
          </a:p>
          <a:p>
            <a:r>
              <a:rPr lang="en-US" sz="3200" dirty="0" smtClean="0"/>
              <a:t>• </a:t>
            </a:r>
            <a:r>
              <a:rPr lang="en-US" sz="3200" i="1" dirty="0" smtClean="0"/>
              <a:t>Class::</a:t>
            </a:r>
            <a:r>
              <a:rPr lang="en-US" sz="3200" i="1" dirty="0" err="1" smtClean="0"/>
              <a:t>instanceMethod</a:t>
            </a:r>
            <a:endParaRPr lang="en-IN" sz="3200" dirty="0" smtClean="0"/>
          </a:p>
        </p:txBody>
      </p:sp>
      <p:sp>
        <p:nvSpPr>
          <p:cNvPr id="6" name="Rectangle 5"/>
          <p:cNvSpPr/>
          <p:nvPr/>
        </p:nvSpPr>
        <p:spPr>
          <a:xfrm>
            <a:off x="381000" y="2743200"/>
            <a:ext cx="8229600" cy="3539430"/>
          </a:xfrm>
          <a:prstGeom prst="rect">
            <a:avLst/>
          </a:prstGeom>
        </p:spPr>
        <p:txBody>
          <a:bodyPr wrap="square">
            <a:spAutoFit/>
          </a:bodyPr>
          <a:lstStyle/>
          <a:p>
            <a:pPr algn="just"/>
            <a:r>
              <a:rPr lang="en-IN" sz="3200" dirty="0" smtClean="0"/>
              <a:t>	In the first two cases, the method reference is equivalent to a lambda expression that supplies the parameters of the method. As already mentioned, </a:t>
            </a:r>
          </a:p>
          <a:p>
            <a:pPr algn="just"/>
            <a:r>
              <a:rPr lang="en-IN" sz="3200" dirty="0" smtClean="0"/>
              <a:t>	</a:t>
            </a:r>
            <a:r>
              <a:rPr lang="en-IN" sz="3200" dirty="0" err="1" smtClean="0"/>
              <a:t>System.out</a:t>
            </a:r>
            <a:r>
              <a:rPr lang="en-IN" sz="3200" dirty="0" smtClean="0"/>
              <a:t>::</a:t>
            </a:r>
            <a:r>
              <a:rPr lang="en-IN" sz="3200" dirty="0" err="1" smtClean="0"/>
              <a:t>println</a:t>
            </a:r>
            <a:r>
              <a:rPr lang="en-IN" sz="3200" dirty="0" smtClean="0"/>
              <a:t> is equivalent to </a:t>
            </a:r>
          </a:p>
          <a:p>
            <a:pPr algn="just"/>
            <a:r>
              <a:rPr lang="en-IN" sz="3200" dirty="0" smtClean="0"/>
              <a:t>	x -&gt; </a:t>
            </a:r>
            <a:r>
              <a:rPr lang="en-IN" sz="3200" dirty="0" err="1" smtClean="0"/>
              <a:t>System.out.println</a:t>
            </a:r>
            <a:r>
              <a:rPr lang="en-IN" sz="3200" dirty="0" smtClean="0"/>
              <a:t>(x). </a:t>
            </a:r>
          </a:p>
          <a:p>
            <a:pPr algn="just"/>
            <a:r>
              <a:rPr lang="en-IN" sz="3200" dirty="0" smtClean="0"/>
              <a:t>	Similarly,</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References</a:t>
            </a:r>
            <a:endParaRPr lang="en-US" dirty="0"/>
          </a:p>
        </p:txBody>
      </p:sp>
      <p:sp>
        <p:nvSpPr>
          <p:cNvPr id="6" name="Rectangle 5"/>
          <p:cNvSpPr/>
          <p:nvPr/>
        </p:nvSpPr>
        <p:spPr>
          <a:xfrm>
            <a:off x="381000" y="1066800"/>
            <a:ext cx="8229600" cy="4524315"/>
          </a:xfrm>
          <a:prstGeom prst="rect">
            <a:avLst/>
          </a:prstGeom>
        </p:spPr>
        <p:txBody>
          <a:bodyPr wrap="square">
            <a:spAutoFit/>
          </a:bodyPr>
          <a:lstStyle/>
          <a:p>
            <a:pPr algn="just"/>
            <a:r>
              <a:rPr lang="en-IN" sz="3200" dirty="0" smtClean="0"/>
              <a:t>	Math::</a:t>
            </a:r>
            <a:r>
              <a:rPr lang="en-IN" sz="3200" dirty="0" err="1" smtClean="0"/>
              <a:t>pow</a:t>
            </a:r>
            <a:r>
              <a:rPr lang="en-IN" sz="3200" dirty="0" smtClean="0"/>
              <a:t> </a:t>
            </a:r>
          </a:p>
          <a:p>
            <a:pPr algn="just"/>
            <a:r>
              <a:rPr lang="en-IN" sz="3200" dirty="0" smtClean="0"/>
              <a:t>	is equivalent to </a:t>
            </a:r>
          </a:p>
          <a:p>
            <a:pPr algn="just"/>
            <a:r>
              <a:rPr lang="en-IN" sz="3200" dirty="0" smtClean="0"/>
              <a:t>	(x, y) -&gt; </a:t>
            </a:r>
            <a:r>
              <a:rPr lang="en-US" sz="3200" dirty="0" smtClean="0"/>
              <a:t>Math.pow(x, y).</a:t>
            </a:r>
          </a:p>
          <a:p>
            <a:pPr algn="just"/>
            <a:endParaRPr lang="en-IN" sz="3200" dirty="0" smtClean="0"/>
          </a:p>
          <a:p>
            <a:pPr algn="just"/>
            <a:r>
              <a:rPr lang="en-IN" sz="3200" dirty="0" smtClean="0"/>
              <a:t>	In the third case, the first parameter becomes the target of the method. For example, 	String::</a:t>
            </a:r>
            <a:r>
              <a:rPr lang="en-IN" sz="3200" dirty="0" err="1" smtClean="0"/>
              <a:t>compareToIgnoreCase</a:t>
            </a:r>
            <a:r>
              <a:rPr lang="en-IN" sz="3200" dirty="0" smtClean="0"/>
              <a:t> </a:t>
            </a:r>
          </a:p>
          <a:p>
            <a:pPr algn="just"/>
            <a:r>
              <a:rPr lang="en-IN" sz="3200" dirty="0" smtClean="0"/>
              <a:t>	is the same as </a:t>
            </a:r>
          </a:p>
          <a:p>
            <a:pPr algn="just"/>
            <a:r>
              <a:rPr lang="en-IN" sz="3200" dirty="0" smtClean="0"/>
              <a:t>	(x, y) -&gt; </a:t>
            </a:r>
            <a:r>
              <a:rPr lang="en-IN" sz="3200" dirty="0" err="1" smtClean="0"/>
              <a:t>x.compareToIgnoreCase</a:t>
            </a:r>
            <a:r>
              <a:rPr lang="en-IN" sz="3200" dirty="0" smtClean="0"/>
              <a:t>(y).</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Constructor </a:t>
            </a:r>
            <a:r>
              <a:rPr lang="en-US" b="1" dirty="0" smtClean="0"/>
              <a:t>References</a:t>
            </a:r>
            <a:endParaRPr lang="en-US" dirty="0"/>
          </a:p>
        </p:txBody>
      </p:sp>
      <p:sp>
        <p:nvSpPr>
          <p:cNvPr id="6" name="Rectangle 5"/>
          <p:cNvSpPr/>
          <p:nvPr/>
        </p:nvSpPr>
        <p:spPr>
          <a:xfrm>
            <a:off x="381000" y="1066800"/>
            <a:ext cx="8229600" cy="5016758"/>
          </a:xfrm>
          <a:prstGeom prst="rect">
            <a:avLst/>
          </a:prstGeom>
        </p:spPr>
        <p:txBody>
          <a:bodyPr wrap="square">
            <a:spAutoFit/>
          </a:bodyPr>
          <a:lstStyle/>
          <a:p>
            <a:pPr algn="just"/>
            <a:r>
              <a:rPr lang="en-IN" sz="3200" dirty="0" smtClean="0"/>
              <a:t>	Constructor </a:t>
            </a:r>
            <a:r>
              <a:rPr lang="en-IN" sz="3200" dirty="0" smtClean="0"/>
              <a:t>references are just like method references, except that the name </a:t>
            </a:r>
            <a:r>
              <a:rPr lang="en-IN" sz="3200" dirty="0" smtClean="0"/>
              <a:t>of the </a:t>
            </a:r>
            <a:r>
              <a:rPr lang="en-IN" sz="3200" dirty="0" smtClean="0"/>
              <a:t>method is new. </a:t>
            </a:r>
            <a:endParaRPr lang="en-IN" sz="3200" dirty="0" smtClean="0"/>
          </a:p>
          <a:p>
            <a:pPr algn="just"/>
            <a:r>
              <a:rPr lang="en-IN" sz="3200" dirty="0" smtClean="0"/>
              <a:t>	</a:t>
            </a:r>
            <a:r>
              <a:rPr lang="en-IN" sz="3200" dirty="0" smtClean="0"/>
              <a:t>For </a:t>
            </a:r>
            <a:r>
              <a:rPr lang="en-IN" sz="3200" dirty="0" smtClean="0"/>
              <a:t>example, Person::new is a reference to a Person constructor.</a:t>
            </a:r>
          </a:p>
          <a:p>
            <a:pPr algn="just"/>
            <a:r>
              <a:rPr lang="en-IN" sz="3200" dirty="0" smtClean="0"/>
              <a:t>	Which </a:t>
            </a:r>
            <a:r>
              <a:rPr lang="en-IN" sz="3200" dirty="0" smtClean="0"/>
              <a:t>constructor? It depends on the context. </a:t>
            </a:r>
            <a:r>
              <a:rPr lang="en-IN" sz="3200" dirty="0" smtClean="0"/>
              <a:t> Suppose </a:t>
            </a:r>
            <a:r>
              <a:rPr lang="en-IN" sz="3200" dirty="0" smtClean="0"/>
              <a:t>you have a list of </a:t>
            </a:r>
            <a:r>
              <a:rPr lang="en-IN" sz="3200" dirty="0" smtClean="0"/>
              <a:t>strings. Then </a:t>
            </a:r>
            <a:r>
              <a:rPr lang="en-IN" sz="3200" dirty="0" smtClean="0"/>
              <a:t>you can turn it into an array of Person objects, by calling the constructor </a:t>
            </a:r>
            <a:r>
              <a:rPr lang="en-IN" sz="3200" dirty="0" smtClean="0"/>
              <a:t>on each </a:t>
            </a:r>
            <a:r>
              <a:rPr lang="en-IN" sz="3200" dirty="0" smtClean="0"/>
              <a:t>of the strings, with the following invocation:</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IN" sz="3200" dirty="0" smtClean="0"/>
              <a:t>	Now you are ready to learn about lambda expressions, the most exciting change to the Java language in many years.</a:t>
            </a:r>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Constructor </a:t>
            </a:r>
            <a:r>
              <a:rPr lang="en-US" b="1" dirty="0" smtClean="0"/>
              <a:t>References</a:t>
            </a:r>
            <a:endParaRPr lang="en-US" dirty="0"/>
          </a:p>
        </p:txBody>
      </p:sp>
      <p:sp>
        <p:nvSpPr>
          <p:cNvPr id="6" name="Rectangle 5"/>
          <p:cNvSpPr/>
          <p:nvPr/>
        </p:nvSpPr>
        <p:spPr>
          <a:xfrm>
            <a:off x="381000" y="1066800"/>
            <a:ext cx="8229600" cy="2554545"/>
          </a:xfrm>
          <a:prstGeom prst="rect">
            <a:avLst/>
          </a:prstGeom>
        </p:spPr>
        <p:txBody>
          <a:bodyPr wrap="square">
            <a:spAutoFit/>
          </a:bodyPr>
          <a:lstStyle/>
          <a:p>
            <a:r>
              <a:rPr lang="en-US" sz="3200" dirty="0" err="1" smtClean="0"/>
              <a:t>ArrayList</a:t>
            </a:r>
            <a:r>
              <a:rPr lang="en-US" sz="3200" dirty="0" smtClean="0"/>
              <a:t>&lt;String&gt; names = . . .;</a:t>
            </a:r>
          </a:p>
          <a:p>
            <a:r>
              <a:rPr lang="en-IN" sz="3200" dirty="0" smtClean="0"/>
              <a:t>Stream&lt;Person&gt; stream = </a:t>
            </a:r>
            <a:r>
              <a:rPr lang="en-IN" sz="3200" dirty="0" err="1" smtClean="0"/>
              <a:t>names.stream</a:t>
            </a:r>
            <a:r>
              <a:rPr lang="en-IN" sz="3200" dirty="0" smtClean="0"/>
              <a:t>().map(</a:t>
            </a:r>
            <a:r>
              <a:rPr lang="en-IN" sz="3200" b="1" dirty="0" smtClean="0"/>
              <a:t>Person::new);</a:t>
            </a:r>
          </a:p>
          <a:p>
            <a:r>
              <a:rPr lang="en-US" sz="3200" dirty="0" smtClean="0"/>
              <a:t>List&lt;Person&gt; people = </a:t>
            </a:r>
            <a:r>
              <a:rPr lang="en-US" sz="3200" dirty="0" err="1" smtClean="0"/>
              <a:t>stream.collect</a:t>
            </a:r>
            <a:r>
              <a:rPr lang="en-US" sz="3200" dirty="0" smtClean="0"/>
              <a:t>(</a:t>
            </a:r>
            <a:r>
              <a:rPr lang="en-US" sz="3200" dirty="0" err="1" smtClean="0"/>
              <a:t>Collectors.toList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Lambda</a:t>
            </a:r>
            <a:endParaRPr lang="en-US" dirty="0"/>
          </a:p>
        </p:txBody>
      </p:sp>
      <p:sp>
        <p:nvSpPr>
          <p:cNvPr id="4" name="TextBox 3"/>
          <p:cNvSpPr txBox="1"/>
          <p:nvPr/>
        </p:nvSpPr>
        <p:spPr>
          <a:xfrm>
            <a:off x="228600" y="1066800"/>
            <a:ext cx="8763000" cy="2062103"/>
          </a:xfrm>
          <a:prstGeom prst="rect">
            <a:avLst/>
          </a:prstGeom>
          <a:noFill/>
        </p:spPr>
        <p:txBody>
          <a:bodyPr wrap="square" rtlCol="0">
            <a:spAutoFit/>
          </a:bodyPr>
          <a:lstStyle/>
          <a:p>
            <a:pPr algn="just"/>
            <a:r>
              <a:rPr lang="en-US" sz="3200" dirty="0" smtClean="0"/>
              <a:t>	Annotations are like meta data, means you are free to add your code and can also apply them to variables, parameters, fields type declarations, methods and constructors.</a:t>
            </a:r>
          </a:p>
        </p:txBody>
      </p:sp>
      <p:sp>
        <p:nvSpPr>
          <p:cNvPr id="5" name="Rectangle 4"/>
          <p:cNvSpPr/>
          <p:nvPr/>
        </p:nvSpPr>
        <p:spPr>
          <a:xfrm>
            <a:off x="533400" y="3352800"/>
            <a:ext cx="7620000" cy="2677656"/>
          </a:xfrm>
          <a:prstGeom prst="rect">
            <a:avLst/>
          </a:prstGeom>
        </p:spPr>
        <p:txBody>
          <a:bodyPr wrap="square">
            <a:spAutoFit/>
          </a:bodyPr>
          <a:lstStyle/>
          <a:p>
            <a:r>
              <a:rPr lang="en-US" sz="2400" dirty="0" smtClean="0"/>
              <a:t>class Worker implements </a:t>
            </a:r>
            <a:r>
              <a:rPr lang="en-US" sz="2400" dirty="0" err="1" smtClean="0"/>
              <a:t>ActionListener</a:t>
            </a:r>
            <a:endParaRPr lang="en-US" sz="2400" dirty="0" smtClean="0"/>
          </a:p>
          <a:p>
            <a:r>
              <a:rPr lang="en-US" sz="2400" dirty="0" smtClean="0"/>
              <a:t>{</a:t>
            </a:r>
          </a:p>
          <a:p>
            <a:r>
              <a:rPr lang="en-US" sz="2400" dirty="0" smtClean="0"/>
              <a:t>	public void </a:t>
            </a:r>
            <a:r>
              <a:rPr lang="en-US" sz="2400" dirty="0" err="1" smtClean="0"/>
              <a:t>actionPerformed</a:t>
            </a:r>
            <a:r>
              <a:rPr lang="en-US" sz="2400" dirty="0" smtClean="0"/>
              <a:t>(</a:t>
            </a:r>
            <a:r>
              <a:rPr lang="en-US" sz="2400" dirty="0" err="1" smtClean="0"/>
              <a:t>ActionEvent</a:t>
            </a:r>
            <a:r>
              <a:rPr lang="en-US" sz="2400" dirty="0" smtClean="0"/>
              <a:t> event)</a:t>
            </a:r>
          </a:p>
          <a:p>
            <a:r>
              <a:rPr lang="en-US" sz="2400" dirty="0" smtClean="0"/>
              <a:t>	{</a:t>
            </a:r>
          </a:p>
          <a:p>
            <a:r>
              <a:rPr lang="en-US" sz="2400" dirty="0" smtClean="0"/>
              <a:t>		// do some work</a:t>
            </a:r>
          </a:p>
          <a:p>
            <a:r>
              <a:rPr lang="en-US" sz="2400" dirty="0" smtClean="0"/>
              <a:t>	}</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Lambda</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IN" sz="3200" dirty="0" smtClean="0"/>
              <a:t>	Then, when you want to repeatedly execute this code, you construct an instance </a:t>
            </a:r>
            <a:r>
              <a:rPr lang="en-US" sz="3200" dirty="0" smtClean="0"/>
              <a:t>of the Worker class.</a:t>
            </a:r>
          </a:p>
          <a:p>
            <a:pPr algn="just"/>
            <a:r>
              <a:rPr lang="en-IN" sz="3200" dirty="0" smtClean="0"/>
              <a:t>	The key point is that the </a:t>
            </a:r>
            <a:r>
              <a:rPr lang="en-IN" sz="3200" dirty="0" err="1" smtClean="0"/>
              <a:t>actionPerformed</a:t>
            </a:r>
            <a:r>
              <a:rPr lang="en-IN" sz="3200" dirty="0" smtClean="0"/>
              <a:t> method contains code that you want to </a:t>
            </a:r>
            <a:r>
              <a:rPr lang="en-US" sz="3200" dirty="0" smtClean="0"/>
              <a:t>execute later.</a:t>
            </a:r>
          </a:p>
          <a:p>
            <a:pPr algn="just"/>
            <a:r>
              <a:rPr lang="en-US" sz="3200" dirty="0" smtClean="0"/>
              <a:t>	</a:t>
            </a:r>
            <a:r>
              <a:rPr lang="en-IN" sz="3200" dirty="0" smtClean="0"/>
              <a:t>Or consider sorting with a custom comparator. If you want to sort strings by length instead of the default dictionary order, you can pass a Comparator object to </a:t>
            </a:r>
            <a:r>
              <a:rPr lang="en-US" sz="3200" dirty="0" smtClean="0"/>
              <a:t>the sort method: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Lambda</a:t>
            </a:r>
            <a:endParaRPr lang="en-US" dirty="0"/>
          </a:p>
        </p:txBody>
      </p:sp>
      <p:sp>
        <p:nvSpPr>
          <p:cNvPr id="5" name="Rectangle 4"/>
          <p:cNvSpPr/>
          <p:nvPr/>
        </p:nvSpPr>
        <p:spPr>
          <a:xfrm>
            <a:off x="457200" y="1371600"/>
            <a:ext cx="8001000" cy="3416320"/>
          </a:xfrm>
          <a:prstGeom prst="rect">
            <a:avLst/>
          </a:prstGeom>
        </p:spPr>
        <p:txBody>
          <a:bodyPr wrap="square">
            <a:spAutoFit/>
          </a:bodyPr>
          <a:lstStyle/>
          <a:p>
            <a:r>
              <a:rPr lang="en-US" sz="2400" dirty="0" smtClean="0"/>
              <a:t>class </a:t>
            </a:r>
            <a:r>
              <a:rPr lang="en-US" sz="2400" dirty="0" err="1" smtClean="0"/>
              <a:t>LengthComparator</a:t>
            </a:r>
            <a:r>
              <a:rPr lang="en-US" sz="2400" dirty="0" smtClean="0"/>
              <a:t> implements Comparator&lt;String&gt;</a:t>
            </a:r>
          </a:p>
          <a:p>
            <a:r>
              <a:rPr lang="en-US" sz="2400" dirty="0" smtClean="0"/>
              <a:t>{</a:t>
            </a:r>
          </a:p>
          <a:p>
            <a:r>
              <a:rPr lang="en-IN" sz="2400" dirty="0" smtClean="0"/>
              <a:t>	public </a:t>
            </a:r>
            <a:r>
              <a:rPr lang="en-IN" sz="2400" dirty="0" err="1" smtClean="0"/>
              <a:t>int</a:t>
            </a:r>
            <a:r>
              <a:rPr lang="en-IN" sz="2400" dirty="0" smtClean="0"/>
              <a:t> compare(String first, String second)</a:t>
            </a:r>
          </a:p>
          <a:p>
            <a:r>
              <a:rPr lang="en-US" sz="2400" dirty="0" smtClean="0"/>
              <a:t>	{</a:t>
            </a:r>
          </a:p>
          <a:p>
            <a:r>
              <a:rPr lang="en-US" sz="2400" dirty="0" smtClean="0"/>
              <a:t>		return </a:t>
            </a:r>
            <a:r>
              <a:rPr lang="en-US" sz="2400" dirty="0" err="1" smtClean="0"/>
              <a:t>first.length</a:t>
            </a:r>
            <a:r>
              <a:rPr lang="en-US" sz="2400" dirty="0" smtClean="0"/>
              <a:t>() - </a:t>
            </a:r>
            <a:r>
              <a:rPr lang="en-US" sz="2400" dirty="0" err="1" smtClean="0"/>
              <a:t>second.length</a:t>
            </a:r>
            <a:r>
              <a:rPr lang="en-US" sz="2400" dirty="0" smtClean="0"/>
              <a:t>();</a:t>
            </a:r>
          </a:p>
          <a:p>
            <a:r>
              <a:rPr lang="en-US" sz="2400" dirty="0" smtClean="0"/>
              <a:t>	}</a:t>
            </a:r>
          </a:p>
          <a:p>
            <a:r>
              <a:rPr lang="en-US" sz="2400" dirty="0" smtClean="0"/>
              <a:t>}</a:t>
            </a:r>
          </a:p>
          <a:p>
            <a:r>
              <a:rPr lang="en-US" sz="2400" dirty="0" smtClean="0"/>
              <a:t>. . .</a:t>
            </a:r>
          </a:p>
          <a:p>
            <a:r>
              <a:rPr lang="en-US" sz="2400" dirty="0" err="1" smtClean="0"/>
              <a:t>Arrays.sort</a:t>
            </a:r>
            <a:r>
              <a:rPr lang="en-US" sz="2400" dirty="0" smtClean="0"/>
              <a:t>(strings, new </a:t>
            </a:r>
            <a:r>
              <a:rPr lang="en-US" sz="2400" dirty="0" err="1" smtClean="0"/>
              <a:t>LengthComparator</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Lambda</a:t>
            </a:r>
            <a:endParaRPr lang="en-US" dirty="0"/>
          </a:p>
        </p:txBody>
      </p:sp>
      <p:sp>
        <p:nvSpPr>
          <p:cNvPr id="4" name="TextBox 3"/>
          <p:cNvSpPr txBox="1"/>
          <p:nvPr/>
        </p:nvSpPr>
        <p:spPr>
          <a:xfrm>
            <a:off x="228600" y="1066800"/>
            <a:ext cx="8763000" cy="6001643"/>
          </a:xfrm>
          <a:prstGeom prst="rect">
            <a:avLst/>
          </a:prstGeom>
          <a:noFill/>
        </p:spPr>
        <p:txBody>
          <a:bodyPr wrap="square" rtlCol="0">
            <a:spAutoFit/>
          </a:bodyPr>
          <a:lstStyle/>
          <a:p>
            <a:pPr algn="just"/>
            <a:r>
              <a:rPr lang="en-IN" sz="3200" dirty="0" smtClean="0"/>
              <a:t>	The compare method isn’t called right away. Instead, the sort method keeps calling the compare method, rearranging the elements if they are out of order, until the array is sorted. You give the sort method a snippet of code needed to compare elements, and that code is integrated into the rest of the sorting logic, which you’d probably </a:t>
            </a:r>
            <a:r>
              <a:rPr lang="en-US" sz="3200" dirty="0" smtClean="0"/>
              <a:t>not care to </a:t>
            </a:r>
            <a:r>
              <a:rPr lang="en-US" sz="3200" dirty="0" err="1" smtClean="0"/>
              <a:t>reimplement</a:t>
            </a:r>
            <a:r>
              <a:rPr lang="en-US" sz="3200" dirty="0" smtClean="0"/>
              <a:t>.</a:t>
            </a:r>
          </a:p>
          <a:p>
            <a:pPr algn="just"/>
            <a:r>
              <a:rPr lang="en-US" sz="3200" dirty="0" smtClean="0"/>
              <a:t>	</a:t>
            </a:r>
            <a:r>
              <a:rPr lang="en-IN" sz="3200" dirty="0" smtClean="0"/>
              <a:t>Both examples have something in common. A block of code was passed to someone—a timer, or a sort method. That code block was called at some later time.</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Syntax</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IN" sz="3200" dirty="0" smtClean="0"/>
              <a:t>	Consider again the sorting example from the preceding section. We pass code that checks whether one string is shorter than another. We compute</a:t>
            </a:r>
          </a:p>
          <a:p>
            <a:pPr algn="just"/>
            <a:endParaRPr lang="en-IN" sz="3200" dirty="0" smtClean="0"/>
          </a:p>
          <a:p>
            <a:pPr algn="just"/>
            <a:endParaRPr lang="en-IN" sz="3200" dirty="0" smtClean="0"/>
          </a:p>
          <a:p>
            <a:pPr algn="just"/>
            <a:r>
              <a:rPr lang="en-IN" sz="3200" dirty="0" smtClean="0"/>
              <a:t>	What are first and second? They are both strings. Java is a strongly typed language, and we must specify that as well:</a:t>
            </a:r>
          </a:p>
        </p:txBody>
      </p:sp>
      <p:sp>
        <p:nvSpPr>
          <p:cNvPr id="5" name="Rectangle 4"/>
          <p:cNvSpPr/>
          <p:nvPr/>
        </p:nvSpPr>
        <p:spPr>
          <a:xfrm>
            <a:off x="2514600" y="3124200"/>
            <a:ext cx="3897414" cy="461665"/>
          </a:xfrm>
          <a:prstGeom prst="rect">
            <a:avLst/>
          </a:prstGeom>
        </p:spPr>
        <p:txBody>
          <a:bodyPr wrap="none">
            <a:spAutoFit/>
          </a:bodyPr>
          <a:lstStyle/>
          <a:p>
            <a:pPr algn="ctr"/>
            <a:r>
              <a:rPr lang="en-US" sz="2400" dirty="0" err="1" smtClean="0"/>
              <a:t>first.length</a:t>
            </a:r>
            <a:r>
              <a:rPr lang="en-US" sz="2400" dirty="0" smtClean="0"/>
              <a:t>() - </a:t>
            </a:r>
            <a:r>
              <a:rPr lang="en-US" sz="2400" dirty="0" err="1" smtClean="0"/>
              <a:t>second.length</a:t>
            </a:r>
            <a:r>
              <a:rPr lang="en-US" sz="2400" dirty="0" smtClean="0"/>
              <a:t>()</a:t>
            </a:r>
            <a:endParaRPr lang="en-US" sz="2400" dirty="0"/>
          </a:p>
        </p:txBody>
      </p:sp>
      <p:sp>
        <p:nvSpPr>
          <p:cNvPr id="6" name="Rectangle 5"/>
          <p:cNvSpPr/>
          <p:nvPr/>
        </p:nvSpPr>
        <p:spPr>
          <a:xfrm>
            <a:off x="2209800" y="5638800"/>
            <a:ext cx="4876800" cy="830997"/>
          </a:xfrm>
          <a:prstGeom prst="rect">
            <a:avLst/>
          </a:prstGeom>
        </p:spPr>
        <p:txBody>
          <a:bodyPr wrap="square">
            <a:spAutoFit/>
          </a:bodyPr>
          <a:lstStyle/>
          <a:p>
            <a:r>
              <a:rPr lang="en-US" sz="2400" dirty="0" smtClean="0"/>
              <a:t>(String first, String second)</a:t>
            </a:r>
          </a:p>
          <a:p>
            <a:r>
              <a:rPr lang="en-US" sz="2400" dirty="0" smtClean="0"/>
              <a:t>-&gt; </a:t>
            </a:r>
            <a:r>
              <a:rPr lang="en-US" sz="2400" dirty="0" err="1" smtClean="0"/>
              <a:t>first.length</a:t>
            </a:r>
            <a:r>
              <a:rPr lang="en-US" sz="2400" dirty="0" smtClean="0"/>
              <a:t>() - </a:t>
            </a:r>
            <a:r>
              <a:rPr lang="en-US" sz="2400" dirty="0" err="1" smtClean="0"/>
              <a:t>second.length</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Name</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IN" sz="3200" dirty="0" smtClean="0"/>
              <a:t>	Why the name? Many years ago, before there were any computers, the logician Alonzo Church wanted to formalize what it means for a mathematical function to be effectively computable. (Curiously, there are functions that are known to exist, but nobody knows how to compute their values.) He used the Greek letter lambda (λ) to mark parameters. Had he known about the Java API, he would </a:t>
            </a:r>
            <a:r>
              <a:rPr lang="en-US" sz="3200" dirty="0" smtClean="0"/>
              <a:t>have written</a:t>
            </a:r>
            <a:endParaRPr lang="en-IN" sz="3200" dirty="0" smtClean="0"/>
          </a:p>
        </p:txBody>
      </p:sp>
      <p:sp>
        <p:nvSpPr>
          <p:cNvPr id="7" name="Rectangle 6"/>
          <p:cNvSpPr/>
          <p:nvPr/>
        </p:nvSpPr>
        <p:spPr>
          <a:xfrm>
            <a:off x="1676400" y="5867400"/>
            <a:ext cx="6019800" cy="461665"/>
          </a:xfrm>
          <a:prstGeom prst="rect">
            <a:avLst/>
          </a:prstGeom>
        </p:spPr>
        <p:txBody>
          <a:bodyPr wrap="square">
            <a:spAutoFit/>
          </a:bodyPr>
          <a:lstStyle/>
          <a:p>
            <a:r>
              <a:rPr lang="el-GR" sz="2400" dirty="0" smtClean="0"/>
              <a:t>λ</a:t>
            </a:r>
            <a:r>
              <a:rPr lang="en-US" sz="2400" dirty="0" smtClean="0"/>
              <a:t>first.</a:t>
            </a:r>
            <a:r>
              <a:rPr lang="el-GR" sz="2400" dirty="0" smtClean="0"/>
              <a:t>λ</a:t>
            </a:r>
            <a:r>
              <a:rPr lang="en-US" sz="2400" dirty="0" err="1" smtClean="0"/>
              <a:t>second.first.length</a:t>
            </a:r>
            <a:r>
              <a:rPr lang="en-US" sz="2400" dirty="0" smtClean="0"/>
              <a:t>() - </a:t>
            </a:r>
            <a:r>
              <a:rPr lang="en-US" sz="2400" dirty="0" err="1" smtClean="0"/>
              <a:t>second.length</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Usage</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IN" sz="3200" dirty="0" smtClean="0"/>
              <a:t>	You have just seen one form of lambda expressions in Java: parameters, the -&gt; arrow, and an expression. If the code carries out a computation that doesn’t fit in a single expression, write it exactly like you would have written a method: enclosed in {} and with explicit return statements. For example,</a:t>
            </a:r>
          </a:p>
        </p:txBody>
      </p:sp>
      <p:sp>
        <p:nvSpPr>
          <p:cNvPr id="5" name="Rectangle 4"/>
          <p:cNvSpPr/>
          <p:nvPr/>
        </p:nvSpPr>
        <p:spPr>
          <a:xfrm>
            <a:off x="1371600" y="4549676"/>
            <a:ext cx="7010400" cy="2308324"/>
          </a:xfrm>
          <a:prstGeom prst="rect">
            <a:avLst/>
          </a:prstGeom>
        </p:spPr>
        <p:txBody>
          <a:bodyPr wrap="square">
            <a:spAutoFit/>
          </a:bodyPr>
          <a:lstStyle/>
          <a:p>
            <a:r>
              <a:rPr lang="en-US" sz="2400" dirty="0" smtClean="0"/>
              <a:t>(String first, String second) -&gt;</a:t>
            </a:r>
          </a:p>
          <a:p>
            <a:r>
              <a:rPr lang="en-US" sz="2400" dirty="0" smtClean="0"/>
              <a:t>{</a:t>
            </a:r>
          </a:p>
          <a:p>
            <a:r>
              <a:rPr lang="en-IN" sz="2400" dirty="0" smtClean="0"/>
              <a:t>	if (</a:t>
            </a:r>
            <a:r>
              <a:rPr lang="en-IN" sz="2400" dirty="0" err="1" smtClean="0"/>
              <a:t>first.length</a:t>
            </a:r>
            <a:r>
              <a:rPr lang="en-IN" sz="2400" dirty="0" smtClean="0"/>
              <a:t>() &lt; </a:t>
            </a:r>
            <a:r>
              <a:rPr lang="en-IN" sz="2400" dirty="0" err="1" smtClean="0"/>
              <a:t>second.length</a:t>
            </a:r>
            <a:r>
              <a:rPr lang="en-IN" sz="2400" dirty="0" smtClean="0"/>
              <a:t>()) return -1;</a:t>
            </a:r>
          </a:p>
          <a:p>
            <a:r>
              <a:rPr lang="en-IN" sz="2400" dirty="0" smtClean="0"/>
              <a:t>	else if (</a:t>
            </a:r>
            <a:r>
              <a:rPr lang="en-IN" sz="2400" dirty="0" err="1" smtClean="0"/>
              <a:t>first.length</a:t>
            </a:r>
            <a:r>
              <a:rPr lang="en-IN" sz="2400" dirty="0" smtClean="0"/>
              <a:t>() &gt; </a:t>
            </a:r>
            <a:r>
              <a:rPr lang="en-IN" sz="2400" dirty="0" err="1" smtClean="0"/>
              <a:t>second.length</a:t>
            </a:r>
            <a:r>
              <a:rPr lang="en-IN" sz="2400" dirty="0" smtClean="0"/>
              <a:t>()) return 1;</a:t>
            </a:r>
          </a:p>
          <a:p>
            <a:r>
              <a:rPr lang="en-US" sz="2400" dirty="0" smtClean="0"/>
              <a:t>	else return 0;</a:t>
            </a:r>
          </a:p>
          <a:p>
            <a:r>
              <a:rPr lang="en-US" sz="2400" dirty="0" smtClean="0"/>
              <a:t>}</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11924</TotalTime>
  <Words>241</Words>
  <Application>Microsoft Office PowerPoint</Application>
  <PresentationFormat>On-screen Show (4:3)</PresentationFormat>
  <Paragraphs>104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Marwadi Education Foundation’s Group of Institutions Faculty of Computer Applications MCA Sem- III</vt:lpstr>
      <vt:lpstr>Introduction</vt:lpstr>
      <vt:lpstr>Need for Lambda</vt:lpstr>
      <vt:lpstr>Need for Lambda</vt:lpstr>
      <vt:lpstr>Need for Lambda</vt:lpstr>
      <vt:lpstr>Need for Lambda</vt:lpstr>
      <vt:lpstr>The Syntax</vt:lpstr>
      <vt:lpstr>The Name</vt:lpstr>
      <vt:lpstr>Usage</vt:lpstr>
      <vt:lpstr>Usage</vt:lpstr>
      <vt:lpstr>Functional Interfaces</vt:lpstr>
      <vt:lpstr>Functional Interfaces</vt:lpstr>
      <vt:lpstr>Functional Interfaces</vt:lpstr>
      <vt:lpstr>Method References</vt:lpstr>
      <vt:lpstr>Method References</vt:lpstr>
      <vt:lpstr>Method References</vt:lpstr>
      <vt:lpstr>Method References</vt:lpstr>
      <vt:lpstr>Method References</vt:lpstr>
      <vt:lpstr>Constructor References</vt:lpstr>
      <vt:lpstr>Constructor References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1936</cp:revision>
  <dcterms:created xsi:type="dcterms:W3CDTF">2010-12-23T08:45:33Z</dcterms:created>
  <dcterms:modified xsi:type="dcterms:W3CDTF">2018-11-29T08:59:40Z</dcterms:modified>
</cp:coreProperties>
</file>