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04/09/2011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ex/ex45.java" TargetMode="External"/><Relationship Id="rId2" Type="http://schemas.openxmlformats.org/officeDocument/2006/relationships/hyperlink" Target="ex/ex44.jav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ex/ex46.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ex/ex50.java"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ex/ex47.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ex/ex48.java"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ex/ex48.jav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ex/ex49.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ex/ex43.jav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3</a:t>
            </a:r>
          </a:p>
          <a:p>
            <a:pPr algn="ctr"/>
            <a:r>
              <a:rPr lang="en-US" sz="3200" b="1" dirty="0" smtClean="0"/>
              <a:t>Exceptions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Some Common Java Exceptions</a:t>
            </a:r>
            <a:endParaRPr lang="en-US" dirty="0"/>
          </a:p>
        </p:txBody>
      </p:sp>
      <p:graphicFrame>
        <p:nvGraphicFramePr>
          <p:cNvPr id="5" name="Table 4"/>
          <p:cNvGraphicFramePr>
            <a:graphicFrameLocks noGrp="1"/>
          </p:cNvGraphicFramePr>
          <p:nvPr/>
        </p:nvGraphicFramePr>
        <p:xfrm>
          <a:off x="304800" y="1066800"/>
          <a:ext cx="8534400" cy="3291840"/>
        </p:xfrm>
        <a:graphic>
          <a:graphicData uri="http://schemas.openxmlformats.org/drawingml/2006/table">
            <a:tbl>
              <a:tblPr firstRow="1" bandRow="1">
                <a:tableStyleId>{5C22544A-7EE6-4342-B048-85BDC9FD1C3A}</a:tableStyleId>
              </a:tblPr>
              <a:tblGrid>
                <a:gridCol w="4267200"/>
                <a:gridCol w="4267200"/>
              </a:tblGrid>
              <a:tr h="447675">
                <a:tc>
                  <a:txBody>
                    <a:bodyPr/>
                    <a:lstStyle/>
                    <a:p>
                      <a:pPr algn="ctr"/>
                      <a:r>
                        <a:rPr lang="en-US" sz="2400" dirty="0" smtClean="0"/>
                        <a:t>Exception</a:t>
                      </a:r>
                      <a:endParaRPr lang="en-US" sz="2400" dirty="0"/>
                    </a:p>
                  </a:txBody>
                  <a:tcPr/>
                </a:tc>
                <a:tc>
                  <a:txBody>
                    <a:bodyPr/>
                    <a:lstStyle/>
                    <a:p>
                      <a:pPr algn="ctr"/>
                      <a:r>
                        <a:rPr lang="en-US" sz="2400" dirty="0" smtClean="0"/>
                        <a:t>Cause of Exception</a:t>
                      </a:r>
                      <a:endParaRPr lang="en-US" sz="2400" dirty="0"/>
                    </a:p>
                  </a:txBody>
                  <a:tcPr/>
                </a:tc>
              </a:tr>
              <a:tr h="447675">
                <a:tc>
                  <a:txBody>
                    <a:bodyPr/>
                    <a:lstStyle/>
                    <a:p>
                      <a:r>
                        <a:rPr lang="en-US" dirty="0" err="1" smtClean="0"/>
                        <a:t>OutOfMemoryException</a:t>
                      </a:r>
                      <a:endParaRPr lang="en-US" dirty="0"/>
                    </a:p>
                  </a:txBody>
                  <a:tcPr/>
                </a:tc>
                <a:tc>
                  <a:txBody>
                    <a:bodyPr/>
                    <a:lstStyle/>
                    <a:p>
                      <a:r>
                        <a:rPr lang="en-US" dirty="0" smtClean="0"/>
                        <a:t>Caused when there</a:t>
                      </a:r>
                      <a:r>
                        <a:rPr lang="en-US" baseline="0" dirty="0" smtClean="0"/>
                        <a:t> is no enough memory to allocate a new object</a:t>
                      </a:r>
                      <a:endParaRPr lang="en-US" dirty="0"/>
                    </a:p>
                  </a:txBody>
                  <a:tcPr/>
                </a:tc>
              </a:tr>
              <a:tr h="447675">
                <a:tc>
                  <a:txBody>
                    <a:bodyPr/>
                    <a:lstStyle/>
                    <a:p>
                      <a:r>
                        <a:rPr lang="en-US" dirty="0" err="1" smtClean="0"/>
                        <a:t>SecurityException</a:t>
                      </a:r>
                      <a:endParaRPr lang="en-US" dirty="0"/>
                    </a:p>
                  </a:txBody>
                  <a:tcPr/>
                </a:tc>
                <a:tc>
                  <a:txBody>
                    <a:bodyPr/>
                    <a:lstStyle/>
                    <a:p>
                      <a:r>
                        <a:rPr lang="en-US" dirty="0" smtClean="0"/>
                        <a:t>Caused</a:t>
                      </a:r>
                      <a:r>
                        <a:rPr lang="en-US" baseline="0" dirty="0" smtClean="0"/>
                        <a:t> when an applet tries to perform an action not allowed by the browser’s security settings.</a:t>
                      </a:r>
                      <a:endParaRPr lang="en-US" dirty="0"/>
                    </a:p>
                  </a:txBody>
                  <a:tcPr/>
                </a:tc>
              </a:tr>
              <a:tr h="447675">
                <a:tc>
                  <a:txBody>
                    <a:bodyPr/>
                    <a:lstStyle/>
                    <a:p>
                      <a:r>
                        <a:rPr lang="en-US" dirty="0" err="1" smtClean="0"/>
                        <a:t>StackOverFlowException</a:t>
                      </a:r>
                      <a:endParaRPr lang="en-US" dirty="0"/>
                    </a:p>
                  </a:txBody>
                  <a:tcPr/>
                </a:tc>
                <a:tc>
                  <a:txBody>
                    <a:bodyPr/>
                    <a:lstStyle/>
                    <a:p>
                      <a:r>
                        <a:rPr lang="en-US" dirty="0" smtClean="0"/>
                        <a:t>Caused when the system runs</a:t>
                      </a:r>
                      <a:r>
                        <a:rPr lang="en-US" baseline="0" dirty="0" smtClean="0"/>
                        <a:t> out of stack space</a:t>
                      </a:r>
                      <a:endParaRPr lang="en-US" dirty="0"/>
                    </a:p>
                  </a:txBody>
                  <a:tcPr/>
                </a:tc>
              </a:tr>
              <a:tr h="447675">
                <a:tc>
                  <a:txBody>
                    <a:bodyPr/>
                    <a:lstStyle/>
                    <a:p>
                      <a:r>
                        <a:rPr lang="en-US" dirty="0" err="1" smtClean="0"/>
                        <a:t>StringIndexOutOfBoundsException</a:t>
                      </a:r>
                      <a:endParaRPr lang="en-US" dirty="0"/>
                    </a:p>
                  </a:txBody>
                  <a:tcPr/>
                </a:tc>
                <a:tc>
                  <a:txBody>
                    <a:bodyPr/>
                    <a:lstStyle/>
                    <a:p>
                      <a:r>
                        <a:rPr lang="en-US" dirty="0" smtClean="0"/>
                        <a:t>Caused when a program attempts</a:t>
                      </a:r>
                      <a:r>
                        <a:rPr lang="en-US" baseline="0" dirty="0" smtClean="0"/>
                        <a:t> to access a non existent character position in a string.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Exception Handling Mechanism</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Following figure can illustrate the Exception Handling Mechanism</a:t>
            </a:r>
          </a:p>
        </p:txBody>
      </p:sp>
      <p:sp>
        <p:nvSpPr>
          <p:cNvPr id="6" name="Rounded Rectangle 3"/>
          <p:cNvSpPr>
            <a:spLocks noChangeArrowheads="1"/>
          </p:cNvSpPr>
          <p:nvPr/>
        </p:nvSpPr>
        <p:spPr bwMode="auto">
          <a:xfrm>
            <a:off x="635000" y="2395537"/>
            <a:ext cx="2701925" cy="1965325"/>
          </a:xfrm>
          <a:prstGeom prst="roundRect">
            <a:avLst>
              <a:gd name="adj" fmla="val 16667"/>
            </a:avLst>
          </a:prstGeom>
          <a:solidFill>
            <a:schemeClr val="bg1"/>
          </a:solidFill>
          <a:ln w="9525" algn="ctr">
            <a:solidFill>
              <a:schemeClr val="tx1"/>
            </a:solidFill>
            <a:round/>
            <a:headEnd/>
            <a:tailEnd/>
          </a:ln>
        </p:spPr>
        <p:txBody>
          <a:bodyPr/>
          <a:lstStyle/>
          <a:p>
            <a:pPr algn="ctr"/>
            <a:r>
              <a:rPr lang="en-US" sz="2800" dirty="0"/>
              <a:t>try Block</a:t>
            </a:r>
          </a:p>
          <a:p>
            <a:pPr algn="ctr"/>
            <a:r>
              <a:rPr lang="en-US" sz="2800" dirty="0"/>
              <a:t>Statement that cause an Exception</a:t>
            </a:r>
          </a:p>
        </p:txBody>
      </p:sp>
      <p:cxnSp>
        <p:nvCxnSpPr>
          <p:cNvPr id="7" name="Straight Connector 5"/>
          <p:cNvCxnSpPr>
            <a:cxnSpLocks noChangeShapeType="1"/>
          </p:cNvCxnSpPr>
          <p:nvPr/>
        </p:nvCxnSpPr>
        <p:spPr bwMode="auto">
          <a:xfrm>
            <a:off x="647700" y="2968625"/>
            <a:ext cx="2701925" cy="1587"/>
          </a:xfrm>
          <a:prstGeom prst="line">
            <a:avLst/>
          </a:prstGeom>
          <a:noFill/>
          <a:ln w="9525" algn="ctr">
            <a:solidFill>
              <a:schemeClr val="tx1"/>
            </a:solidFill>
            <a:round/>
            <a:headEnd/>
            <a:tailEnd/>
          </a:ln>
        </p:spPr>
      </p:cxnSp>
      <p:sp>
        <p:nvSpPr>
          <p:cNvPr id="8" name="Rounded Rectangle 6"/>
          <p:cNvSpPr>
            <a:spLocks noChangeArrowheads="1"/>
          </p:cNvSpPr>
          <p:nvPr/>
        </p:nvSpPr>
        <p:spPr bwMode="auto">
          <a:xfrm>
            <a:off x="5181600" y="4267200"/>
            <a:ext cx="2701925" cy="1965325"/>
          </a:xfrm>
          <a:prstGeom prst="roundRect">
            <a:avLst>
              <a:gd name="adj" fmla="val 16667"/>
            </a:avLst>
          </a:prstGeom>
          <a:solidFill>
            <a:schemeClr val="bg1"/>
          </a:solidFill>
          <a:ln w="9525" algn="ctr">
            <a:solidFill>
              <a:schemeClr val="tx1"/>
            </a:solidFill>
            <a:round/>
            <a:headEnd/>
            <a:tailEnd/>
          </a:ln>
        </p:spPr>
        <p:txBody>
          <a:bodyPr/>
          <a:lstStyle/>
          <a:p>
            <a:pPr algn="ctr"/>
            <a:r>
              <a:rPr lang="en-US" sz="2800" dirty="0"/>
              <a:t>catch Block</a:t>
            </a:r>
          </a:p>
          <a:p>
            <a:pPr algn="ctr"/>
            <a:r>
              <a:rPr lang="en-US" sz="2800" dirty="0"/>
              <a:t>Statements that handle the Exception</a:t>
            </a:r>
          </a:p>
        </p:txBody>
      </p:sp>
      <p:cxnSp>
        <p:nvCxnSpPr>
          <p:cNvPr id="9" name="Straight Connector 7"/>
          <p:cNvCxnSpPr>
            <a:cxnSpLocks noChangeShapeType="1"/>
          </p:cNvCxnSpPr>
          <p:nvPr/>
        </p:nvCxnSpPr>
        <p:spPr bwMode="auto">
          <a:xfrm>
            <a:off x="5181600" y="4868862"/>
            <a:ext cx="2701925" cy="1588"/>
          </a:xfrm>
          <a:prstGeom prst="line">
            <a:avLst/>
          </a:prstGeom>
          <a:noFill/>
          <a:ln w="9525" algn="ctr">
            <a:solidFill>
              <a:schemeClr val="tx1"/>
            </a:solidFill>
            <a:round/>
            <a:headEnd/>
            <a:tailEnd/>
          </a:ln>
        </p:spPr>
      </p:cxnSp>
      <p:cxnSp>
        <p:nvCxnSpPr>
          <p:cNvPr id="10" name="Curved Connector 9"/>
          <p:cNvCxnSpPr>
            <a:cxnSpLocks noChangeShapeType="1"/>
            <a:stCxn id="6" idx="3"/>
            <a:endCxn id="8" idx="1"/>
          </p:cNvCxnSpPr>
          <p:nvPr/>
        </p:nvCxnSpPr>
        <p:spPr bwMode="auto">
          <a:xfrm>
            <a:off x="3336925" y="3378200"/>
            <a:ext cx="1844675" cy="1871662"/>
          </a:xfrm>
          <a:prstGeom prst="curvedConnector3">
            <a:avLst>
              <a:gd name="adj1" fmla="val 50000"/>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Exception Handling Mechanism</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Java uses a keyword “try” to preface a block of code that is likely to cause an error condition and which is liable to “throw” the exception.</a:t>
            </a:r>
          </a:p>
          <a:p>
            <a:pPr algn="just"/>
            <a:r>
              <a:rPr lang="en-US" sz="3200" dirty="0" smtClean="0"/>
              <a:t>	A catch block will be defined by the keyword “catch” which contains the statements which handles the situation thrown by the try block.</a:t>
            </a:r>
          </a:p>
          <a:p>
            <a:pPr algn="just"/>
            <a:r>
              <a:rPr lang="en-US" sz="3200" dirty="0" smtClean="0"/>
              <a:t>	</a:t>
            </a:r>
            <a:r>
              <a:rPr lang="en-US" sz="3200" b="1" dirty="0" smtClean="0"/>
              <a:t>Remember that : when you use try u have to use at least one catch otherwise it will generate the error like try without catch.</a:t>
            </a:r>
          </a:p>
          <a:p>
            <a:pPr algn="just"/>
            <a:r>
              <a:rPr lang="en-US" sz="3200" b="1" dirty="0" smtClean="0">
                <a:hlinkClick r:id="rId2" action="ppaction://hlinkfile"/>
              </a:rPr>
              <a:t>ex\ex44.java</a:t>
            </a:r>
            <a:endParaRPr lang="en-US" sz="3200" b="1" dirty="0" smtClean="0"/>
          </a:p>
          <a:p>
            <a:pPr algn="just"/>
            <a:r>
              <a:rPr lang="en-US" sz="3200" b="1" smtClean="0">
                <a:hlinkClick r:id="rId3" action="ppaction://hlinkfile"/>
              </a:rPr>
              <a:t>ex\ex45.java</a:t>
            </a:r>
            <a:endParaRPr lang="en-US" sz="32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Multiple Catch Statements</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a:t>
            </a:r>
            <a:r>
              <a:rPr lang="en-US" sz="3200" dirty="0" smtClean="0"/>
              <a:t>In java we can use multiple catch statements if we think that particular statement block will generate multiple type of errors.</a:t>
            </a:r>
          </a:p>
          <a:p>
            <a:pPr algn="just"/>
            <a:r>
              <a:rPr lang="en-US" sz="3200" dirty="0" smtClean="0"/>
              <a:t>	</a:t>
            </a:r>
            <a:r>
              <a:rPr lang="en-US" sz="3200" dirty="0" smtClean="0"/>
              <a:t>e.g. if we think that a group of statements i.e. a block will generate either divide by zero or array index out of bounds errors then we can use multiple </a:t>
            </a:r>
            <a:r>
              <a:rPr lang="en-US" sz="3200" smtClean="0"/>
              <a:t>catch statements.</a:t>
            </a:r>
            <a:endParaRPr lang="en-US" sz="3200" dirty="0" smtClean="0"/>
          </a:p>
          <a:p>
            <a:pPr algn="just"/>
            <a:r>
              <a:rPr lang="en-US" sz="3200" b="1" dirty="0" smtClean="0">
                <a:hlinkClick r:id="rId2" action="ppaction://hlinkfile"/>
              </a:rPr>
              <a:t>ex\ex46.java</a:t>
            </a:r>
            <a:endParaRPr lang="en-US" sz="32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finally</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Java supports another statement named “finally” which is useful to handle an exception that is not caught by any previous catch statements.</a:t>
            </a:r>
          </a:p>
          <a:p>
            <a:pPr algn="just"/>
            <a:r>
              <a:rPr lang="en-US" sz="3200" dirty="0" smtClean="0"/>
              <a:t>	finally statement is used to handle any exception generated within the try block.</a:t>
            </a:r>
          </a:p>
          <a:p>
            <a:pPr algn="just"/>
            <a:r>
              <a:rPr lang="en-US" sz="3200" b="1" dirty="0" smtClean="0"/>
              <a:t>	Remember that when we use finally it is guaranteed that it will be executed, regardless of whether or not exception is thrown.</a:t>
            </a:r>
          </a:p>
          <a:p>
            <a:pPr algn="just"/>
            <a:endParaRPr lang="en-US" sz="3200" b="1" dirty="0" smtClean="0"/>
          </a:p>
          <a:p>
            <a:pPr algn="just"/>
            <a:r>
              <a:rPr lang="en-US" sz="3200" b="1" smtClean="0">
                <a:hlinkClick r:id="rId2" action="ppaction://hlinkfile"/>
              </a:rPr>
              <a:t>ex\ex50.java</a:t>
            </a:r>
            <a:endParaRPr lang="en-US" sz="32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Throwing our own Exception</a:t>
            </a:r>
            <a:endParaRPr lang="en-US" b="1"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Sometimes we need to throw our own exception we can do this by using the keyword “throw”.</a:t>
            </a:r>
          </a:p>
          <a:p>
            <a:pPr algn="just"/>
            <a:r>
              <a:rPr lang="en-US" sz="3200" b="1" dirty="0" smtClean="0"/>
              <a:t>Syntax :</a:t>
            </a:r>
          </a:p>
          <a:p>
            <a:pPr algn="just"/>
            <a:r>
              <a:rPr lang="en-US" sz="3200" dirty="0" smtClean="0"/>
              <a:t>	throw new &lt;</a:t>
            </a:r>
            <a:r>
              <a:rPr lang="en-US" sz="3200" dirty="0" err="1" smtClean="0"/>
              <a:t>throwable</a:t>
            </a:r>
            <a:r>
              <a:rPr lang="en-US" sz="3200" dirty="0" smtClean="0"/>
              <a:t> subclass&gt;</a:t>
            </a:r>
          </a:p>
          <a:p>
            <a:pPr algn="just"/>
            <a:r>
              <a:rPr lang="en-US" sz="3200" b="1" dirty="0" smtClean="0"/>
              <a:t>Example :</a:t>
            </a:r>
          </a:p>
          <a:p>
            <a:pPr algn="just"/>
            <a:r>
              <a:rPr lang="en-US" sz="3200" dirty="0" smtClean="0"/>
              <a:t>	throw new </a:t>
            </a:r>
            <a:r>
              <a:rPr lang="en-US" sz="3200" dirty="0" err="1" smtClean="0"/>
              <a:t>ArithmeticException</a:t>
            </a:r>
            <a:r>
              <a:rPr lang="en-US" sz="3200" dirty="0" smtClean="0"/>
              <a:t>();</a:t>
            </a:r>
          </a:p>
          <a:p>
            <a:pPr algn="just"/>
            <a:r>
              <a:rPr lang="en-US" sz="3200" dirty="0" smtClean="0"/>
              <a:t>	We can also create our own class for Exception which must extends the Exception class.</a:t>
            </a:r>
          </a:p>
          <a:p>
            <a:pPr algn="just"/>
            <a:r>
              <a:rPr lang="en-US" sz="3200" smtClean="0">
                <a:hlinkClick r:id="rId2" action="ppaction://hlinkfile"/>
              </a:rPr>
              <a:t>ex\ex47.java</a:t>
            </a:r>
            <a:endParaRPr lang="en-US" sz="3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smtClean="0"/>
              <a:t>Difference between throw and throws keywords</a:t>
            </a:r>
            <a:endParaRPr lang="en-US" sz="3200" b="1" dirty="0"/>
          </a:p>
        </p:txBody>
      </p:sp>
      <p:sp>
        <p:nvSpPr>
          <p:cNvPr id="5" name="TextBox 4"/>
          <p:cNvSpPr txBox="1"/>
          <p:nvPr/>
        </p:nvSpPr>
        <p:spPr>
          <a:xfrm>
            <a:off x="228600" y="1066800"/>
            <a:ext cx="8763000" cy="4955203"/>
          </a:xfrm>
          <a:prstGeom prst="rect">
            <a:avLst/>
          </a:prstGeom>
          <a:noFill/>
        </p:spPr>
        <p:txBody>
          <a:bodyPr wrap="square" rtlCol="0">
            <a:spAutoFit/>
          </a:bodyPr>
          <a:lstStyle/>
          <a:p>
            <a:pPr algn="just"/>
            <a:r>
              <a:rPr lang="en-US" sz="3200" dirty="0" smtClean="0"/>
              <a:t>	Whenever we want to force an exception then we use throw keyword. the </a:t>
            </a:r>
            <a:r>
              <a:rPr lang="en-US" sz="3200" b="1" dirty="0" smtClean="0"/>
              <a:t>throw</a:t>
            </a:r>
            <a:r>
              <a:rPr lang="en-US" sz="3200" dirty="0" smtClean="0"/>
              <a:t> keyword </a:t>
            </a:r>
            <a:r>
              <a:rPr lang="en-US" sz="3200" b="1" dirty="0" smtClean="0"/>
              <a:t>(note the singular form)</a:t>
            </a:r>
            <a:r>
              <a:rPr lang="en-US" sz="3200" dirty="0" smtClean="0"/>
              <a:t> is used to force an exception. It can also pass a custom message to your exception handling module. Moreover </a:t>
            </a:r>
            <a:r>
              <a:rPr lang="en-US" sz="3200" b="1" dirty="0" smtClean="0"/>
              <a:t>throw</a:t>
            </a:r>
            <a:r>
              <a:rPr lang="en-US" sz="3200" dirty="0" smtClean="0"/>
              <a:t> keyword can also be used to pass a custom message to the exception handling module i.e. the message which we want to be printed.</a:t>
            </a:r>
          </a:p>
          <a:p>
            <a:r>
              <a:rPr lang="en-US" sz="3200" dirty="0" smtClean="0"/>
              <a:t>For instance in the next example we have used - </a:t>
            </a:r>
          </a:p>
          <a:p>
            <a:r>
              <a:rPr lang="en-US" sz="2800" b="1" dirty="0" smtClean="0"/>
              <a:t>throw new </a:t>
            </a:r>
            <a:r>
              <a:rPr lang="en-US" sz="2800" b="1" dirty="0" err="1" smtClean="0"/>
              <a:t>MyException</a:t>
            </a:r>
            <a:r>
              <a:rPr lang="en-US" sz="2800" b="1" dirty="0" smtClean="0"/>
              <a:t> ("can't be divided by zero");</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smtClean="0"/>
              <a:t>Difference between throw and throws keywords</a:t>
            </a:r>
            <a:endParaRPr lang="en-US" sz="3200" b="1"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Whereas when we know that a particular exception may be thrown or to pass a possible exception then we use </a:t>
            </a:r>
            <a:r>
              <a:rPr lang="en-US" sz="3200" b="1" dirty="0" smtClean="0"/>
              <a:t>throws</a:t>
            </a:r>
            <a:r>
              <a:rPr lang="en-US" sz="3200" dirty="0" smtClean="0"/>
              <a:t> keyword. </a:t>
            </a:r>
            <a:r>
              <a:rPr lang="en-US" sz="3200" b="1" dirty="0" smtClean="0"/>
              <a:t>Point to note here is that the Java compiler very well knows about the exceptions thrown by some methods so it insists us to handle them.</a:t>
            </a:r>
            <a:r>
              <a:rPr lang="en-US" sz="3200" dirty="0" smtClean="0"/>
              <a:t> We can also use </a:t>
            </a:r>
            <a:r>
              <a:rPr lang="en-US" sz="3200" b="1" dirty="0" smtClean="0"/>
              <a:t>throws</a:t>
            </a:r>
            <a:r>
              <a:rPr lang="en-US" sz="3200" b="1" i="1" dirty="0" smtClean="0"/>
              <a:t> </a:t>
            </a:r>
            <a:r>
              <a:rPr lang="en-US" sz="3200" b="1" dirty="0" smtClean="0"/>
              <a:t>clause</a:t>
            </a:r>
            <a:r>
              <a:rPr lang="en-US" sz="3200" dirty="0" smtClean="0"/>
              <a:t> on the surrounding method instead of</a:t>
            </a:r>
            <a:r>
              <a:rPr lang="en-US" sz="3200" b="1" dirty="0" smtClean="0"/>
              <a:t> try and catch exception handler. </a:t>
            </a:r>
            <a:r>
              <a:rPr lang="en-US" sz="3200" dirty="0" smtClean="0"/>
              <a:t>For instance in the below example we have used the following clause which will pass the error up to the next level.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smtClean="0"/>
              <a:t>Difference between throw and throws keywords</a:t>
            </a:r>
            <a:endParaRPr lang="en-US" sz="3200" b="1" dirty="0"/>
          </a:p>
        </p:txBody>
      </p:sp>
      <p:sp>
        <p:nvSpPr>
          <p:cNvPr id="5" name="TextBox 4"/>
          <p:cNvSpPr txBox="1"/>
          <p:nvPr/>
        </p:nvSpPr>
        <p:spPr>
          <a:xfrm>
            <a:off x="228600" y="1066800"/>
            <a:ext cx="8763000" cy="3046988"/>
          </a:xfrm>
          <a:prstGeom prst="rect">
            <a:avLst/>
          </a:prstGeom>
          <a:noFill/>
        </p:spPr>
        <p:txBody>
          <a:bodyPr wrap="square" rtlCol="0">
            <a:spAutoFit/>
          </a:bodyPr>
          <a:lstStyle/>
          <a:p>
            <a:pPr algn="just"/>
            <a:r>
              <a:rPr lang="en-US" sz="3200" b="1" dirty="0" smtClean="0"/>
              <a:t>static </a:t>
            </a:r>
            <a:r>
              <a:rPr lang="en-US" sz="3200" b="1" dirty="0" err="1" smtClean="0"/>
              <a:t>int</a:t>
            </a:r>
            <a:r>
              <a:rPr lang="en-US" sz="3200" b="1" dirty="0" smtClean="0"/>
              <a:t>  divide (</a:t>
            </a:r>
            <a:r>
              <a:rPr lang="en-US" sz="3200" b="1" dirty="0" err="1" smtClean="0"/>
              <a:t>int</a:t>
            </a:r>
            <a:r>
              <a:rPr lang="en-US" sz="3200" b="1" dirty="0" smtClean="0"/>
              <a:t> first, </a:t>
            </a:r>
            <a:r>
              <a:rPr lang="en-US" sz="3200" b="1" dirty="0" err="1" smtClean="0"/>
              <a:t>int</a:t>
            </a:r>
            <a:r>
              <a:rPr lang="en-US" sz="3200" b="1" dirty="0" smtClean="0"/>
              <a:t> second) </a:t>
            </a:r>
          </a:p>
          <a:p>
            <a:pPr algn="just"/>
            <a:r>
              <a:rPr lang="en-US" sz="3200" b="1" dirty="0" smtClean="0"/>
              <a:t>					throws </a:t>
            </a:r>
            <a:r>
              <a:rPr lang="en-US" sz="3200" b="1" dirty="0" err="1" smtClean="0"/>
              <a:t>MyException</a:t>
            </a:r>
            <a:endParaRPr lang="en-US" sz="3200" b="1" dirty="0" smtClean="0"/>
          </a:p>
          <a:p>
            <a:pPr algn="just"/>
            <a:r>
              <a:rPr lang="en-US" sz="3200" b="1" dirty="0" smtClean="0"/>
              <a:t>{</a:t>
            </a:r>
          </a:p>
          <a:p>
            <a:pPr algn="just"/>
            <a:r>
              <a:rPr lang="en-US" sz="3200" b="1" dirty="0" smtClean="0"/>
              <a:t>		……….</a:t>
            </a:r>
          </a:p>
          <a:p>
            <a:pPr algn="just"/>
            <a:r>
              <a:rPr lang="en-US" sz="3200" b="1" dirty="0" smtClean="0"/>
              <a:t>}</a:t>
            </a:r>
          </a:p>
          <a:p>
            <a:pPr algn="just"/>
            <a:r>
              <a:rPr lang="en-US" sz="3200" dirty="0" smtClean="0">
                <a:hlinkClick r:id="rId2" action="ppaction://hlinkfile"/>
              </a:rPr>
              <a:t>ex\ex48.java</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Checked and Unchecked Classes</a:t>
            </a:r>
            <a:endParaRPr lang="en-US" sz="4000" b="1"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At compile time, the java compiler checks that a program contains handlers for checked exceptions. Java compiler analyzes by which checked exceptions can result from execution of a method or constructor.  For each checked exception which is a possible result, the throws clause for the method or constructor must mention the class or its super classes of that exception.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During the execution of an application, there are many times when an error condition arises within the application.  In java, all kinds of error conditions are called as exceptions.  In other words we can say that </a:t>
            </a:r>
            <a:r>
              <a:rPr lang="en-US" sz="3200" b="1" dirty="0" smtClean="0"/>
              <a:t>In General, it is in the rare case that our program will run successfully in its first attempt.</a:t>
            </a:r>
          </a:p>
          <a:p>
            <a:pPr algn="just"/>
            <a:r>
              <a:rPr lang="en-US" sz="3200" b="1" dirty="0" smtClean="0"/>
              <a:t>	</a:t>
            </a:r>
            <a:r>
              <a:rPr lang="en-US" sz="3200" dirty="0" smtClean="0"/>
              <a:t>There are mainly two types of exceptions</a:t>
            </a:r>
            <a:r>
              <a:rPr lang="en-US" sz="3200" b="1" dirty="0" smtClean="0"/>
              <a:t> :</a:t>
            </a:r>
          </a:p>
          <a:p>
            <a:pPr marL="514350" indent="-514350" algn="just">
              <a:buAutoNum type="arabicParenBoth"/>
            </a:pPr>
            <a:r>
              <a:rPr lang="en-US" sz="3200" b="1" dirty="0" smtClean="0"/>
              <a:t>Compile Time Exceptions (Syntax Errors)</a:t>
            </a:r>
          </a:p>
          <a:p>
            <a:pPr marL="514350" indent="-514350" algn="just">
              <a:buAutoNum type="arabicParenBoth"/>
            </a:pPr>
            <a:r>
              <a:rPr lang="en-US" sz="3200" b="1" dirty="0" smtClean="0"/>
              <a:t>Run Time Exceptions (Logical Errors)</a:t>
            </a:r>
            <a:endParaRPr 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Checked and Unchecked Classes</a:t>
            </a:r>
            <a:endParaRPr lang="en-US" sz="4000" b="1" dirty="0"/>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t>	The class </a:t>
            </a:r>
            <a:r>
              <a:rPr lang="en-US" sz="3200" dirty="0" err="1" smtClean="0"/>
              <a:t>RuntimeException</a:t>
            </a:r>
            <a:r>
              <a:rPr lang="en-US" sz="3200" dirty="0" smtClean="0"/>
              <a:t> and its subclasses, and the class Error and its subclasses are unchecked exceptions classes. Because the compiler doesn’t forces them to be declared in the throws clause. All the other exception classes that are part of </a:t>
            </a:r>
            <a:r>
              <a:rPr lang="en-US" sz="3200" dirty="0" err="1" smtClean="0"/>
              <a:t>Throwable</a:t>
            </a:r>
            <a:r>
              <a:rPr lang="en-US" sz="3200" dirty="0" smtClean="0"/>
              <a:t> hierarchy are checked exceptions.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Checked and Unchecked Classes</a:t>
            </a:r>
            <a:endParaRPr lang="en-US" sz="4000" b="1"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Now let us see a see small discussion on why exceptions are classified as checked exceptions and unchecked exceptions.</a:t>
            </a:r>
          </a:p>
          <a:p>
            <a:pPr algn="just"/>
            <a:r>
              <a:rPr lang="en-US" sz="3200" dirty="0" smtClean="0"/>
              <a:t>	Those unchecked exception classes which are the error classes (Error and its subclasses) are exempted from compile-time checking in java because they can occur at many points in the program and recovery from them is difficult or impossible.</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Checked and Unchecked Classes</a:t>
            </a:r>
            <a:endParaRPr lang="en-US" sz="4000" b="1"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smtClean="0"/>
              <a:t>Example: </a:t>
            </a:r>
            <a:r>
              <a:rPr lang="en-US" sz="3200" b="1" dirty="0" err="1" smtClean="0"/>
              <a:t>OutOfMemoryError</a:t>
            </a:r>
            <a:endParaRPr lang="en-US" sz="3200" b="1" dirty="0" smtClean="0"/>
          </a:p>
          <a:p>
            <a:pPr algn="just"/>
            <a:r>
              <a:rPr lang="en-US" sz="3200" dirty="0" smtClean="0"/>
              <a:t>	Thrown when the Java Virtual Machine cannot allocate an object because it is out of memory, and no more memory could be made available by the garbage collector.</a:t>
            </a:r>
          </a:p>
          <a:p>
            <a:pPr algn="just"/>
            <a:r>
              <a:rPr lang="en-US" sz="3200" dirty="0" smtClean="0"/>
              <a:t>	The runtime exception classes (</a:t>
            </a:r>
            <a:r>
              <a:rPr lang="en-US" sz="3200" dirty="0" err="1" smtClean="0"/>
              <a:t>RuntimeException</a:t>
            </a:r>
            <a:r>
              <a:rPr lang="en-US" sz="3200" dirty="0" smtClean="0"/>
              <a:t> and its subclasses) are exempted from compile-time checking because, in the judgment of the designers of the Java, having to declare such exceptions would not aid significantly in establishing the correctness of programs.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Checked and Unchecked Classes</a:t>
            </a:r>
            <a:endParaRPr lang="en-US" sz="4000" b="1" dirty="0"/>
          </a:p>
        </p:txBody>
      </p:sp>
      <p:sp>
        <p:nvSpPr>
          <p:cNvPr id="5" name="TextBox 4"/>
          <p:cNvSpPr txBox="1"/>
          <p:nvPr/>
        </p:nvSpPr>
        <p:spPr>
          <a:xfrm>
            <a:off x="228600" y="1066800"/>
            <a:ext cx="8763000" cy="2554545"/>
          </a:xfrm>
          <a:prstGeom prst="rect">
            <a:avLst/>
          </a:prstGeom>
          <a:noFill/>
        </p:spPr>
        <p:txBody>
          <a:bodyPr wrap="square" rtlCol="0">
            <a:spAutoFit/>
          </a:bodyPr>
          <a:lstStyle/>
          <a:p>
            <a:pPr algn="just"/>
            <a:r>
              <a:rPr lang="en-US" sz="3200" b="1" dirty="0" smtClean="0"/>
              <a:t>Example: </a:t>
            </a:r>
            <a:r>
              <a:rPr lang="en-US" sz="3200" b="1" dirty="0" err="1" smtClean="0"/>
              <a:t>NullPointerException</a:t>
            </a:r>
            <a:endParaRPr lang="en-US" sz="3200" b="1" dirty="0" smtClean="0"/>
          </a:p>
          <a:p>
            <a:pPr algn="just"/>
            <a:r>
              <a:rPr lang="en-US" sz="3200" dirty="0" smtClean="0"/>
              <a:t>	Thrown when an application attempts to use null in a case where an object is required.</a:t>
            </a:r>
          </a:p>
          <a:p>
            <a:pPr algn="just"/>
            <a:r>
              <a:rPr lang="en-US" sz="3200" dirty="0" smtClean="0"/>
              <a:t>	So the java compiler doesn’t forces them to be declared in the above two cases.</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Use of Throws with Overriding methods</a:t>
            </a:r>
            <a:endParaRPr lang="en-US" sz="4000" b="1"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a:t>
            </a:r>
            <a:r>
              <a:rPr lang="en-US" sz="3200" b="1" dirty="0" smtClean="0"/>
              <a:t>Remember that : </a:t>
            </a:r>
            <a:r>
              <a:rPr lang="en-US" sz="3200" dirty="0" smtClean="0"/>
              <a:t>An override method cannot introduce new kinds of throws for checked exceptions.  Just like the return type of an overriding method cannot be changed to return anything which is not according to the contract of the method being overridden, similarly the throws list of overriding methods cannot specify any new kind of checked exception which are not in the contract of the method being overridden.</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The </a:t>
            </a:r>
            <a:r>
              <a:rPr lang="en-US" sz="4000" b="1" dirty="0" err="1" smtClean="0"/>
              <a:t>Throwable</a:t>
            </a:r>
            <a:r>
              <a:rPr lang="en-US" sz="4000" b="1" dirty="0" smtClean="0"/>
              <a:t> Class</a:t>
            </a:r>
            <a:endParaRPr lang="en-US" sz="4000" b="1"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The </a:t>
            </a:r>
            <a:r>
              <a:rPr lang="en-US" sz="3200" dirty="0" err="1" smtClean="0"/>
              <a:t>throwable</a:t>
            </a:r>
            <a:r>
              <a:rPr lang="en-US" sz="3200" dirty="0" smtClean="0"/>
              <a:t> class is the base class for all kind of exceptions.  An instance of </a:t>
            </a:r>
            <a:r>
              <a:rPr lang="en-US" sz="3200" dirty="0" err="1" smtClean="0"/>
              <a:t>throwable</a:t>
            </a:r>
            <a:r>
              <a:rPr lang="en-US" sz="3200" dirty="0" smtClean="0"/>
              <a:t> class manages (a) a </a:t>
            </a:r>
            <a:r>
              <a:rPr lang="en-US" sz="3200" b="1" i="1" dirty="0" smtClean="0"/>
              <a:t>message</a:t>
            </a:r>
            <a:r>
              <a:rPr lang="en-US" sz="3200" dirty="0" smtClean="0"/>
              <a:t>, which is taken as a parameter in the constructor, (b) a </a:t>
            </a:r>
            <a:r>
              <a:rPr lang="en-US" sz="3200" b="1" i="1" dirty="0" smtClean="0"/>
              <a:t>cause</a:t>
            </a:r>
            <a:r>
              <a:rPr lang="en-US" sz="3200" dirty="0" smtClean="0"/>
              <a:t>, which can be taken as a parameter in the constructor or may be set only once using the </a:t>
            </a:r>
            <a:r>
              <a:rPr lang="en-US" sz="3200" dirty="0" err="1" smtClean="0"/>
              <a:t>initCause</a:t>
            </a:r>
            <a:r>
              <a:rPr lang="en-US" sz="3200" dirty="0" smtClean="0"/>
              <a:t>() method and (c) a </a:t>
            </a:r>
            <a:r>
              <a:rPr lang="en-US" sz="3200" b="1" i="1" dirty="0" smtClean="0"/>
              <a:t>stack trace</a:t>
            </a:r>
            <a:r>
              <a:rPr lang="en-US" sz="3200" dirty="0" smtClean="0"/>
              <a:t>, which is initially set from the constructor using the </a:t>
            </a:r>
            <a:r>
              <a:rPr lang="en-US" sz="3200" dirty="0" err="1" smtClean="0"/>
              <a:t>fillInStackTrace</a:t>
            </a:r>
            <a:r>
              <a:rPr lang="en-US" sz="3200" dirty="0" smtClean="0"/>
              <a:t>() method.</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The </a:t>
            </a:r>
            <a:r>
              <a:rPr lang="en-US" sz="4000" b="1" dirty="0" err="1" smtClean="0"/>
              <a:t>Throwable</a:t>
            </a:r>
            <a:r>
              <a:rPr lang="en-US" sz="4000" b="1" dirty="0" smtClean="0"/>
              <a:t> Class</a:t>
            </a:r>
            <a:endParaRPr lang="en-US" sz="4000" b="1"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Various methods of </a:t>
            </a:r>
            <a:r>
              <a:rPr lang="en-US" sz="3200" dirty="0" err="1" smtClean="0"/>
              <a:t>Throwable</a:t>
            </a:r>
            <a:r>
              <a:rPr lang="en-US" sz="3200" dirty="0" smtClean="0"/>
              <a:t> class are as follows :</a:t>
            </a:r>
          </a:p>
          <a:p>
            <a:pPr algn="just"/>
            <a:r>
              <a:rPr lang="en-US" sz="3200" dirty="0" smtClean="0"/>
              <a:t>(1) public string </a:t>
            </a:r>
            <a:r>
              <a:rPr lang="en-US" sz="3200" dirty="0" err="1" smtClean="0"/>
              <a:t>getMessage</a:t>
            </a:r>
            <a:r>
              <a:rPr lang="en-US" sz="3200" dirty="0" smtClean="0"/>
              <a:t>()</a:t>
            </a:r>
          </a:p>
          <a:p>
            <a:pPr algn="just"/>
            <a:r>
              <a:rPr lang="en-US" sz="3200" dirty="0" smtClean="0"/>
              <a:t>(2) public void </a:t>
            </a:r>
            <a:r>
              <a:rPr lang="en-US" sz="3200" dirty="0" err="1" smtClean="0"/>
              <a:t>initCause</a:t>
            </a:r>
            <a:r>
              <a:rPr lang="en-US" sz="3200" dirty="0" smtClean="0"/>
              <a:t>(</a:t>
            </a:r>
            <a:r>
              <a:rPr lang="en-US" sz="3200" dirty="0" err="1" smtClean="0"/>
              <a:t>Throwable</a:t>
            </a:r>
            <a:r>
              <a:rPr lang="en-US" sz="3200" dirty="0" smtClean="0"/>
              <a:t> cause)</a:t>
            </a:r>
          </a:p>
          <a:p>
            <a:pPr algn="just"/>
            <a:r>
              <a:rPr lang="en-US" sz="3200" dirty="0" smtClean="0"/>
              <a:t>(3) public </a:t>
            </a:r>
            <a:r>
              <a:rPr lang="en-US" sz="3200" dirty="0" err="1" smtClean="0"/>
              <a:t>Throwable</a:t>
            </a:r>
            <a:r>
              <a:rPr lang="en-US" sz="3200" dirty="0" smtClean="0"/>
              <a:t> </a:t>
            </a:r>
            <a:r>
              <a:rPr lang="en-US" sz="3200" dirty="0" err="1" smtClean="0"/>
              <a:t>getCause</a:t>
            </a:r>
            <a:r>
              <a:rPr lang="en-US" sz="3200" dirty="0" smtClean="0"/>
              <a:t>()</a:t>
            </a:r>
          </a:p>
          <a:p>
            <a:pPr algn="just"/>
            <a:r>
              <a:rPr lang="en-US" sz="3200" dirty="0" smtClean="0"/>
              <a:t>(4) public void </a:t>
            </a:r>
            <a:r>
              <a:rPr lang="en-US" sz="3200" dirty="0" err="1" smtClean="0"/>
              <a:t>fillInStackTrace</a:t>
            </a:r>
            <a:r>
              <a:rPr lang="en-US" sz="3200" dirty="0" smtClean="0"/>
              <a:t>()</a:t>
            </a:r>
          </a:p>
          <a:p>
            <a:pPr algn="just"/>
            <a:r>
              <a:rPr lang="en-US" sz="3200" dirty="0" smtClean="0"/>
              <a:t>(5) public </a:t>
            </a:r>
            <a:r>
              <a:rPr lang="en-US" sz="3200" dirty="0" err="1" smtClean="0"/>
              <a:t>StackTraceElement</a:t>
            </a:r>
            <a:r>
              <a:rPr lang="en-US" sz="3200" dirty="0" smtClean="0"/>
              <a:t>[] </a:t>
            </a:r>
            <a:r>
              <a:rPr lang="en-US" sz="3200" dirty="0" err="1" smtClean="0"/>
              <a:t>getStackTrace</a:t>
            </a:r>
            <a:r>
              <a:rPr lang="en-US" sz="3200" dirty="0" smtClean="0"/>
              <a:t>()</a:t>
            </a:r>
          </a:p>
          <a:p>
            <a:pPr algn="just"/>
            <a:r>
              <a:rPr lang="en-US" sz="3200" dirty="0" smtClean="0"/>
              <a:t>(6) public void </a:t>
            </a:r>
            <a:r>
              <a:rPr lang="en-US" sz="3200" dirty="0" err="1" smtClean="0"/>
              <a:t>printStackTrace</a:t>
            </a:r>
            <a:r>
              <a:rPr lang="en-US" sz="3200" dirty="0" smtClean="0"/>
              <a:t>()</a:t>
            </a:r>
          </a:p>
          <a:p>
            <a:pPr algn="just"/>
            <a:r>
              <a:rPr lang="en-US" sz="3200" dirty="0" smtClean="0"/>
              <a:t>(7) public String </a:t>
            </a:r>
            <a:r>
              <a:rPr lang="en-US" sz="3200" dirty="0" err="1" smtClean="0"/>
              <a:t>toString</a:t>
            </a:r>
            <a:r>
              <a:rPr lang="en-US" sz="3200" dirty="0" smtClean="0"/>
              <a:t>()</a:t>
            </a:r>
          </a:p>
          <a:p>
            <a:pPr algn="just"/>
            <a:endParaRPr lang="en-US" sz="3200" dirty="0" smtClean="0"/>
          </a:p>
          <a:p>
            <a:pPr algn="just"/>
            <a:r>
              <a:rPr lang="en-US" sz="3200" dirty="0" smtClean="0">
                <a:hlinkClick r:id="rId2" action="ppaction://hlinkfile"/>
              </a:rPr>
              <a:t>ex\ex48.java</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0"/>
          </a:xfrm>
        </p:spPr>
        <p:txBody>
          <a:bodyPr>
            <a:noAutofit/>
          </a:bodyPr>
          <a:lstStyle/>
          <a:p>
            <a:r>
              <a:rPr lang="en-US" sz="4000" b="1" dirty="0" smtClean="0"/>
              <a:t>Exception Chaining</a:t>
            </a:r>
            <a:endParaRPr lang="en-US" sz="4000" b="1" dirty="0"/>
          </a:p>
        </p:txBody>
      </p:sp>
      <p:sp>
        <p:nvSpPr>
          <p:cNvPr id="5" name="TextBox 4"/>
          <p:cNvSpPr txBox="1"/>
          <p:nvPr/>
        </p:nvSpPr>
        <p:spPr>
          <a:xfrm>
            <a:off x="228600" y="780157"/>
            <a:ext cx="8763000" cy="6001643"/>
          </a:xfrm>
          <a:prstGeom prst="rect">
            <a:avLst/>
          </a:prstGeom>
          <a:noFill/>
        </p:spPr>
        <p:txBody>
          <a:bodyPr wrap="square" rtlCol="0">
            <a:spAutoFit/>
          </a:bodyPr>
          <a:lstStyle/>
          <a:p>
            <a:pPr algn="just"/>
            <a:r>
              <a:rPr lang="en-US" sz="3200" dirty="0" smtClean="0"/>
              <a:t>	Whenever in a program the first exception causes an another exception, that is termed as Chained Exception. Java provides new functionality for chaining exceptions. Exception chaining (also known as "nesting exception") is a technique for handling the exception, which occur one after another i.e. most of the time is given by an application to response to an exception by throwing another exception. Typically the second exception is caused by the first exception. Therefore chained exceptions help the programmer to know when one exception causes another. </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0"/>
          </a:xfrm>
        </p:spPr>
        <p:txBody>
          <a:bodyPr>
            <a:noAutofit/>
          </a:bodyPr>
          <a:lstStyle/>
          <a:p>
            <a:r>
              <a:rPr lang="en-US" sz="4000" b="1" dirty="0" smtClean="0"/>
              <a:t>Exception Chaining</a:t>
            </a:r>
            <a:endParaRPr lang="en-US" sz="4000" b="1" dirty="0"/>
          </a:p>
        </p:txBody>
      </p:sp>
      <p:sp>
        <p:nvSpPr>
          <p:cNvPr id="5" name="TextBox 4"/>
          <p:cNvSpPr txBox="1"/>
          <p:nvPr/>
        </p:nvSpPr>
        <p:spPr>
          <a:xfrm>
            <a:off x="228600" y="780157"/>
            <a:ext cx="8763000" cy="6001643"/>
          </a:xfrm>
          <a:prstGeom prst="rect">
            <a:avLst/>
          </a:prstGeom>
          <a:noFill/>
        </p:spPr>
        <p:txBody>
          <a:bodyPr wrap="square" rtlCol="0">
            <a:spAutoFit/>
          </a:bodyPr>
          <a:lstStyle/>
          <a:p>
            <a:pPr algn="just"/>
            <a:r>
              <a:rPr lang="en-US" sz="3200" dirty="0" smtClean="0"/>
              <a:t>	The syntax for using a chained exception is as follows in which a new </a:t>
            </a:r>
            <a:r>
              <a:rPr lang="en-US" sz="3200" dirty="0" err="1" smtClean="0"/>
              <a:t>TestException</a:t>
            </a:r>
            <a:r>
              <a:rPr lang="en-US" sz="3200" dirty="0" smtClean="0"/>
              <a:t> exception is created with the attached cause when an </a:t>
            </a:r>
            <a:r>
              <a:rPr lang="en-US" sz="3200" dirty="0" err="1" smtClean="0"/>
              <a:t>IOException</a:t>
            </a:r>
            <a:r>
              <a:rPr lang="en-US" sz="3200" dirty="0" smtClean="0"/>
              <a:t> is caught. Thus the chain exception is thrown to next level of exception handler.</a:t>
            </a:r>
          </a:p>
          <a:p>
            <a:r>
              <a:rPr lang="en-US" sz="3200" dirty="0" smtClean="0"/>
              <a:t>try</a:t>
            </a:r>
          </a:p>
          <a:p>
            <a:r>
              <a:rPr lang="en-US" sz="3200" dirty="0" smtClean="0"/>
              <a:t>{		} </a:t>
            </a:r>
          </a:p>
          <a:p>
            <a:r>
              <a:rPr lang="en-US" sz="3200" dirty="0" smtClean="0"/>
              <a:t>catch (</a:t>
            </a:r>
            <a:r>
              <a:rPr lang="en-US" sz="3200" dirty="0" err="1" smtClean="0"/>
              <a:t>IOException</a:t>
            </a:r>
            <a:r>
              <a:rPr lang="en-US" sz="3200" dirty="0" smtClean="0"/>
              <a:t> e) </a:t>
            </a:r>
          </a:p>
          <a:p>
            <a:r>
              <a:rPr lang="en-US" sz="3200" dirty="0" smtClean="0"/>
              <a:t>{</a:t>
            </a:r>
            <a:br>
              <a:rPr lang="en-US" sz="3200" dirty="0" smtClean="0"/>
            </a:br>
            <a:r>
              <a:rPr lang="en-US" sz="3200" dirty="0" smtClean="0"/>
              <a:t>throw new </a:t>
            </a:r>
            <a:r>
              <a:rPr lang="en-US" sz="3200" dirty="0" err="1" smtClean="0"/>
              <a:t>TestException</a:t>
            </a:r>
            <a:r>
              <a:rPr lang="en-US" sz="3200" dirty="0" smtClean="0"/>
              <a:t>("Other </a:t>
            </a:r>
            <a:r>
              <a:rPr lang="en-US" sz="3200" dirty="0" err="1" smtClean="0"/>
              <a:t>IOException</a:t>
            </a:r>
            <a:r>
              <a:rPr lang="en-US" sz="3200" dirty="0" smtClean="0"/>
              <a:t>", e);</a:t>
            </a:r>
            <a:br>
              <a:rPr lang="en-US" sz="3200" dirty="0" smtClean="0"/>
            </a:br>
            <a:r>
              <a:rPr lang="en-US" sz="3200" dirty="0" smtClean="0"/>
              <a:t>}</a:t>
            </a:r>
          </a:p>
          <a:p>
            <a:r>
              <a:rPr lang="en-US" sz="3200" dirty="0" smtClean="0">
                <a:hlinkClick r:id="rId2" action="ppaction://hlinkfile"/>
              </a:rPr>
              <a:t>ex\ex49.java</a:t>
            </a: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(1) Compile Time Errors :</a:t>
            </a:r>
          </a:p>
          <a:p>
            <a:pPr algn="just"/>
            <a:r>
              <a:rPr lang="en-US" sz="3200" dirty="0" smtClean="0"/>
              <a:t>	All the syntax Errors are known as Compile Time Errors.  These types of errors are detected and displayed by the java compiler therefore they are known as Compile Time Errors.  This type of errors can be solved before running the program so that after solving this type of errors we are sure that our program is syntactically correct.</a:t>
            </a:r>
          </a:p>
          <a:p>
            <a:pPr algn="just"/>
            <a:r>
              <a:rPr lang="en-US" sz="3200" b="1" dirty="0" smtClean="0"/>
              <a:t>Remember that : Whenever the compiler will display the error it will not generate the .class file.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(1) Compile Time Errors Examples :</a:t>
            </a:r>
          </a:p>
          <a:p>
            <a:pPr algn="just">
              <a:buFont typeface="Wingdings" pitchFamily="2" charset="2"/>
              <a:buChar char="Ø"/>
            </a:pPr>
            <a:r>
              <a:rPr lang="en-US" sz="3200" dirty="0" smtClean="0"/>
              <a:t>Missing Semicolons</a:t>
            </a:r>
          </a:p>
          <a:p>
            <a:pPr algn="just">
              <a:buFont typeface="Wingdings" pitchFamily="2" charset="2"/>
              <a:buChar char="Ø"/>
            </a:pPr>
            <a:r>
              <a:rPr lang="en-US" sz="3200" dirty="0" smtClean="0"/>
              <a:t>Missing Brackets</a:t>
            </a:r>
          </a:p>
          <a:p>
            <a:pPr algn="just">
              <a:buFont typeface="Wingdings" pitchFamily="2" charset="2"/>
              <a:buChar char="Ø"/>
            </a:pPr>
            <a:r>
              <a:rPr lang="en-US" sz="3200" dirty="0" smtClean="0"/>
              <a:t>Misspell of Keywords of Variables</a:t>
            </a:r>
          </a:p>
          <a:p>
            <a:pPr algn="just">
              <a:buFont typeface="Wingdings" pitchFamily="2" charset="2"/>
              <a:buChar char="Ø"/>
            </a:pPr>
            <a:r>
              <a:rPr lang="en-US" sz="3200" dirty="0" smtClean="0"/>
              <a:t>Missing of double quotes in strings</a:t>
            </a:r>
          </a:p>
          <a:p>
            <a:pPr algn="just">
              <a:buFont typeface="Wingdings" pitchFamily="2" charset="2"/>
              <a:buChar char="Ø"/>
            </a:pPr>
            <a:r>
              <a:rPr lang="en-US" sz="3200" dirty="0" smtClean="0"/>
              <a:t>Use of undeclared variables</a:t>
            </a:r>
          </a:p>
          <a:p>
            <a:pPr algn="just">
              <a:buFont typeface="Wingdings" pitchFamily="2" charset="2"/>
              <a:buChar char="Ø"/>
            </a:pPr>
            <a:r>
              <a:rPr lang="en-US" sz="3200" dirty="0" smtClean="0"/>
              <a:t>Incompatible type conversion / assignment</a:t>
            </a:r>
          </a:p>
          <a:p>
            <a:pPr algn="just">
              <a:buFont typeface="Wingdings" pitchFamily="2" charset="2"/>
              <a:buChar char="Ø"/>
            </a:pPr>
            <a:r>
              <a:rPr lang="en-US" sz="3200" dirty="0" smtClean="0"/>
              <a:t>use of = </a:t>
            </a:r>
            <a:r>
              <a:rPr lang="en-US" sz="3200" dirty="0" err="1" smtClean="0"/>
              <a:t>inplace</a:t>
            </a:r>
            <a:r>
              <a:rPr lang="en-US" sz="3200" dirty="0" smtClean="0"/>
              <a:t> of ==</a:t>
            </a:r>
          </a:p>
          <a:p>
            <a:pPr algn="just">
              <a:buFont typeface="Wingdings" pitchFamily="2" charset="2"/>
              <a:buChar char="Ø"/>
            </a:pPr>
            <a:r>
              <a:rPr lang="en-US" sz="3200" dirty="0" smtClean="0"/>
              <a:t>use of non initialized variable in keyboard reading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(2) Run Time Errors :</a:t>
            </a:r>
          </a:p>
          <a:p>
            <a:pPr algn="just"/>
            <a:r>
              <a:rPr lang="en-US" sz="3200" dirty="0" smtClean="0"/>
              <a:t>	Run time errors are those types of errors in which the program may compiled successfully and the .class file also generated but when we run that program it will produce the wrong result.</a:t>
            </a:r>
          </a:p>
          <a:p>
            <a:pPr algn="just"/>
            <a:r>
              <a:rPr lang="en-US" sz="3200" dirty="0" smtClean="0"/>
              <a:t>	This will happened due to poor understanding of the logic or sometimes due to misuse of the system resources.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(2) Run Time Errors Examples :</a:t>
            </a:r>
          </a:p>
          <a:p>
            <a:pPr algn="just">
              <a:buFont typeface="Wingdings" pitchFamily="2" charset="2"/>
              <a:buChar char="Ø"/>
            </a:pPr>
            <a:r>
              <a:rPr lang="en-US" sz="3200" dirty="0" smtClean="0"/>
              <a:t>Dividing an integer by Zero</a:t>
            </a:r>
          </a:p>
          <a:p>
            <a:pPr algn="just">
              <a:buFont typeface="Wingdings" pitchFamily="2" charset="2"/>
              <a:buChar char="Ø"/>
            </a:pPr>
            <a:r>
              <a:rPr lang="en-US" sz="3200" dirty="0" smtClean="0"/>
              <a:t>Accessing the element out of bounds of Array</a:t>
            </a:r>
          </a:p>
          <a:p>
            <a:pPr algn="just">
              <a:buFont typeface="Wingdings" pitchFamily="2" charset="2"/>
              <a:buChar char="Ø"/>
            </a:pPr>
            <a:r>
              <a:rPr lang="en-US" sz="3200" dirty="0" smtClean="0"/>
              <a:t>Trying to store the value of incompatible type </a:t>
            </a:r>
            <a:br>
              <a:rPr lang="en-US" sz="3200" dirty="0" smtClean="0"/>
            </a:br>
            <a:r>
              <a:rPr lang="en-US" sz="3200" dirty="0" smtClean="0"/>
              <a:t>    into array</a:t>
            </a:r>
          </a:p>
          <a:p>
            <a:pPr algn="just">
              <a:buFont typeface="Wingdings" pitchFamily="2" charset="2"/>
              <a:buChar char="Ø"/>
            </a:pPr>
            <a:r>
              <a:rPr lang="en-US" sz="3200" dirty="0" smtClean="0"/>
              <a:t>Passing the parameter which is not compatible </a:t>
            </a:r>
            <a:br>
              <a:rPr lang="en-US" sz="3200" dirty="0" smtClean="0"/>
            </a:br>
            <a:r>
              <a:rPr lang="en-US" sz="3200" dirty="0" smtClean="0"/>
              <a:t>    for the method.</a:t>
            </a:r>
          </a:p>
          <a:p>
            <a:pPr algn="just">
              <a:buFont typeface="Wingdings" pitchFamily="2" charset="2"/>
              <a:buChar char="Ø"/>
            </a:pPr>
            <a:r>
              <a:rPr lang="en-US" sz="3200" dirty="0" smtClean="0"/>
              <a:t>Trying to illegally change the state of Thread.</a:t>
            </a:r>
          </a:p>
          <a:p>
            <a:pPr algn="just">
              <a:buFont typeface="Wingdings" pitchFamily="2" charset="2"/>
              <a:buChar char="Ø"/>
            </a:pPr>
            <a:r>
              <a:rPr lang="en-US" sz="3200" dirty="0" smtClean="0"/>
              <a:t>Use of Negative size of Array.</a:t>
            </a:r>
          </a:p>
          <a:p>
            <a:pPr algn="just">
              <a:buFont typeface="Wingdings" pitchFamily="2" charset="2"/>
              <a:buChar char="Ø"/>
            </a:pPr>
            <a:r>
              <a:rPr lang="en-US" sz="3200" dirty="0" smtClean="0"/>
              <a:t>Conversion of invalid string to number</a:t>
            </a:r>
          </a:p>
          <a:p>
            <a:pPr algn="just"/>
            <a:r>
              <a:rPr lang="en-US" sz="3200" dirty="0" smtClean="0">
                <a:hlinkClick r:id="rId2" action="ppaction://hlinkfile"/>
              </a:rPr>
              <a:t>ex\ex43.java</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Exception Handling</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Generally an Exception is an error caused by run-time error in the program.  If this types of errors (run time errors) are not handled properly the interpreter will generate the error as shown in previous example. To handle this situation java has provided us a special mechanism called Exception Handling. The purpose of this mechanism is to handle the exceptional circumstances.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Exception Handling</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mechanism for Exception handling can be summarize in the following steps:</a:t>
            </a:r>
          </a:p>
          <a:p>
            <a:pPr algn="just"/>
            <a:r>
              <a:rPr lang="en-US" sz="3200" dirty="0" smtClean="0"/>
              <a:t>(1) Find the problem (Hit)</a:t>
            </a:r>
          </a:p>
          <a:p>
            <a:pPr algn="just"/>
            <a:r>
              <a:rPr lang="en-US" sz="3200" dirty="0" smtClean="0"/>
              <a:t>(2) Inform that an error has occurred (Throw)</a:t>
            </a:r>
          </a:p>
          <a:p>
            <a:pPr algn="just"/>
            <a:r>
              <a:rPr lang="en-US" sz="3200" dirty="0" smtClean="0"/>
              <a:t>(3) Receive the error information (Catch)</a:t>
            </a:r>
          </a:p>
          <a:p>
            <a:pPr algn="just"/>
            <a:r>
              <a:rPr lang="en-US" sz="3200" dirty="0" smtClean="0"/>
              <a:t>(4) Take the corrective Actions (Handle)</a:t>
            </a:r>
          </a:p>
          <a:p>
            <a:pPr algn="just"/>
            <a:r>
              <a:rPr lang="en-US" sz="3200" dirty="0" smtClean="0"/>
              <a:t>	For this purpose java has given us various built in Exceptions Classes to handle some common exceptions.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Some Common Java Exceptions</a:t>
            </a:r>
            <a:endParaRPr lang="en-US" dirty="0"/>
          </a:p>
        </p:txBody>
      </p:sp>
      <p:graphicFrame>
        <p:nvGraphicFramePr>
          <p:cNvPr id="5" name="Table 4"/>
          <p:cNvGraphicFramePr>
            <a:graphicFrameLocks noGrp="1"/>
          </p:cNvGraphicFramePr>
          <p:nvPr/>
        </p:nvGraphicFramePr>
        <p:xfrm>
          <a:off x="304800" y="1066800"/>
          <a:ext cx="8534400" cy="4604385"/>
        </p:xfrm>
        <a:graphic>
          <a:graphicData uri="http://schemas.openxmlformats.org/drawingml/2006/table">
            <a:tbl>
              <a:tblPr firstRow="1" bandRow="1">
                <a:tableStyleId>{5C22544A-7EE6-4342-B048-85BDC9FD1C3A}</a:tableStyleId>
              </a:tblPr>
              <a:tblGrid>
                <a:gridCol w="4267200"/>
                <a:gridCol w="4267200"/>
              </a:tblGrid>
              <a:tr h="447675">
                <a:tc>
                  <a:txBody>
                    <a:bodyPr/>
                    <a:lstStyle/>
                    <a:p>
                      <a:pPr algn="ctr"/>
                      <a:r>
                        <a:rPr lang="en-US" sz="2400" dirty="0" smtClean="0"/>
                        <a:t>Exception</a:t>
                      </a:r>
                      <a:endParaRPr lang="en-US" sz="2400" dirty="0"/>
                    </a:p>
                  </a:txBody>
                  <a:tcPr/>
                </a:tc>
                <a:tc>
                  <a:txBody>
                    <a:bodyPr/>
                    <a:lstStyle/>
                    <a:p>
                      <a:pPr algn="ctr"/>
                      <a:r>
                        <a:rPr lang="en-US" sz="2400" dirty="0" smtClean="0"/>
                        <a:t>Cause of Exception</a:t>
                      </a:r>
                      <a:endParaRPr lang="en-US" sz="2400" dirty="0"/>
                    </a:p>
                  </a:txBody>
                  <a:tcPr/>
                </a:tc>
              </a:tr>
              <a:tr h="447675">
                <a:tc>
                  <a:txBody>
                    <a:bodyPr/>
                    <a:lstStyle/>
                    <a:p>
                      <a:r>
                        <a:rPr lang="en-US" sz="2000" dirty="0" err="1" smtClean="0"/>
                        <a:t>ArithmeticException</a:t>
                      </a:r>
                      <a:endParaRPr lang="en-US" sz="2000" dirty="0"/>
                    </a:p>
                  </a:txBody>
                  <a:tcPr/>
                </a:tc>
                <a:tc>
                  <a:txBody>
                    <a:bodyPr/>
                    <a:lstStyle/>
                    <a:p>
                      <a:r>
                        <a:rPr lang="en-US" sz="2000" dirty="0" smtClean="0"/>
                        <a:t>Caused</a:t>
                      </a:r>
                      <a:r>
                        <a:rPr lang="en-US" sz="2000" baseline="0" dirty="0" smtClean="0"/>
                        <a:t> by mathematical Errors such as division by Zero</a:t>
                      </a:r>
                      <a:endParaRPr lang="en-US" sz="2000" dirty="0"/>
                    </a:p>
                  </a:txBody>
                  <a:tcPr/>
                </a:tc>
              </a:tr>
              <a:tr h="447675">
                <a:tc>
                  <a:txBody>
                    <a:bodyPr/>
                    <a:lstStyle/>
                    <a:p>
                      <a:r>
                        <a:rPr lang="en-US" sz="2000" dirty="0" err="1" smtClean="0"/>
                        <a:t>ArrayIndexOutOfBoundsException</a:t>
                      </a:r>
                      <a:endParaRPr lang="en-US" sz="2000" dirty="0"/>
                    </a:p>
                  </a:txBody>
                  <a:tcPr/>
                </a:tc>
                <a:tc>
                  <a:txBody>
                    <a:bodyPr/>
                    <a:lstStyle/>
                    <a:p>
                      <a:r>
                        <a:rPr lang="en-US" sz="2000" dirty="0" smtClean="0"/>
                        <a:t>Caused by bad array indexes</a:t>
                      </a:r>
                      <a:endParaRPr lang="en-US" sz="2000" dirty="0"/>
                    </a:p>
                  </a:txBody>
                  <a:tcPr/>
                </a:tc>
              </a:tr>
              <a:tr h="447675">
                <a:tc>
                  <a:txBody>
                    <a:bodyPr/>
                    <a:lstStyle/>
                    <a:p>
                      <a:r>
                        <a:rPr lang="en-US" sz="2000" dirty="0" err="1" smtClean="0"/>
                        <a:t>ArrayStoreException</a:t>
                      </a:r>
                      <a:endParaRPr lang="en-US" sz="2000" dirty="0"/>
                    </a:p>
                  </a:txBody>
                  <a:tcPr/>
                </a:tc>
                <a:tc>
                  <a:txBody>
                    <a:bodyPr/>
                    <a:lstStyle/>
                    <a:p>
                      <a:r>
                        <a:rPr lang="en-US" sz="2000" dirty="0" smtClean="0"/>
                        <a:t>Caused when program try to store</a:t>
                      </a:r>
                      <a:r>
                        <a:rPr lang="en-US" sz="2000" baseline="0" dirty="0" smtClean="0"/>
                        <a:t> wrong type of data in array.</a:t>
                      </a:r>
                      <a:endParaRPr lang="en-US" sz="2000" dirty="0"/>
                    </a:p>
                  </a:txBody>
                  <a:tcPr/>
                </a:tc>
              </a:tr>
              <a:tr h="447675">
                <a:tc>
                  <a:txBody>
                    <a:bodyPr/>
                    <a:lstStyle/>
                    <a:p>
                      <a:r>
                        <a:rPr lang="en-US" sz="2000" dirty="0" err="1" smtClean="0"/>
                        <a:t>FileNotFoundException</a:t>
                      </a:r>
                      <a:endParaRPr lang="en-US" sz="2000" dirty="0"/>
                    </a:p>
                  </a:txBody>
                  <a:tcPr/>
                </a:tc>
                <a:tc>
                  <a:txBody>
                    <a:bodyPr/>
                    <a:lstStyle/>
                    <a:p>
                      <a:r>
                        <a:rPr lang="en-US" sz="2000" dirty="0" smtClean="0"/>
                        <a:t>Caused</a:t>
                      </a:r>
                      <a:r>
                        <a:rPr lang="en-US" sz="2000" baseline="0" dirty="0" smtClean="0"/>
                        <a:t> by an attempt to access a nonexistent file.</a:t>
                      </a:r>
                      <a:endParaRPr lang="en-US" sz="2000" dirty="0"/>
                    </a:p>
                  </a:txBody>
                  <a:tcPr/>
                </a:tc>
              </a:tr>
              <a:tr h="447675">
                <a:tc>
                  <a:txBody>
                    <a:bodyPr/>
                    <a:lstStyle/>
                    <a:p>
                      <a:r>
                        <a:rPr lang="en-US" sz="2000" dirty="0" err="1" smtClean="0"/>
                        <a:t>IOException</a:t>
                      </a:r>
                      <a:endParaRPr lang="en-US" sz="2000" dirty="0"/>
                    </a:p>
                  </a:txBody>
                  <a:tcPr/>
                </a:tc>
                <a:tc>
                  <a:txBody>
                    <a:bodyPr/>
                    <a:lstStyle/>
                    <a:p>
                      <a:r>
                        <a:rPr lang="en-US" sz="2000" dirty="0" smtClean="0"/>
                        <a:t>Caused</a:t>
                      </a:r>
                      <a:r>
                        <a:rPr lang="en-US" sz="2000" baseline="0" dirty="0" smtClean="0"/>
                        <a:t> by general I / O failures.</a:t>
                      </a:r>
                      <a:endParaRPr lang="en-US" sz="2000" dirty="0"/>
                    </a:p>
                  </a:txBody>
                  <a:tcPr/>
                </a:tc>
              </a:tr>
              <a:tr h="447675">
                <a:tc>
                  <a:txBody>
                    <a:bodyPr/>
                    <a:lstStyle/>
                    <a:p>
                      <a:r>
                        <a:rPr lang="en-US" sz="2000" dirty="0" err="1" smtClean="0"/>
                        <a:t>NullPointerException</a:t>
                      </a:r>
                      <a:endParaRPr lang="en-US" sz="2000" dirty="0"/>
                    </a:p>
                  </a:txBody>
                  <a:tcPr/>
                </a:tc>
                <a:tc>
                  <a:txBody>
                    <a:bodyPr/>
                    <a:lstStyle/>
                    <a:p>
                      <a:r>
                        <a:rPr lang="en-US" sz="2000" dirty="0" smtClean="0"/>
                        <a:t>Caused by referencing</a:t>
                      </a:r>
                      <a:r>
                        <a:rPr lang="en-US" sz="2000" baseline="0" dirty="0" smtClean="0"/>
                        <a:t> to a null object</a:t>
                      </a:r>
                      <a:endParaRPr lang="en-US" sz="2000" dirty="0"/>
                    </a:p>
                  </a:txBody>
                  <a:tcPr/>
                </a:tc>
              </a:tr>
              <a:tr h="447675">
                <a:tc>
                  <a:txBody>
                    <a:bodyPr/>
                    <a:lstStyle/>
                    <a:p>
                      <a:r>
                        <a:rPr lang="en-US" sz="2000" dirty="0" err="1" smtClean="0"/>
                        <a:t>NumberFormatException</a:t>
                      </a:r>
                      <a:endParaRPr lang="en-US" sz="2000" dirty="0"/>
                    </a:p>
                  </a:txBody>
                  <a:tcPr/>
                </a:tc>
                <a:tc>
                  <a:txBody>
                    <a:bodyPr/>
                    <a:lstStyle/>
                    <a:p>
                      <a:r>
                        <a:rPr lang="en-US" sz="2000" dirty="0" smtClean="0"/>
                        <a:t>Caused</a:t>
                      </a:r>
                      <a:r>
                        <a:rPr lang="en-US" sz="2000" baseline="0" dirty="0" smtClean="0"/>
                        <a:t> when conversion between string and number fails</a:t>
                      </a:r>
                      <a:endParaRPr lang="en-US" sz="20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6318</TotalTime>
  <Words>413</Words>
  <Application>Microsoft Office PowerPoint</Application>
  <PresentationFormat>On-screen Show (4:3)</PresentationFormat>
  <Paragraphs>158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Marwadi Education Foundation’s Group of Institutions Faculty of Computer Applications MCA Sem- III</vt:lpstr>
      <vt:lpstr>Introduction</vt:lpstr>
      <vt:lpstr>Introduction</vt:lpstr>
      <vt:lpstr>Introduction</vt:lpstr>
      <vt:lpstr>Introduction</vt:lpstr>
      <vt:lpstr>Introduction</vt:lpstr>
      <vt:lpstr>Exception Handling</vt:lpstr>
      <vt:lpstr>Exception Handling</vt:lpstr>
      <vt:lpstr>Some Common Java Exceptions</vt:lpstr>
      <vt:lpstr>Some Common Java Exceptions</vt:lpstr>
      <vt:lpstr>Exception Handling Mechanism</vt:lpstr>
      <vt:lpstr>Exception Handling Mechanism</vt:lpstr>
      <vt:lpstr>Use of Multiple Catch Statements</vt:lpstr>
      <vt:lpstr>Use of finally</vt:lpstr>
      <vt:lpstr>Throwing our own Exception</vt:lpstr>
      <vt:lpstr>Difference between throw and throws keywords</vt:lpstr>
      <vt:lpstr>Difference between throw and throws keywords</vt:lpstr>
      <vt:lpstr>Difference between throw and throws keywords</vt:lpstr>
      <vt:lpstr>Checked and Unchecked Classes</vt:lpstr>
      <vt:lpstr>Checked and Unchecked Classes</vt:lpstr>
      <vt:lpstr>Checked and Unchecked Classes</vt:lpstr>
      <vt:lpstr>Checked and Unchecked Classes</vt:lpstr>
      <vt:lpstr>Checked and Unchecked Classes</vt:lpstr>
      <vt:lpstr>Use of Throws with Overriding methods</vt:lpstr>
      <vt:lpstr>The Throwable Class</vt:lpstr>
      <vt:lpstr>The Throwable Class</vt:lpstr>
      <vt:lpstr>Exception Chaining</vt:lpstr>
      <vt:lpstr>Exception Chaining</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948</cp:revision>
  <dcterms:created xsi:type="dcterms:W3CDTF">2010-12-23T08:45:33Z</dcterms:created>
  <dcterms:modified xsi:type="dcterms:W3CDTF">2011-09-04T13:22:40Z</dcterms:modified>
</cp:coreProperties>
</file>