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09"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0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p:scale>
          <a:sx n="75" d="100"/>
          <a:sy n="75" d="100"/>
        </p:scale>
        <p:origin x="-36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23/08/2011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23/08/2011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23/08/2011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23/08/2011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2E0E06-AB51-44FC-A4D6-DF92655569FF}" type="datetimeFigureOut">
              <a:rPr lang="en-US" smtClean="0"/>
              <a:pPr/>
              <a:t>23/08/2011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2E0E06-AB51-44FC-A4D6-DF92655569FF}" type="datetimeFigureOut">
              <a:rPr lang="en-US" smtClean="0"/>
              <a:pPr/>
              <a:t>23/08/2011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2E0E06-AB51-44FC-A4D6-DF92655569FF}" type="datetimeFigureOut">
              <a:rPr lang="en-US" smtClean="0"/>
              <a:pPr/>
              <a:t>23/08/2011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2E0E06-AB51-44FC-A4D6-DF92655569FF}" type="datetimeFigureOut">
              <a:rPr lang="en-US" smtClean="0"/>
              <a:pPr/>
              <a:t>23/08/2011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E0E06-AB51-44FC-A4D6-DF92655569FF}" type="datetimeFigureOut">
              <a:rPr lang="en-US" smtClean="0"/>
              <a:pPr/>
              <a:t>23/08/2011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23/08/2011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23/08/2011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E0E06-AB51-44FC-A4D6-DF92655569FF}" type="datetimeFigureOut">
              <a:rPr lang="en-US" smtClean="0"/>
              <a:pPr/>
              <a:t>23/08/2011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D71CF-1D88-4D5E-98E0-847C657C6B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ex/ex56.java" TargetMode="External"/><Relationship Id="rId2" Type="http://schemas.openxmlformats.org/officeDocument/2006/relationships/hyperlink" Target="ex/ex55.java"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ex/ex57.java"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ex/ex59.java" TargetMode="External"/><Relationship Id="rId2" Type="http://schemas.openxmlformats.org/officeDocument/2006/relationships/hyperlink" Target="ex/ex58.java"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ex/ex60.java"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ex/ex61.java"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ex/ex62.java"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ex/ex53.java"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ex/ex54.java"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3352800"/>
            <a:ext cx="84582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295400"/>
            <a:ext cx="9144000" cy="1470025"/>
          </a:xfrm>
        </p:spPr>
        <p:txBody>
          <a:bodyPr>
            <a:normAutofit fontScale="90000"/>
          </a:bodyPr>
          <a:lstStyle/>
          <a:p>
            <a:r>
              <a:rPr lang="en-US" sz="3100" b="1" dirty="0" err="1"/>
              <a:t>Marwadi</a:t>
            </a:r>
            <a:r>
              <a:rPr lang="en-US" sz="3100" b="1" dirty="0"/>
              <a:t> Education Foundation’s Group of Institutions</a:t>
            </a:r>
            <a:r>
              <a:rPr lang="en-US" b="1" dirty="0"/>
              <a:t/>
            </a:r>
            <a:br>
              <a:rPr lang="en-US" b="1" dirty="0"/>
            </a:br>
            <a:r>
              <a:rPr lang="en-US" sz="3600" dirty="0"/>
              <a:t>Faculty of Computer Applications</a:t>
            </a:r>
            <a:r>
              <a:rPr lang="en-US" dirty="0"/>
              <a:t/>
            </a:r>
            <a:br>
              <a:rPr lang="en-US" dirty="0"/>
            </a:br>
            <a:r>
              <a:rPr lang="en-US" b="1" dirty="0"/>
              <a:t>MCA </a:t>
            </a:r>
            <a:r>
              <a:rPr lang="en-US" b="1" dirty="0" err="1"/>
              <a:t>Sem</a:t>
            </a:r>
            <a:r>
              <a:rPr lang="en-US" b="1" dirty="0"/>
              <a:t>- </a:t>
            </a:r>
            <a:r>
              <a:rPr lang="en-US" b="1" dirty="0" smtClean="0"/>
              <a:t>III</a:t>
            </a:r>
            <a:endParaRPr lang="en-US" dirty="0"/>
          </a:p>
        </p:txBody>
      </p:sp>
      <p:pic>
        <p:nvPicPr>
          <p:cNvPr id="4" name="Picture 3" descr="logo.JPG"/>
          <p:cNvPicPr>
            <a:picLocks noChangeAspect="1"/>
          </p:cNvPicPr>
          <p:nvPr/>
        </p:nvPicPr>
        <p:blipFill>
          <a:blip r:embed="rId2"/>
          <a:stretch>
            <a:fillRect/>
          </a:stretch>
        </p:blipFill>
        <p:spPr>
          <a:xfrm>
            <a:off x="3124200" y="0"/>
            <a:ext cx="2895600" cy="1219200"/>
          </a:xfrm>
          <a:prstGeom prst="rect">
            <a:avLst/>
          </a:prstGeom>
        </p:spPr>
      </p:pic>
      <p:sp>
        <p:nvSpPr>
          <p:cNvPr id="5" name="TextBox 4"/>
          <p:cNvSpPr txBox="1"/>
          <p:nvPr/>
        </p:nvSpPr>
        <p:spPr>
          <a:xfrm>
            <a:off x="0" y="3581400"/>
            <a:ext cx="9144000" cy="1077218"/>
          </a:xfrm>
          <a:prstGeom prst="rect">
            <a:avLst/>
          </a:prstGeom>
          <a:noFill/>
        </p:spPr>
        <p:txBody>
          <a:bodyPr wrap="square" rtlCol="0">
            <a:spAutoFit/>
          </a:bodyPr>
          <a:lstStyle/>
          <a:p>
            <a:pPr algn="ctr"/>
            <a:r>
              <a:rPr lang="en-US" sz="3200" b="1" dirty="0" smtClean="0"/>
              <a:t>Fundamental of Java Programming</a:t>
            </a:r>
          </a:p>
          <a:p>
            <a:pPr algn="ctr"/>
            <a:r>
              <a:rPr lang="en-US" sz="3200" dirty="0" smtClean="0"/>
              <a:t>(630002)</a:t>
            </a:r>
            <a:endParaRPr lang="en-US" sz="3200" dirty="0"/>
          </a:p>
        </p:txBody>
      </p:sp>
      <p:sp>
        <p:nvSpPr>
          <p:cNvPr id="6" name="TextBox 5"/>
          <p:cNvSpPr txBox="1"/>
          <p:nvPr/>
        </p:nvSpPr>
        <p:spPr>
          <a:xfrm>
            <a:off x="0" y="5181600"/>
            <a:ext cx="9144000" cy="1077218"/>
          </a:xfrm>
          <a:prstGeom prst="rect">
            <a:avLst/>
          </a:prstGeom>
          <a:noFill/>
        </p:spPr>
        <p:txBody>
          <a:bodyPr wrap="square" rtlCol="0">
            <a:spAutoFit/>
          </a:bodyPr>
          <a:lstStyle/>
          <a:p>
            <a:pPr algn="ctr"/>
            <a:r>
              <a:rPr lang="en-US" sz="3200" b="1" dirty="0" smtClean="0"/>
              <a:t>Unit – 3</a:t>
            </a:r>
          </a:p>
          <a:p>
            <a:pPr algn="ctr"/>
            <a:r>
              <a:rPr lang="en-US" sz="3200" b="1" dirty="0" smtClean="0"/>
              <a:t>Classes from </a:t>
            </a:r>
            <a:r>
              <a:rPr lang="en-US" sz="3200" b="1" dirty="0" err="1" smtClean="0"/>
              <a:t>java.util</a:t>
            </a:r>
            <a:r>
              <a:rPr lang="en-US" sz="3200" b="1" dirty="0" smtClean="0"/>
              <a:t> package</a:t>
            </a:r>
            <a:endParaRPr lang="en-US" sz="3200" dirty="0"/>
          </a:p>
        </p:txBody>
      </p:sp>
      <p:pic>
        <p:nvPicPr>
          <p:cNvPr id="9" name="Picture 8" descr="java.jpg"/>
          <p:cNvPicPr>
            <a:picLocks noChangeAspect="1"/>
          </p:cNvPicPr>
          <p:nvPr/>
        </p:nvPicPr>
        <p:blipFill>
          <a:blip r:embed="rId3"/>
          <a:stretch>
            <a:fillRect/>
          </a:stretch>
        </p:blipFill>
        <p:spPr>
          <a:xfrm>
            <a:off x="7239000" y="4819650"/>
            <a:ext cx="1504950" cy="1504950"/>
          </a:xfrm>
          <a:prstGeom prst="rect">
            <a:avLst/>
          </a:prstGeom>
        </p:spPr>
      </p:pic>
      <p:pic>
        <p:nvPicPr>
          <p:cNvPr id="10" name="Picture 9" descr="java.jpg"/>
          <p:cNvPicPr>
            <a:picLocks noChangeAspect="1"/>
          </p:cNvPicPr>
          <p:nvPr/>
        </p:nvPicPr>
        <p:blipFill>
          <a:blip r:embed="rId3"/>
          <a:stretch>
            <a:fillRect/>
          </a:stretch>
        </p:blipFill>
        <p:spPr>
          <a:xfrm>
            <a:off x="304800" y="4819650"/>
            <a:ext cx="1504950" cy="15049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sz="3600" b="1" dirty="0" smtClean="0"/>
              <a:t>The Calendar and Gregorian Calendar Class</a:t>
            </a:r>
            <a:endParaRPr lang="en-US" sz="3600" dirty="0"/>
          </a:p>
        </p:txBody>
      </p:sp>
      <p:sp>
        <p:nvSpPr>
          <p:cNvPr id="4" name="TextBox 3"/>
          <p:cNvSpPr txBox="1"/>
          <p:nvPr/>
        </p:nvSpPr>
        <p:spPr>
          <a:xfrm>
            <a:off x="228600" y="1066800"/>
            <a:ext cx="8763000" cy="1077218"/>
          </a:xfrm>
          <a:prstGeom prst="rect">
            <a:avLst/>
          </a:prstGeom>
          <a:noFill/>
        </p:spPr>
        <p:txBody>
          <a:bodyPr wrap="square" rtlCol="0">
            <a:spAutoFit/>
          </a:bodyPr>
          <a:lstStyle/>
          <a:p>
            <a:pPr algn="just"/>
            <a:r>
              <a:rPr lang="en-US" sz="3200" dirty="0" smtClean="0"/>
              <a:t>	Various methods defined by the class are as follows :</a:t>
            </a:r>
            <a:endParaRPr lang="en-US" sz="3200" b="1" dirty="0" smtClean="0"/>
          </a:p>
        </p:txBody>
      </p:sp>
      <p:graphicFrame>
        <p:nvGraphicFramePr>
          <p:cNvPr id="5" name="Table 4"/>
          <p:cNvGraphicFramePr>
            <a:graphicFrameLocks noGrp="1"/>
          </p:cNvGraphicFramePr>
          <p:nvPr/>
        </p:nvGraphicFramePr>
        <p:xfrm>
          <a:off x="304800" y="2209800"/>
          <a:ext cx="8458200" cy="4214948"/>
        </p:xfrm>
        <a:graphic>
          <a:graphicData uri="http://schemas.openxmlformats.org/drawingml/2006/table">
            <a:tbl>
              <a:tblPr firstRow="1" bandRow="1">
                <a:tableStyleId>{5C22544A-7EE6-4342-B048-85BDC9FD1C3A}</a:tableStyleId>
              </a:tblPr>
              <a:tblGrid>
                <a:gridCol w="2667000"/>
                <a:gridCol w="5791200"/>
              </a:tblGrid>
              <a:tr h="370114">
                <a:tc>
                  <a:txBody>
                    <a:bodyPr/>
                    <a:lstStyle/>
                    <a:p>
                      <a:pPr algn="ctr"/>
                      <a:r>
                        <a:rPr lang="en-US" dirty="0" smtClean="0"/>
                        <a:t>Method</a:t>
                      </a:r>
                      <a:endParaRPr lang="en-US" dirty="0"/>
                    </a:p>
                  </a:txBody>
                  <a:tcPr/>
                </a:tc>
                <a:tc>
                  <a:txBody>
                    <a:bodyPr/>
                    <a:lstStyle/>
                    <a:p>
                      <a:pPr algn="ctr"/>
                      <a:r>
                        <a:rPr lang="en-US" dirty="0" smtClean="0"/>
                        <a:t>Description</a:t>
                      </a:r>
                      <a:endParaRPr lang="en-US" dirty="0"/>
                    </a:p>
                  </a:txBody>
                  <a:tcPr/>
                </a:tc>
              </a:tr>
              <a:tr h="370114">
                <a:tc>
                  <a:txBody>
                    <a:bodyPr/>
                    <a:lstStyle/>
                    <a:p>
                      <a:pPr algn="just"/>
                      <a:r>
                        <a:rPr lang="en-US" dirty="0" smtClean="0"/>
                        <a:t>void</a:t>
                      </a:r>
                      <a:r>
                        <a:rPr lang="en-US" baseline="0" dirty="0" smtClean="0"/>
                        <a:t> add(Constant, Value)</a:t>
                      </a:r>
                      <a:endParaRPr lang="en-US" dirty="0"/>
                    </a:p>
                  </a:txBody>
                  <a:tcPr/>
                </a:tc>
                <a:tc>
                  <a:txBody>
                    <a:bodyPr/>
                    <a:lstStyle/>
                    <a:p>
                      <a:pPr algn="just"/>
                      <a:r>
                        <a:rPr lang="en-US" dirty="0" smtClean="0"/>
                        <a:t>Performs</a:t>
                      </a:r>
                      <a:r>
                        <a:rPr lang="en-US" baseline="0" dirty="0" smtClean="0"/>
                        <a:t> the arithmetic operation on Calendar’s  constant.  E.g. </a:t>
                      </a:r>
                      <a:r>
                        <a:rPr lang="en-US" dirty="0" smtClean="0"/>
                        <a:t>add(</a:t>
                      </a:r>
                      <a:r>
                        <a:rPr lang="en-US" dirty="0" err="1" smtClean="0"/>
                        <a:t>Calendar.DATE</a:t>
                      </a:r>
                      <a:r>
                        <a:rPr lang="en-US" dirty="0" smtClean="0"/>
                        <a:t>, -5).             </a:t>
                      </a:r>
                      <a:r>
                        <a:rPr lang="en-US" dirty="0" smtClean="0">
                          <a:hlinkClick r:id="rId2" action="ppaction://hlinkfile"/>
                        </a:rPr>
                        <a:t>ex\ex55.java</a:t>
                      </a:r>
                      <a:endParaRPr lang="en-US" dirty="0"/>
                    </a:p>
                  </a:txBody>
                  <a:tcPr/>
                </a:tc>
              </a:tr>
              <a:tr h="370114">
                <a:tc>
                  <a:txBody>
                    <a:bodyPr/>
                    <a:lstStyle/>
                    <a:p>
                      <a:pPr algn="just"/>
                      <a:r>
                        <a:rPr lang="en-US" dirty="0" err="1" smtClean="0"/>
                        <a:t>boolean</a:t>
                      </a:r>
                      <a:r>
                        <a:rPr lang="en-US" dirty="0" smtClean="0"/>
                        <a:t> after(Objec</a:t>
                      </a:r>
                      <a:r>
                        <a:rPr lang="en-US" baseline="0" dirty="0" smtClean="0"/>
                        <a:t>t c)</a:t>
                      </a:r>
                      <a:endParaRPr lang="en-US" dirty="0"/>
                    </a:p>
                  </a:txBody>
                  <a:tcPr/>
                </a:tc>
                <a:tc>
                  <a:txBody>
                    <a:bodyPr/>
                    <a:lstStyle/>
                    <a:p>
                      <a:pPr algn="just"/>
                      <a:r>
                        <a:rPr lang="en-US" baseline="0" dirty="0" smtClean="0"/>
                        <a:t>Returns true if the invoking Calendar object contains a date later than the one specified by c.  Otherwise returns false.</a:t>
                      </a:r>
                      <a:endParaRPr lang="en-US" baseline="0" dirty="0" smtClean="0"/>
                    </a:p>
                  </a:txBody>
                  <a:tcPr/>
                </a:tc>
              </a:tr>
              <a:tr h="370114">
                <a:tc>
                  <a:txBody>
                    <a:bodyPr/>
                    <a:lstStyle/>
                    <a:p>
                      <a:pPr algn="just"/>
                      <a:r>
                        <a:rPr lang="en-US" dirty="0" err="1" smtClean="0"/>
                        <a:t>boolean</a:t>
                      </a:r>
                      <a:r>
                        <a:rPr lang="en-US" dirty="0" smtClean="0"/>
                        <a:t> </a:t>
                      </a:r>
                      <a:r>
                        <a:rPr lang="en-US" dirty="0" smtClean="0"/>
                        <a:t>before(Objec</a:t>
                      </a:r>
                      <a:r>
                        <a:rPr lang="en-US" baseline="0" dirty="0" smtClean="0"/>
                        <a:t>t </a:t>
                      </a:r>
                      <a:r>
                        <a:rPr lang="en-US" baseline="0" dirty="0" smtClean="0"/>
                        <a:t>c)</a:t>
                      </a:r>
                      <a:endParaRPr lang="en-US" dirty="0"/>
                    </a:p>
                  </a:txBody>
                  <a:tcPr/>
                </a:tc>
                <a:tc>
                  <a:txBody>
                    <a:bodyPr/>
                    <a:lstStyle/>
                    <a:p>
                      <a:pPr algn="just"/>
                      <a:r>
                        <a:rPr lang="en-US" baseline="0" dirty="0" smtClean="0"/>
                        <a:t>Returns true if the invoking Calendar object contains a date </a:t>
                      </a:r>
                      <a:r>
                        <a:rPr lang="en-US" baseline="0" dirty="0" smtClean="0"/>
                        <a:t>earlier </a:t>
                      </a:r>
                      <a:r>
                        <a:rPr lang="en-US" baseline="0" dirty="0" smtClean="0"/>
                        <a:t>than the one specified by c.  Otherwise returns false.</a:t>
                      </a:r>
                    </a:p>
                  </a:txBody>
                  <a:tcPr/>
                </a:tc>
              </a:tr>
              <a:tr h="370114">
                <a:tc>
                  <a:txBody>
                    <a:bodyPr/>
                    <a:lstStyle/>
                    <a:p>
                      <a:pPr algn="just"/>
                      <a:r>
                        <a:rPr lang="en-US" dirty="0" err="1" smtClean="0"/>
                        <a:t>boolean</a:t>
                      </a:r>
                      <a:r>
                        <a:rPr lang="en-US" dirty="0" smtClean="0"/>
                        <a:t> </a:t>
                      </a:r>
                      <a:r>
                        <a:rPr lang="en-US" dirty="0" smtClean="0"/>
                        <a:t>equals(Objec</a:t>
                      </a:r>
                      <a:r>
                        <a:rPr lang="en-US" baseline="0" dirty="0" smtClean="0"/>
                        <a:t>t </a:t>
                      </a:r>
                      <a:r>
                        <a:rPr lang="en-US" baseline="0" dirty="0" smtClean="0"/>
                        <a:t>c)</a:t>
                      </a:r>
                      <a:endParaRPr lang="en-US" dirty="0"/>
                    </a:p>
                  </a:txBody>
                  <a:tcPr/>
                </a:tc>
                <a:tc>
                  <a:txBody>
                    <a:bodyPr/>
                    <a:lstStyle/>
                    <a:p>
                      <a:pPr algn="just"/>
                      <a:r>
                        <a:rPr lang="en-US" baseline="0" dirty="0" smtClean="0"/>
                        <a:t>Returns true if the invoking Calendar object contains a date </a:t>
                      </a:r>
                      <a:r>
                        <a:rPr lang="en-US" baseline="0" dirty="0" smtClean="0"/>
                        <a:t>equal to the </a:t>
                      </a:r>
                      <a:r>
                        <a:rPr lang="en-US" baseline="0" dirty="0" smtClean="0"/>
                        <a:t>one specified by c.  Otherwise returns false.</a:t>
                      </a:r>
                    </a:p>
                  </a:txBody>
                  <a:tcPr/>
                </a:tc>
              </a:tr>
              <a:tr h="370114">
                <a:tc>
                  <a:txBody>
                    <a:bodyPr/>
                    <a:lstStyle/>
                    <a:p>
                      <a:pPr algn="just"/>
                      <a:r>
                        <a:rPr lang="en-US" dirty="0" err="1" smtClean="0"/>
                        <a:t>int</a:t>
                      </a:r>
                      <a:r>
                        <a:rPr lang="en-US" baseline="0" dirty="0" smtClean="0"/>
                        <a:t> get(</a:t>
                      </a:r>
                      <a:r>
                        <a:rPr lang="en-US" baseline="0" dirty="0" err="1" smtClean="0"/>
                        <a:t>int</a:t>
                      </a:r>
                      <a:r>
                        <a:rPr lang="en-US" baseline="0" dirty="0" smtClean="0"/>
                        <a:t> Constant)</a:t>
                      </a:r>
                      <a:endParaRPr lang="en-US" dirty="0"/>
                    </a:p>
                  </a:txBody>
                  <a:tcPr/>
                </a:tc>
                <a:tc>
                  <a:txBody>
                    <a:bodyPr/>
                    <a:lstStyle/>
                    <a:p>
                      <a:pPr algn="just"/>
                      <a:r>
                        <a:rPr lang="en-US" dirty="0" smtClean="0"/>
                        <a:t>Returns the value of one component of the invoking object.  The component will be any of the constant given in the previous list.                                    </a:t>
                      </a:r>
                      <a:r>
                        <a:rPr lang="en-US" dirty="0" smtClean="0">
                          <a:hlinkClick r:id="rId3" action="ppaction://hlinkfile"/>
                        </a:rPr>
                        <a:t>ex\ex56.java</a:t>
                      </a:r>
                      <a:endParaRPr lang="en-US" dirty="0"/>
                    </a:p>
                  </a:txBody>
                  <a:tcPr/>
                </a:tc>
              </a:tr>
              <a:tr h="370114">
                <a:tc>
                  <a:txBody>
                    <a:bodyPr/>
                    <a:lstStyle/>
                    <a:p>
                      <a:r>
                        <a:rPr lang="en-US" dirty="0" smtClean="0"/>
                        <a:t>Calendar</a:t>
                      </a:r>
                      <a:r>
                        <a:rPr lang="en-US" baseline="0" dirty="0" smtClean="0"/>
                        <a:t> </a:t>
                      </a:r>
                      <a:r>
                        <a:rPr lang="en-US" baseline="0" dirty="0" err="1" smtClean="0"/>
                        <a:t>getInstance</a:t>
                      </a:r>
                      <a:r>
                        <a:rPr lang="en-US" baseline="0" dirty="0" smtClean="0"/>
                        <a:t>()</a:t>
                      </a:r>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t>Returns the</a:t>
                      </a:r>
                      <a:r>
                        <a:rPr lang="en-US" baseline="0" dirty="0" smtClean="0"/>
                        <a:t> default Calendar object</a:t>
                      </a:r>
                      <a:endParaRPr lang="en-US"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sz="3600" b="1" dirty="0" smtClean="0"/>
              <a:t>The Calendar and Gregorian Calendar Class</a:t>
            </a:r>
            <a:endParaRPr lang="en-US" sz="3600" dirty="0"/>
          </a:p>
        </p:txBody>
      </p:sp>
      <p:sp>
        <p:nvSpPr>
          <p:cNvPr id="4" name="TextBox 3"/>
          <p:cNvSpPr txBox="1"/>
          <p:nvPr/>
        </p:nvSpPr>
        <p:spPr>
          <a:xfrm>
            <a:off x="228600" y="1066800"/>
            <a:ext cx="8763000" cy="1077218"/>
          </a:xfrm>
          <a:prstGeom prst="rect">
            <a:avLst/>
          </a:prstGeom>
          <a:noFill/>
        </p:spPr>
        <p:txBody>
          <a:bodyPr wrap="square" rtlCol="0">
            <a:spAutoFit/>
          </a:bodyPr>
          <a:lstStyle/>
          <a:p>
            <a:pPr algn="just"/>
            <a:r>
              <a:rPr lang="en-US" sz="3200" dirty="0" smtClean="0"/>
              <a:t>	Various methods defined by the class are as follows :</a:t>
            </a:r>
            <a:endParaRPr lang="en-US" sz="3200" b="1" dirty="0" smtClean="0"/>
          </a:p>
        </p:txBody>
      </p:sp>
      <p:graphicFrame>
        <p:nvGraphicFramePr>
          <p:cNvPr id="5" name="Table 4"/>
          <p:cNvGraphicFramePr>
            <a:graphicFrameLocks noGrp="1"/>
          </p:cNvGraphicFramePr>
          <p:nvPr/>
        </p:nvGraphicFramePr>
        <p:xfrm>
          <a:off x="304800" y="2209800"/>
          <a:ext cx="8458200" cy="3113314"/>
        </p:xfrm>
        <a:graphic>
          <a:graphicData uri="http://schemas.openxmlformats.org/drawingml/2006/table">
            <a:tbl>
              <a:tblPr firstRow="1" bandRow="1">
                <a:tableStyleId>{5C22544A-7EE6-4342-B048-85BDC9FD1C3A}</a:tableStyleId>
              </a:tblPr>
              <a:tblGrid>
                <a:gridCol w="3276600"/>
                <a:gridCol w="5181600"/>
              </a:tblGrid>
              <a:tr h="370114">
                <a:tc>
                  <a:txBody>
                    <a:bodyPr/>
                    <a:lstStyle/>
                    <a:p>
                      <a:pPr algn="ctr"/>
                      <a:r>
                        <a:rPr lang="en-US" dirty="0" smtClean="0"/>
                        <a:t>Method</a:t>
                      </a:r>
                      <a:endParaRPr lang="en-US" dirty="0"/>
                    </a:p>
                  </a:txBody>
                  <a:tcPr/>
                </a:tc>
                <a:tc>
                  <a:txBody>
                    <a:bodyPr/>
                    <a:lstStyle/>
                    <a:p>
                      <a:pPr algn="ctr"/>
                      <a:r>
                        <a:rPr lang="en-US" dirty="0" smtClean="0"/>
                        <a:t>Description</a:t>
                      </a:r>
                      <a:endParaRPr lang="en-US" dirty="0"/>
                    </a:p>
                  </a:txBody>
                  <a:tcPr/>
                </a:tc>
              </a:tr>
              <a:tr h="370114">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err="1" smtClean="0"/>
                        <a:t>int</a:t>
                      </a:r>
                      <a:r>
                        <a:rPr lang="en-US" dirty="0" smtClean="0"/>
                        <a:t> </a:t>
                      </a:r>
                      <a:r>
                        <a:rPr lang="en-US" dirty="0" err="1" smtClean="0"/>
                        <a:t>getActualMaximum</a:t>
                      </a:r>
                      <a:r>
                        <a:rPr lang="en-US" dirty="0" smtClean="0"/>
                        <a:t>(</a:t>
                      </a:r>
                      <a:r>
                        <a:rPr lang="en-US" dirty="0" err="1" smtClean="0"/>
                        <a:t>int</a:t>
                      </a:r>
                      <a:r>
                        <a:rPr lang="en-US" dirty="0" smtClean="0"/>
                        <a:t> const)</a:t>
                      </a:r>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t>Return the maximum value that this field could have, given the current date. For example, with the date "Feb 3, 1997" and the DAY_OF_MONTH field, the actual maximum would be 28; for "Feb 3, 1996" it s 29.</a:t>
                      </a:r>
                      <a:endParaRPr lang="en-US" dirty="0"/>
                    </a:p>
                  </a:txBody>
                  <a:tcPr/>
                </a:tc>
              </a:tr>
              <a:tr h="370114">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err="1" smtClean="0"/>
                        <a:t>int</a:t>
                      </a:r>
                      <a:r>
                        <a:rPr lang="en-US" dirty="0" smtClean="0"/>
                        <a:t> </a:t>
                      </a:r>
                      <a:r>
                        <a:rPr lang="en-US" dirty="0" err="1" smtClean="0"/>
                        <a:t>getActualMinimum</a:t>
                      </a:r>
                      <a:r>
                        <a:rPr lang="en-US" dirty="0" smtClean="0"/>
                        <a:t>(</a:t>
                      </a:r>
                      <a:r>
                        <a:rPr lang="en-US" dirty="0" err="1" smtClean="0"/>
                        <a:t>int</a:t>
                      </a:r>
                      <a:r>
                        <a:rPr lang="en-US" dirty="0" smtClean="0"/>
                        <a:t> const)</a:t>
                      </a:r>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t>Return the </a:t>
                      </a:r>
                      <a:r>
                        <a:rPr lang="en-US" dirty="0" smtClean="0"/>
                        <a:t>minimum </a:t>
                      </a:r>
                      <a:r>
                        <a:rPr lang="en-US" dirty="0" smtClean="0"/>
                        <a:t>value that this field could have, given the current date. </a:t>
                      </a:r>
                      <a:endParaRPr lang="en-US" dirty="0"/>
                    </a:p>
                  </a:txBody>
                  <a:tcPr/>
                </a:tc>
              </a:tr>
              <a:tr h="370114">
                <a:tc>
                  <a:txBody>
                    <a:bodyPr/>
                    <a:lstStyle/>
                    <a:p>
                      <a:pPr algn="just"/>
                      <a:r>
                        <a:rPr lang="en-US" dirty="0" smtClean="0"/>
                        <a:t>void set(</a:t>
                      </a:r>
                      <a:r>
                        <a:rPr lang="en-US" dirty="0" err="1" smtClean="0"/>
                        <a:t>int</a:t>
                      </a:r>
                      <a:r>
                        <a:rPr lang="en-US" dirty="0" smtClean="0"/>
                        <a:t> const)</a:t>
                      </a:r>
                      <a:endParaRPr lang="en-US" dirty="0"/>
                    </a:p>
                  </a:txBody>
                  <a:tcPr/>
                </a:tc>
                <a:tc>
                  <a:txBody>
                    <a:bodyPr/>
                    <a:lstStyle/>
                    <a:p>
                      <a:pPr algn="just"/>
                      <a:r>
                        <a:rPr lang="en-US" baseline="0" dirty="0" smtClean="0"/>
                        <a:t>Set various date and time constants for the invoking object                                       </a:t>
                      </a:r>
                      <a:r>
                        <a:rPr lang="en-US" baseline="0" dirty="0" smtClean="0">
                          <a:hlinkClick r:id="rId2" action="ppaction://hlinkfile"/>
                        </a:rPr>
                        <a:t>ex\ex57.java</a:t>
                      </a:r>
                      <a:endParaRPr lang="en-US" baseline="0" dirty="0" smtClean="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sz="4000" b="1" dirty="0" smtClean="0"/>
              <a:t>The Gregorian Calendar Class</a:t>
            </a:r>
            <a:endParaRPr lang="en-US" sz="4000" dirty="0"/>
          </a:p>
        </p:txBody>
      </p:sp>
      <p:sp>
        <p:nvSpPr>
          <p:cNvPr id="4" name="TextBox 3"/>
          <p:cNvSpPr txBox="1"/>
          <p:nvPr/>
        </p:nvSpPr>
        <p:spPr>
          <a:xfrm>
            <a:off x="228600" y="1066800"/>
            <a:ext cx="8763000" cy="5509200"/>
          </a:xfrm>
          <a:prstGeom prst="rect">
            <a:avLst/>
          </a:prstGeom>
          <a:noFill/>
        </p:spPr>
        <p:txBody>
          <a:bodyPr wrap="square" rtlCol="0">
            <a:spAutoFit/>
          </a:bodyPr>
          <a:lstStyle/>
          <a:p>
            <a:pPr algn="just"/>
            <a:r>
              <a:rPr lang="en-US" sz="3200" dirty="0" smtClean="0"/>
              <a:t>	</a:t>
            </a:r>
            <a:r>
              <a:rPr lang="en-US" sz="3200" dirty="0" smtClean="0"/>
              <a:t> </a:t>
            </a:r>
            <a:r>
              <a:rPr lang="en-US" sz="3200" dirty="0" err="1" smtClean="0"/>
              <a:t>GregorianCalendar</a:t>
            </a:r>
            <a:r>
              <a:rPr lang="en-US" sz="3200" dirty="0" smtClean="0"/>
              <a:t> is a concrete subclass of Calendar and provides the standard calendar used by most of the world</a:t>
            </a:r>
            <a:r>
              <a:rPr lang="en-US" sz="3200" dirty="0" smtClean="0"/>
              <a:t>.</a:t>
            </a:r>
          </a:p>
          <a:p>
            <a:pPr algn="just"/>
            <a:r>
              <a:rPr lang="en-US" sz="3200" dirty="0" smtClean="0"/>
              <a:t>	</a:t>
            </a:r>
            <a:r>
              <a:rPr lang="en-US" sz="3200" dirty="0" smtClean="0"/>
              <a:t>This class has various constructors which are as follows :</a:t>
            </a:r>
          </a:p>
          <a:p>
            <a:pPr algn="just"/>
            <a:r>
              <a:rPr lang="en-US" sz="3200" dirty="0" smtClean="0"/>
              <a:t>	</a:t>
            </a:r>
            <a:r>
              <a:rPr lang="en-US" sz="3200" dirty="0" smtClean="0"/>
              <a:t>(1) </a:t>
            </a:r>
            <a:r>
              <a:rPr lang="en-US" sz="3200" dirty="0" err="1" smtClean="0"/>
              <a:t>GregorianCalendar</a:t>
            </a:r>
            <a:r>
              <a:rPr lang="en-US" sz="3200" dirty="0" smtClean="0"/>
              <a:t>()</a:t>
            </a:r>
          </a:p>
          <a:p>
            <a:pPr algn="just"/>
            <a:r>
              <a:rPr lang="en-US" sz="3200" dirty="0" smtClean="0"/>
              <a:t>	</a:t>
            </a:r>
            <a:r>
              <a:rPr lang="en-US" sz="3200" dirty="0" smtClean="0"/>
              <a:t>(2) </a:t>
            </a:r>
            <a:r>
              <a:rPr lang="en-US" sz="3200" dirty="0" err="1" smtClean="0"/>
              <a:t>GregorianCalendar</a:t>
            </a:r>
            <a:r>
              <a:rPr lang="en-US" sz="3200" dirty="0" smtClean="0"/>
              <a:t>(</a:t>
            </a:r>
            <a:r>
              <a:rPr lang="en-US" sz="3200" dirty="0" err="1" smtClean="0"/>
              <a:t>int</a:t>
            </a:r>
            <a:r>
              <a:rPr lang="en-US" sz="3200" dirty="0" smtClean="0"/>
              <a:t> </a:t>
            </a:r>
            <a:r>
              <a:rPr lang="en-US" sz="3200" dirty="0" err="1" smtClean="0"/>
              <a:t>y,int</a:t>
            </a:r>
            <a:r>
              <a:rPr lang="en-US" sz="3200" dirty="0" smtClean="0"/>
              <a:t> </a:t>
            </a:r>
            <a:r>
              <a:rPr lang="en-US" sz="3200" dirty="0" err="1" smtClean="0"/>
              <a:t>m,int</a:t>
            </a:r>
            <a:r>
              <a:rPr lang="en-US" sz="3200" dirty="0" smtClean="0"/>
              <a:t> d)</a:t>
            </a:r>
          </a:p>
          <a:p>
            <a:pPr algn="just"/>
            <a:r>
              <a:rPr lang="en-US" sz="3200" dirty="0" smtClean="0"/>
              <a:t>	</a:t>
            </a:r>
            <a:r>
              <a:rPr lang="en-US" sz="3200" dirty="0" smtClean="0"/>
              <a:t>(3) </a:t>
            </a:r>
            <a:r>
              <a:rPr lang="en-US" sz="3200" dirty="0" err="1" smtClean="0"/>
              <a:t>GregorianCalendar</a:t>
            </a:r>
            <a:r>
              <a:rPr lang="en-US" sz="3200" dirty="0" smtClean="0"/>
              <a:t>(</a:t>
            </a:r>
            <a:r>
              <a:rPr lang="en-US" sz="3200" dirty="0" err="1" smtClean="0"/>
              <a:t>int</a:t>
            </a:r>
            <a:r>
              <a:rPr lang="en-US" sz="3200" dirty="0" smtClean="0"/>
              <a:t> </a:t>
            </a:r>
            <a:r>
              <a:rPr lang="en-US" sz="3200" dirty="0" err="1" smtClean="0"/>
              <a:t>y,int</a:t>
            </a:r>
            <a:r>
              <a:rPr lang="en-US" sz="3200" dirty="0" smtClean="0"/>
              <a:t> </a:t>
            </a:r>
            <a:r>
              <a:rPr lang="en-US" sz="3200" dirty="0" err="1" smtClean="0"/>
              <a:t>m,int</a:t>
            </a:r>
            <a:r>
              <a:rPr lang="en-US" sz="3200" dirty="0" smtClean="0"/>
              <a:t> d, 							</a:t>
            </a:r>
            <a:r>
              <a:rPr lang="en-US" sz="3200" dirty="0" err="1" smtClean="0"/>
              <a:t>int</a:t>
            </a:r>
            <a:r>
              <a:rPr lang="en-US" sz="3200" dirty="0" smtClean="0"/>
              <a:t> </a:t>
            </a:r>
            <a:r>
              <a:rPr lang="en-US" sz="3200" dirty="0" err="1" smtClean="0"/>
              <a:t>h,int</a:t>
            </a:r>
            <a:r>
              <a:rPr lang="en-US" sz="3200" dirty="0" smtClean="0"/>
              <a:t> m, </a:t>
            </a:r>
            <a:r>
              <a:rPr lang="en-US" sz="3200" dirty="0" err="1" smtClean="0"/>
              <a:t>int</a:t>
            </a:r>
            <a:r>
              <a:rPr lang="en-US" sz="3200" dirty="0" smtClean="0"/>
              <a:t> s)</a:t>
            </a:r>
          </a:p>
          <a:p>
            <a:pPr algn="just"/>
            <a:r>
              <a:rPr lang="en-US" sz="3200" dirty="0" smtClean="0"/>
              <a:t>	</a:t>
            </a:r>
            <a:r>
              <a:rPr lang="en-US" sz="3200" dirty="0" smtClean="0"/>
              <a:t>(4) </a:t>
            </a:r>
            <a:r>
              <a:rPr lang="en-US" sz="3200" dirty="0" err="1" smtClean="0"/>
              <a:t>GregorianCalendar</a:t>
            </a:r>
            <a:r>
              <a:rPr lang="en-US" sz="3200" dirty="0" smtClean="0"/>
              <a:t>(</a:t>
            </a:r>
            <a:r>
              <a:rPr lang="en-US" sz="3200" dirty="0" err="1" smtClean="0"/>
              <a:t>int</a:t>
            </a:r>
            <a:r>
              <a:rPr lang="en-US" sz="3200" dirty="0" smtClean="0"/>
              <a:t> </a:t>
            </a:r>
            <a:r>
              <a:rPr lang="en-US" sz="3200" dirty="0" err="1" smtClean="0"/>
              <a:t>y,int</a:t>
            </a:r>
            <a:r>
              <a:rPr lang="en-US" sz="3200" dirty="0" smtClean="0"/>
              <a:t> m, </a:t>
            </a:r>
            <a:r>
              <a:rPr lang="en-US" sz="3200" dirty="0" err="1" smtClean="0"/>
              <a:t>int</a:t>
            </a:r>
            <a:r>
              <a:rPr lang="en-US" sz="3200" dirty="0" smtClean="0"/>
              <a:t> d,</a:t>
            </a:r>
          </a:p>
          <a:p>
            <a:pPr algn="just"/>
            <a:r>
              <a:rPr lang="en-US" sz="3200" dirty="0" smtClean="0"/>
              <a:t>	</a:t>
            </a:r>
            <a:r>
              <a:rPr lang="en-US" sz="3200" dirty="0" smtClean="0"/>
              <a:t>					</a:t>
            </a:r>
            <a:r>
              <a:rPr lang="en-US" sz="3200" dirty="0" err="1" smtClean="0"/>
              <a:t>int</a:t>
            </a:r>
            <a:r>
              <a:rPr lang="en-US" sz="3200" dirty="0" smtClean="0"/>
              <a:t> h, </a:t>
            </a:r>
            <a:r>
              <a:rPr lang="en-US" sz="3200" dirty="0" err="1" smtClean="0"/>
              <a:t>int</a:t>
            </a:r>
            <a:r>
              <a:rPr lang="en-US" sz="3200" dirty="0" smtClean="0"/>
              <a:t> m)</a:t>
            </a:r>
            <a:endParaRPr lang="en-US" sz="32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sz="4000" b="1" dirty="0" smtClean="0"/>
              <a:t>The Gregorian Calendar Class</a:t>
            </a:r>
            <a:endParaRPr lang="en-US" sz="4000"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dirty="0" smtClean="0"/>
              <a:t>	</a:t>
            </a:r>
            <a:r>
              <a:rPr lang="en-US" sz="3200" dirty="0" smtClean="0"/>
              <a:t>The first form creates an object initialized with the current date and time.  Other forms allows you to specify how various date and time components will initialized.</a:t>
            </a:r>
          </a:p>
          <a:p>
            <a:pPr algn="just"/>
            <a:r>
              <a:rPr lang="en-US" sz="3200" b="1" dirty="0" smtClean="0"/>
              <a:t>	</a:t>
            </a:r>
            <a:r>
              <a:rPr lang="en-US" sz="3200" b="1" dirty="0" smtClean="0"/>
              <a:t>Remember that : Gregorian Calendar uses all the methods of Calendar class except that one new method introduce is </a:t>
            </a:r>
            <a:r>
              <a:rPr lang="en-US" sz="3200" b="1" dirty="0" err="1" smtClean="0"/>
              <a:t>isLeapYear</a:t>
            </a:r>
            <a:r>
              <a:rPr lang="en-US" sz="3200" b="1" dirty="0" smtClean="0"/>
              <a:t>() method which returns </a:t>
            </a:r>
            <a:r>
              <a:rPr lang="en-US" sz="3200" b="1" dirty="0" err="1" smtClean="0"/>
              <a:t>boolean</a:t>
            </a:r>
            <a:r>
              <a:rPr lang="en-US" sz="3200" b="1" dirty="0" smtClean="0"/>
              <a:t> value either true or false (check for leap year)</a:t>
            </a:r>
            <a:endParaRPr lang="en-US" sz="3200" b="1"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sz="3600" b="1" dirty="0" smtClean="0"/>
              <a:t>The Calendar and Gregorian Calendar Class</a:t>
            </a:r>
            <a:endParaRPr lang="en-US" sz="3600" dirty="0"/>
          </a:p>
        </p:txBody>
      </p:sp>
      <p:sp>
        <p:nvSpPr>
          <p:cNvPr id="6" name="TextBox 5"/>
          <p:cNvSpPr txBox="1"/>
          <p:nvPr/>
        </p:nvSpPr>
        <p:spPr>
          <a:xfrm>
            <a:off x="228600" y="990600"/>
            <a:ext cx="8763000" cy="4031873"/>
          </a:xfrm>
          <a:prstGeom prst="rect">
            <a:avLst/>
          </a:prstGeom>
          <a:noFill/>
        </p:spPr>
        <p:txBody>
          <a:bodyPr wrap="square" rtlCol="0">
            <a:spAutoFit/>
          </a:bodyPr>
          <a:lstStyle/>
          <a:p>
            <a:pPr marL="514350" indent="-514350" algn="just">
              <a:buAutoNum type="arabicParenBoth"/>
            </a:pPr>
            <a:r>
              <a:rPr lang="en-US" sz="3200" b="1" dirty="0" smtClean="0"/>
              <a:t>Write a program to display current year and check whether it is leap year or not ?</a:t>
            </a:r>
          </a:p>
          <a:p>
            <a:pPr marL="514350" indent="-514350" algn="just">
              <a:buAutoNum type="arabicParenBoth"/>
            </a:pPr>
            <a:r>
              <a:rPr lang="en-US" sz="3200" b="1" dirty="0" smtClean="0"/>
              <a:t>Write a program to enter your birth date from keyboard and find whether your birth year was leap year or not ?</a:t>
            </a:r>
          </a:p>
          <a:p>
            <a:pPr marL="514350" indent="-514350" algn="just">
              <a:buAutoNum type="arabicParenBoth"/>
            </a:pPr>
            <a:r>
              <a:rPr lang="en-US" sz="3200" b="1" dirty="0" smtClean="0"/>
              <a:t>Write a program to enter your birth date from keyboard and find no. of years, months and days from your birth date.</a:t>
            </a:r>
            <a:endParaRPr lang="en-US" sz="3200" b="1"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sz="3600" b="1" dirty="0" smtClean="0"/>
              <a:t>The </a:t>
            </a:r>
            <a:r>
              <a:rPr lang="en-US" sz="3600" b="1" dirty="0" err="1" smtClean="0"/>
              <a:t>DateFormat</a:t>
            </a:r>
            <a:r>
              <a:rPr lang="en-US" sz="3600" b="1" dirty="0" smtClean="0"/>
              <a:t> Class</a:t>
            </a:r>
            <a:endParaRPr lang="en-US" sz="3600" dirty="0"/>
          </a:p>
        </p:txBody>
      </p:sp>
      <p:sp>
        <p:nvSpPr>
          <p:cNvPr id="4" name="TextBox 3"/>
          <p:cNvSpPr txBox="1"/>
          <p:nvPr/>
        </p:nvSpPr>
        <p:spPr>
          <a:xfrm>
            <a:off x="228600" y="1066800"/>
            <a:ext cx="8763000" cy="4031873"/>
          </a:xfrm>
          <a:prstGeom prst="rect">
            <a:avLst/>
          </a:prstGeom>
          <a:noFill/>
        </p:spPr>
        <p:txBody>
          <a:bodyPr wrap="square" rtlCol="0">
            <a:spAutoFit/>
          </a:bodyPr>
          <a:lstStyle/>
          <a:p>
            <a:pPr algn="just"/>
            <a:r>
              <a:rPr lang="en-US" sz="3200" dirty="0" smtClean="0"/>
              <a:t>	</a:t>
            </a:r>
            <a:r>
              <a:rPr lang="en-US" sz="3200" dirty="0" err="1" smtClean="0"/>
              <a:t>DateFormat</a:t>
            </a:r>
            <a:r>
              <a:rPr lang="en-US" sz="3200" dirty="0" smtClean="0"/>
              <a:t> </a:t>
            </a:r>
            <a:r>
              <a:rPr lang="en-US" sz="3200" dirty="0" smtClean="0"/>
              <a:t>is an abstract class for date/time formatting subclasses which formats </a:t>
            </a:r>
            <a:r>
              <a:rPr lang="en-US" sz="3200" dirty="0" smtClean="0"/>
              <a:t>date </a:t>
            </a:r>
            <a:r>
              <a:rPr lang="en-US" sz="3200" dirty="0" smtClean="0"/>
              <a:t>or time in a language-independent manner</a:t>
            </a:r>
            <a:r>
              <a:rPr lang="en-US" sz="3200" dirty="0" smtClean="0"/>
              <a:t>.  In this class you can pass any formatting string as argument through which you can format your date and time.</a:t>
            </a:r>
          </a:p>
          <a:p>
            <a:pPr algn="just"/>
            <a:endParaRPr lang="en-US" sz="3200" b="1" dirty="0" smtClean="0"/>
          </a:p>
          <a:p>
            <a:pPr algn="just"/>
            <a:r>
              <a:rPr lang="en-US" sz="3200" b="1" dirty="0" smtClean="0">
                <a:hlinkClick r:id="rId2" action="ppaction://hlinkfile"/>
              </a:rPr>
              <a:t>ex\ex58.java</a:t>
            </a:r>
            <a:endParaRPr lang="en-US" sz="3200" b="1" dirty="0" smtClean="0"/>
          </a:p>
          <a:p>
            <a:pPr algn="just"/>
            <a:r>
              <a:rPr lang="en-US" sz="3200" b="1" dirty="0" smtClean="0">
                <a:hlinkClick r:id="rId3" action="ppaction://hlinkfile"/>
              </a:rPr>
              <a:t>ex\ex59.java</a:t>
            </a:r>
            <a:endParaRPr lang="en-US" sz="3200" b="1"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The Stack Class</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dirty="0" smtClean="0"/>
              <a:t>	A </a:t>
            </a:r>
            <a:r>
              <a:rPr lang="en-US" sz="3200" dirty="0" smtClean="0"/>
              <a:t>Stack is like a bucket in which you can put elements one-by-one in sequence and retrieve elements from the bucket according to the sequence of the last entered element. Stack is a collection of data and follows the </a:t>
            </a:r>
            <a:r>
              <a:rPr lang="en-US" sz="3200" b="1" dirty="0" smtClean="0"/>
              <a:t>LIFO (Last in, first out)</a:t>
            </a:r>
            <a:r>
              <a:rPr lang="en-US" sz="3200" dirty="0" smtClean="0"/>
              <a:t> rule that mean you can insert the elements one-by-one in sequence and the last inserted element can be retrieved at once from the bucket. Elements are inserted and retrieved to/from the stack through the push() and pop() method.</a:t>
            </a:r>
            <a:endParaRPr lang="en-US" sz="3200" b="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sz="4000" b="1" dirty="0" smtClean="0"/>
              <a:t>The Stack Class</a:t>
            </a:r>
            <a:endParaRPr lang="en-US" sz="4000" dirty="0"/>
          </a:p>
        </p:txBody>
      </p:sp>
      <p:sp>
        <p:nvSpPr>
          <p:cNvPr id="4" name="TextBox 3"/>
          <p:cNvSpPr txBox="1"/>
          <p:nvPr/>
        </p:nvSpPr>
        <p:spPr>
          <a:xfrm>
            <a:off x="228600" y="1066800"/>
            <a:ext cx="8763000" cy="1077218"/>
          </a:xfrm>
          <a:prstGeom prst="rect">
            <a:avLst/>
          </a:prstGeom>
          <a:noFill/>
        </p:spPr>
        <p:txBody>
          <a:bodyPr wrap="square" rtlCol="0">
            <a:spAutoFit/>
          </a:bodyPr>
          <a:lstStyle/>
          <a:p>
            <a:pPr algn="just"/>
            <a:r>
              <a:rPr lang="en-US" sz="3200" dirty="0" smtClean="0"/>
              <a:t>	Various methods defined by the class are as follows :</a:t>
            </a:r>
            <a:endParaRPr lang="en-US" sz="3200" b="1" dirty="0" smtClean="0"/>
          </a:p>
        </p:txBody>
      </p:sp>
      <p:graphicFrame>
        <p:nvGraphicFramePr>
          <p:cNvPr id="5" name="Table 4"/>
          <p:cNvGraphicFramePr>
            <a:graphicFrameLocks noGrp="1"/>
          </p:cNvGraphicFramePr>
          <p:nvPr/>
        </p:nvGraphicFramePr>
        <p:xfrm>
          <a:off x="304800" y="2209800"/>
          <a:ext cx="8458200" cy="3304902"/>
        </p:xfrm>
        <a:graphic>
          <a:graphicData uri="http://schemas.openxmlformats.org/drawingml/2006/table">
            <a:tbl>
              <a:tblPr firstRow="1" bandRow="1">
                <a:tableStyleId>{5C22544A-7EE6-4342-B048-85BDC9FD1C3A}</a:tableStyleId>
              </a:tblPr>
              <a:tblGrid>
                <a:gridCol w="2667000"/>
                <a:gridCol w="5791200"/>
              </a:tblGrid>
              <a:tr h="370114">
                <a:tc>
                  <a:txBody>
                    <a:bodyPr/>
                    <a:lstStyle/>
                    <a:p>
                      <a:pPr algn="ctr"/>
                      <a:r>
                        <a:rPr lang="en-US" dirty="0" smtClean="0"/>
                        <a:t>Method</a:t>
                      </a:r>
                      <a:endParaRPr lang="en-US" dirty="0"/>
                    </a:p>
                  </a:txBody>
                  <a:tcPr/>
                </a:tc>
                <a:tc>
                  <a:txBody>
                    <a:bodyPr/>
                    <a:lstStyle/>
                    <a:p>
                      <a:pPr algn="ctr"/>
                      <a:r>
                        <a:rPr lang="en-US" dirty="0" smtClean="0"/>
                        <a:t>Description</a:t>
                      </a:r>
                      <a:endParaRPr lang="en-US" dirty="0"/>
                    </a:p>
                  </a:txBody>
                  <a:tcPr/>
                </a:tc>
              </a:tr>
              <a:tr h="370114">
                <a:tc>
                  <a:txBody>
                    <a:bodyPr/>
                    <a:lstStyle/>
                    <a:p>
                      <a:pPr algn="just"/>
                      <a:r>
                        <a:rPr lang="en-US" dirty="0" err="1" smtClean="0"/>
                        <a:t>boolean</a:t>
                      </a:r>
                      <a:r>
                        <a:rPr lang="en-US" dirty="0" smtClean="0"/>
                        <a:t> empty()</a:t>
                      </a:r>
                      <a:endParaRPr lang="en-US" dirty="0"/>
                    </a:p>
                  </a:txBody>
                  <a:tcPr/>
                </a:tc>
                <a:tc>
                  <a:txBody>
                    <a:bodyPr/>
                    <a:lstStyle/>
                    <a:p>
                      <a:pPr algn="just"/>
                      <a:r>
                        <a:rPr lang="en-US" dirty="0" smtClean="0"/>
                        <a:t>Returns true if the</a:t>
                      </a:r>
                      <a:r>
                        <a:rPr lang="en-US" baseline="0" dirty="0" smtClean="0"/>
                        <a:t> stack is empty.  Otherwise returns false</a:t>
                      </a:r>
                      <a:endParaRPr lang="en-US" dirty="0"/>
                    </a:p>
                  </a:txBody>
                  <a:tcPr/>
                </a:tc>
              </a:tr>
              <a:tr h="370114">
                <a:tc>
                  <a:txBody>
                    <a:bodyPr/>
                    <a:lstStyle/>
                    <a:p>
                      <a:pPr algn="just"/>
                      <a:r>
                        <a:rPr lang="en-US" dirty="0" smtClean="0"/>
                        <a:t>Object peek()</a:t>
                      </a:r>
                      <a:endParaRPr lang="en-US" dirty="0"/>
                    </a:p>
                  </a:txBody>
                  <a:tcPr/>
                </a:tc>
                <a:tc>
                  <a:txBody>
                    <a:bodyPr/>
                    <a:lstStyle/>
                    <a:p>
                      <a:pPr algn="just"/>
                      <a:r>
                        <a:rPr lang="en-US" baseline="0" dirty="0" smtClean="0"/>
                        <a:t>Returns the object from the top of the stack but does not remove it from the stack</a:t>
                      </a:r>
                      <a:endParaRPr lang="en-US" baseline="0" dirty="0" smtClean="0"/>
                    </a:p>
                  </a:txBody>
                  <a:tcPr/>
                </a:tc>
              </a:tr>
              <a:tr h="370114">
                <a:tc>
                  <a:txBody>
                    <a:bodyPr/>
                    <a:lstStyle/>
                    <a:p>
                      <a:pPr algn="just"/>
                      <a:r>
                        <a:rPr lang="en-US" dirty="0" smtClean="0"/>
                        <a:t>Object pop()</a:t>
                      </a:r>
                      <a:endParaRPr lang="en-US" dirty="0"/>
                    </a:p>
                  </a:txBody>
                  <a:tcPr/>
                </a:tc>
                <a:tc>
                  <a:txBody>
                    <a:bodyPr/>
                    <a:lstStyle/>
                    <a:p>
                      <a:pPr algn="just"/>
                      <a:r>
                        <a:rPr lang="en-US" baseline="0" dirty="0" smtClean="0"/>
                        <a:t>Returns the object from the top of the stack and also removes it from the stack</a:t>
                      </a:r>
                      <a:endParaRPr lang="en-US" baseline="0" dirty="0" smtClean="0"/>
                    </a:p>
                  </a:txBody>
                  <a:tcPr/>
                </a:tc>
              </a:tr>
              <a:tr h="370114">
                <a:tc>
                  <a:txBody>
                    <a:bodyPr/>
                    <a:lstStyle/>
                    <a:p>
                      <a:pPr algn="just"/>
                      <a:r>
                        <a:rPr lang="en-US" dirty="0" smtClean="0"/>
                        <a:t>Object push(Object </a:t>
                      </a:r>
                      <a:r>
                        <a:rPr lang="en-US" dirty="0" err="1" smtClean="0"/>
                        <a:t>obj</a:t>
                      </a:r>
                      <a:r>
                        <a:rPr lang="en-US" dirty="0" smtClean="0"/>
                        <a:t>)</a:t>
                      </a:r>
                      <a:endParaRPr lang="en-US" dirty="0"/>
                    </a:p>
                  </a:txBody>
                  <a:tcPr/>
                </a:tc>
                <a:tc>
                  <a:txBody>
                    <a:bodyPr/>
                    <a:lstStyle/>
                    <a:p>
                      <a:pPr algn="just"/>
                      <a:r>
                        <a:rPr lang="en-US" baseline="0" dirty="0" smtClean="0"/>
                        <a:t>Pushes </a:t>
                      </a:r>
                      <a:r>
                        <a:rPr lang="en-US" baseline="0" dirty="0" err="1" smtClean="0"/>
                        <a:t>obj</a:t>
                      </a:r>
                      <a:r>
                        <a:rPr lang="en-US" baseline="0" dirty="0" smtClean="0"/>
                        <a:t> into the stack and also return the </a:t>
                      </a:r>
                      <a:r>
                        <a:rPr lang="en-US" baseline="0" dirty="0" err="1" smtClean="0"/>
                        <a:t>obj</a:t>
                      </a:r>
                      <a:endParaRPr lang="en-US" baseline="0" dirty="0" smtClean="0"/>
                    </a:p>
                  </a:txBody>
                  <a:tcPr/>
                </a:tc>
              </a:tr>
              <a:tr h="370114">
                <a:tc>
                  <a:txBody>
                    <a:bodyPr/>
                    <a:lstStyle/>
                    <a:p>
                      <a:pPr algn="just"/>
                      <a:r>
                        <a:rPr lang="en-US" dirty="0" err="1" smtClean="0"/>
                        <a:t>Int</a:t>
                      </a:r>
                      <a:r>
                        <a:rPr lang="en-US" dirty="0" smtClean="0"/>
                        <a:t> Search(Object </a:t>
                      </a:r>
                      <a:r>
                        <a:rPr lang="en-US" dirty="0" err="1" smtClean="0"/>
                        <a:t>obj</a:t>
                      </a:r>
                      <a:r>
                        <a:rPr lang="en-US" dirty="0" smtClean="0"/>
                        <a:t>)</a:t>
                      </a:r>
                      <a:endParaRPr lang="en-US" dirty="0"/>
                    </a:p>
                  </a:txBody>
                  <a:tcPr/>
                </a:tc>
                <a:tc>
                  <a:txBody>
                    <a:bodyPr/>
                    <a:lstStyle/>
                    <a:p>
                      <a:pPr algn="just"/>
                      <a:r>
                        <a:rPr lang="en-US" dirty="0" smtClean="0"/>
                        <a:t>Search the stack for the obj.</a:t>
                      </a:r>
                      <a:r>
                        <a:rPr lang="en-US" baseline="0" dirty="0" smtClean="0"/>
                        <a:t>  If not found it returns -1, otherwise returns the index at which </a:t>
                      </a:r>
                      <a:r>
                        <a:rPr lang="en-US" baseline="0" dirty="0" err="1" smtClean="0"/>
                        <a:t>obj</a:t>
                      </a:r>
                      <a:r>
                        <a:rPr lang="en-US" baseline="0" dirty="0" smtClean="0"/>
                        <a:t> is located.  The top of stack is index 1.</a:t>
                      </a:r>
                      <a:endParaRPr lang="en-US" dirty="0"/>
                    </a:p>
                  </a:txBody>
                  <a:tcPr/>
                </a:tc>
              </a:tr>
            </a:tbl>
          </a:graphicData>
        </a:graphic>
      </p:graphicFrame>
      <p:sp>
        <p:nvSpPr>
          <p:cNvPr id="6" name="TextBox 5"/>
          <p:cNvSpPr txBox="1"/>
          <p:nvPr/>
        </p:nvSpPr>
        <p:spPr>
          <a:xfrm>
            <a:off x="228600" y="5552182"/>
            <a:ext cx="8763000" cy="584775"/>
          </a:xfrm>
          <a:prstGeom prst="rect">
            <a:avLst/>
          </a:prstGeom>
          <a:noFill/>
        </p:spPr>
        <p:txBody>
          <a:bodyPr wrap="square" rtlCol="0">
            <a:spAutoFit/>
          </a:bodyPr>
          <a:lstStyle/>
          <a:p>
            <a:pPr algn="just"/>
            <a:r>
              <a:rPr lang="en-US" sz="3200" b="1" dirty="0" smtClean="0">
                <a:hlinkClick r:id="rId2" action="ppaction://hlinkfile"/>
              </a:rPr>
              <a:t>ex\ex60.java</a:t>
            </a:r>
            <a:endParaRPr lang="en-US" sz="3200" b="1"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The </a:t>
            </a:r>
            <a:r>
              <a:rPr lang="en-US" b="1" dirty="0" err="1" smtClean="0"/>
              <a:t>Hashtable</a:t>
            </a:r>
            <a:r>
              <a:rPr lang="en-US" b="1" dirty="0" smtClean="0"/>
              <a:t> Class</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dirty="0" smtClean="0"/>
              <a:t>	Hash </a:t>
            </a:r>
            <a:r>
              <a:rPr lang="en-US" sz="3200" dirty="0" smtClean="0"/>
              <a:t>Table holds the records according to the unique key value. It stores the non-contiguous key for several values. Hash Table is created using an algorithm (hashing function) to store the key and value regarding to the key in the hash bucket. If you want to store the value for the new key and if that key is already exists in the hash bucket then the situation known as </a:t>
            </a:r>
            <a:r>
              <a:rPr lang="en-US" sz="3200" b="1" dirty="0" smtClean="0"/>
              <a:t>collision </a:t>
            </a:r>
            <a:r>
              <a:rPr lang="en-US" sz="3200" dirty="0" smtClean="0"/>
              <a:t>occurs which is the problem in the hash table i.e. maintained by the hashing function. </a:t>
            </a:r>
            <a:endParaRPr lang="en-US" sz="3200" b="1"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The </a:t>
            </a:r>
            <a:r>
              <a:rPr lang="en-US" b="1" dirty="0" err="1" smtClean="0"/>
              <a:t>Hashtable</a:t>
            </a:r>
            <a:r>
              <a:rPr lang="en-US" b="1" dirty="0" smtClean="0"/>
              <a:t> Class</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dirty="0" smtClean="0"/>
              <a:t>	The </a:t>
            </a:r>
            <a:r>
              <a:rPr lang="en-US" sz="3200" dirty="0" smtClean="0"/>
              <a:t>drawback is that hash tables require a little bit more memory, and that you can not use the normal list procedures for working with them</a:t>
            </a:r>
            <a:r>
              <a:rPr lang="en-US" sz="3200" dirty="0" smtClean="0"/>
              <a:t>.</a:t>
            </a:r>
          </a:p>
          <a:p>
            <a:pPr algn="just"/>
            <a:r>
              <a:rPr lang="en-US" sz="3200" b="1" dirty="0" smtClean="0"/>
              <a:t>	</a:t>
            </a:r>
            <a:r>
              <a:rPr lang="en-US" sz="3200" dirty="0" smtClean="0"/>
              <a:t>In simple words we can say A hash table contains key and value.  Both key and value are objects.  The keys must be unique but the values need not be.  Another name of this type of data structure is associative array.</a:t>
            </a:r>
          </a:p>
          <a:p>
            <a:pPr algn="just"/>
            <a:r>
              <a:rPr lang="en-US" sz="3200" b="1" dirty="0" smtClean="0"/>
              <a:t>	</a:t>
            </a:r>
            <a:r>
              <a:rPr lang="en-US" sz="3200" b="1" dirty="0" smtClean="0"/>
              <a:t>Remember that : there is no size limit in </a:t>
            </a:r>
            <a:r>
              <a:rPr lang="en-US" sz="3200" b="1" dirty="0" err="1" smtClean="0"/>
              <a:t>hashtable</a:t>
            </a:r>
            <a:r>
              <a:rPr lang="en-US" sz="3200" b="1" dirty="0" smtClean="0"/>
              <a:t>.</a:t>
            </a:r>
            <a:endParaRPr lang="en-US" sz="3200" b="1"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a:t>
            </a:r>
            <a:endParaRPr lang="en-US" dirty="0"/>
          </a:p>
        </p:txBody>
      </p:sp>
      <p:sp>
        <p:nvSpPr>
          <p:cNvPr id="4" name="TextBox 3"/>
          <p:cNvSpPr txBox="1"/>
          <p:nvPr/>
        </p:nvSpPr>
        <p:spPr>
          <a:xfrm>
            <a:off x="228600" y="1066800"/>
            <a:ext cx="8763000" cy="5509200"/>
          </a:xfrm>
          <a:prstGeom prst="rect">
            <a:avLst/>
          </a:prstGeom>
          <a:noFill/>
        </p:spPr>
        <p:txBody>
          <a:bodyPr wrap="square" rtlCol="0">
            <a:spAutoFit/>
          </a:bodyPr>
          <a:lstStyle/>
          <a:p>
            <a:pPr algn="just"/>
            <a:r>
              <a:rPr lang="en-US" sz="3200" dirty="0" smtClean="0"/>
              <a:t>	</a:t>
            </a:r>
            <a:r>
              <a:rPr lang="en-US" sz="3200" dirty="0" err="1" smtClean="0"/>
              <a:t>java.util</a:t>
            </a:r>
            <a:r>
              <a:rPr lang="en-US" sz="3200" dirty="0" smtClean="0"/>
              <a:t> package has lots of classes and interfaces.  These are mainly related to the </a:t>
            </a:r>
            <a:r>
              <a:rPr lang="en-US" sz="3200" b="1" dirty="0" smtClean="0"/>
              <a:t>collection framework (Our next topic).  </a:t>
            </a:r>
            <a:r>
              <a:rPr lang="en-US" sz="3200" dirty="0" smtClean="0"/>
              <a:t>Apart from collection framework it has many utility classes related to date and time.</a:t>
            </a:r>
          </a:p>
          <a:p>
            <a:pPr algn="just"/>
            <a:r>
              <a:rPr lang="en-US" sz="3200" b="1" dirty="0" smtClean="0"/>
              <a:t>	</a:t>
            </a:r>
            <a:r>
              <a:rPr lang="en-US" sz="3200" dirty="0" smtClean="0"/>
              <a:t>Mainly the </a:t>
            </a:r>
            <a:r>
              <a:rPr lang="en-US" sz="3200" dirty="0" err="1" smtClean="0"/>
              <a:t>java.util</a:t>
            </a:r>
            <a:r>
              <a:rPr lang="en-US" sz="3200" dirty="0" smtClean="0"/>
              <a:t> package is known as utility package and it contains various classes which will become handy tool for us while developing the applications.</a:t>
            </a:r>
          </a:p>
          <a:p>
            <a:pPr algn="just"/>
            <a:r>
              <a:rPr lang="en-US" sz="3200" b="1" dirty="0" smtClean="0"/>
              <a:t>	Remember that : some of classes are not in our syllabi even though I have taken them.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sz="4000" b="1" dirty="0" smtClean="0"/>
              <a:t>The </a:t>
            </a:r>
            <a:r>
              <a:rPr lang="en-US" sz="4000" b="1" dirty="0" err="1" smtClean="0"/>
              <a:t>Hashtable</a:t>
            </a:r>
            <a:r>
              <a:rPr lang="en-US" sz="4000" b="1" dirty="0" smtClean="0"/>
              <a:t> Class</a:t>
            </a:r>
            <a:endParaRPr lang="en-US" sz="4000" dirty="0"/>
          </a:p>
        </p:txBody>
      </p:sp>
      <p:sp>
        <p:nvSpPr>
          <p:cNvPr id="4" name="TextBox 3"/>
          <p:cNvSpPr txBox="1"/>
          <p:nvPr/>
        </p:nvSpPr>
        <p:spPr>
          <a:xfrm>
            <a:off x="228600" y="1066800"/>
            <a:ext cx="8763000" cy="1077218"/>
          </a:xfrm>
          <a:prstGeom prst="rect">
            <a:avLst/>
          </a:prstGeom>
          <a:noFill/>
        </p:spPr>
        <p:txBody>
          <a:bodyPr wrap="square" rtlCol="0">
            <a:spAutoFit/>
          </a:bodyPr>
          <a:lstStyle/>
          <a:p>
            <a:pPr algn="just"/>
            <a:r>
              <a:rPr lang="en-US" sz="3200" dirty="0" smtClean="0"/>
              <a:t>	Various methods defined by the class are as follows :</a:t>
            </a:r>
            <a:endParaRPr lang="en-US" sz="3200" b="1" dirty="0" smtClean="0"/>
          </a:p>
        </p:txBody>
      </p:sp>
      <p:graphicFrame>
        <p:nvGraphicFramePr>
          <p:cNvPr id="5" name="Table 4"/>
          <p:cNvGraphicFramePr>
            <a:graphicFrameLocks noGrp="1"/>
          </p:cNvGraphicFramePr>
          <p:nvPr/>
        </p:nvGraphicFramePr>
        <p:xfrm>
          <a:off x="304800" y="2209800"/>
          <a:ext cx="8458200" cy="4040776"/>
        </p:xfrm>
        <a:graphic>
          <a:graphicData uri="http://schemas.openxmlformats.org/drawingml/2006/table">
            <a:tbl>
              <a:tblPr firstRow="1" bandRow="1">
                <a:tableStyleId>{5C22544A-7EE6-4342-B048-85BDC9FD1C3A}</a:tableStyleId>
              </a:tblPr>
              <a:tblGrid>
                <a:gridCol w="3429000"/>
                <a:gridCol w="5029200"/>
              </a:tblGrid>
              <a:tr h="370114">
                <a:tc>
                  <a:txBody>
                    <a:bodyPr/>
                    <a:lstStyle/>
                    <a:p>
                      <a:pPr algn="ctr"/>
                      <a:r>
                        <a:rPr lang="en-US" dirty="0" smtClean="0"/>
                        <a:t>Method</a:t>
                      </a:r>
                      <a:endParaRPr lang="en-US" dirty="0"/>
                    </a:p>
                  </a:txBody>
                  <a:tcPr/>
                </a:tc>
                <a:tc>
                  <a:txBody>
                    <a:bodyPr/>
                    <a:lstStyle/>
                    <a:p>
                      <a:pPr algn="ctr"/>
                      <a:r>
                        <a:rPr lang="en-US" dirty="0" smtClean="0"/>
                        <a:t>Description</a:t>
                      </a:r>
                      <a:endParaRPr lang="en-US" dirty="0"/>
                    </a:p>
                  </a:txBody>
                  <a:tcPr/>
                </a:tc>
              </a:tr>
              <a:tr h="370114">
                <a:tc>
                  <a:txBody>
                    <a:bodyPr/>
                    <a:lstStyle/>
                    <a:p>
                      <a:pPr algn="just"/>
                      <a:r>
                        <a:rPr lang="en-US" dirty="0" err="1" smtClean="0"/>
                        <a:t>boolean</a:t>
                      </a:r>
                      <a:r>
                        <a:rPr lang="en-US" dirty="0" smtClean="0"/>
                        <a:t> contains(Object</a:t>
                      </a:r>
                      <a:r>
                        <a:rPr lang="en-US" baseline="0" dirty="0" smtClean="0"/>
                        <a:t> v)</a:t>
                      </a:r>
                      <a:endParaRPr lang="en-US" dirty="0"/>
                    </a:p>
                  </a:txBody>
                  <a:tcPr/>
                </a:tc>
                <a:tc>
                  <a:txBody>
                    <a:bodyPr/>
                    <a:lstStyle/>
                    <a:p>
                      <a:pPr algn="just"/>
                      <a:r>
                        <a:rPr lang="en-US" dirty="0" smtClean="0"/>
                        <a:t>Returns true if the hash table contains v as one of its values.  Otherwise returns false.</a:t>
                      </a:r>
                      <a:endParaRPr lang="en-US" dirty="0"/>
                    </a:p>
                  </a:txBody>
                  <a:tcPr/>
                </a:tc>
              </a:tr>
              <a:tr h="370114">
                <a:tc>
                  <a:txBody>
                    <a:bodyPr/>
                    <a:lstStyle/>
                    <a:p>
                      <a:pPr algn="just"/>
                      <a:r>
                        <a:rPr lang="en-US" dirty="0" err="1" smtClean="0"/>
                        <a:t>boolean</a:t>
                      </a:r>
                      <a:r>
                        <a:rPr lang="en-US" dirty="0" smtClean="0"/>
                        <a:t> </a:t>
                      </a:r>
                      <a:r>
                        <a:rPr lang="en-US" dirty="0" err="1" smtClean="0"/>
                        <a:t>containsKey</a:t>
                      </a:r>
                      <a:r>
                        <a:rPr lang="en-US" dirty="0" smtClean="0"/>
                        <a:t> (Object</a:t>
                      </a:r>
                      <a:r>
                        <a:rPr lang="en-US" baseline="0" dirty="0" smtClean="0"/>
                        <a:t> k)</a:t>
                      </a:r>
                      <a:endParaRPr lang="en-US" dirty="0"/>
                    </a:p>
                  </a:txBody>
                  <a:tcPr/>
                </a:tc>
                <a:tc>
                  <a:txBody>
                    <a:bodyPr/>
                    <a:lstStyle/>
                    <a:p>
                      <a:pPr algn="just"/>
                      <a:r>
                        <a:rPr lang="en-US" baseline="0" dirty="0" smtClean="0"/>
                        <a:t>Returns true if the hash table contains k as one of its keys otherwise returns false.</a:t>
                      </a:r>
                      <a:endParaRPr lang="en-US" baseline="0" dirty="0" smtClean="0"/>
                    </a:p>
                  </a:txBody>
                  <a:tcPr/>
                </a:tc>
              </a:tr>
              <a:tr h="370114">
                <a:tc>
                  <a:txBody>
                    <a:bodyPr/>
                    <a:lstStyle/>
                    <a:p>
                      <a:pPr algn="just"/>
                      <a:r>
                        <a:rPr lang="en-US" dirty="0" err="1" smtClean="0"/>
                        <a:t>booleans</a:t>
                      </a:r>
                      <a:r>
                        <a:rPr lang="en-US" dirty="0" smtClean="0"/>
                        <a:t> </a:t>
                      </a:r>
                      <a:r>
                        <a:rPr lang="en-US" dirty="0" err="1" smtClean="0"/>
                        <a:t>containsValue</a:t>
                      </a:r>
                      <a:r>
                        <a:rPr lang="en-US" dirty="0" smtClean="0"/>
                        <a:t>(Object v)</a:t>
                      </a:r>
                      <a:endParaRPr lang="en-US" dirty="0"/>
                    </a:p>
                  </a:txBody>
                  <a:tcPr/>
                </a:tc>
                <a:tc>
                  <a:txBody>
                    <a:bodyPr/>
                    <a:lstStyle/>
                    <a:p>
                      <a:pPr algn="just"/>
                      <a:r>
                        <a:rPr lang="en-US" dirty="0" smtClean="0"/>
                        <a:t>Returns true if the hash table contains v as one of its values.  Otherwise returns false.</a:t>
                      </a:r>
                      <a:endParaRPr lang="en-US" baseline="0" dirty="0" smtClean="0"/>
                    </a:p>
                  </a:txBody>
                  <a:tcPr/>
                </a:tc>
              </a:tr>
              <a:tr h="370114">
                <a:tc>
                  <a:txBody>
                    <a:bodyPr/>
                    <a:lstStyle/>
                    <a:p>
                      <a:pPr algn="just"/>
                      <a:r>
                        <a:rPr lang="en-US" dirty="0" smtClean="0"/>
                        <a:t>Enumeration elements()</a:t>
                      </a:r>
                      <a:endParaRPr lang="en-US" dirty="0"/>
                    </a:p>
                  </a:txBody>
                  <a:tcPr/>
                </a:tc>
                <a:tc>
                  <a:txBody>
                    <a:bodyPr/>
                    <a:lstStyle/>
                    <a:p>
                      <a:pPr algn="just"/>
                      <a:r>
                        <a:rPr lang="en-US" baseline="0" dirty="0" smtClean="0"/>
                        <a:t>Returns an enumeration of the values</a:t>
                      </a:r>
                      <a:endParaRPr lang="en-US" baseline="0" dirty="0" smtClean="0"/>
                    </a:p>
                  </a:txBody>
                  <a:tcPr/>
                </a:tc>
              </a:tr>
              <a:tr h="370114">
                <a:tc>
                  <a:txBody>
                    <a:bodyPr/>
                    <a:lstStyle/>
                    <a:p>
                      <a:pPr algn="just"/>
                      <a:r>
                        <a:rPr lang="en-US" dirty="0" smtClean="0"/>
                        <a:t>Object get(Object k)</a:t>
                      </a:r>
                      <a:endParaRPr lang="en-US" dirty="0"/>
                    </a:p>
                  </a:txBody>
                  <a:tcPr/>
                </a:tc>
                <a:tc>
                  <a:txBody>
                    <a:bodyPr/>
                    <a:lstStyle/>
                    <a:p>
                      <a:pPr algn="just"/>
                      <a:r>
                        <a:rPr lang="en-US" dirty="0" smtClean="0"/>
                        <a:t>Returns the value associated with the key k</a:t>
                      </a:r>
                    </a:p>
                  </a:txBody>
                  <a:tcPr/>
                </a:tc>
              </a:tr>
              <a:tr h="370114">
                <a:tc>
                  <a:txBody>
                    <a:bodyPr/>
                    <a:lstStyle/>
                    <a:p>
                      <a:pPr algn="just"/>
                      <a:r>
                        <a:rPr lang="en-US" dirty="0" smtClean="0"/>
                        <a:t>Boolean </a:t>
                      </a:r>
                      <a:r>
                        <a:rPr lang="en-US" dirty="0" err="1" smtClean="0"/>
                        <a:t>isEmpty</a:t>
                      </a:r>
                      <a:r>
                        <a:rPr lang="en-US" dirty="0" smtClean="0"/>
                        <a:t>()</a:t>
                      </a:r>
                      <a:endParaRPr lang="en-US" dirty="0"/>
                    </a:p>
                  </a:txBody>
                  <a:tcPr/>
                </a:tc>
                <a:tc>
                  <a:txBody>
                    <a:bodyPr/>
                    <a:lstStyle/>
                    <a:p>
                      <a:pPr algn="just"/>
                      <a:r>
                        <a:rPr lang="en-US" dirty="0" smtClean="0"/>
                        <a:t>Returns true if the </a:t>
                      </a:r>
                      <a:r>
                        <a:rPr lang="en-US" dirty="0" err="1" smtClean="0"/>
                        <a:t>hashtable</a:t>
                      </a:r>
                      <a:r>
                        <a:rPr lang="en-US" dirty="0" smtClean="0"/>
                        <a:t> is empty</a:t>
                      </a:r>
                      <a:r>
                        <a:rPr lang="en-US" baseline="0" dirty="0" smtClean="0"/>
                        <a:t> otherwise returns false</a:t>
                      </a:r>
                      <a:endParaRPr lang="en-US" dirty="0" smtClean="0"/>
                    </a:p>
                  </a:txBody>
                  <a:tcPr/>
                </a:tc>
              </a:tr>
              <a:tr h="370114">
                <a:tc>
                  <a:txBody>
                    <a:bodyPr/>
                    <a:lstStyle/>
                    <a:p>
                      <a:pPr algn="just"/>
                      <a:r>
                        <a:rPr lang="en-US" dirty="0" smtClean="0"/>
                        <a:t>Enumeration keys()</a:t>
                      </a:r>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baseline="0" dirty="0" smtClean="0"/>
                        <a:t>Returns an enumeration of the keys</a:t>
                      </a:r>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sz="4000" b="1" dirty="0" smtClean="0"/>
              <a:t>The </a:t>
            </a:r>
            <a:r>
              <a:rPr lang="en-US" sz="4000" b="1" dirty="0" err="1" smtClean="0"/>
              <a:t>Hashtable</a:t>
            </a:r>
            <a:r>
              <a:rPr lang="en-US" sz="4000" b="1" dirty="0" smtClean="0"/>
              <a:t> Class</a:t>
            </a:r>
            <a:endParaRPr lang="en-US" sz="4000" dirty="0"/>
          </a:p>
        </p:txBody>
      </p:sp>
      <p:sp>
        <p:nvSpPr>
          <p:cNvPr id="4" name="TextBox 3"/>
          <p:cNvSpPr txBox="1"/>
          <p:nvPr/>
        </p:nvSpPr>
        <p:spPr>
          <a:xfrm>
            <a:off x="228600" y="1066800"/>
            <a:ext cx="8763000" cy="1077218"/>
          </a:xfrm>
          <a:prstGeom prst="rect">
            <a:avLst/>
          </a:prstGeom>
          <a:noFill/>
        </p:spPr>
        <p:txBody>
          <a:bodyPr wrap="square" rtlCol="0">
            <a:spAutoFit/>
          </a:bodyPr>
          <a:lstStyle/>
          <a:p>
            <a:pPr algn="just"/>
            <a:r>
              <a:rPr lang="en-US" sz="3200" dirty="0" smtClean="0"/>
              <a:t>	Various methods defined by the class are as follows :</a:t>
            </a:r>
            <a:endParaRPr lang="en-US" sz="3200" b="1" dirty="0" smtClean="0"/>
          </a:p>
        </p:txBody>
      </p:sp>
      <p:graphicFrame>
        <p:nvGraphicFramePr>
          <p:cNvPr id="5" name="Table 4"/>
          <p:cNvGraphicFramePr>
            <a:graphicFrameLocks noGrp="1"/>
          </p:cNvGraphicFramePr>
          <p:nvPr/>
        </p:nvGraphicFramePr>
        <p:xfrm>
          <a:off x="304800" y="2209800"/>
          <a:ext cx="8458200" cy="1750422"/>
        </p:xfrm>
        <a:graphic>
          <a:graphicData uri="http://schemas.openxmlformats.org/drawingml/2006/table">
            <a:tbl>
              <a:tblPr firstRow="1" bandRow="1">
                <a:tableStyleId>{5C22544A-7EE6-4342-B048-85BDC9FD1C3A}</a:tableStyleId>
              </a:tblPr>
              <a:tblGrid>
                <a:gridCol w="3429000"/>
                <a:gridCol w="5029200"/>
              </a:tblGrid>
              <a:tr h="370114">
                <a:tc>
                  <a:txBody>
                    <a:bodyPr/>
                    <a:lstStyle/>
                    <a:p>
                      <a:pPr algn="ctr"/>
                      <a:r>
                        <a:rPr lang="en-US" dirty="0" smtClean="0"/>
                        <a:t>Method</a:t>
                      </a:r>
                      <a:endParaRPr lang="en-US" dirty="0"/>
                    </a:p>
                  </a:txBody>
                  <a:tcPr/>
                </a:tc>
                <a:tc>
                  <a:txBody>
                    <a:bodyPr/>
                    <a:lstStyle/>
                    <a:p>
                      <a:pPr algn="ctr"/>
                      <a:r>
                        <a:rPr lang="en-US" dirty="0" smtClean="0"/>
                        <a:t>Description</a:t>
                      </a:r>
                      <a:endParaRPr lang="en-US" dirty="0"/>
                    </a:p>
                  </a:txBody>
                  <a:tcPr/>
                </a:tc>
              </a:tr>
              <a:tr h="370114">
                <a:tc>
                  <a:txBody>
                    <a:bodyPr/>
                    <a:lstStyle/>
                    <a:p>
                      <a:pPr algn="just"/>
                      <a:r>
                        <a:rPr lang="en-US" dirty="0" smtClean="0"/>
                        <a:t>Object put(Object</a:t>
                      </a:r>
                      <a:r>
                        <a:rPr lang="en-US" baseline="0" dirty="0" smtClean="0"/>
                        <a:t> k, Object v)</a:t>
                      </a:r>
                      <a:endParaRPr lang="en-US" dirty="0"/>
                    </a:p>
                  </a:txBody>
                  <a:tcPr/>
                </a:tc>
                <a:tc>
                  <a:txBody>
                    <a:bodyPr/>
                    <a:lstStyle/>
                    <a:p>
                      <a:pPr algn="just"/>
                      <a:r>
                        <a:rPr lang="en-US" dirty="0" smtClean="0"/>
                        <a:t>Puts</a:t>
                      </a:r>
                      <a:r>
                        <a:rPr lang="en-US" baseline="0" dirty="0" smtClean="0"/>
                        <a:t> a key / value pair into the </a:t>
                      </a:r>
                      <a:r>
                        <a:rPr lang="en-US" baseline="0" dirty="0" err="1" smtClean="0"/>
                        <a:t>hashtable</a:t>
                      </a:r>
                      <a:r>
                        <a:rPr lang="en-US" baseline="0" dirty="0" smtClean="0"/>
                        <a:t>.  Here the key is k and the value is v.</a:t>
                      </a:r>
                      <a:endParaRPr lang="en-US" dirty="0"/>
                    </a:p>
                  </a:txBody>
                  <a:tcPr/>
                </a:tc>
              </a:tr>
              <a:tr h="370114">
                <a:tc>
                  <a:txBody>
                    <a:bodyPr/>
                    <a:lstStyle/>
                    <a:p>
                      <a:pPr algn="just"/>
                      <a:r>
                        <a:rPr lang="en-US" dirty="0" smtClean="0"/>
                        <a:t>Object remove(Object</a:t>
                      </a:r>
                      <a:r>
                        <a:rPr lang="en-US" baseline="0" dirty="0" smtClean="0"/>
                        <a:t> k)</a:t>
                      </a:r>
                      <a:endParaRPr lang="en-US" dirty="0"/>
                    </a:p>
                  </a:txBody>
                  <a:tcPr/>
                </a:tc>
                <a:tc>
                  <a:txBody>
                    <a:bodyPr/>
                    <a:lstStyle/>
                    <a:p>
                      <a:pPr algn="just"/>
                      <a:r>
                        <a:rPr lang="en-US" baseline="0" dirty="0" smtClean="0"/>
                        <a:t>Removes the key / value pair whose key is k</a:t>
                      </a:r>
                      <a:endParaRPr lang="en-US" baseline="0" dirty="0" smtClean="0"/>
                    </a:p>
                  </a:txBody>
                  <a:tcPr/>
                </a:tc>
              </a:tr>
              <a:tr h="370114">
                <a:tc>
                  <a:txBody>
                    <a:bodyPr/>
                    <a:lstStyle/>
                    <a:p>
                      <a:pPr algn="just"/>
                      <a:r>
                        <a:rPr lang="en-US" dirty="0" err="1" smtClean="0"/>
                        <a:t>int</a:t>
                      </a:r>
                      <a:r>
                        <a:rPr lang="en-US" dirty="0" smtClean="0"/>
                        <a:t> size()</a:t>
                      </a:r>
                      <a:endParaRPr lang="en-US" dirty="0"/>
                    </a:p>
                  </a:txBody>
                  <a:tcPr/>
                </a:tc>
                <a:tc>
                  <a:txBody>
                    <a:bodyPr/>
                    <a:lstStyle/>
                    <a:p>
                      <a:pPr algn="just"/>
                      <a:r>
                        <a:rPr lang="en-US" baseline="0" dirty="0" smtClean="0"/>
                        <a:t>Returns the number of keys in the </a:t>
                      </a:r>
                      <a:r>
                        <a:rPr lang="en-US" baseline="0" dirty="0" err="1" smtClean="0"/>
                        <a:t>hashtable</a:t>
                      </a:r>
                      <a:endParaRPr lang="en-US" baseline="0" dirty="0" smtClean="0"/>
                    </a:p>
                  </a:txBody>
                  <a:tcPr/>
                </a:tc>
              </a:tr>
            </a:tbl>
          </a:graphicData>
        </a:graphic>
      </p:graphicFrame>
      <p:sp>
        <p:nvSpPr>
          <p:cNvPr id="6" name="TextBox 5"/>
          <p:cNvSpPr txBox="1"/>
          <p:nvPr/>
        </p:nvSpPr>
        <p:spPr>
          <a:xfrm>
            <a:off x="228600" y="4114800"/>
            <a:ext cx="8763000" cy="584775"/>
          </a:xfrm>
          <a:prstGeom prst="rect">
            <a:avLst/>
          </a:prstGeom>
          <a:noFill/>
        </p:spPr>
        <p:txBody>
          <a:bodyPr wrap="square" rtlCol="0">
            <a:spAutoFit/>
          </a:bodyPr>
          <a:lstStyle/>
          <a:p>
            <a:pPr algn="just"/>
            <a:r>
              <a:rPr lang="en-US" sz="3200" b="1" dirty="0" smtClean="0">
                <a:hlinkClick r:id="rId2" action="ppaction://hlinkfile"/>
              </a:rPr>
              <a:t>ex\ex61.java</a:t>
            </a:r>
            <a:endParaRPr lang="en-US" sz="3200" b="1"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The </a:t>
            </a:r>
            <a:r>
              <a:rPr lang="en-US" b="1" dirty="0" err="1" smtClean="0"/>
              <a:t>StringTokenizer</a:t>
            </a:r>
            <a:r>
              <a:rPr lang="en-US" b="1" dirty="0" smtClean="0"/>
              <a:t> Class</a:t>
            </a:r>
            <a:endParaRPr lang="en-US" dirty="0"/>
          </a:p>
        </p:txBody>
      </p:sp>
      <p:sp>
        <p:nvSpPr>
          <p:cNvPr id="4" name="TextBox 3"/>
          <p:cNvSpPr txBox="1"/>
          <p:nvPr/>
        </p:nvSpPr>
        <p:spPr>
          <a:xfrm>
            <a:off x="228600" y="1066800"/>
            <a:ext cx="8763000" cy="3046988"/>
          </a:xfrm>
          <a:prstGeom prst="rect">
            <a:avLst/>
          </a:prstGeom>
          <a:noFill/>
        </p:spPr>
        <p:txBody>
          <a:bodyPr wrap="square" rtlCol="0">
            <a:spAutoFit/>
          </a:bodyPr>
          <a:lstStyle/>
          <a:p>
            <a:pPr algn="just"/>
            <a:r>
              <a:rPr lang="en-US" sz="3200" dirty="0" smtClean="0"/>
              <a:t>	</a:t>
            </a:r>
            <a:r>
              <a:rPr lang="en-US" sz="3200" dirty="0" smtClean="0"/>
              <a:t>T</a:t>
            </a:r>
            <a:r>
              <a:rPr lang="en-US" sz="3200" dirty="0" smtClean="0"/>
              <a:t>okens </a:t>
            </a:r>
            <a:r>
              <a:rPr lang="en-US" sz="3200" dirty="0" smtClean="0"/>
              <a:t>can be used where we want to break an application into tokens. We have to break a String  into tokens as well as we will know how many tokens has been generated</a:t>
            </a:r>
            <a:r>
              <a:rPr lang="en-US" sz="3200" dirty="0" smtClean="0"/>
              <a:t>.  </a:t>
            </a:r>
            <a:r>
              <a:rPr lang="en-US" sz="3200" dirty="0" err="1" smtClean="0"/>
              <a:t>StringTokenizer</a:t>
            </a:r>
            <a:r>
              <a:rPr lang="en-US" sz="3200" dirty="0" smtClean="0"/>
              <a:t> </a:t>
            </a:r>
            <a:r>
              <a:rPr lang="en-US" sz="3200" dirty="0" smtClean="0"/>
              <a:t>is a class in </a:t>
            </a:r>
            <a:r>
              <a:rPr lang="en-US" sz="3200" dirty="0" err="1" smtClean="0"/>
              <a:t>java.util.package</a:t>
            </a:r>
            <a:r>
              <a:rPr lang="en-US" sz="3200" dirty="0" smtClean="0"/>
              <a:t>. We are using while loop to generate tokens.</a:t>
            </a:r>
            <a:endParaRPr lang="en-US" sz="32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sz="4000" b="1" dirty="0" smtClean="0"/>
              <a:t>The </a:t>
            </a:r>
            <a:r>
              <a:rPr lang="en-US" sz="4000" b="1" dirty="0" err="1" smtClean="0"/>
              <a:t>StringTokenizer</a:t>
            </a:r>
            <a:r>
              <a:rPr lang="en-US" sz="4000" b="1" dirty="0" smtClean="0"/>
              <a:t> Class</a:t>
            </a:r>
            <a:endParaRPr lang="en-US" sz="4000" dirty="0"/>
          </a:p>
        </p:txBody>
      </p:sp>
      <p:sp>
        <p:nvSpPr>
          <p:cNvPr id="4" name="TextBox 3"/>
          <p:cNvSpPr txBox="1"/>
          <p:nvPr/>
        </p:nvSpPr>
        <p:spPr>
          <a:xfrm>
            <a:off x="228600" y="1066800"/>
            <a:ext cx="8763000" cy="1077218"/>
          </a:xfrm>
          <a:prstGeom prst="rect">
            <a:avLst/>
          </a:prstGeom>
          <a:noFill/>
        </p:spPr>
        <p:txBody>
          <a:bodyPr wrap="square" rtlCol="0">
            <a:spAutoFit/>
          </a:bodyPr>
          <a:lstStyle/>
          <a:p>
            <a:pPr algn="just"/>
            <a:r>
              <a:rPr lang="en-US" sz="3200" dirty="0" smtClean="0"/>
              <a:t>	Various methods defined by the class are as follows :</a:t>
            </a:r>
            <a:endParaRPr lang="en-US" sz="3200" b="1" dirty="0" smtClean="0"/>
          </a:p>
        </p:txBody>
      </p:sp>
      <p:graphicFrame>
        <p:nvGraphicFramePr>
          <p:cNvPr id="5" name="Table 4"/>
          <p:cNvGraphicFramePr>
            <a:graphicFrameLocks noGrp="1"/>
          </p:cNvGraphicFramePr>
          <p:nvPr/>
        </p:nvGraphicFramePr>
        <p:xfrm>
          <a:off x="304800" y="2209800"/>
          <a:ext cx="8458200" cy="1750422"/>
        </p:xfrm>
        <a:graphic>
          <a:graphicData uri="http://schemas.openxmlformats.org/drawingml/2006/table">
            <a:tbl>
              <a:tblPr firstRow="1" bandRow="1">
                <a:tableStyleId>{5C22544A-7EE6-4342-B048-85BDC9FD1C3A}</a:tableStyleId>
              </a:tblPr>
              <a:tblGrid>
                <a:gridCol w="3429000"/>
                <a:gridCol w="5029200"/>
              </a:tblGrid>
              <a:tr h="370114">
                <a:tc>
                  <a:txBody>
                    <a:bodyPr/>
                    <a:lstStyle/>
                    <a:p>
                      <a:pPr algn="ctr"/>
                      <a:r>
                        <a:rPr lang="en-US" dirty="0" smtClean="0"/>
                        <a:t>Method</a:t>
                      </a:r>
                      <a:endParaRPr lang="en-US" dirty="0"/>
                    </a:p>
                  </a:txBody>
                  <a:tcPr/>
                </a:tc>
                <a:tc>
                  <a:txBody>
                    <a:bodyPr/>
                    <a:lstStyle/>
                    <a:p>
                      <a:pPr algn="ctr"/>
                      <a:r>
                        <a:rPr lang="en-US" dirty="0" smtClean="0"/>
                        <a:t>Description</a:t>
                      </a:r>
                      <a:endParaRPr lang="en-US" dirty="0"/>
                    </a:p>
                  </a:txBody>
                  <a:tcPr/>
                </a:tc>
              </a:tr>
              <a:tr h="370114">
                <a:tc>
                  <a:txBody>
                    <a:bodyPr/>
                    <a:lstStyle/>
                    <a:p>
                      <a:pPr algn="just"/>
                      <a:r>
                        <a:rPr lang="en-US" dirty="0" err="1" smtClean="0"/>
                        <a:t>int</a:t>
                      </a:r>
                      <a:r>
                        <a:rPr lang="en-US" dirty="0" smtClean="0"/>
                        <a:t> </a:t>
                      </a:r>
                      <a:r>
                        <a:rPr lang="en-US" dirty="0" err="1" smtClean="0"/>
                        <a:t>countTokens</a:t>
                      </a:r>
                      <a:r>
                        <a:rPr lang="en-US" dirty="0" smtClean="0"/>
                        <a:t>()</a:t>
                      </a:r>
                      <a:endParaRPr lang="en-US" dirty="0"/>
                    </a:p>
                  </a:txBody>
                  <a:tcPr/>
                </a:tc>
                <a:tc>
                  <a:txBody>
                    <a:bodyPr/>
                    <a:lstStyle/>
                    <a:p>
                      <a:pPr algn="just"/>
                      <a:r>
                        <a:rPr lang="en-US" dirty="0" smtClean="0"/>
                        <a:t>Returns the number</a:t>
                      </a:r>
                      <a:r>
                        <a:rPr lang="en-US" baseline="0" dirty="0" smtClean="0"/>
                        <a:t> of tokens in the string</a:t>
                      </a:r>
                      <a:endParaRPr lang="en-US" dirty="0"/>
                    </a:p>
                  </a:txBody>
                  <a:tcPr/>
                </a:tc>
              </a:tr>
              <a:tr h="370114">
                <a:tc>
                  <a:txBody>
                    <a:bodyPr/>
                    <a:lstStyle/>
                    <a:p>
                      <a:pPr algn="just"/>
                      <a:r>
                        <a:rPr lang="en-US" dirty="0" err="1" smtClean="0"/>
                        <a:t>boolean</a:t>
                      </a:r>
                      <a:r>
                        <a:rPr lang="en-US" dirty="0" smtClean="0"/>
                        <a:t> </a:t>
                      </a:r>
                      <a:r>
                        <a:rPr lang="en-US" dirty="0" err="1" smtClean="0"/>
                        <a:t>hasMoreTokens</a:t>
                      </a:r>
                      <a:r>
                        <a:rPr lang="en-US" dirty="0" smtClean="0"/>
                        <a:t>()</a:t>
                      </a:r>
                      <a:endParaRPr lang="en-US" dirty="0"/>
                    </a:p>
                  </a:txBody>
                  <a:tcPr/>
                </a:tc>
                <a:tc>
                  <a:txBody>
                    <a:bodyPr/>
                    <a:lstStyle/>
                    <a:p>
                      <a:pPr algn="just"/>
                      <a:r>
                        <a:rPr lang="en-US" baseline="0" dirty="0" smtClean="0"/>
                        <a:t>Returns true if there are more tokens.  Otherwise returns false</a:t>
                      </a:r>
                      <a:endParaRPr lang="en-US" baseline="0" dirty="0" smtClean="0"/>
                    </a:p>
                  </a:txBody>
                  <a:tcPr/>
                </a:tc>
              </a:tr>
              <a:tr h="370114">
                <a:tc>
                  <a:txBody>
                    <a:bodyPr/>
                    <a:lstStyle/>
                    <a:p>
                      <a:pPr algn="just"/>
                      <a:r>
                        <a:rPr lang="en-US" dirty="0" smtClean="0"/>
                        <a:t>String</a:t>
                      </a:r>
                      <a:r>
                        <a:rPr lang="en-US" baseline="0" dirty="0" smtClean="0"/>
                        <a:t> </a:t>
                      </a:r>
                      <a:r>
                        <a:rPr lang="en-US" baseline="0" dirty="0" err="1" smtClean="0"/>
                        <a:t>nextToken</a:t>
                      </a:r>
                      <a:r>
                        <a:rPr lang="en-US" baseline="0" dirty="0" smtClean="0"/>
                        <a:t>()</a:t>
                      </a:r>
                      <a:endParaRPr lang="en-US" dirty="0"/>
                    </a:p>
                  </a:txBody>
                  <a:tcPr/>
                </a:tc>
                <a:tc>
                  <a:txBody>
                    <a:bodyPr/>
                    <a:lstStyle/>
                    <a:p>
                      <a:pPr algn="just"/>
                      <a:r>
                        <a:rPr lang="en-US" baseline="0" dirty="0" smtClean="0"/>
                        <a:t>Returns the next token</a:t>
                      </a:r>
                      <a:endParaRPr lang="en-US" baseline="0" dirty="0" smtClean="0"/>
                    </a:p>
                  </a:txBody>
                  <a:tcPr/>
                </a:tc>
              </a:tr>
            </a:tbl>
          </a:graphicData>
        </a:graphic>
      </p:graphicFrame>
      <p:sp>
        <p:nvSpPr>
          <p:cNvPr id="6" name="TextBox 5"/>
          <p:cNvSpPr txBox="1"/>
          <p:nvPr/>
        </p:nvSpPr>
        <p:spPr>
          <a:xfrm>
            <a:off x="228600" y="4114800"/>
            <a:ext cx="8763000" cy="584775"/>
          </a:xfrm>
          <a:prstGeom prst="rect">
            <a:avLst/>
          </a:prstGeom>
          <a:noFill/>
        </p:spPr>
        <p:txBody>
          <a:bodyPr wrap="square" rtlCol="0">
            <a:spAutoFit/>
          </a:bodyPr>
          <a:lstStyle/>
          <a:p>
            <a:pPr algn="just"/>
            <a:r>
              <a:rPr lang="en-US" sz="3200" b="1" smtClean="0">
                <a:hlinkClick r:id="rId2" action="ppaction://hlinkfile"/>
              </a:rPr>
              <a:t>ex\ex62.java</a:t>
            </a:r>
            <a:endParaRPr lang="en-US" sz="3200" b="1"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95600"/>
            <a:ext cx="9144000" cy="1470025"/>
          </a:xfrm>
        </p:spPr>
        <p:txBody>
          <a:bodyPr>
            <a:normAutofit/>
          </a:bodyPr>
          <a:lstStyle/>
          <a:p>
            <a:r>
              <a:rPr lang="en-US" sz="7200" b="1" dirty="0" smtClean="0"/>
              <a:t>Thank You</a:t>
            </a:r>
            <a:endParaRPr lang="en-US" sz="7200" dirty="0"/>
          </a:p>
        </p:txBody>
      </p:sp>
      <p:pic>
        <p:nvPicPr>
          <p:cNvPr id="4" name="Picture 3" descr="logo.JPG"/>
          <p:cNvPicPr>
            <a:picLocks noChangeAspect="1"/>
          </p:cNvPicPr>
          <p:nvPr/>
        </p:nvPicPr>
        <p:blipFill>
          <a:blip r:embed="rId2"/>
          <a:stretch>
            <a:fillRect/>
          </a:stretch>
        </p:blipFill>
        <p:spPr>
          <a:xfrm>
            <a:off x="3124200" y="304800"/>
            <a:ext cx="2895600" cy="12192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The Random Class</a:t>
            </a:r>
            <a:endParaRPr lang="en-US" dirty="0"/>
          </a:p>
        </p:txBody>
      </p:sp>
      <p:sp>
        <p:nvSpPr>
          <p:cNvPr id="4" name="TextBox 3"/>
          <p:cNvSpPr txBox="1"/>
          <p:nvPr/>
        </p:nvSpPr>
        <p:spPr>
          <a:xfrm>
            <a:off x="228600" y="1066800"/>
            <a:ext cx="8763000" cy="5509200"/>
          </a:xfrm>
          <a:prstGeom prst="rect">
            <a:avLst/>
          </a:prstGeom>
          <a:noFill/>
        </p:spPr>
        <p:txBody>
          <a:bodyPr wrap="square" rtlCol="0">
            <a:spAutoFit/>
          </a:bodyPr>
          <a:lstStyle/>
          <a:p>
            <a:pPr algn="just"/>
            <a:r>
              <a:rPr lang="en-US" sz="3200" dirty="0" smtClean="0"/>
              <a:t>	The Random class allows us to generate random double, float, </a:t>
            </a:r>
            <a:r>
              <a:rPr lang="en-US" sz="3200" dirty="0" err="1" smtClean="0"/>
              <a:t>int</a:t>
            </a:r>
            <a:r>
              <a:rPr lang="en-US" sz="3200" dirty="0" smtClean="0"/>
              <a:t> or long numbers.  These type of numbers are very useful when we are dealing with the real-world simulation systems.  </a:t>
            </a:r>
          </a:p>
          <a:p>
            <a:pPr algn="just"/>
            <a:r>
              <a:rPr lang="en-US" sz="3200" b="1" dirty="0" smtClean="0"/>
              <a:t>	</a:t>
            </a:r>
            <a:r>
              <a:rPr lang="en-US" sz="3200" dirty="0" smtClean="0"/>
              <a:t>This class provides two constructors which are as follows :</a:t>
            </a:r>
          </a:p>
          <a:p>
            <a:pPr algn="just"/>
            <a:r>
              <a:rPr lang="en-US" sz="3200" b="1" dirty="0" smtClean="0"/>
              <a:t>	(1) Random()</a:t>
            </a:r>
          </a:p>
          <a:p>
            <a:pPr algn="just"/>
            <a:r>
              <a:rPr lang="en-US" sz="3200" b="1" dirty="0" smtClean="0"/>
              <a:t>	(2) Random(long x)</a:t>
            </a:r>
          </a:p>
          <a:p>
            <a:pPr algn="just"/>
            <a:r>
              <a:rPr lang="en-US" sz="3200" b="1" dirty="0" smtClean="0"/>
              <a:t>	</a:t>
            </a:r>
            <a:r>
              <a:rPr lang="en-US" sz="3200" dirty="0" smtClean="0"/>
              <a:t>Here x is a value to initialize the random number generator while in first case current time will be used as x</a:t>
            </a:r>
            <a:endParaRPr lang="en-US" sz="3200" b="1"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The Random Class</a:t>
            </a:r>
            <a:endParaRPr lang="en-US" dirty="0"/>
          </a:p>
        </p:txBody>
      </p:sp>
      <p:sp>
        <p:nvSpPr>
          <p:cNvPr id="4" name="TextBox 3"/>
          <p:cNvSpPr txBox="1"/>
          <p:nvPr/>
        </p:nvSpPr>
        <p:spPr>
          <a:xfrm>
            <a:off x="228600" y="1066800"/>
            <a:ext cx="8763000" cy="1077218"/>
          </a:xfrm>
          <a:prstGeom prst="rect">
            <a:avLst/>
          </a:prstGeom>
          <a:noFill/>
        </p:spPr>
        <p:txBody>
          <a:bodyPr wrap="square" rtlCol="0">
            <a:spAutoFit/>
          </a:bodyPr>
          <a:lstStyle/>
          <a:p>
            <a:pPr algn="just"/>
            <a:r>
              <a:rPr lang="en-US" sz="3200" dirty="0" smtClean="0"/>
              <a:t>	Various methods defined by the class are as follows :</a:t>
            </a:r>
            <a:endParaRPr lang="en-US" sz="3200" b="1" dirty="0" smtClean="0"/>
          </a:p>
        </p:txBody>
      </p:sp>
      <p:graphicFrame>
        <p:nvGraphicFramePr>
          <p:cNvPr id="5" name="Table 4"/>
          <p:cNvGraphicFramePr>
            <a:graphicFrameLocks noGrp="1"/>
          </p:cNvGraphicFramePr>
          <p:nvPr/>
        </p:nvGraphicFramePr>
        <p:xfrm>
          <a:off x="304800" y="2209800"/>
          <a:ext cx="8458200" cy="1850570"/>
        </p:xfrm>
        <a:graphic>
          <a:graphicData uri="http://schemas.openxmlformats.org/drawingml/2006/table">
            <a:tbl>
              <a:tblPr firstRow="1" bandRow="1">
                <a:tableStyleId>{5C22544A-7EE6-4342-B048-85BDC9FD1C3A}</a:tableStyleId>
              </a:tblPr>
              <a:tblGrid>
                <a:gridCol w="4229100"/>
                <a:gridCol w="4229100"/>
              </a:tblGrid>
              <a:tr h="370114">
                <a:tc>
                  <a:txBody>
                    <a:bodyPr/>
                    <a:lstStyle/>
                    <a:p>
                      <a:pPr algn="ctr"/>
                      <a:r>
                        <a:rPr lang="en-US" dirty="0" smtClean="0"/>
                        <a:t>Method</a:t>
                      </a:r>
                      <a:endParaRPr lang="en-US" dirty="0"/>
                    </a:p>
                  </a:txBody>
                  <a:tcPr/>
                </a:tc>
                <a:tc>
                  <a:txBody>
                    <a:bodyPr/>
                    <a:lstStyle/>
                    <a:p>
                      <a:pPr algn="ctr"/>
                      <a:r>
                        <a:rPr lang="en-US" dirty="0" smtClean="0"/>
                        <a:t>Description</a:t>
                      </a:r>
                      <a:endParaRPr lang="en-US" dirty="0"/>
                    </a:p>
                  </a:txBody>
                  <a:tcPr/>
                </a:tc>
              </a:tr>
              <a:tr h="370114">
                <a:tc>
                  <a:txBody>
                    <a:bodyPr/>
                    <a:lstStyle/>
                    <a:p>
                      <a:r>
                        <a:rPr lang="en-US" baseline="0" dirty="0" smtClean="0"/>
                        <a:t>double </a:t>
                      </a:r>
                      <a:r>
                        <a:rPr lang="en-US" baseline="0" dirty="0" err="1" smtClean="0"/>
                        <a:t>nextDouble</a:t>
                      </a:r>
                      <a:r>
                        <a:rPr lang="en-US" baseline="0" dirty="0" smtClean="0"/>
                        <a:t>()</a:t>
                      </a:r>
                      <a:endParaRPr lang="en-US" dirty="0"/>
                    </a:p>
                  </a:txBody>
                  <a:tcPr/>
                </a:tc>
                <a:tc>
                  <a:txBody>
                    <a:bodyPr/>
                    <a:lstStyle/>
                    <a:p>
                      <a:r>
                        <a:rPr lang="en-US" dirty="0" smtClean="0"/>
                        <a:t>Returns</a:t>
                      </a:r>
                      <a:r>
                        <a:rPr lang="en-US" baseline="0" dirty="0" smtClean="0"/>
                        <a:t> a random double value</a:t>
                      </a:r>
                      <a:endParaRPr lang="en-US" dirty="0"/>
                    </a:p>
                  </a:txBody>
                  <a:tcPr/>
                </a:tc>
              </a:tr>
              <a:tr h="370114">
                <a:tc>
                  <a:txBody>
                    <a:bodyPr/>
                    <a:lstStyle/>
                    <a:p>
                      <a:r>
                        <a:rPr lang="en-US" dirty="0" smtClean="0"/>
                        <a:t>float </a:t>
                      </a:r>
                      <a:r>
                        <a:rPr lang="en-US" dirty="0" err="1" smtClean="0"/>
                        <a:t>nextFloat</a:t>
                      </a:r>
                      <a:r>
                        <a:rPr lang="en-US" dirty="0" smtClean="0"/>
                        <a:t>()</a:t>
                      </a:r>
                      <a:endParaRPr lang="en-US" dirty="0"/>
                    </a:p>
                  </a:txBody>
                  <a:tcPr/>
                </a:tc>
                <a:tc>
                  <a:txBody>
                    <a:bodyPr/>
                    <a:lstStyle/>
                    <a:p>
                      <a:r>
                        <a:rPr lang="en-US" dirty="0" smtClean="0"/>
                        <a:t>Returns</a:t>
                      </a:r>
                      <a:r>
                        <a:rPr lang="en-US" baseline="0" dirty="0" smtClean="0"/>
                        <a:t> a random float value</a:t>
                      </a:r>
                    </a:p>
                  </a:txBody>
                  <a:tcPr/>
                </a:tc>
              </a:tr>
              <a:tr h="370114">
                <a:tc>
                  <a:txBody>
                    <a:bodyPr/>
                    <a:lstStyle/>
                    <a:p>
                      <a:r>
                        <a:rPr lang="en-US" dirty="0" err="1" smtClean="0"/>
                        <a:t>int</a:t>
                      </a:r>
                      <a:r>
                        <a:rPr lang="en-US" dirty="0" smtClean="0"/>
                        <a:t> </a:t>
                      </a:r>
                      <a:r>
                        <a:rPr lang="en-US" dirty="0" err="1" smtClean="0"/>
                        <a:t>nextInt</a:t>
                      </a:r>
                      <a:r>
                        <a:rPr lang="en-US" dirty="0" smtClean="0"/>
                        <a:t>()</a:t>
                      </a:r>
                      <a:endParaRPr lang="en-US" dirty="0"/>
                    </a:p>
                  </a:txBody>
                  <a:tcPr/>
                </a:tc>
                <a:tc>
                  <a:txBody>
                    <a:bodyPr/>
                    <a:lstStyle/>
                    <a:p>
                      <a:r>
                        <a:rPr lang="en-US" dirty="0" smtClean="0"/>
                        <a:t>Returns a random </a:t>
                      </a:r>
                      <a:r>
                        <a:rPr lang="en-US" dirty="0" err="1" smtClean="0"/>
                        <a:t>int</a:t>
                      </a:r>
                      <a:r>
                        <a:rPr lang="en-US" dirty="0" smtClean="0"/>
                        <a:t> value</a:t>
                      </a:r>
                      <a:endParaRPr lang="en-US" dirty="0"/>
                    </a:p>
                  </a:txBody>
                  <a:tcPr/>
                </a:tc>
              </a:tr>
              <a:tr h="370114">
                <a:tc>
                  <a:txBody>
                    <a:bodyPr/>
                    <a:lstStyle/>
                    <a:p>
                      <a:r>
                        <a:rPr lang="en-US" dirty="0" smtClean="0"/>
                        <a:t>Long</a:t>
                      </a:r>
                      <a:r>
                        <a:rPr lang="en-US" baseline="0" dirty="0" smtClean="0"/>
                        <a:t> </a:t>
                      </a:r>
                      <a:r>
                        <a:rPr lang="en-US" baseline="0" dirty="0" err="1" smtClean="0"/>
                        <a:t>getLong</a:t>
                      </a:r>
                      <a:r>
                        <a:rPr lang="en-US" baseline="0" dirty="0" smtClean="0"/>
                        <a:t>()</a:t>
                      </a:r>
                      <a:endParaRPr lang="en-US" dirty="0"/>
                    </a:p>
                  </a:txBody>
                  <a:tcPr/>
                </a:tc>
                <a:tc>
                  <a:txBody>
                    <a:bodyPr/>
                    <a:lstStyle/>
                    <a:p>
                      <a:r>
                        <a:rPr lang="en-US" dirty="0" smtClean="0"/>
                        <a:t>Returns a random</a:t>
                      </a:r>
                      <a:r>
                        <a:rPr lang="en-US" baseline="0" dirty="0" smtClean="0"/>
                        <a:t> long value</a:t>
                      </a:r>
                      <a:endParaRPr lang="en-US" dirty="0"/>
                    </a:p>
                  </a:txBody>
                  <a:tcPr/>
                </a:tc>
              </a:tr>
            </a:tbl>
          </a:graphicData>
        </a:graphic>
      </p:graphicFrame>
      <p:sp>
        <p:nvSpPr>
          <p:cNvPr id="6" name="TextBox 5"/>
          <p:cNvSpPr txBox="1"/>
          <p:nvPr/>
        </p:nvSpPr>
        <p:spPr>
          <a:xfrm>
            <a:off x="152400" y="4191000"/>
            <a:ext cx="8763000" cy="2554545"/>
          </a:xfrm>
          <a:prstGeom prst="rect">
            <a:avLst/>
          </a:prstGeom>
          <a:noFill/>
        </p:spPr>
        <p:txBody>
          <a:bodyPr wrap="square" rtlCol="0">
            <a:spAutoFit/>
          </a:bodyPr>
          <a:lstStyle/>
          <a:p>
            <a:pPr algn="just"/>
            <a:r>
              <a:rPr lang="en-US" sz="3200" b="1" dirty="0" smtClean="0">
                <a:hlinkClick r:id="rId2" action="ppaction://hlinkfile"/>
              </a:rPr>
              <a:t>ex\ex53.java</a:t>
            </a:r>
            <a:endParaRPr lang="en-US" sz="3200" b="1" dirty="0" smtClean="0"/>
          </a:p>
          <a:p>
            <a:pPr marL="514350" indent="-514350" algn="just">
              <a:buAutoNum type="arabicParenBoth"/>
            </a:pPr>
            <a:r>
              <a:rPr lang="en-US" sz="3200" b="1" dirty="0" smtClean="0"/>
              <a:t>Write a program to generate 10 random nos. and find sum and average of them</a:t>
            </a:r>
          </a:p>
          <a:p>
            <a:pPr marL="514350" indent="-514350" algn="just">
              <a:buAutoNum type="arabicParenBoth"/>
            </a:pPr>
            <a:r>
              <a:rPr lang="en-US" sz="3200" b="1" dirty="0" smtClean="0"/>
              <a:t>Write a program to generate 10 random nos. and find its average and nos. more than avg.</a:t>
            </a:r>
            <a:endParaRPr lang="en-US" sz="3200" b="1"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The Date Class</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dirty="0" smtClean="0"/>
              <a:t>	</a:t>
            </a:r>
            <a:r>
              <a:rPr lang="en-US" sz="3200" dirty="0" smtClean="0"/>
              <a:t>The Date class gives us the information about the date and time.  It has following constructors</a:t>
            </a:r>
          </a:p>
          <a:p>
            <a:pPr algn="just"/>
            <a:r>
              <a:rPr lang="en-US" sz="3200" b="1" dirty="0" smtClean="0"/>
              <a:t>	</a:t>
            </a:r>
            <a:r>
              <a:rPr lang="en-US" sz="3200" b="1" dirty="0" smtClean="0"/>
              <a:t>Date()</a:t>
            </a:r>
          </a:p>
          <a:p>
            <a:pPr algn="just"/>
            <a:r>
              <a:rPr lang="en-US" sz="3200" b="1" dirty="0" smtClean="0"/>
              <a:t>	</a:t>
            </a:r>
            <a:r>
              <a:rPr lang="en-US" sz="3200" b="1" dirty="0" smtClean="0"/>
              <a:t>Date(long </a:t>
            </a:r>
            <a:r>
              <a:rPr lang="en-US" sz="3200" b="1" dirty="0" err="1" smtClean="0"/>
              <a:t>msec</a:t>
            </a:r>
            <a:r>
              <a:rPr lang="en-US" sz="3200" b="1" dirty="0" smtClean="0"/>
              <a:t>)</a:t>
            </a:r>
          </a:p>
          <a:p>
            <a:pPr algn="just"/>
            <a:endParaRPr lang="en-US" sz="3200" b="1" dirty="0" smtClean="0"/>
          </a:p>
          <a:p>
            <a:pPr algn="just"/>
            <a:r>
              <a:rPr lang="en-US" sz="3200" b="1" dirty="0" smtClean="0"/>
              <a:t>	</a:t>
            </a:r>
            <a:r>
              <a:rPr lang="en-US" sz="3200" dirty="0" smtClean="0"/>
              <a:t>The first form returns an object that represents current date and time.  The second form returns an object that represents date and time </a:t>
            </a:r>
            <a:r>
              <a:rPr lang="en-US" sz="3200" dirty="0" err="1" smtClean="0"/>
              <a:t>msec</a:t>
            </a:r>
            <a:r>
              <a:rPr lang="en-US" sz="3200" dirty="0" smtClean="0"/>
              <a:t> after the epoch.  The epoch is defined as midnight on </a:t>
            </a:r>
            <a:r>
              <a:rPr lang="en-US" sz="3200" dirty="0" err="1" smtClean="0"/>
              <a:t>january</a:t>
            </a:r>
            <a:r>
              <a:rPr lang="en-US" sz="3200" dirty="0" smtClean="0"/>
              <a:t> 1, 1970 (GMT)</a:t>
            </a:r>
            <a:endParaRPr lang="en-US" sz="3200" b="1"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The Date Class</a:t>
            </a:r>
            <a:endParaRPr lang="en-US" dirty="0"/>
          </a:p>
        </p:txBody>
      </p:sp>
      <p:sp>
        <p:nvSpPr>
          <p:cNvPr id="4" name="TextBox 3"/>
          <p:cNvSpPr txBox="1"/>
          <p:nvPr/>
        </p:nvSpPr>
        <p:spPr>
          <a:xfrm>
            <a:off x="228600" y="1066800"/>
            <a:ext cx="8763000" cy="1077218"/>
          </a:xfrm>
          <a:prstGeom prst="rect">
            <a:avLst/>
          </a:prstGeom>
          <a:noFill/>
        </p:spPr>
        <p:txBody>
          <a:bodyPr wrap="square" rtlCol="0">
            <a:spAutoFit/>
          </a:bodyPr>
          <a:lstStyle/>
          <a:p>
            <a:pPr algn="just"/>
            <a:r>
              <a:rPr lang="en-US" sz="3200" dirty="0" smtClean="0"/>
              <a:t>	Various methods defined by the class are as follows :</a:t>
            </a:r>
            <a:endParaRPr lang="en-US" sz="3200" b="1" dirty="0" smtClean="0"/>
          </a:p>
        </p:txBody>
      </p:sp>
      <p:graphicFrame>
        <p:nvGraphicFramePr>
          <p:cNvPr id="5" name="Table 4"/>
          <p:cNvGraphicFramePr>
            <a:graphicFrameLocks noGrp="1"/>
          </p:cNvGraphicFramePr>
          <p:nvPr/>
        </p:nvGraphicFramePr>
        <p:xfrm>
          <a:off x="304800" y="2209800"/>
          <a:ext cx="8458200" cy="4489268"/>
        </p:xfrm>
        <a:graphic>
          <a:graphicData uri="http://schemas.openxmlformats.org/drawingml/2006/table">
            <a:tbl>
              <a:tblPr firstRow="1" bandRow="1">
                <a:tableStyleId>{5C22544A-7EE6-4342-B048-85BDC9FD1C3A}</a:tableStyleId>
              </a:tblPr>
              <a:tblGrid>
                <a:gridCol w="2667000"/>
                <a:gridCol w="5791200"/>
              </a:tblGrid>
              <a:tr h="370114">
                <a:tc>
                  <a:txBody>
                    <a:bodyPr/>
                    <a:lstStyle/>
                    <a:p>
                      <a:pPr algn="ctr"/>
                      <a:r>
                        <a:rPr lang="en-US" dirty="0" smtClean="0"/>
                        <a:t>Method</a:t>
                      </a:r>
                      <a:endParaRPr lang="en-US" dirty="0"/>
                    </a:p>
                  </a:txBody>
                  <a:tcPr/>
                </a:tc>
                <a:tc>
                  <a:txBody>
                    <a:bodyPr/>
                    <a:lstStyle/>
                    <a:p>
                      <a:pPr algn="ctr"/>
                      <a:r>
                        <a:rPr lang="en-US" dirty="0" smtClean="0"/>
                        <a:t>Description</a:t>
                      </a:r>
                      <a:endParaRPr lang="en-US" dirty="0"/>
                    </a:p>
                  </a:txBody>
                  <a:tcPr/>
                </a:tc>
              </a:tr>
              <a:tr h="370114">
                <a:tc>
                  <a:txBody>
                    <a:bodyPr/>
                    <a:lstStyle/>
                    <a:p>
                      <a:pPr algn="just"/>
                      <a:r>
                        <a:rPr lang="en-US" dirty="0" err="1" smtClean="0"/>
                        <a:t>boolean</a:t>
                      </a:r>
                      <a:r>
                        <a:rPr lang="en-US" dirty="0" smtClean="0"/>
                        <a:t> after(Date d)</a:t>
                      </a:r>
                      <a:endParaRPr lang="en-US" dirty="0"/>
                    </a:p>
                  </a:txBody>
                  <a:tcPr/>
                </a:tc>
                <a:tc>
                  <a:txBody>
                    <a:bodyPr/>
                    <a:lstStyle/>
                    <a:p>
                      <a:pPr algn="just"/>
                      <a:r>
                        <a:rPr lang="en-US" dirty="0" smtClean="0"/>
                        <a:t>Returns</a:t>
                      </a:r>
                      <a:r>
                        <a:rPr lang="en-US" baseline="0" dirty="0" smtClean="0"/>
                        <a:t> true if d is after the current date.  Otherwise returns false.</a:t>
                      </a:r>
                      <a:endParaRPr lang="en-US" dirty="0"/>
                    </a:p>
                  </a:txBody>
                  <a:tcPr/>
                </a:tc>
              </a:tr>
              <a:tr h="370114">
                <a:tc>
                  <a:txBody>
                    <a:bodyPr/>
                    <a:lstStyle/>
                    <a:p>
                      <a:pPr algn="just"/>
                      <a:r>
                        <a:rPr lang="en-US" dirty="0" err="1" smtClean="0"/>
                        <a:t>boolean</a:t>
                      </a:r>
                      <a:r>
                        <a:rPr lang="en-US" dirty="0" smtClean="0"/>
                        <a:t> before(Date</a:t>
                      </a:r>
                      <a:r>
                        <a:rPr lang="en-US" baseline="0" dirty="0" smtClean="0"/>
                        <a:t> d)</a:t>
                      </a:r>
                      <a:endParaRPr lang="en-US" dirty="0"/>
                    </a:p>
                  </a:txBody>
                  <a:tcPr/>
                </a:tc>
                <a:tc>
                  <a:txBody>
                    <a:bodyPr/>
                    <a:lstStyle/>
                    <a:p>
                      <a:pPr algn="just"/>
                      <a:r>
                        <a:rPr lang="en-US" dirty="0" smtClean="0"/>
                        <a:t>Returns</a:t>
                      </a:r>
                      <a:r>
                        <a:rPr lang="en-US" baseline="0" dirty="0" smtClean="0"/>
                        <a:t> true if d is before the current date.  Otherwise returns false.</a:t>
                      </a:r>
                      <a:endParaRPr lang="en-US" baseline="0" dirty="0" smtClean="0"/>
                    </a:p>
                  </a:txBody>
                  <a:tcPr/>
                </a:tc>
              </a:tr>
              <a:tr h="370114">
                <a:tc>
                  <a:txBody>
                    <a:bodyPr/>
                    <a:lstStyle/>
                    <a:p>
                      <a:pPr algn="just"/>
                      <a:r>
                        <a:rPr lang="en-US" dirty="0" err="1" smtClean="0"/>
                        <a:t>boolean</a:t>
                      </a:r>
                      <a:r>
                        <a:rPr lang="en-US" baseline="0" dirty="0" smtClean="0"/>
                        <a:t> equals(Date d)</a:t>
                      </a:r>
                      <a:endParaRPr lang="en-US" dirty="0"/>
                    </a:p>
                  </a:txBody>
                  <a:tcPr/>
                </a:tc>
                <a:tc>
                  <a:txBody>
                    <a:bodyPr/>
                    <a:lstStyle/>
                    <a:p>
                      <a:pPr algn="just"/>
                      <a:r>
                        <a:rPr lang="en-US" dirty="0" smtClean="0"/>
                        <a:t>Returns</a:t>
                      </a:r>
                      <a:r>
                        <a:rPr lang="en-US" baseline="0" dirty="0" smtClean="0"/>
                        <a:t> true if d has the same value as the calling object date.  Otherwise returns false.</a:t>
                      </a:r>
                      <a:endParaRPr lang="en-US" dirty="0"/>
                    </a:p>
                  </a:txBody>
                  <a:tcPr/>
                </a:tc>
              </a:tr>
              <a:tr h="370114">
                <a:tc>
                  <a:txBody>
                    <a:bodyPr/>
                    <a:lstStyle/>
                    <a:p>
                      <a:r>
                        <a:rPr lang="en-US" dirty="0" smtClean="0"/>
                        <a:t>long</a:t>
                      </a:r>
                      <a:r>
                        <a:rPr lang="en-US" baseline="0" dirty="0" smtClean="0"/>
                        <a:t> </a:t>
                      </a:r>
                      <a:r>
                        <a:rPr lang="en-US" baseline="0" dirty="0" err="1" smtClean="0"/>
                        <a:t>getTime</a:t>
                      </a:r>
                      <a:r>
                        <a:rPr lang="en-US" baseline="0" dirty="0" smtClean="0"/>
                        <a:t>()</a:t>
                      </a:r>
                      <a:endParaRPr lang="en-US" dirty="0"/>
                    </a:p>
                  </a:txBody>
                  <a:tcPr/>
                </a:tc>
                <a:tc>
                  <a:txBody>
                    <a:bodyPr/>
                    <a:lstStyle/>
                    <a:p>
                      <a:r>
                        <a:rPr lang="en-US" dirty="0" smtClean="0"/>
                        <a:t>Returns</a:t>
                      </a:r>
                      <a:r>
                        <a:rPr lang="en-US" baseline="0" dirty="0" smtClean="0"/>
                        <a:t> the number of milliseconds since the epoch</a:t>
                      </a:r>
                      <a:endParaRPr lang="en-US" dirty="0"/>
                    </a:p>
                  </a:txBody>
                  <a:tcPr/>
                </a:tc>
              </a:tr>
              <a:tr h="370114">
                <a:tc>
                  <a:txBody>
                    <a:bodyPr/>
                    <a:lstStyle/>
                    <a:p>
                      <a:r>
                        <a:rPr lang="en-US" dirty="0" smtClean="0"/>
                        <a:t>void </a:t>
                      </a:r>
                      <a:r>
                        <a:rPr lang="en-US" dirty="0" err="1" smtClean="0"/>
                        <a:t>setTime</a:t>
                      </a:r>
                      <a:r>
                        <a:rPr lang="en-US" dirty="0" smtClean="0"/>
                        <a:t>(long </a:t>
                      </a:r>
                      <a:r>
                        <a:rPr lang="en-US" dirty="0" err="1" smtClean="0"/>
                        <a:t>msec</a:t>
                      </a:r>
                      <a:r>
                        <a:rPr lang="en-US" dirty="0" smtClean="0"/>
                        <a:t>)</a:t>
                      </a:r>
                      <a:endParaRPr lang="en-US" dirty="0"/>
                    </a:p>
                  </a:txBody>
                  <a:tcPr/>
                </a:tc>
                <a:tc>
                  <a:txBody>
                    <a:bodyPr/>
                    <a:lstStyle/>
                    <a:p>
                      <a:r>
                        <a:rPr lang="en-US" dirty="0" smtClean="0"/>
                        <a:t>Sets the date and time of the current object to</a:t>
                      </a:r>
                      <a:r>
                        <a:rPr lang="en-US" baseline="0" dirty="0" smtClean="0"/>
                        <a:t> represent </a:t>
                      </a:r>
                      <a:r>
                        <a:rPr lang="en-US" baseline="0" dirty="0" err="1" smtClean="0"/>
                        <a:t>msec</a:t>
                      </a:r>
                      <a:r>
                        <a:rPr lang="en-US" baseline="0" dirty="0" smtClean="0"/>
                        <a:t> milliseconds since the epoch.</a:t>
                      </a:r>
                      <a:endParaRPr lang="en-US" dirty="0"/>
                    </a:p>
                  </a:txBody>
                  <a:tcPr/>
                </a:tc>
              </a:tr>
              <a:tr h="370114">
                <a:tc>
                  <a:txBody>
                    <a:bodyPr/>
                    <a:lstStyle/>
                    <a:p>
                      <a:r>
                        <a:rPr lang="en-US" dirty="0" err="1" smtClean="0"/>
                        <a:t>int</a:t>
                      </a:r>
                      <a:r>
                        <a:rPr lang="en-US" baseline="0" dirty="0" smtClean="0"/>
                        <a:t> </a:t>
                      </a:r>
                      <a:r>
                        <a:rPr lang="en-US" baseline="0" dirty="0" err="1" smtClean="0"/>
                        <a:t>compareTo</a:t>
                      </a:r>
                      <a:r>
                        <a:rPr lang="en-US" baseline="0" dirty="0" smtClean="0"/>
                        <a:t>(Date d)</a:t>
                      </a:r>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t>Compares the two dates for ordering. T</a:t>
                      </a:r>
                      <a:r>
                        <a:rPr lang="en-US" dirty="0" smtClean="0"/>
                        <a:t>he value 0 if the argument Date d is equal to this Date; a value less than 0 if this Date is before the Date d argument; and a value greater than 0 if this Date is after the Date argument.</a:t>
                      </a:r>
                      <a:endParaRPr lang="en-US"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The Date Class</a:t>
            </a:r>
            <a:endParaRPr lang="en-US" dirty="0"/>
          </a:p>
        </p:txBody>
      </p:sp>
      <p:sp>
        <p:nvSpPr>
          <p:cNvPr id="6" name="TextBox 5"/>
          <p:cNvSpPr txBox="1"/>
          <p:nvPr/>
        </p:nvSpPr>
        <p:spPr>
          <a:xfrm>
            <a:off x="228600" y="990600"/>
            <a:ext cx="8763000" cy="5016758"/>
          </a:xfrm>
          <a:prstGeom prst="rect">
            <a:avLst/>
          </a:prstGeom>
          <a:noFill/>
        </p:spPr>
        <p:txBody>
          <a:bodyPr wrap="square" rtlCol="0">
            <a:spAutoFit/>
          </a:bodyPr>
          <a:lstStyle/>
          <a:p>
            <a:pPr algn="just"/>
            <a:r>
              <a:rPr lang="en-US" sz="3200" b="1" dirty="0" smtClean="0">
                <a:hlinkClick r:id="rId2" action="ppaction://hlinkfile"/>
              </a:rPr>
              <a:t>ex\ex54.java</a:t>
            </a:r>
            <a:endParaRPr lang="en-US" sz="3200" b="1" dirty="0" smtClean="0"/>
          </a:p>
          <a:p>
            <a:pPr marL="514350" indent="-514350" algn="just">
              <a:buAutoNum type="arabicParenBoth"/>
            </a:pPr>
            <a:r>
              <a:rPr lang="en-US" sz="3200" b="1" dirty="0" smtClean="0"/>
              <a:t>Write a program to Calculate no. of days since 1</a:t>
            </a:r>
            <a:r>
              <a:rPr lang="en-US" sz="3200" b="1" baseline="30000" dirty="0" smtClean="0"/>
              <a:t>st</a:t>
            </a:r>
            <a:r>
              <a:rPr lang="en-US" sz="3200" b="1" dirty="0" smtClean="0"/>
              <a:t> January, 1970</a:t>
            </a:r>
          </a:p>
          <a:p>
            <a:pPr marL="514350" indent="-514350" algn="just">
              <a:buAutoNum type="arabicParenBoth"/>
            </a:pPr>
            <a:r>
              <a:rPr lang="en-US" sz="3200" b="1" dirty="0" smtClean="0"/>
              <a:t>Write a program to Add 100 days to the current date and display the new date and time.</a:t>
            </a:r>
          </a:p>
          <a:p>
            <a:pPr marL="514350" indent="-514350" algn="just">
              <a:buAutoNum type="arabicParenBoth"/>
            </a:pPr>
            <a:r>
              <a:rPr lang="en-US" sz="3200" b="1" dirty="0" smtClean="0"/>
              <a:t>Write a program to compare two date objects and give appropriate </a:t>
            </a:r>
            <a:r>
              <a:rPr lang="en-US" sz="3200" b="1" dirty="0" err="1" smtClean="0"/>
              <a:t>msg</a:t>
            </a:r>
            <a:endParaRPr lang="en-US" sz="3200" b="1" dirty="0" smtClean="0"/>
          </a:p>
          <a:p>
            <a:pPr marL="514350" indent="-514350" algn="just">
              <a:buAutoNum type="arabicParenBoth"/>
            </a:pPr>
            <a:r>
              <a:rPr lang="en-US" sz="3200" b="1" dirty="0" smtClean="0"/>
              <a:t>Write a program to set your and your friends birth date in two different objects and give appropriate </a:t>
            </a:r>
            <a:r>
              <a:rPr lang="en-US" sz="3200" b="1" dirty="0" err="1" smtClean="0"/>
              <a:t>msg</a:t>
            </a:r>
            <a:r>
              <a:rPr lang="en-US" sz="3200" b="1" dirty="0" smtClean="0"/>
              <a:t> regarding who is elder. </a:t>
            </a:r>
            <a:endParaRPr lang="en-US" sz="3200" b="1"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sz="3600" b="1" dirty="0" smtClean="0"/>
              <a:t>The Calendar and Gregorian Calendar Class</a:t>
            </a:r>
            <a:endParaRPr lang="en-US" sz="3600"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dirty="0" smtClean="0"/>
              <a:t>	</a:t>
            </a:r>
            <a:r>
              <a:rPr lang="en-US" sz="3200" dirty="0" smtClean="0"/>
              <a:t>The Calendar class allows us to interpret date and time information.  This class defines various </a:t>
            </a:r>
            <a:r>
              <a:rPr lang="en-US" sz="3200" dirty="0" err="1" smtClean="0"/>
              <a:t>int</a:t>
            </a:r>
            <a:r>
              <a:rPr lang="en-US" sz="3200" dirty="0" smtClean="0"/>
              <a:t> constants which are useful when we want to do stuff with calendars.</a:t>
            </a:r>
          </a:p>
          <a:p>
            <a:pPr algn="just"/>
            <a:r>
              <a:rPr lang="en-US" sz="3200" b="1" dirty="0" smtClean="0"/>
              <a:t>	</a:t>
            </a:r>
            <a:r>
              <a:rPr lang="en-US" sz="3200" b="1" dirty="0" smtClean="0"/>
              <a:t>Remember that : Calendar class does not have public constructor instead of that we have to use </a:t>
            </a:r>
            <a:r>
              <a:rPr lang="en-US" sz="3200" b="1" dirty="0" err="1" smtClean="0"/>
              <a:t>getInstance</a:t>
            </a:r>
            <a:r>
              <a:rPr lang="en-US" sz="3200" b="1" dirty="0" smtClean="0"/>
              <a:t>() method to obtain the current date and time e.g.</a:t>
            </a:r>
          </a:p>
          <a:p>
            <a:pPr algn="just"/>
            <a:r>
              <a:rPr lang="en-US" sz="3200" b="1" dirty="0" smtClean="0"/>
              <a:t>	</a:t>
            </a:r>
            <a:r>
              <a:rPr lang="en-US" sz="3200" b="1" dirty="0" smtClean="0"/>
              <a:t>Calendar </a:t>
            </a:r>
            <a:r>
              <a:rPr lang="en-US" sz="3200" b="1" dirty="0" err="1" smtClean="0"/>
              <a:t>getInstance</a:t>
            </a:r>
            <a:r>
              <a:rPr lang="en-US" sz="3200" b="1" dirty="0" smtClean="0"/>
              <a:t>()</a:t>
            </a:r>
            <a:endParaRPr lang="en-US" sz="3200" b="1"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sz="3600" b="1" dirty="0" smtClean="0"/>
              <a:t>The Calendar and Gregorian Calendar Class</a:t>
            </a:r>
            <a:endParaRPr lang="en-US" sz="3600" dirty="0"/>
          </a:p>
        </p:txBody>
      </p:sp>
      <p:sp>
        <p:nvSpPr>
          <p:cNvPr id="4" name="TextBox 3"/>
          <p:cNvSpPr txBox="1"/>
          <p:nvPr/>
        </p:nvSpPr>
        <p:spPr>
          <a:xfrm>
            <a:off x="228600" y="1066800"/>
            <a:ext cx="8763000" cy="1077218"/>
          </a:xfrm>
          <a:prstGeom prst="rect">
            <a:avLst/>
          </a:prstGeom>
          <a:noFill/>
        </p:spPr>
        <p:txBody>
          <a:bodyPr wrap="square" rtlCol="0">
            <a:spAutoFit/>
          </a:bodyPr>
          <a:lstStyle/>
          <a:p>
            <a:pPr algn="just"/>
            <a:r>
              <a:rPr lang="en-US" sz="3200" dirty="0" smtClean="0"/>
              <a:t>	Various </a:t>
            </a:r>
            <a:r>
              <a:rPr lang="en-US" sz="3200" dirty="0" smtClean="0"/>
              <a:t>constants defined </a:t>
            </a:r>
            <a:r>
              <a:rPr lang="en-US" sz="3200" dirty="0" smtClean="0"/>
              <a:t>by the class are as follows :</a:t>
            </a:r>
            <a:endParaRPr lang="en-US" sz="3200" b="1" dirty="0" smtClean="0"/>
          </a:p>
        </p:txBody>
      </p:sp>
      <p:graphicFrame>
        <p:nvGraphicFramePr>
          <p:cNvPr id="6" name="Table 5"/>
          <p:cNvGraphicFramePr>
            <a:graphicFrameLocks noGrp="1"/>
          </p:cNvGraphicFramePr>
          <p:nvPr/>
        </p:nvGraphicFramePr>
        <p:xfrm>
          <a:off x="304800" y="2209800"/>
          <a:ext cx="8610600" cy="4537710"/>
        </p:xfrm>
        <a:graphic>
          <a:graphicData uri="http://schemas.openxmlformats.org/drawingml/2006/table">
            <a:tbl>
              <a:tblPr firstRow="1" bandRow="1">
                <a:tableStyleId>{5C22544A-7EE6-4342-B048-85BDC9FD1C3A}</a:tableStyleId>
              </a:tblPr>
              <a:tblGrid>
                <a:gridCol w="1828800"/>
                <a:gridCol w="1615440"/>
                <a:gridCol w="1722120"/>
                <a:gridCol w="1722120"/>
                <a:gridCol w="1722120"/>
              </a:tblGrid>
              <a:tr h="542925">
                <a:tc>
                  <a:txBody>
                    <a:bodyPr/>
                    <a:lstStyle/>
                    <a:p>
                      <a:r>
                        <a:rPr lang="en-US" dirty="0" smtClean="0"/>
                        <a:t>AM</a:t>
                      </a:r>
                      <a:endParaRPr lang="en-US" dirty="0"/>
                    </a:p>
                  </a:txBody>
                  <a:tcPr/>
                </a:tc>
                <a:tc>
                  <a:txBody>
                    <a:bodyPr/>
                    <a:lstStyle/>
                    <a:p>
                      <a:r>
                        <a:rPr lang="en-US" dirty="0" smtClean="0"/>
                        <a:t>AM_PM</a:t>
                      </a:r>
                      <a:endParaRPr lang="en-US" dirty="0"/>
                    </a:p>
                  </a:txBody>
                  <a:tcPr/>
                </a:tc>
                <a:tc>
                  <a:txBody>
                    <a:bodyPr/>
                    <a:lstStyle/>
                    <a:p>
                      <a:r>
                        <a:rPr lang="en-US" dirty="0" smtClean="0"/>
                        <a:t>APRIL</a:t>
                      </a:r>
                      <a:endParaRPr lang="en-US" dirty="0"/>
                    </a:p>
                  </a:txBody>
                  <a:tcPr/>
                </a:tc>
                <a:tc>
                  <a:txBody>
                    <a:bodyPr/>
                    <a:lstStyle/>
                    <a:p>
                      <a:r>
                        <a:rPr lang="en-US" dirty="0" smtClean="0"/>
                        <a:t>AUGUST</a:t>
                      </a:r>
                      <a:endParaRPr lang="en-US" dirty="0"/>
                    </a:p>
                  </a:txBody>
                  <a:tcPr/>
                </a:tc>
                <a:tc>
                  <a:txBody>
                    <a:bodyPr/>
                    <a:lstStyle/>
                    <a:p>
                      <a:r>
                        <a:rPr lang="en-US" dirty="0" smtClean="0"/>
                        <a:t>DATE</a:t>
                      </a:r>
                      <a:endParaRPr lang="en-US" dirty="0"/>
                    </a:p>
                  </a:txBody>
                  <a:tcPr/>
                </a:tc>
              </a:tr>
              <a:tr h="5429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DAY_OF_MONTH</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DAY_OF_WEEK</a:t>
                      </a:r>
                    </a:p>
                  </a:txBody>
                  <a:tcPr/>
                </a:tc>
                <a:tc>
                  <a:txBody>
                    <a:bodyPr/>
                    <a:lstStyle/>
                    <a:p>
                      <a:r>
                        <a:rPr lang="en-US" dirty="0" smtClean="0"/>
                        <a:t>DAY_OF_WEEK_IN_MONTH</a:t>
                      </a:r>
                      <a:endParaRPr lang="en-US" dirty="0"/>
                    </a:p>
                  </a:txBody>
                  <a:tcPr/>
                </a:tc>
                <a:tc>
                  <a:txBody>
                    <a:bodyPr/>
                    <a:lstStyle/>
                    <a:p>
                      <a:r>
                        <a:rPr lang="en-US" dirty="0" smtClean="0"/>
                        <a:t>DAY_OF_YEAR</a:t>
                      </a:r>
                      <a:endParaRPr lang="en-US" dirty="0"/>
                    </a:p>
                  </a:txBody>
                  <a:tcPr/>
                </a:tc>
                <a:tc>
                  <a:txBody>
                    <a:bodyPr/>
                    <a:lstStyle/>
                    <a:p>
                      <a:r>
                        <a:rPr lang="en-US" dirty="0" smtClean="0"/>
                        <a:t>DECEMBER</a:t>
                      </a:r>
                      <a:endParaRPr lang="en-US" dirty="0"/>
                    </a:p>
                  </a:txBody>
                  <a:tcPr/>
                </a:tc>
              </a:tr>
              <a:tr h="542925">
                <a:tc>
                  <a:txBody>
                    <a:bodyPr/>
                    <a:lstStyle/>
                    <a:p>
                      <a:r>
                        <a:rPr lang="en-US" dirty="0" smtClean="0"/>
                        <a:t>ERA</a:t>
                      </a:r>
                      <a:endParaRPr lang="en-US" dirty="0"/>
                    </a:p>
                  </a:txBody>
                  <a:tcPr/>
                </a:tc>
                <a:tc>
                  <a:txBody>
                    <a:bodyPr/>
                    <a:lstStyle/>
                    <a:p>
                      <a:r>
                        <a:rPr lang="en-US" dirty="0" smtClean="0"/>
                        <a:t>FEBRUARY</a:t>
                      </a:r>
                      <a:endParaRPr lang="en-US" dirty="0"/>
                    </a:p>
                  </a:txBody>
                  <a:tcPr/>
                </a:tc>
                <a:tc>
                  <a:txBody>
                    <a:bodyPr/>
                    <a:lstStyle/>
                    <a:p>
                      <a:r>
                        <a:rPr lang="en-US" dirty="0" smtClean="0"/>
                        <a:t>FRIDAY</a:t>
                      </a:r>
                      <a:endParaRPr lang="en-US" dirty="0"/>
                    </a:p>
                  </a:txBody>
                  <a:tcPr/>
                </a:tc>
                <a:tc>
                  <a:txBody>
                    <a:bodyPr/>
                    <a:lstStyle/>
                    <a:p>
                      <a:r>
                        <a:rPr lang="en-US" dirty="0" smtClean="0"/>
                        <a:t>HOUR</a:t>
                      </a:r>
                      <a:endParaRPr lang="en-US" dirty="0"/>
                    </a:p>
                  </a:txBody>
                  <a:tcPr/>
                </a:tc>
                <a:tc>
                  <a:txBody>
                    <a:bodyPr/>
                    <a:lstStyle/>
                    <a:p>
                      <a:r>
                        <a:rPr lang="en-US" dirty="0" smtClean="0"/>
                        <a:t>HOUR_OF_DAY</a:t>
                      </a:r>
                      <a:endParaRPr lang="en-US" dirty="0"/>
                    </a:p>
                  </a:txBody>
                  <a:tcPr/>
                </a:tc>
              </a:tr>
              <a:tr h="542925">
                <a:tc>
                  <a:txBody>
                    <a:bodyPr/>
                    <a:lstStyle/>
                    <a:p>
                      <a:r>
                        <a:rPr lang="en-US" dirty="0" smtClean="0"/>
                        <a:t>JANUARY</a:t>
                      </a:r>
                      <a:endParaRPr lang="en-US" dirty="0"/>
                    </a:p>
                  </a:txBody>
                  <a:tcPr/>
                </a:tc>
                <a:tc>
                  <a:txBody>
                    <a:bodyPr/>
                    <a:lstStyle/>
                    <a:p>
                      <a:r>
                        <a:rPr lang="en-US" dirty="0" smtClean="0"/>
                        <a:t>JULY</a:t>
                      </a:r>
                      <a:endParaRPr lang="en-US" dirty="0"/>
                    </a:p>
                  </a:txBody>
                  <a:tcPr/>
                </a:tc>
                <a:tc>
                  <a:txBody>
                    <a:bodyPr/>
                    <a:lstStyle/>
                    <a:p>
                      <a:r>
                        <a:rPr lang="en-US" dirty="0" smtClean="0"/>
                        <a:t>JUNE</a:t>
                      </a:r>
                      <a:endParaRPr lang="en-US" dirty="0"/>
                    </a:p>
                  </a:txBody>
                  <a:tcPr/>
                </a:tc>
                <a:tc>
                  <a:txBody>
                    <a:bodyPr/>
                    <a:lstStyle/>
                    <a:p>
                      <a:r>
                        <a:rPr lang="en-US" dirty="0" smtClean="0"/>
                        <a:t>MARCH</a:t>
                      </a:r>
                      <a:endParaRPr lang="en-US" dirty="0"/>
                    </a:p>
                  </a:txBody>
                  <a:tcPr/>
                </a:tc>
                <a:tc>
                  <a:txBody>
                    <a:bodyPr/>
                    <a:lstStyle/>
                    <a:p>
                      <a:r>
                        <a:rPr lang="en-US" dirty="0" smtClean="0"/>
                        <a:t>MAY</a:t>
                      </a:r>
                      <a:endParaRPr lang="en-US" dirty="0"/>
                    </a:p>
                  </a:txBody>
                  <a:tcPr/>
                </a:tc>
              </a:tr>
              <a:tr h="542925">
                <a:tc>
                  <a:txBody>
                    <a:bodyPr/>
                    <a:lstStyle/>
                    <a:p>
                      <a:r>
                        <a:rPr lang="en-US" dirty="0" smtClean="0"/>
                        <a:t>MILLISECOND</a:t>
                      </a:r>
                      <a:endParaRPr lang="en-US" dirty="0"/>
                    </a:p>
                  </a:txBody>
                  <a:tcPr/>
                </a:tc>
                <a:tc>
                  <a:txBody>
                    <a:bodyPr/>
                    <a:lstStyle/>
                    <a:p>
                      <a:r>
                        <a:rPr lang="en-US" dirty="0" smtClean="0"/>
                        <a:t>MINUTE</a:t>
                      </a:r>
                      <a:endParaRPr lang="en-US" dirty="0"/>
                    </a:p>
                  </a:txBody>
                  <a:tcPr/>
                </a:tc>
                <a:tc>
                  <a:txBody>
                    <a:bodyPr/>
                    <a:lstStyle/>
                    <a:p>
                      <a:r>
                        <a:rPr lang="en-US" dirty="0" smtClean="0"/>
                        <a:t>MONDAY</a:t>
                      </a:r>
                      <a:endParaRPr lang="en-US" dirty="0"/>
                    </a:p>
                  </a:txBody>
                  <a:tcPr/>
                </a:tc>
                <a:tc>
                  <a:txBody>
                    <a:bodyPr/>
                    <a:lstStyle/>
                    <a:p>
                      <a:r>
                        <a:rPr lang="en-US" dirty="0" smtClean="0"/>
                        <a:t>MONTH</a:t>
                      </a:r>
                      <a:endParaRPr lang="en-US" dirty="0"/>
                    </a:p>
                  </a:txBody>
                  <a:tcPr/>
                </a:tc>
                <a:tc>
                  <a:txBody>
                    <a:bodyPr/>
                    <a:lstStyle/>
                    <a:p>
                      <a:r>
                        <a:rPr lang="en-US" dirty="0" smtClean="0"/>
                        <a:t>NOVEMBER</a:t>
                      </a:r>
                      <a:endParaRPr lang="en-US" dirty="0"/>
                    </a:p>
                  </a:txBody>
                  <a:tcPr/>
                </a:tc>
              </a:tr>
              <a:tr h="542925">
                <a:tc>
                  <a:txBody>
                    <a:bodyPr/>
                    <a:lstStyle/>
                    <a:p>
                      <a:r>
                        <a:rPr lang="en-US" dirty="0" smtClean="0"/>
                        <a:t>OCTOBER</a:t>
                      </a:r>
                      <a:endParaRPr lang="en-US" dirty="0"/>
                    </a:p>
                  </a:txBody>
                  <a:tcPr/>
                </a:tc>
                <a:tc>
                  <a:txBody>
                    <a:bodyPr/>
                    <a:lstStyle/>
                    <a:p>
                      <a:r>
                        <a:rPr lang="en-US" dirty="0" smtClean="0"/>
                        <a:t>PM</a:t>
                      </a:r>
                      <a:endParaRPr lang="en-US" dirty="0"/>
                    </a:p>
                  </a:txBody>
                  <a:tcPr/>
                </a:tc>
                <a:tc>
                  <a:txBody>
                    <a:bodyPr/>
                    <a:lstStyle/>
                    <a:p>
                      <a:r>
                        <a:rPr lang="en-US" dirty="0" smtClean="0"/>
                        <a:t>SATURDAY</a:t>
                      </a:r>
                      <a:endParaRPr lang="en-US" dirty="0"/>
                    </a:p>
                  </a:txBody>
                  <a:tcPr/>
                </a:tc>
                <a:tc>
                  <a:txBody>
                    <a:bodyPr/>
                    <a:lstStyle/>
                    <a:p>
                      <a:r>
                        <a:rPr lang="en-US" dirty="0" smtClean="0"/>
                        <a:t>SECOND</a:t>
                      </a:r>
                      <a:endParaRPr lang="en-US" dirty="0"/>
                    </a:p>
                  </a:txBody>
                  <a:tcPr/>
                </a:tc>
                <a:tc>
                  <a:txBody>
                    <a:bodyPr/>
                    <a:lstStyle/>
                    <a:p>
                      <a:r>
                        <a:rPr lang="en-US" dirty="0" smtClean="0"/>
                        <a:t>SEPETEMBER</a:t>
                      </a:r>
                      <a:endParaRPr lang="en-US" dirty="0"/>
                    </a:p>
                  </a:txBody>
                  <a:tcPr/>
                </a:tc>
              </a:tr>
              <a:tr h="542925">
                <a:tc>
                  <a:txBody>
                    <a:bodyPr/>
                    <a:lstStyle/>
                    <a:p>
                      <a:r>
                        <a:rPr lang="en-US" dirty="0" smtClean="0"/>
                        <a:t>SUNDAY</a:t>
                      </a:r>
                      <a:endParaRPr lang="en-US" dirty="0"/>
                    </a:p>
                  </a:txBody>
                  <a:tcPr/>
                </a:tc>
                <a:tc>
                  <a:txBody>
                    <a:bodyPr/>
                    <a:lstStyle/>
                    <a:p>
                      <a:r>
                        <a:rPr lang="en-US" dirty="0" smtClean="0"/>
                        <a:t>THURSDAY</a:t>
                      </a:r>
                      <a:endParaRPr lang="en-US" dirty="0"/>
                    </a:p>
                  </a:txBody>
                  <a:tcPr/>
                </a:tc>
                <a:tc>
                  <a:txBody>
                    <a:bodyPr/>
                    <a:lstStyle/>
                    <a:p>
                      <a:r>
                        <a:rPr lang="en-US" dirty="0" smtClean="0"/>
                        <a:t>TUESDAY</a:t>
                      </a:r>
                      <a:endParaRPr lang="en-US" dirty="0"/>
                    </a:p>
                  </a:txBody>
                  <a:tcPr/>
                </a:tc>
                <a:tc>
                  <a:txBody>
                    <a:bodyPr/>
                    <a:lstStyle/>
                    <a:p>
                      <a:r>
                        <a:rPr lang="en-US" dirty="0" smtClean="0"/>
                        <a:t>WEDNESDAY</a:t>
                      </a:r>
                      <a:endParaRPr lang="en-US" dirty="0"/>
                    </a:p>
                  </a:txBody>
                  <a:tcPr/>
                </a:tc>
                <a:tc>
                  <a:txBody>
                    <a:bodyPr/>
                    <a:lstStyle/>
                    <a:p>
                      <a:r>
                        <a:rPr lang="en-US" dirty="0" smtClean="0"/>
                        <a:t>WEEK_OF_MONTH</a:t>
                      </a:r>
                      <a:endParaRPr lang="en-US" dirty="0"/>
                    </a:p>
                  </a:txBody>
                  <a:tcPr/>
                </a:tc>
              </a:tr>
              <a:tr h="542925">
                <a:tc>
                  <a:txBody>
                    <a:bodyPr/>
                    <a:lstStyle/>
                    <a:p>
                      <a:r>
                        <a:rPr lang="en-US" dirty="0" smtClean="0"/>
                        <a:t>WEEK_OF_YEAR</a:t>
                      </a:r>
                      <a:endParaRPr lang="en-US" dirty="0"/>
                    </a:p>
                  </a:txBody>
                  <a:tcPr/>
                </a:tc>
                <a:tc>
                  <a:txBody>
                    <a:bodyPr/>
                    <a:lstStyle/>
                    <a:p>
                      <a:r>
                        <a:rPr lang="en-US" dirty="0" smtClean="0"/>
                        <a:t>YEAR</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7479</TotalTime>
  <Words>1027</Words>
  <Application>Microsoft Office PowerPoint</Application>
  <PresentationFormat>On-screen Show (4:3)</PresentationFormat>
  <Paragraphs>213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Marwadi Education Foundation’s Group of Institutions Faculty of Computer Applications MCA Sem- III</vt:lpstr>
      <vt:lpstr>Introduction</vt:lpstr>
      <vt:lpstr>The Random Class</vt:lpstr>
      <vt:lpstr>The Random Class</vt:lpstr>
      <vt:lpstr>The Date Class</vt:lpstr>
      <vt:lpstr>The Date Class</vt:lpstr>
      <vt:lpstr>The Date Class</vt:lpstr>
      <vt:lpstr>The Calendar and Gregorian Calendar Class</vt:lpstr>
      <vt:lpstr>The Calendar and Gregorian Calendar Class</vt:lpstr>
      <vt:lpstr>The Calendar and Gregorian Calendar Class</vt:lpstr>
      <vt:lpstr>The Calendar and Gregorian Calendar Class</vt:lpstr>
      <vt:lpstr>The Gregorian Calendar Class</vt:lpstr>
      <vt:lpstr>The Gregorian Calendar Class</vt:lpstr>
      <vt:lpstr>The Calendar and Gregorian Calendar Class</vt:lpstr>
      <vt:lpstr>The DateFormat Class</vt:lpstr>
      <vt:lpstr>The Stack Class</vt:lpstr>
      <vt:lpstr>The Stack Class</vt:lpstr>
      <vt:lpstr>The Hashtable Class</vt:lpstr>
      <vt:lpstr>The Hashtable Class</vt:lpstr>
      <vt:lpstr>The Hashtable Class</vt:lpstr>
      <vt:lpstr>The Hashtable Class</vt:lpstr>
      <vt:lpstr>The StringTokenizer Class</vt:lpstr>
      <vt:lpstr>The StringTokenizer Class</vt:lpstr>
      <vt:lpstr>Thank You</vt:lpstr>
    </vt:vector>
  </TitlesOfParts>
  <Company>MEFGI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Marwadi Education Foundation’s Group of Institutions Faculty of Computer Applications MCA Sem- IV</dc:title>
  <dc:creator>MEFGI</dc:creator>
  <cp:lastModifiedBy>KALPESH</cp:lastModifiedBy>
  <cp:revision>1135</cp:revision>
  <dcterms:created xsi:type="dcterms:W3CDTF">2010-12-23T08:45:33Z</dcterms:created>
  <dcterms:modified xsi:type="dcterms:W3CDTF">2011-08-23T09:02:21Z</dcterms:modified>
</cp:coreProperties>
</file>