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309" r:id="rId4"/>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41" r:id="rId36"/>
    <p:sldId id="342" r:id="rId37"/>
    <p:sldId id="343" r:id="rId38"/>
    <p:sldId id="344" r:id="rId39"/>
    <p:sldId id="345" r:id="rId40"/>
    <p:sldId id="346" r:id="rId41"/>
    <p:sldId id="347" r:id="rId42"/>
    <p:sldId id="348" r:id="rId43"/>
    <p:sldId id="349" r:id="rId44"/>
    <p:sldId id="350" r:id="rId45"/>
    <p:sldId id="351" r:id="rId46"/>
    <p:sldId id="352" r:id="rId47"/>
    <p:sldId id="353" r:id="rId48"/>
    <p:sldId id="354" r:id="rId49"/>
    <p:sldId id="355" r:id="rId50"/>
    <p:sldId id="356" r:id="rId51"/>
    <p:sldId id="357" r:id="rId52"/>
    <p:sldId id="308"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660"/>
  </p:normalViewPr>
  <p:slideViewPr>
    <p:cSldViewPr>
      <p:cViewPr>
        <p:scale>
          <a:sx n="75" d="100"/>
          <a:sy n="75" d="100"/>
        </p:scale>
        <p:origin x="-366"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04/09/2011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04/09/2011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04/09/2011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04/09/2011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2E0E06-AB51-44FC-A4D6-DF92655569FF}" type="datetimeFigureOut">
              <a:rPr lang="en-US" smtClean="0"/>
              <a:pPr/>
              <a:t>04/09/2011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2E0E06-AB51-44FC-A4D6-DF92655569FF}" type="datetimeFigureOut">
              <a:rPr lang="en-US" smtClean="0"/>
              <a:pPr/>
              <a:t>04/09/2011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2E0E06-AB51-44FC-A4D6-DF92655569FF}" type="datetimeFigureOut">
              <a:rPr lang="en-US" smtClean="0"/>
              <a:pPr/>
              <a:t>04/09/2011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2E0E06-AB51-44FC-A4D6-DF92655569FF}" type="datetimeFigureOut">
              <a:rPr lang="en-US" smtClean="0"/>
              <a:pPr/>
              <a:t>04/09/2011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2E0E06-AB51-44FC-A4D6-DF92655569FF}" type="datetimeFigureOut">
              <a:rPr lang="en-US" smtClean="0"/>
              <a:pPr/>
              <a:t>04/09/2011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04/09/2011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04/09/2011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E0E06-AB51-44FC-A4D6-DF92655569FF}" type="datetimeFigureOut">
              <a:rPr lang="en-US" smtClean="0"/>
              <a:pPr/>
              <a:t>04/09/2011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D71CF-1D88-4D5E-98E0-847C657C6B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ex/ex63.java"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ex/ex64.java"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hyperlink" Target="ex/ex65.java"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hyperlink" Target="ex/ex66.java"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hyperlink" Target="ex/ex67.java" TargetMode="Externa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hyperlink" Target="ex/ex68.java" TargetMode="Externa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http://www.devmanuals.com/tutorials/java/collections/TreeSet.html" TargetMode="External"/><Relationship Id="rId2" Type="http://schemas.openxmlformats.org/officeDocument/2006/relationships/hyperlink" Target="http://www.devmanuals.com/tutorials/java/collections/HashSet.html"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hyperlink" Target="ex/ex69.java" TargetMode="Externa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hyperlink" Target="ex/ex70.java" TargetMode="Externa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hyperlink" Target="ex/ex71.java" TargetMode="Externa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hyperlink" Target="ex/ex72.java" TargetMode="Externa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hyperlink" Target="ex/ex73.java" TargetMode="Externa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hyperlink" Target="http://www.devmanuals.com/tutorials/java/collections/" TargetMode="Externa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3352800"/>
            <a:ext cx="84582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295400"/>
            <a:ext cx="9144000" cy="1470025"/>
          </a:xfrm>
        </p:spPr>
        <p:txBody>
          <a:bodyPr>
            <a:normAutofit fontScale="90000"/>
          </a:bodyPr>
          <a:lstStyle/>
          <a:p>
            <a:r>
              <a:rPr lang="en-US" sz="3100" b="1" dirty="0" err="1"/>
              <a:t>Marwadi</a:t>
            </a:r>
            <a:r>
              <a:rPr lang="en-US" sz="3100" b="1" dirty="0"/>
              <a:t> Education Foundation’s Group of Institutions</a:t>
            </a:r>
            <a:r>
              <a:rPr lang="en-US" b="1" dirty="0"/>
              <a:t/>
            </a:r>
            <a:br>
              <a:rPr lang="en-US" b="1" dirty="0"/>
            </a:br>
            <a:r>
              <a:rPr lang="en-US" sz="3600" dirty="0"/>
              <a:t>Faculty of Computer Applications</a:t>
            </a:r>
            <a:r>
              <a:rPr lang="en-US" dirty="0"/>
              <a:t/>
            </a:r>
            <a:br>
              <a:rPr lang="en-US" dirty="0"/>
            </a:br>
            <a:r>
              <a:rPr lang="en-US" b="1" dirty="0"/>
              <a:t>MCA </a:t>
            </a:r>
            <a:r>
              <a:rPr lang="en-US" b="1" dirty="0" err="1"/>
              <a:t>Sem</a:t>
            </a:r>
            <a:r>
              <a:rPr lang="en-US" b="1" dirty="0"/>
              <a:t>- </a:t>
            </a:r>
            <a:r>
              <a:rPr lang="en-US" b="1" dirty="0" smtClean="0"/>
              <a:t>III</a:t>
            </a:r>
            <a:endParaRPr lang="en-US" dirty="0"/>
          </a:p>
        </p:txBody>
      </p:sp>
      <p:pic>
        <p:nvPicPr>
          <p:cNvPr id="4" name="Picture 3" descr="logo.JPG"/>
          <p:cNvPicPr>
            <a:picLocks noChangeAspect="1"/>
          </p:cNvPicPr>
          <p:nvPr/>
        </p:nvPicPr>
        <p:blipFill>
          <a:blip r:embed="rId2"/>
          <a:stretch>
            <a:fillRect/>
          </a:stretch>
        </p:blipFill>
        <p:spPr>
          <a:xfrm>
            <a:off x="3124200" y="0"/>
            <a:ext cx="2895600" cy="1219200"/>
          </a:xfrm>
          <a:prstGeom prst="rect">
            <a:avLst/>
          </a:prstGeom>
        </p:spPr>
      </p:pic>
      <p:sp>
        <p:nvSpPr>
          <p:cNvPr id="5" name="TextBox 4"/>
          <p:cNvSpPr txBox="1"/>
          <p:nvPr/>
        </p:nvSpPr>
        <p:spPr>
          <a:xfrm>
            <a:off x="0" y="3581400"/>
            <a:ext cx="9144000" cy="1077218"/>
          </a:xfrm>
          <a:prstGeom prst="rect">
            <a:avLst/>
          </a:prstGeom>
          <a:noFill/>
        </p:spPr>
        <p:txBody>
          <a:bodyPr wrap="square" rtlCol="0">
            <a:spAutoFit/>
          </a:bodyPr>
          <a:lstStyle/>
          <a:p>
            <a:pPr algn="ctr"/>
            <a:r>
              <a:rPr lang="en-US" sz="3200" b="1" dirty="0" smtClean="0"/>
              <a:t>Fundamental of Java Programming</a:t>
            </a:r>
          </a:p>
          <a:p>
            <a:pPr algn="ctr"/>
            <a:r>
              <a:rPr lang="en-US" sz="3200" dirty="0" smtClean="0"/>
              <a:t>(630002</a:t>
            </a:r>
            <a:r>
              <a:rPr lang="en-US" sz="3200" dirty="0" smtClean="0"/>
              <a:t>)</a:t>
            </a:r>
            <a:endParaRPr lang="en-US" sz="3200" dirty="0"/>
          </a:p>
        </p:txBody>
      </p:sp>
      <p:sp>
        <p:nvSpPr>
          <p:cNvPr id="6" name="TextBox 5"/>
          <p:cNvSpPr txBox="1"/>
          <p:nvPr/>
        </p:nvSpPr>
        <p:spPr>
          <a:xfrm>
            <a:off x="0" y="5181600"/>
            <a:ext cx="9144000" cy="1077218"/>
          </a:xfrm>
          <a:prstGeom prst="rect">
            <a:avLst/>
          </a:prstGeom>
          <a:noFill/>
        </p:spPr>
        <p:txBody>
          <a:bodyPr wrap="square" rtlCol="0">
            <a:spAutoFit/>
          </a:bodyPr>
          <a:lstStyle/>
          <a:p>
            <a:pPr algn="ctr"/>
            <a:r>
              <a:rPr lang="en-US" sz="3200" b="1" dirty="0" smtClean="0"/>
              <a:t>Unit – 3</a:t>
            </a:r>
          </a:p>
          <a:p>
            <a:pPr algn="ctr"/>
            <a:r>
              <a:rPr lang="en-US" sz="3200" b="1" dirty="0" smtClean="0"/>
              <a:t>Collection Framework</a:t>
            </a:r>
            <a:endParaRPr lang="en-US" sz="3200" dirty="0"/>
          </a:p>
        </p:txBody>
      </p:sp>
      <p:pic>
        <p:nvPicPr>
          <p:cNvPr id="9" name="Picture 8" descr="java.jpg"/>
          <p:cNvPicPr>
            <a:picLocks noChangeAspect="1"/>
          </p:cNvPicPr>
          <p:nvPr/>
        </p:nvPicPr>
        <p:blipFill>
          <a:blip r:embed="rId3"/>
          <a:stretch>
            <a:fillRect/>
          </a:stretch>
        </p:blipFill>
        <p:spPr>
          <a:xfrm>
            <a:off x="7239000" y="4819650"/>
            <a:ext cx="1504950" cy="1504950"/>
          </a:xfrm>
          <a:prstGeom prst="rect">
            <a:avLst/>
          </a:prstGeom>
        </p:spPr>
      </p:pic>
      <p:pic>
        <p:nvPicPr>
          <p:cNvPr id="10" name="Picture 9" descr="java.jpg"/>
          <p:cNvPicPr>
            <a:picLocks noChangeAspect="1"/>
          </p:cNvPicPr>
          <p:nvPr/>
        </p:nvPicPr>
        <p:blipFill>
          <a:blip r:embed="rId3"/>
          <a:stretch>
            <a:fillRect/>
          </a:stretch>
        </p:blipFill>
        <p:spPr>
          <a:xfrm>
            <a:off x="304800" y="4819650"/>
            <a:ext cx="1504950" cy="15049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Collection Interface</a:t>
            </a:r>
            <a:endParaRPr lang="en-US" dirty="0"/>
          </a:p>
        </p:txBody>
      </p:sp>
      <p:sp>
        <p:nvSpPr>
          <p:cNvPr id="5" name="TextBox 4"/>
          <p:cNvSpPr txBox="1"/>
          <p:nvPr/>
        </p:nvSpPr>
        <p:spPr>
          <a:xfrm>
            <a:off x="228600" y="1066800"/>
            <a:ext cx="8763000" cy="1569660"/>
          </a:xfrm>
          <a:prstGeom prst="rect">
            <a:avLst/>
          </a:prstGeom>
          <a:noFill/>
        </p:spPr>
        <p:txBody>
          <a:bodyPr wrap="square" rtlCol="0">
            <a:spAutoFit/>
          </a:bodyPr>
          <a:lstStyle/>
          <a:p>
            <a:pPr algn="just"/>
            <a:r>
              <a:rPr lang="en-US" sz="3200" dirty="0" smtClean="0"/>
              <a:t>(3) Bulk operations : We can perform various operations on the bulk data – for that various methods are as follows : </a:t>
            </a:r>
          </a:p>
        </p:txBody>
      </p:sp>
      <p:graphicFrame>
        <p:nvGraphicFramePr>
          <p:cNvPr id="4" name="Table 3"/>
          <p:cNvGraphicFramePr>
            <a:graphicFrameLocks noGrp="1"/>
          </p:cNvGraphicFramePr>
          <p:nvPr/>
        </p:nvGraphicFramePr>
        <p:xfrm>
          <a:off x="228600" y="2819400"/>
          <a:ext cx="8534400" cy="2926080"/>
        </p:xfrm>
        <a:graphic>
          <a:graphicData uri="http://schemas.openxmlformats.org/drawingml/2006/table">
            <a:tbl>
              <a:tblPr firstRow="1" bandRow="1">
                <a:tableStyleId>{5C22544A-7EE6-4342-B048-85BDC9FD1C3A}</a:tableStyleId>
              </a:tblPr>
              <a:tblGrid>
                <a:gridCol w="3276600"/>
                <a:gridCol w="5257800"/>
              </a:tblGrid>
              <a:tr h="317500">
                <a:tc>
                  <a:txBody>
                    <a:bodyPr/>
                    <a:lstStyle/>
                    <a:p>
                      <a:pPr algn="ctr"/>
                      <a:r>
                        <a:rPr lang="en-US" dirty="0" smtClean="0"/>
                        <a:t>Method</a:t>
                      </a:r>
                      <a:endParaRPr lang="en-US" dirty="0"/>
                    </a:p>
                  </a:txBody>
                  <a:tcPr/>
                </a:tc>
                <a:tc>
                  <a:txBody>
                    <a:bodyPr/>
                    <a:lstStyle/>
                    <a:p>
                      <a:pPr algn="ctr"/>
                      <a:r>
                        <a:rPr lang="en-US" dirty="0" smtClean="0"/>
                        <a:t>Usage</a:t>
                      </a:r>
                      <a:endParaRPr lang="en-US" dirty="0"/>
                    </a:p>
                  </a:txBody>
                  <a:tcPr/>
                </a:tc>
              </a:tr>
              <a:tr h="317500">
                <a:tc>
                  <a:txBody>
                    <a:bodyPr/>
                    <a:lstStyle/>
                    <a:p>
                      <a:r>
                        <a:rPr lang="en-US" dirty="0" err="1" smtClean="0"/>
                        <a:t>boolean</a:t>
                      </a:r>
                      <a:r>
                        <a:rPr lang="en-US" dirty="0" smtClean="0"/>
                        <a:t> </a:t>
                      </a:r>
                      <a:r>
                        <a:rPr lang="en-US" dirty="0" err="1" smtClean="0"/>
                        <a:t>addAll</a:t>
                      </a:r>
                      <a:r>
                        <a:rPr lang="en-US" dirty="0" smtClean="0"/>
                        <a:t>(Collection c)</a:t>
                      </a:r>
                      <a:endParaRPr lang="en-US" dirty="0"/>
                    </a:p>
                  </a:txBody>
                  <a:tcPr/>
                </a:tc>
                <a:tc>
                  <a:txBody>
                    <a:bodyPr/>
                    <a:lstStyle/>
                    <a:p>
                      <a:r>
                        <a:rPr lang="en-US" dirty="0" smtClean="0"/>
                        <a:t>Add all</a:t>
                      </a:r>
                      <a:r>
                        <a:rPr lang="en-US" baseline="0" dirty="0" smtClean="0"/>
                        <a:t> the instances of given collection to the calling collection.  Suppose we have two collections a and b then </a:t>
                      </a:r>
                      <a:r>
                        <a:rPr lang="en-US" baseline="0" dirty="0" err="1" smtClean="0"/>
                        <a:t>a.addAll</a:t>
                      </a:r>
                      <a:r>
                        <a:rPr lang="en-US" baseline="0" dirty="0" smtClean="0"/>
                        <a:t>(b) will result in a = a union b</a:t>
                      </a:r>
                      <a:endParaRPr lang="en-US" dirty="0"/>
                    </a:p>
                  </a:txBody>
                  <a:tcPr/>
                </a:tc>
              </a:tr>
              <a:tr h="317500">
                <a:tc>
                  <a:txBody>
                    <a:bodyPr/>
                    <a:lstStyle/>
                    <a:p>
                      <a:r>
                        <a:rPr lang="en-US" dirty="0" err="1" smtClean="0"/>
                        <a:t>boolean</a:t>
                      </a:r>
                      <a:r>
                        <a:rPr lang="en-US" dirty="0" smtClean="0"/>
                        <a:t> </a:t>
                      </a:r>
                      <a:r>
                        <a:rPr lang="en-US" dirty="0" err="1" smtClean="0"/>
                        <a:t>removeAll</a:t>
                      </a:r>
                      <a:r>
                        <a:rPr lang="en-US" dirty="0" smtClean="0"/>
                        <a:t>(Collection</a:t>
                      </a:r>
                      <a:r>
                        <a:rPr lang="en-US" baseline="0" dirty="0" smtClean="0"/>
                        <a:t> c)</a:t>
                      </a:r>
                      <a:endParaRPr lang="en-US" dirty="0"/>
                    </a:p>
                  </a:txBody>
                  <a:tcPr/>
                </a:tc>
                <a:tc>
                  <a:txBody>
                    <a:bodyPr/>
                    <a:lstStyle/>
                    <a:p>
                      <a:pPr algn="just"/>
                      <a:r>
                        <a:rPr lang="en-US" dirty="0" smtClean="0"/>
                        <a:t>Remove all the instances of given collection from the calling collection.  Suppose</a:t>
                      </a:r>
                      <a:r>
                        <a:rPr lang="en-US" baseline="0" dirty="0" smtClean="0"/>
                        <a:t> we have two collections a and b then </a:t>
                      </a:r>
                      <a:r>
                        <a:rPr lang="en-US" baseline="0" dirty="0" err="1" smtClean="0"/>
                        <a:t>a.removeAll</a:t>
                      </a:r>
                      <a:r>
                        <a:rPr lang="en-US" baseline="0" dirty="0" smtClean="0"/>
                        <a:t>(b) will result in a = a – b</a:t>
                      </a:r>
                      <a:endParaRPr lang="en-US" dirty="0"/>
                    </a:p>
                  </a:txBody>
                  <a:tcPr/>
                </a:tc>
              </a:tr>
              <a:tr h="317500">
                <a:tc>
                  <a:txBody>
                    <a:bodyPr/>
                    <a:lstStyle/>
                    <a:p>
                      <a:r>
                        <a:rPr lang="en-US" dirty="0" err="1" smtClean="0"/>
                        <a:t>boolean</a:t>
                      </a:r>
                      <a:r>
                        <a:rPr lang="en-US" dirty="0" smtClean="0"/>
                        <a:t> </a:t>
                      </a:r>
                      <a:r>
                        <a:rPr lang="en-US" dirty="0" err="1" smtClean="0"/>
                        <a:t>retrainAll</a:t>
                      </a:r>
                      <a:r>
                        <a:rPr lang="en-US" dirty="0" smtClean="0"/>
                        <a:t>(Collection</a:t>
                      </a:r>
                      <a:r>
                        <a:rPr lang="en-US" baseline="0" dirty="0" smtClean="0"/>
                        <a:t> c)</a:t>
                      </a:r>
                      <a:endParaRPr lang="en-US" dirty="0"/>
                    </a:p>
                  </a:txBody>
                  <a:tcPr/>
                </a:tc>
                <a:tc>
                  <a:txBody>
                    <a:bodyPr/>
                    <a:lstStyle/>
                    <a:p>
                      <a:r>
                        <a:rPr lang="en-US" dirty="0" smtClean="0"/>
                        <a:t>It will</a:t>
                      </a:r>
                      <a:r>
                        <a:rPr lang="en-US" baseline="0" dirty="0" smtClean="0"/>
                        <a:t> result in a = a intersection b</a:t>
                      </a:r>
                      <a:endParaRPr lang="en-US" dirty="0"/>
                    </a:p>
                  </a:txBody>
                  <a:tcPr/>
                </a:tc>
              </a:tr>
              <a:tr h="317500">
                <a:tc>
                  <a:txBody>
                    <a:bodyPr/>
                    <a:lstStyle/>
                    <a:p>
                      <a:r>
                        <a:rPr lang="en-US" dirty="0" err="1" smtClean="0"/>
                        <a:t>boolean</a:t>
                      </a:r>
                      <a:r>
                        <a:rPr lang="en-US" dirty="0" smtClean="0"/>
                        <a:t> </a:t>
                      </a:r>
                      <a:r>
                        <a:rPr lang="en-US" dirty="0" err="1" smtClean="0"/>
                        <a:t>containsAll</a:t>
                      </a:r>
                      <a:r>
                        <a:rPr lang="en-US" dirty="0" smtClean="0"/>
                        <a:t>(Collection c)</a:t>
                      </a:r>
                      <a:endParaRPr lang="en-US" dirty="0"/>
                    </a:p>
                  </a:txBody>
                  <a:tcPr/>
                </a:tc>
                <a:tc>
                  <a:txBody>
                    <a:bodyPr/>
                    <a:lstStyle/>
                    <a:p>
                      <a:r>
                        <a:rPr lang="en-US" dirty="0" smtClean="0"/>
                        <a:t>It will check for b is</a:t>
                      </a:r>
                      <a:r>
                        <a:rPr lang="en-US" baseline="0" dirty="0" smtClean="0"/>
                        <a:t> a subset of a</a:t>
                      </a:r>
                      <a:endParaRPr lang="en-US"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List Interface</a:t>
            </a:r>
            <a:endParaRPr lang="en-US" dirty="0"/>
          </a:p>
        </p:txBody>
      </p:sp>
      <p:sp>
        <p:nvSpPr>
          <p:cNvPr id="5" name="TextBox 4"/>
          <p:cNvSpPr txBox="1"/>
          <p:nvPr/>
        </p:nvSpPr>
        <p:spPr>
          <a:xfrm>
            <a:off x="228600" y="1066800"/>
            <a:ext cx="8763000" cy="5509200"/>
          </a:xfrm>
          <a:prstGeom prst="rect">
            <a:avLst/>
          </a:prstGeom>
          <a:noFill/>
        </p:spPr>
        <p:txBody>
          <a:bodyPr wrap="square" rtlCol="0">
            <a:spAutoFit/>
          </a:bodyPr>
          <a:lstStyle/>
          <a:p>
            <a:pPr algn="just"/>
            <a:r>
              <a:rPr lang="en-US" sz="3200" dirty="0" smtClean="0"/>
              <a:t>	The </a:t>
            </a:r>
            <a:r>
              <a:rPr lang="en-US" sz="3200" dirty="0" err="1" smtClean="0"/>
              <a:t>java.util.List</a:t>
            </a:r>
            <a:r>
              <a:rPr lang="en-US" sz="3200" dirty="0" smtClean="0"/>
              <a:t> interface is a subtype of the </a:t>
            </a:r>
            <a:r>
              <a:rPr lang="en-US" sz="3200" dirty="0" err="1" smtClean="0"/>
              <a:t>java.util.Collection</a:t>
            </a:r>
            <a:r>
              <a:rPr lang="en-US" sz="3200" dirty="0" smtClean="0"/>
              <a:t> interface. A List is an ordered Collection (sometimes called a sequence). meaning you can access the elements of a List in a specific order, and by an index too. List interface indicates the behavior of the collection of objects. It allows duplicate objects and one or more elements to be null. The user of this interface has precise control over where in the list each element is inserted. The user can access elements by integer index (position in the list), and search for elements in the list.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List Interface</a:t>
            </a:r>
            <a:endParaRPr lang="en-US" dirty="0"/>
          </a:p>
        </p:txBody>
      </p:sp>
      <p:sp>
        <p:nvSpPr>
          <p:cNvPr id="5" name="TextBox 4"/>
          <p:cNvSpPr txBox="1"/>
          <p:nvPr/>
        </p:nvSpPr>
        <p:spPr>
          <a:xfrm>
            <a:off x="228600" y="1066800"/>
            <a:ext cx="8763000" cy="3539430"/>
          </a:xfrm>
          <a:prstGeom prst="rect">
            <a:avLst/>
          </a:prstGeom>
          <a:noFill/>
        </p:spPr>
        <p:txBody>
          <a:bodyPr wrap="square" rtlCol="0">
            <a:spAutoFit/>
          </a:bodyPr>
          <a:lstStyle/>
          <a:p>
            <a:pPr algn="just"/>
            <a:r>
              <a:rPr lang="en-US" sz="3200" dirty="0" smtClean="0"/>
              <a:t>	There are two general-purpose List implementations in the Collections Framework:</a:t>
            </a:r>
          </a:p>
          <a:p>
            <a:pPr marL="514350" indent="-514350" algn="just">
              <a:buAutoNum type="arabicParenBoth"/>
            </a:pPr>
            <a:r>
              <a:rPr lang="en-US" sz="3200" b="1" dirty="0" err="1" smtClean="0"/>
              <a:t>ArrayList</a:t>
            </a:r>
            <a:endParaRPr lang="en-US" sz="3200" b="1" dirty="0" smtClean="0"/>
          </a:p>
          <a:p>
            <a:pPr marL="514350" indent="-514350" algn="just">
              <a:buAutoNum type="arabicParenBoth"/>
            </a:pPr>
            <a:r>
              <a:rPr lang="en-US" sz="3200" b="1" dirty="0" err="1" smtClean="0"/>
              <a:t>LinkedList</a:t>
            </a:r>
            <a:endParaRPr lang="en-US" sz="3200" b="1" dirty="0" smtClean="0"/>
          </a:p>
          <a:p>
            <a:pPr marL="514350" indent="-514350" algn="just"/>
            <a:endParaRPr lang="en-US" sz="3200" b="1" dirty="0" smtClean="0"/>
          </a:p>
          <a:p>
            <a:pPr algn="just"/>
            <a:r>
              <a:rPr lang="en-US" sz="3200" b="1" dirty="0" smtClean="0"/>
              <a:t>	</a:t>
            </a:r>
            <a:r>
              <a:rPr lang="en-US" sz="3200" dirty="0" smtClean="0"/>
              <a:t>These are the two general-purpose List implementations of the List interface.</a:t>
            </a:r>
            <a:endParaRPr lang="en-US" sz="3200" b="1"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ArrayList</a:t>
            </a:r>
            <a:r>
              <a:rPr lang="en-US" b="1" dirty="0" smtClean="0"/>
              <a:t> Interface</a:t>
            </a:r>
            <a:endParaRPr lang="en-US" dirty="0"/>
          </a:p>
        </p:txBody>
      </p:sp>
      <p:sp>
        <p:nvSpPr>
          <p:cNvPr id="5" name="TextBox 4"/>
          <p:cNvSpPr txBox="1"/>
          <p:nvPr/>
        </p:nvSpPr>
        <p:spPr>
          <a:xfrm>
            <a:off x="228600" y="1066800"/>
            <a:ext cx="8763000" cy="5016758"/>
          </a:xfrm>
          <a:prstGeom prst="rect">
            <a:avLst/>
          </a:prstGeom>
          <a:noFill/>
        </p:spPr>
        <p:txBody>
          <a:bodyPr wrap="square" rtlCol="0">
            <a:spAutoFit/>
          </a:bodyPr>
          <a:lstStyle/>
          <a:p>
            <a:pPr algn="just"/>
            <a:r>
              <a:rPr lang="en-US" sz="3200" dirty="0" smtClean="0"/>
              <a:t>	</a:t>
            </a:r>
            <a:r>
              <a:rPr lang="en-US" sz="3200" dirty="0" err="1" smtClean="0"/>
              <a:t>ArrayList</a:t>
            </a:r>
            <a:r>
              <a:rPr lang="en-US" sz="3200" dirty="0" smtClean="0"/>
              <a:t> extends </a:t>
            </a:r>
            <a:r>
              <a:rPr lang="en-US" sz="3200" dirty="0" err="1" smtClean="0"/>
              <a:t>AbstractList</a:t>
            </a:r>
            <a:r>
              <a:rPr lang="en-US" sz="3200" dirty="0" smtClean="0"/>
              <a:t> and implements List interface, </a:t>
            </a:r>
            <a:r>
              <a:rPr lang="en-US" sz="3200" dirty="0" err="1" smtClean="0"/>
              <a:t>Cloneable</a:t>
            </a:r>
            <a:r>
              <a:rPr lang="en-US" sz="3200" dirty="0" smtClean="0"/>
              <a:t>, </a:t>
            </a:r>
            <a:r>
              <a:rPr lang="en-US" sz="3200" dirty="0" err="1" smtClean="0"/>
              <a:t>Serializable</a:t>
            </a:r>
            <a:r>
              <a:rPr lang="en-US" sz="3200" dirty="0" smtClean="0"/>
              <a:t>. </a:t>
            </a:r>
            <a:r>
              <a:rPr lang="en-US" sz="3200" dirty="0" err="1" smtClean="0"/>
              <a:t>ArrayList</a:t>
            </a:r>
            <a:r>
              <a:rPr lang="en-US" sz="3200" dirty="0" smtClean="0"/>
              <a:t> capacity grows automatically. The </a:t>
            </a:r>
            <a:r>
              <a:rPr lang="en-US" sz="3200" dirty="0" err="1" smtClean="0"/>
              <a:t>ArrayList</a:t>
            </a:r>
            <a:r>
              <a:rPr lang="en-US" sz="3200" dirty="0" smtClean="0"/>
              <a:t> is not synchronized (means does not support multithreading). It permits all elements including null. </a:t>
            </a:r>
            <a:r>
              <a:rPr lang="en-US" sz="3200" dirty="0" err="1" smtClean="0"/>
              <a:t>ArrayList</a:t>
            </a:r>
            <a:r>
              <a:rPr lang="en-US" sz="3200" dirty="0" smtClean="0"/>
              <a:t> provides methods to manipulate the size of the array that is used internally to store the list. Array lists are created with an initial size. When this size is exceeded, the collection is automatically enlarged. </a:t>
            </a:r>
            <a:endParaRPr lang="en-US" sz="3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ArrayList</a:t>
            </a:r>
            <a:r>
              <a:rPr lang="en-US" b="1" dirty="0" smtClean="0"/>
              <a:t> Interface</a:t>
            </a:r>
            <a:endParaRPr lang="en-US" dirty="0"/>
          </a:p>
        </p:txBody>
      </p:sp>
      <p:sp>
        <p:nvSpPr>
          <p:cNvPr id="5" name="TextBox 4"/>
          <p:cNvSpPr txBox="1"/>
          <p:nvPr/>
        </p:nvSpPr>
        <p:spPr>
          <a:xfrm>
            <a:off x="228600" y="1066800"/>
            <a:ext cx="8763000" cy="5509200"/>
          </a:xfrm>
          <a:prstGeom prst="rect">
            <a:avLst/>
          </a:prstGeom>
          <a:noFill/>
        </p:spPr>
        <p:txBody>
          <a:bodyPr wrap="square" rtlCol="0">
            <a:spAutoFit/>
          </a:bodyPr>
          <a:lstStyle/>
          <a:p>
            <a:pPr algn="just"/>
            <a:r>
              <a:rPr lang="en-US" sz="3200" dirty="0" smtClean="0"/>
              <a:t>	When objects are removed, the array may be shrunk.</a:t>
            </a:r>
          </a:p>
          <a:p>
            <a:pPr algn="just"/>
            <a:r>
              <a:rPr lang="en-US" sz="3200" b="1" dirty="0" err="1" smtClean="0"/>
              <a:t>ArrayList</a:t>
            </a:r>
            <a:r>
              <a:rPr lang="en-US" sz="3200" b="1" dirty="0" smtClean="0"/>
              <a:t> has the constructors shown here:</a:t>
            </a:r>
          </a:p>
          <a:p>
            <a:pPr algn="just"/>
            <a:r>
              <a:rPr lang="en-US" sz="3200" dirty="0" smtClean="0"/>
              <a:t>	</a:t>
            </a:r>
            <a:r>
              <a:rPr lang="en-US" sz="3200" dirty="0" err="1" smtClean="0"/>
              <a:t>ArrayList</a:t>
            </a:r>
            <a:r>
              <a:rPr lang="en-US" sz="3200" dirty="0" smtClean="0"/>
              <a:t>( )  - Constructs an empty list with an initial capacity of ten.</a:t>
            </a:r>
          </a:p>
          <a:p>
            <a:pPr algn="just"/>
            <a:r>
              <a:rPr lang="en-US" sz="3200" dirty="0" smtClean="0"/>
              <a:t>	</a:t>
            </a:r>
            <a:r>
              <a:rPr lang="en-US" sz="3200" dirty="0" err="1" smtClean="0"/>
              <a:t>ArrayList</a:t>
            </a:r>
            <a:r>
              <a:rPr lang="en-US" sz="3200" dirty="0" smtClean="0"/>
              <a:t>(Collection c) - Constructs a list containing the elements of the specified collection, in the order they are returned by the collection's   </a:t>
            </a:r>
            <a:r>
              <a:rPr lang="en-US" sz="3200" dirty="0" err="1" smtClean="0"/>
              <a:t>iterator</a:t>
            </a:r>
            <a:r>
              <a:rPr lang="en-US" sz="3200" dirty="0" smtClean="0"/>
              <a:t>.</a:t>
            </a:r>
          </a:p>
          <a:p>
            <a:pPr algn="just"/>
            <a:r>
              <a:rPr lang="en-US" sz="3200" dirty="0" smtClean="0"/>
              <a:t>	</a:t>
            </a:r>
            <a:r>
              <a:rPr lang="en-US" sz="3200" dirty="0" err="1" smtClean="0"/>
              <a:t>ArrayList</a:t>
            </a:r>
            <a:r>
              <a:rPr lang="en-US" sz="3200" dirty="0" smtClean="0"/>
              <a:t>(</a:t>
            </a:r>
            <a:r>
              <a:rPr lang="en-US" sz="3200" dirty="0" err="1" smtClean="0"/>
              <a:t>int</a:t>
            </a:r>
            <a:r>
              <a:rPr lang="en-US" sz="3200" dirty="0" smtClean="0"/>
              <a:t> capacity) - Constructs an empty list with the specified initial capacity.</a:t>
            </a:r>
            <a:endParaRPr lang="en-US" sz="3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ArrayList</a:t>
            </a:r>
            <a:r>
              <a:rPr lang="en-US" b="1" dirty="0" smtClean="0"/>
              <a:t> Interface</a:t>
            </a:r>
            <a:endParaRPr lang="en-US" dirty="0"/>
          </a:p>
        </p:txBody>
      </p:sp>
      <p:sp>
        <p:nvSpPr>
          <p:cNvPr id="5" name="TextBox 4"/>
          <p:cNvSpPr txBox="1"/>
          <p:nvPr/>
        </p:nvSpPr>
        <p:spPr>
          <a:xfrm>
            <a:off x="228600" y="1066800"/>
            <a:ext cx="8763000" cy="1077218"/>
          </a:xfrm>
          <a:prstGeom prst="rect">
            <a:avLst/>
          </a:prstGeom>
          <a:noFill/>
        </p:spPr>
        <p:txBody>
          <a:bodyPr wrap="square" rtlCol="0">
            <a:spAutoFit/>
          </a:bodyPr>
          <a:lstStyle/>
          <a:p>
            <a:pPr algn="just"/>
            <a:r>
              <a:rPr lang="en-US" sz="3200" dirty="0" smtClean="0"/>
              <a:t>	Various methods of the interface are as follows :</a:t>
            </a:r>
          </a:p>
        </p:txBody>
      </p:sp>
      <p:graphicFrame>
        <p:nvGraphicFramePr>
          <p:cNvPr id="4" name="Table 3"/>
          <p:cNvGraphicFramePr>
            <a:graphicFrameLocks noGrp="1"/>
          </p:cNvGraphicFramePr>
          <p:nvPr/>
        </p:nvGraphicFramePr>
        <p:xfrm>
          <a:off x="228600" y="2209800"/>
          <a:ext cx="8534400" cy="4480560"/>
        </p:xfrm>
        <a:graphic>
          <a:graphicData uri="http://schemas.openxmlformats.org/drawingml/2006/table">
            <a:tbl>
              <a:tblPr firstRow="1" bandRow="1">
                <a:tableStyleId>{5C22544A-7EE6-4342-B048-85BDC9FD1C3A}</a:tableStyleId>
              </a:tblPr>
              <a:tblGrid>
                <a:gridCol w="3276600"/>
                <a:gridCol w="5257800"/>
              </a:tblGrid>
              <a:tr h="317500">
                <a:tc>
                  <a:txBody>
                    <a:bodyPr/>
                    <a:lstStyle/>
                    <a:p>
                      <a:pPr algn="ctr"/>
                      <a:r>
                        <a:rPr lang="en-US" dirty="0" smtClean="0"/>
                        <a:t>Method</a:t>
                      </a:r>
                      <a:endParaRPr lang="en-US" dirty="0"/>
                    </a:p>
                  </a:txBody>
                  <a:tcPr/>
                </a:tc>
                <a:tc>
                  <a:txBody>
                    <a:bodyPr/>
                    <a:lstStyle/>
                    <a:p>
                      <a:pPr algn="ctr"/>
                      <a:r>
                        <a:rPr lang="en-US" dirty="0" smtClean="0"/>
                        <a:t>Usage</a:t>
                      </a:r>
                      <a:endParaRPr lang="en-US" dirty="0"/>
                    </a:p>
                  </a:txBody>
                  <a:tcPr/>
                </a:tc>
              </a:tr>
              <a:tr h="317500">
                <a:tc>
                  <a:txBody>
                    <a:bodyPr/>
                    <a:lstStyle/>
                    <a:p>
                      <a:r>
                        <a:rPr lang="en-US" dirty="0" smtClean="0"/>
                        <a:t>void</a:t>
                      </a:r>
                      <a:r>
                        <a:rPr lang="en-US" baseline="0" dirty="0" smtClean="0"/>
                        <a:t> add(</a:t>
                      </a:r>
                      <a:r>
                        <a:rPr lang="en-US" baseline="0" dirty="0" err="1" smtClean="0"/>
                        <a:t>int</a:t>
                      </a:r>
                      <a:r>
                        <a:rPr lang="en-US" baseline="0" dirty="0" smtClean="0"/>
                        <a:t> index, Object o)</a:t>
                      </a:r>
                      <a:endParaRPr lang="en-US" dirty="0"/>
                    </a:p>
                  </a:txBody>
                  <a:tcPr/>
                </a:tc>
                <a:tc>
                  <a:txBody>
                    <a:bodyPr/>
                    <a:lstStyle/>
                    <a:p>
                      <a:pPr algn="just"/>
                      <a:r>
                        <a:rPr lang="en-US" dirty="0" smtClean="0"/>
                        <a:t>Adds the specific object to the specified index</a:t>
                      </a:r>
                      <a:endParaRPr lang="en-US" dirty="0"/>
                    </a:p>
                  </a:txBody>
                  <a:tcPr/>
                </a:tc>
              </a:tr>
              <a:tr h="317500">
                <a:tc>
                  <a:txBody>
                    <a:bodyPr/>
                    <a:lstStyle/>
                    <a:p>
                      <a:r>
                        <a:rPr lang="en-US" dirty="0" smtClean="0"/>
                        <a:t>void add(Object</a:t>
                      </a:r>
                      <a:r>
                        <a:rPr lang="en-US" baseline="0" dirty="0" smtClean="0"/>
                        <a:t> o)</a:t>
                      </a:r>
                      <a:endParaRPr lang="en-US" dirty="0"/>
                    </a:p>
                  </a:txBody>
                  <a:tcPr/>
                </a:tc>
                <a:tc>
                  <a:txBody>
                    <a:bodyPr/>
                    <a:lstStyle/>
                    <a:p>
                      <a:pPr algn="just"/>
                      <a:r>
                        <a:rPr lang="en-US" dirty="0" smtClean="0"/>
                        <a:t>Adds the element at the end of the list</a:t>
                      </a:r>
                      <a:endParaRPr lang="en-US" dirty="0"/>
                    </a:p>
                  </a:txBody>
                  <a:tcPr/>
                </a:tc>
              </a:tr>
              <a:tr h="317500">
                <a:tc>
                  <a:txBody>
                    <a:bodyPr/>
                    <a:lstStyle/>
                    <a:p>
                      <a:r>
                        <a:rPr lang="en-US" dirty="0" smtClean="0"/>
                        <a:t>void clear()</a:t>
                      </a:r>
                      <a:endParaRPr lang="en-US" dirty="0"/>
                    </a:p>
                  </a:txBody>
                  <a:tcPr/>
                </a:tc>
                <a:tc>
                  <a:txBody>
                    <a:bodyPr/>
                    <a:lstStyle/>
                    <a:p>
                      <a:pPr algn="just"/>
                      <a:r>
                        <a:rPr lang="en-US" dirty="0" smtClean="0"/>
                        <a:t>Removes all the elements from the list</a:t>
                      </a:r>
                      <a:endParaRPr lang="en-US" dirty="0"/>
                    </a:p>
                  </a:txBody>
                  <a:tcPr/>
                </a:tc>
              </a:tr>
              <a:tr h="317500">
                <a:tc>
                  <a:txBody>
                    <a:bodyPr/>
                    <a:lstStyle/>
                    <a:p>
                      <a:r>
                        <a:rPr lang="en-US" dirty="0" smtClean="0"/>
                        <a:t>Object clone()</a:t>
                      </a:r>
                      <a:endParaRPr lang="en-US" dirty="0"/>
                    </a:p>
                  </a:txBody>
                  <a:tcPr/>
                </a:tc>
                <a:tc>
                  <a:txBody>
                    <a:bodyPr/>
                    <a:lstStyle/>
                    <a:p>
                      <a:pPr algn="just"/>
                      <a:r>
                        <a:rPr lang="en-US" dirty="0" smtClean="0"/>
                        <a:t>Returns a copy of </a:t>
                      </a:r>
                      <a:r>
                        <a:rPr lang="en-US" dirty="0" err="1" smtClean="0"/>
                        <a:t>ArrayList</a:t>
                      </a:r>
                      <a:r>
                        <a:rPr lang="en-US" baseline="0" dirty="0" smtClean="0"/>
                        <a:t> object.</a:t>
                      </a:r>
                      <a:endParaRPr lang="en-US" dirty="0"/>
                    </a:p>
                  </a:txBody>
                  <a:tcPr/>
                </a:tc>
              </a:tr>
              <a:tr h="317500">
                <a:tc>
                  <a:txBody>
                    <a:bodyPr/>
                    <a:lstStyle/>
                    <a:p>
                      <a:r>
                        <a:rPr lang="en-US" dirty="0" err="1" smtClean="0"/>
                        <a:t>boolean</a:t>
                      </a:r>
                      <a:r>
                        <a:rPr lang="en-US" dirty="0" smtClean="0"/>
                        <a:t> contains(Object o)</a:t>
                      </a:r>
                      <a:endParaRPr lang="en-US" dirty="0"/>
                    </a:p>
                  </a:txBody>
                  <a:tcPr/>
                </a:tc>
                <a:tc>
                  <a:txBody>
                    <a:bodyPr/>
                    <a:lstStyle/>
                    <a:p>
                      <a:pPr algn="just"/>
                      <a:r>
                        <a:rPr lang="en-US" dirty="0" smtClean="0"/>
                        <a:t>Returns true if the </a:t>
                      </a:r>
                      <a:r>
                        <a:rPr lang="en-US" dirty="0" err="1" smtClean="0"/>
                        <a:t>ArrayList</a:t>
                      </a:r>
                      <a:r>
                        <a:rPr lang="en-US" baseline="0" dirty="0" smtClean="0"/>
                        <a:t> contains the Object otherwise returns false</a:t>
                      </a:r>
                      <a:endParaRPr lang="en-US" dirty="0"/>
                    </a:p>
                  </a:txBody>
                  <a:tcPr/>
                </a:tc>
              </a:tr>
              <a:tr h="317500">
                <a:tc>
                  <a:txBody>
                    <a:bodyPr/>
                    <a:lstStyle/>
                    <a:p>
                      <a:r>
                        <a:rPr lang="en-US" dirty="0" smtClean="0"/>
                        <a:t>Object</a:t>
                      </a:r>
                      <a:r>
                        <a:rPr lang="en-US" baseline="0" dirty="0" smtClean="0"/>
                        <a:t> get(</a:t>
                      </a:r>
                      <a:r>
                        <a:rPr lang="en-US" baseline="0" dirty="0" err="1" smtClean="0"/>
                        <a:t>int</a:t>
                      </a:r>
                      <a:r>
                        <a:rPr lang="en-US" baseline="0" dirty="0" smtClean="0"/>
                        <a:t> index)</a:t>
                      </a:r>
                      <a:endParaRPr lang="en-US" dirty="0"/>
                    </a:p>
                  </a:txBody>
                  <a:tcPr/>
                </a:tc>
                <a:tc>
                  <a:txBody>
                    <a:bodyPr/>
                    <a:lstStyle/>
                    <a:p>
                      <a:pPr algn="just"/>
                      <a:r>
                        <a:rPr lang="en-US" dirty="0" smtClean="0"/>
                        <a:t>Returns</a:t>
                      </a:r>
                      <a:r>
                        <a:rPr lang="en-US" baseline="0" dirty="0" smtClean="0"/>
                        <a:t> the object available at given index</a:t>
                      </a:r>
                      <a:endParaRPr lang="en-US" dirty="0"/>
                    </a:p>
                  </a:txBody>
                  <a:tcPr/>
                </a:tc>
              </a:tr>
              <a:tr h="317500">
                <a:tc>
                  <a:txBody>
                    <a:bodyPr/>
                    <a:lstStyle/>
                    <a:p>
                      <a:r>
                        <a:rPr lang="en-US" dirty="0" err="1" smtClean="0"/>
                        <a:t>int</a:t>
                      </a:r>
                      <a:r>
                        <a:rPr lang="en-US" dirty="0" smtClean="0"/>
                        <a:t> </a:t>
                      </a:r>
                      <a:r>
                        <a:rPr lang="en-US" dirty="0" err="1" smtClean="0"/>
                        <a:t>indexOf</a:t>
                      </a:r>
                      <a:r>
                        <a:rPr lang="en-US" dirty="0" smtClean="0"/>
                        <a:t>(Object o)</a:t>
                      </a:r>
                      <a:endParaRPr lang="en-US" dirty="0"/>
                    </a:p>
                  </a:txBody>
                  <a:tcPr/>
                </a:tc>
                <a:tc>
                  <a:txBody>
                    <a:bodyPr/>
                    <a:lstStyle/>
                    <a:p>
                      <a:pPr algn="just"/>
                      <a:r>
                        <a:rPr lang="en-US" dirty="0" smtClean="0"/>
                        <a:t>Search</a:t>
                      </a:r>
                      <a:r>
                        <a:rPr lang="en-US" baseline="0" dirty="0" smtClean="0"/>
                        <a:t> for the object for its first occurrence and return index of that</a:t>
                      </a:r>
                      <a:endParaRPr lang="en-US" dirty="0"/>
                    </a:p>
                  </a:txBody>
                  <a:tcPr/>
                </a:tc>
              </a:tr>
              <a:tr h="317500">
                <a:tc>
                  <a:txBody>
                    <a:bodyPr/>
                    <a:lstStyle/>
                    <a:p>
                      <a:r>
                        <a:rPr lang="en-US" dirty="0" err="1" smtClean="0"/>
                        <a:t>boolean</a:t>
                      </a:r>
                      <a:r>
                        <a:rPr lang="en-US" baseline="0" dirty="0" smtClean="0"/>
                        <a:t> </a:t>
                      </a:r>
                      <a:r>
                        <a:rPr lang="en-US" baseline="0" dirty="0" err="1" smtClean="0"/>
                        <a:t>isEmpty</a:t>
                      </a:r>
                      <a:r>
                        <a:rPr lang="en-US" baseline="0" dirty="0" smtClean="0"/>
                        <a:t>()</a:t>
                      </a:r>
                      <a:endParaRPr lang="en-US" dirty="0"/>
                    </a:p>
                  </a:txBody>
                  <a:tcPr/>
                </a:tc>
                <a:tc>
                  <a:txBody>
                    <a:bodyPr/>
                    <a:lstStyle/>
                    <a:p>
                      <a:pPr algn="just"/>
                      <a:r>
                        <a:rPr lang="en-US" dirty="0" smtClean="0"/>
                        <a:t>Returns true if the list is empty otherwise false</a:t>
                      </a:r>
                      <a:endParaRPr lang="en-US" dirty="0"/>
                    </a:p>
                  </a:txBody>
                  <a:tcPr/>
                </a:tc>
              </a:tr>
              <a:tr h="317500">
                <a:tc>
                  <a:txBody>
                    <a:bodyPr/>
                    <a:lstStyle/>
                    <a:p>
                      <a:r>
                        <a:rPr lang="en-US" dirty="0" err="1" smtClean="0"/>
                        <a:t>int</a:t>
                      </a:r>
                      <a:r>
                        <a:rPr lang="en-US" dirty="0" smtClean="0"/>
                        <a:t> </a:t>
                      </a:r>
                      <a:r>
                        <a:rPr lang="en-US" dirty="0" err="1" smtClean="0"/>
                        <a:t>lastIndexOf</a:t>
                      </a:r>
                      <a:r>
                        <a:rPr lang="en-US" dirty="0" smtClean="0"/>
                        <a:t>(Object</a:t>
                      </a:r>
                      <a:r>
                        <a:rPr lang="en-US" baseline="0" dirty="0" smtClean="0"/>
                        <a:t> o)</a:t>
                      </a:r>
                      <a:endParaRPr lang="en-US" dirty="0"/>
                    </a:p>
                  </a:txBody>
                  <a:tcPr/>
                </a:tc>
                <a:tc>
                  <a:txBody>
                    <a:bodyPr/>
                    <a:lstStyle/>
                    <a:p>
                      <a:pPr algn="just"/>
                      <a:r>
                        <a:rPr lang="en-US" dirty="0" smtClean="0"/>
                        <a:t>Search</a:t>
                      </a:r>
                      <a:r>
                        <a:rPr lang="en-US" baseline="0" dirty="0" smtClean="0"/>
                        <a:t> for the object from backward for its first occurrence and return index of that</a:t>
                      </a:r>
                      <a:endParaRPr lang="en-US" dirty="0"/>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ArrayList</a:t>
            </a:r>
            <a:r>
              <a:rPr lang="en-US" b="1" dirty="0" smtClean="0"/>
              <a:t> Interface</a:t>
            </a:r>
            <a:endParaRPr lang="en-US" dirty="0"/>
          </a:p>
        </p:txBody>
      </p:sp>
      <p:sp>
        <p:nvSpPr>
          <p:cNvPr id="5" name="TextBox 4"/>
          <p:cNvSpPr txBox="1"/>
          <p:nvPr/>
        </p:nvSpPr>
        <p:spPr>
          <a:xfrm>
            <a:off x="228600" y="1066800"/>
            <a:ext cx="8763000" cy="1077218"/>
          </a:xfrm>
          <a:prstGeom prst="rect">
            <a:avLst/>
          </a:prstGeom>
          <a:noFill/>
        </p:spPr>
        <p:txBody>
          <a:bodyPr wrap="square" rtlCol="0">
            <a:spAutoFit/>
          </a:bodyPr>
          <a:lstStyle/>
          <a:p>
            <a:pPr algn="just"/>
            <a:r>
              <a:rPr lang="en-US" sz="3200" dirty="0" smtClean="0"/>
              <a:t>	Various methods of the interface are as follows :</a:t>
            </a:r>
          </a:p>
        </p:txBody>
      </p:sp>
      <p:graphicFrame>
        <p:nvGraphicFramePr>
          <p:cNvPr id="4" name="Table 3"/>
          <p:cNvGraphicFramePr>
            <a:graphicFrameLocks noGrp="1"/>
          </p:cNvGraphicFramePr>
          <p:nvPr/>
        </p:nvGraphicFramePr>
        <p:xfrm>
          <a:off x="228600" y="2209800"/>
          <a:ext cx="8534400" cy="2651760"/>
        </p:xfrm>
        <a:graphic>
          <a:graphicData uri="http://schemas.openxmlformats.org/drawingml/2006/table">
            <a:tbl>
              <a:tblPr firstRow="1" bandRow="1">
                <a:tableStyleId>{5C22544A-7EE6-4342-B048-85BDC9FD1C3A}</a:tableStyleId>
              </a:tblPr>
              <a:tblGrid>
                <a:gridCol w="3581400"/>
                <a:gridCol w="4953000"/>
              </a:tblGrid>
              <a:tr h="317500">
                <a:tc>
                  <a:txBody>
                    <a:bodyPr/>
                    <a:lstStyle/>
                    <a:p>
                      <a:pPr algn="ctr"/>
                      <a:r>
                        <a:rPr lang="en-US" dirty="0" smtClean="0"/>
                        <a:t>Method</a:t>
                      </a:r>
                      <a:endParaRPr lang="en-US" dirty="0"/>
                    </a:p>
                  </a:txBody>
                  <a:tcPr/>
                </a:tc>
                <a:tc>
                  <a:txBody>
                    <a:bodyPr/>
                    <a:lstStyle/>
                    <a:p>
                      <a:pPr algn="ctr"/>
                      <a:r>
                        <a:rPr lang="en-US" dirty="0" smtClean="0"/>
                        <a:t>Usage</a:t>
                      </a:r>
                      <a:endParaRPr lang="en-US" dirty="0"/>
                    </a:p>
                  </a:txBody>
                  <a:tcPr/>
                </a:tc>
              </a:tr>
              <a:tr h="317500">
                <a:tc>
                  <a:txBody>
                    <a:bodyPr/>
                    <a:lstStyle/>
                    <a:p>
                      <a:r>
                        <a:rPr lang="en-US" dirty="0" smtClean="0"/>
                        <a:t>Object remove(</a:t>
                      </a:r>
                      <a:r>
                        <a:rPr lang="en-US" dirty="0" err="1" smtClean="0"/>
                        <a:t>int</a:t>
                      </a:r>
                      <a:r>
                        <a:rPr lang="en-US" dirty="0" smtClean="0"/>
                        <a:t> index)</a:t>
                      </a:r>
                      <a:endParaRPr lang="en-US" dirty="0"/>
                    </a:p>
                  </a:txBody>
                  <a:tcPr/>
                </a:tc>
                <a:tc>
                  <a:txBody>
                    <a:bodyPr/>
                    <a:lstStyle/>
                    <a:p>
                      <a:pPr algn="just"/>
                      <a:r>
                        <a:rPr lang="en-US" dirty="0" smtClean="0"/>
                        <a:t>Removes the object at given index</a:t>
                      </a:r>
                      <a:endParaRPr lang="en-US" dirty="0"/>
                    </a:p>
                  </a:txBody>
                  <a:tcPr/>
                </a:tc>
              </a:tr>
              <a:tr h="317500">
                <a:tc>
                  <a:txBody>
                    <a:bodyPr/>
                    <a:lstStyle/>
                    <a:p>
                      <a:r>
                        <a:rPr lang="en-US" dirty="0" smtClean="0"/>
                        <a:t>void</a:t>
                      </a:r>
                      <a:r>
                        <a:rPr lang="en-US" baseline="0" dirty="0" smtClean="0"/>
                        <a:t> </a:t>
                      </a:r>
                      <a:r>
                        <a:rPr lang="en-US" baseline="0" dirty="0" err="1" smtClean="0"/>
                        <a:t>removeRange</a:t>
                      </a:r>
                      <a:r>
                        <a:rPr lang="en-US" baseline="0" dirty="0" smtClean="0"/>
                        <a:t>(</a:t>
                      </a:r>
                      <a:r>
                        <a:rPr lang="en-US" baseline="0" dirty="0" err="1" smtClean="0"/>
                        <a:t>int</a:t>
                      </a:r>
                      <a:r>
                        <a:rPr lang="en-US" baseline="0" dirty="0" smtClean="0"/>
                        <a:t> start, </a:t>
                      </a:r>
                      <a:r>
                        <a:rPr lang="en-US" baseline="0" dirty="0" err="1" smtClean="0"/>
                        <a:t>int</a:t>
                      </a:r>
                      <a:r>
                        <a:rPr lang="en-US" baseline="0" dirty="0" smtClean="0"/>
                        <a:t> end)</a:t>
                      </a:r>
                      <a:endParaRPr lang="en-US"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smtClean="0"/>
                        <a:t>Removes from this List all of the elements whose index is between start</a:t>
                      </a:r>
                      <a:r>
                        <a:rPr lang="en-US" baseline="0" dirty="0" smtClean="0"/>
                        <a:t> (</a:t>
                      </a:r>
                      <a:r>
                        <a:rPr lang="en-US" dirty="0" smtClean="0"/>
                        <a:t>inclusive) and end</a:t>
                      </a:r>
                      <a:r>
                        <a:rPr lang="en-US" baseline="0" dirty="0" smtClean="0"/>
                        <a:t> (</a:t>
                      </a:r>
                      <a:r>
                        <a:rPr lang="en-US" dirty="0" smtClean="0"/>
                        <a:t>exclusive)</a:t>
                      </a:r>
                      <a:endParaRPr lang="en-US" dirty="0"/>
                    </a:p>
                  </a:txBody>
                  <a:tcPr/>
                </a:tc>
              </a:tr>
              <a:tr h="317500">
                <a:tc>
                  <a:txBody>
                    <a:bodyPr/>
                    <a:lstStyle/>
                    <a:p>
                      <a:r>
                        <a:rPr lang="en-US" dirty="0" smtClean="0"/>
                        <a:t>Object set(</a:t>
                      </a:r>
                      <a:r>
                        <a:rPr lang="en-US" dirty="0" err="1" smtClean="0"/>
                        <a:t>int</a:t>
                      </a:r>
                      <a:r>
                        <a:rPr lang="en-US" dirty="0" smtClean="0"/>
                        <a:t> index, Object</a:t>
                      </a:r>
                      <a:r>
                        <a:rPr lang="en-US" baseline="0" dirty="0" smtClean="0"/>
                        <a:t> o)</a:t>
                      </a:r>
                      <a:endParaRPr lang="en-US" dirty="0"/>
                    </a:p>
                  </a:txBody>
                  <a:tcPr/>
                </a:tc>
                <a:tc>
                  <a:txBody>
                    <a:bodyPr/>
                    <a:lstStyle/>
                    <a:p>
                      <a:pPr algn="just"/>
                      <a:r>
                        <a:rPr lang="en-US" dirty="0" smtClean="0"/>
                        <a:t>Replaces the element at the specified index position in this list with the element</a:t>
                      </a:r>
                      <a:r>
                        <a:rPr lang="en-US" baseline="0" dirty="0" smtClean="0"/>
                        <a:t> specified by o</a:t>
                      </a:r>
                      <a:endParaRPr lang="en-US" dirty="0"/>
                    </a:p>
                  </a:txBody>
                  <a:tcPr/>
                </a:tc>
              </a:tr>
              <a:tr h="317500">
                <a:tc>
                  <a:txBody>
                    <a:bodyPr/>
                    <a:lstStyle/>
                    <a:p>
                      <a:r>
                        <a:rPr lang="en-US" dirty="0" err="1" smtClean="0"/>
                        <a:t>int</a:t>
                      </a:r>
                      <a:r>
                        <a:rPr lang="en-US" dirty="0" smtClean="0"/>
                        <a:t> size()</a:t>
                      </a:r>
                      <a:endParaRPr lang="en-US" dirty="0"/>
                    </a:p>
                  </a:txBody>
                  <a:tcPr/>
                </a:tc>
                <a:tc>
                  <a:txBody>
                    <a:bodyPr/>
                    <a:lstStyle/>
                    <a:p>
                      <a:pPr algn="just"/>
                      <a:r>
                        <a:rPr lang="en-US" dirty="0" smtClean="0"/>
                        <a:t>Returns the size of the list</a:t>
                      </a:r>
                      <a:endParaRPr lang="en-US" dirty="0"/>
                    </a:p>
                  </a:txBody>
                  <a:tcPr/>
                </a:tc>
              </a:tr>
            </a:tbl>
          </a:graphicData>
        </a:graphic>
      </p:graphicFrame>
      <p:sp>
        <p:nvSpPr>
          <p:cNvPr id="6" name="TextBox 5"/>
          <p:cNvSpPr txBox="1"/>
          <p:nvPr/>
        </p:nvSpPr>
        <p:spPr>
          <a:xfrm>
            <a:off x="228600" y="5029200"/>
            <a:ext cx="8763000" cy="584775"/>
          </a:xfrm>
          <a:prstGeom prst="rect">
            <a:avLst/>
          </a:prstGeom>
          <a:noFill/>
        </p:spPr>
        <p:txBody>
          <a:bodyPr wrap="square" rtlCol="0">
            <a:spAutoFit/>
          </a:bodyPr>
          <a:lstStyle/>
          <a:p>
            <a:pPr algn="just"/>
            <a:r>
              <a:rPr lang="en-US" sz="3200" dirty="0" smtClean="0">
                <a:hlinkClick r:id="rId2" action="ppaction://hlinkfile"/>
              </a:rPr>
              <a:t>ex\ex63.java</a:t>
            </a:r>
            <a:endParaRPr lang="en-US" sz="32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LinkedList</a:t>
            </a:r>
            <a:r>
              <a:rPr lang="en-US" b="1" dirty="0" smtClean="0"/>
              <a:t> Interface</a:t>
            </a:r>
            <a:endParaRPr lang="en-US" dirty="0"/>
          </a:p>
        </p:txBody>
      </p:sp>
      <p:sp>
        <p:nvSpPr>
          <p:cNvPr id="5" name="TextBox 4"/>
          <p:cNvSpPr txBox="1"/>
          <p:nvPr/>
        </p:nvSpPr>
        <p:spPr>
          <a:xfrm>
            <a:off x="228600" y="1066800"/>
            <a:ext cx="8763000" cy="4524315"/>
          </a:xfrm>
          <a:prstGeom prst="rect">
            <a:avLst/>
          </a:prstGeom>
          <a:noFill/>
        </p:spPr>
        <p:txBody>
          <a:bodyPr wrap="square" rtlCol="0">
            <a:spAutoFit/>
          </a:bodyPr>
          <a:lstStyle/>
          <a:p>
            <a:pPr algn="just"/>
            <a:r>
              <a:rPr lang="en-US" sz="3200" dirty="0" smtClean="0"/>
              <a:t>	Linked list implementation of the List interface. Implements all optional list operations, and permits all elements (including null). In addition to implementing the List interface, the </a:t>
            </a:r>
            <a:r>
              <a:rPr lang="en-US" sz="3200" dirty="0" err="1" smtClean="0"/>
              <a:t>LinkedList</a:t>
            </a:r>
            <a:r>
              <a:rPr lang="en-US" sz="3200" dirty="0" smtClean="0"/>
              <a:t> class provides uniformly named methods to get, remove and insert an element at the beginning and end of the list. These operations allow linked lists to be used as a stack, queue, or double-ended queue (</a:t>
            </a:r>
            <a:r>
              <a:rPr lang="en-US" sz="3200" dirty="0" err="1" smtClean="0"/>
              <a:t>deque</a:t>
            </a:r>
            <a:r>
              <a:rPr lang="en-US" sz="3200" dirty="0" smtClean="0"/>
              <a:t>).</a:t>
            </a:r>
            <a:endParaRPr lang="en-US" sz="3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LinkedList</a:t>
            </a:r>
            <a:r>
              <a:rPr lang="en-US" b="1" dirty="0" smtClean="0"/>
              <a:t> Interface</a:t>
            </a:r>
            <a:endParaRPr lang="en-US" dirty="0"/>
          </a:p>
        </p:txBody>
      </p:sp>
      <p:sp>
        <p:nvSpPr>
          <p:cNvPr id="5" name="TextBox 4"/>
          <p:cNvSpPr txBox="1"/>
          <p:nvPr/>
        </p:nvSpPr>
        <p:spPr>
          <a:xfrm>
            <a:off x="228600" y="1066800"/>
            <a:ext cx="8763000" cy="5016758"/>
          </a:xfrm>
          <a:prstGeom prst="rect">
            <a:avLst/>
          </a:prstGeom>
          <a:noFill/>
        </p:spPr>
        <p:txBody>
          <a:bodyPr wrap="square" rtlCol="0">
            <a:spAutoFit/>
          </a:bodyPr>
          <a:lstStyle/>
          <a:p>
            <a:pPr algn="just"/>
            <a:r>
              <a:rPr lang="en-US" sz="3200" dirty="0" smtClean="0"/>
              <a:t>	All of the stack/queue/</a:t>
            </a:r>
            <a:r>
              <a:rPr lang="en-US" sz="3200" dirty="0" err="1" smtClean="0"/>
              <a:t>deque</a:t>
            </a:r>
            <a:r>
              <a:rPr lang="en-US" sz="3200" dirty="0" smtClean="0"/>
              <a:t> operations could be easily recast in terms of the standard list operations. They're included here primarily for convenience, though they may run slightly faster than the equivalent List operations.</a:t>
            </a:r>
          </a:p>
          <a:p>
            <a:pPr algn="just"/>
            <a:r>
              <a:rPr lang="en-US" sz="3200" dirty="0" smtClean="0"/>
              <a:t>	All of the operations perform as could be expected for a doubly-linked list. Operations that index into the list will traverse the list from the </a:t>
            </a:r>
            <a:r>
              <a:rPr lang="en-US" sz="3200" dirty="0" err="1" smtClean="0"/>
              <a:t>begining</a:t>
            </a:r>
            <a:r>
              <a:rPr lang="en-US" sz="3200" dirty="0" smtClean="0"/>
              <a:t> or the end, whichever is closer to the specified index.</a:t>
            </a:r>
            <a:endParaRPr lang="en-US" sz="3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LinkedList</a:t>
            </a:r>
            <a:r>
              <a:rPr lang="en-US" b="1" dirty="0" smtClean="0"/>
              <a:t> Interface</a:t>
            </a:r>
            <a:endParaRPr lang="en-US" dirty="0"/>
          </a:p>
        </p:txBody>
      </p:sp>
      <p:sp>
        <p:nvSpPr>
          <p:cNvPr id="5" name="TextBox 4"/>
          <p:cNvSpPr txBox="1"/>
          <p:nvPr/>
        </p:nvSpPr>
        <p:spPr>
          <a:xfrm>
            <a:off x="228600" y="1066800"/>
            <a:ext cx="8763000" cy="4524315"/>
          </a:xfrm>
          <a:prstGeom prst="rect">
            <a:avLst/>
          </a:prstGeom>
          <a:noFill/>
        </p:spPr>
        <p:txBody>
          <a:bodyPr wrap="square" rtlCol="0">
            <a:spAutoFit/>
          </a:bodyPr>
          <a:lstStyle/>
          <a:p>
            <a:pPr algn="just"/>
            <a:r>
              <a:rPr lang="en-US" sz="3200" b="1" dirty="0" smtClean="0"/>
              <a:t>	Note that this implementation is not synchronized. If multiple threads access a list concurrently, and at least one of the threads modifies the list structurally, it </a:t>
            </a:r>
            <a:r>
              <a:rPr lang="en-US" sz="3200" b="1" i="1" dirty="0" smtClean="0"/>
              <a:t>must</a:t>
            </a:r>
            <a:r>
              <a:rPr lang="en-US" sz="3200" b="1" dirty="0" smtClean="0"/>
              <a:t> be synchronized externally. (A structural modification is any operation that adds or deletes one or more elements) This is typically accomplished by synchronizing on some object that naturally encapsulates the list. </a:t>
            </a:r>
            <a:endParaRPr lang="en-US" sz="32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Introduction</a:t>
            </a:r>
            <a:endParaRPr lang="en-US"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US" sz="3200" dirty="0" smtClean="0"/>
              <a:t>	The Collection Framework was introduced in java from 1.2.  Prior to java 1.2 there were independent classes for the various implementations of the Data Structures.  The Collection Framework was introduced with the purpose of standardizing and having interoperability between various Data Structures.  The framework relies on a standard set of interfaces which may be implemented in different ways by the actual data structure implementation classes.</a:t>
            </a:r>
            <a:endParaRPr lang="en-US" sz="3200" b="1"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LinkedList</a:t>
            </a:r>
            <a:r>
              <a:rPr lang="en-US" b="1" dirty="0" smtClean="0"/>
              <a:t> Interface</a:t>
            </a:r>
            <a:endParaRPr lang="en-US" dirty="0"/>
          </a:p>
        </p:txBody>
      </p:sp>
      <p:sp>
        <p:nvSpPr>
          <p:cNvPr id="5" name="TextBox 4"/>
          <p:cNvSpPr txBox="1"/>
          <p:nvPr/>
        </p:nvSpPr>
        <p:spPr>
          <a:xfrm>
            <a:off x="228600" y="1066800"/>
            <a:ext cx="8763000" cy="3970318"/>
          </a:xfrm>
          <a:prstGeom prst="rect">
            <a:avLst/>
          </a:prstGeom>
          <a:noFill/>
        </p:spPr>
        <p:txBody>
          <a:bodyPr wrap="square" rtlCol="0">
            <a:spAutoFit/>
          </a:bodyPr>
          <a:lstStyle/>
          <a:p>
            <a:pPr algn="just"/>
            <a:r>
              <a:rPr lang="en-US" sz="3200" b="1" dirty="0" smtClean="0"/>
              <a:t>	If no such object exists, the list should be "wrapped" using the </a:t>
            </a:r>
            <a:r>
              <a:rPr lang="en-US" sz="3200" b="1" dirty="0" err="1" smtClean="0"/>
              <a:t>Collections.synchronizedList</a:t>
            </a:r>
            <a:r>
              <a:rPr lang="en-US" sz="3200" b="1" dirty="0" smtClean="0"/>
              <a:t> method. This is best done at creation time, to prevent accidental unsynchronized access to the list: </a:t>
            </a:r>
          </a:p>
          <a:p>
            <a:pPr algn="just"/>
            <a:r>
              <a:rPr lang="en-US" sz="2800" b="1" dirty="0" smtClean="0"/>
              <a:t>List </a:t>
            </a:r>
            <a:r>
              <a:rPr lang="en-US" sz="2800" b="1" dirty="0" err="1" smtClean="0"/>
              <a:t>list</a:t>
            </a:r>
            <a:r>
              <a:rPr lang="en-US" sz="2800" b="1" dirty="0" smtClean="0"/>
              <a:t> = </a:t>
            </a:r>
            <a:r>
              <a:rPr lang="en-US" sz="2800" b="1" dirty="0" err="1" smtClean="0"/>
              <a:t>Collections.synchronizedList</a:t>
            </a:r>
            <a:r>
              <a:rPr lang="en-US" sz="2800" b="1" dirty="0" smtClean="0"/>
              <a:t>(new </a:t>
            </a:r>
            <a:r>
              <a:rPr lang="en-US" sz="2800" b="1" dirty="0" err="1" smtClean="0"/>
              <a:t>LinkedList</a:t>
            </a:r>
            <a:r>
              <a:rPr lang="en-US" sz="2800" b="1" dirty="0" smtClean="0"/>
              <a:t>(...)); </a:t>
            </a:r>
          </a:p>
          <a:p>
            <a:pPr algn="just"/>
            <a:r>
              <a:rPr lang="en-US" sz="3200" b="1" dirty="0" smtClean="0"/>
              <a:t>	</a:t>
            </a:r>
            <a:r>
              <a:rPr lang="en-US" sz="3200" dirty="0" smtClean="0"/>
              <a:t>This class has only one constructor which initialize the </a:t>
            </a:r>
            <a:r>
              <a:rPr lang="en-US" sz="3200" dirty="0" err="1" smtClean="0"/>
              <a:t>LinkedList</a:t>
            </a:r>
            <a:r>
              <a:rPr lang="en-US" sz="3200" dirty="0" smtClean="0"/>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LinkedList</a:t>
            </a:r>
            <a:r>
              <a:rPr lang="en-US" b="1" dirty="0" smtClean="0"/>
              <a:t> Interface</a:t>
            </a:r>
            <a:endParaRPr lang="en-US" dirty="0"/>
          </a:p>
        </p:txBody>
      </p:sp>
      <p:sp>
        <p:nvSpPr>
          <p:cNvPr id="5" name="TextBox 4"/>
          <p:cNvSpPr txBox="1"/>
          <p:nvPr/>
        </p:nvSpPr>
        <p:spPr>
          <a:xfrm>
            <a:off x="228600" y="1066800"/>
            <a:ext cx="8763000" cy="1077218"/>
          </a:xfrm>
          <a:prstGeom prst="rect">
            <a:avLst/>
          </a:prstGeom>
          <a:noFill/>
        </p:spPr>
        <p:txBody>
          <a:bodyPr wrap="square" rtlCol="0">
            <a:spAutoFit/>
          </a:bodyPr>
          <a:lstStyle/>
          <a:p>
            <a:pPr algn="just"/>
            <a:r>
              <a:rPr lang="en-US" sz="3200" dirty="0" smtClean="0"/>
              <a:t>	Various methods of the interface are as follows :</a:t>
            </a:r>
          </a:p>
        </p:txBody>
      </p:sp>
      <p:graphicFrame>
        <p:nvGraphicFramePr>
          <p:cNvPr id="4" name="Table 3"/>
          <p:cNvGraphicFramePr>
            <a:graphicFrameLocks noGrp="1"/>
          </p:cNvGraphicFramePr>
          <p:nvPr/>
        </p:nvGraphicFramePr>
        <p:xfrm>
          <a:off x="228600" y="2209800"/>
          <a:ext cx="8534400" cy="4480560"/>
        </p:xfrm>
        <a:graphic>
          <a:graphicData uri="http://schemas.openxmlformats.org/drawingml/2006/table">
            <a:tbl>
              <a:tblPr firstRow="1" bandRow="1">
                <a:tableStyleId>{5C22544A-7EE6-4342-B048-85BDC9FD1C3A}</a:tableStyleId>
              </a:tblPr>
              <a:tblGrid>
                <a:gridCol w="3733800"/>
                <a:gridCol w="4800600"/>
              </a:tblGrid>
              <a:tr h="317500">
                <a:tc>
                  <a:txBody>
                    <a:bodyPr/>
                    <a:lstStyle/>
                    <a:p>
                      <a:pPr algn="ctr"/>
                      <a:r>
                        <a:rPr lang="en-US" dirty="0" smtClean="0"/>
                        <a:t>Method</a:t>
                      </a:r>
                      <a:endParaRPr lang="en-US" dirty="0"/>
                    </a:p>
                  </a:txBody>
                  <a:tcPr/>
                </a:tc>
                <a:tc>
                  <a:txBody>
                    <a:bodyPr/>
                    <a:lstStyle/>
                    <a:p>
                      <a:pPr algn="ctr"/>
                      <a:r>
                        <a:rPr lang="en-US" dirty="0" smtClean="0"/>
                        <a:t>Usage</a:t>
                      </a:r>
                      <a:endParaRPr lang="en-US" dirty="0"/>
                    </a:p>
                  </a:txBody>
                  <a:tcPr/>
                </a:tc>
              </a:tr>
              <a:tr h="317500">
                <a:tc>
                  <a:txBody>
                    <a:bodyPr/>
                    <a:lstStyle/>
                    <a:p>
                      <a:r>
                        <a:rPr lang="en-US" dirty="0" smtClean="0"/>
                        <a:t>void add(</a:t>
                      </a:r>
                      <a:r>
                        <a:rPr lang="en-US" dirty="0" err="1" smtClean="0"/>
                        <a:t>int</a:t>
                      </a:r>
                      <a:r>
                        <a:rPr lang="en-US" dirty="0" smtClean="0"/>
                        <a:t> index, Object o)</a:t>
                      </a:r>
                      <a:endParaRPr lang="en-US" dirty="0"/>
                    </a:p>
                  </a:txBody>
                  <a:tcPr/>
                </a:tc>
                <a:tc>
                  <a:txBody>
                    <a:bodyPr/>
                    <a:lstStyle/>
                    <a:p>
                      <a:pPr algn="just"/>
                      <a:r>
                        <a:rPr lang="en-US" dirty="0" smtClean="0"/>
                        <a:t>Adds</a:t>
                      </a:r>
                      <a:r>
                        <a:rPr lang="en-US" baseline="0" dirty="0" smtClean="0"/>
                        <a:t> the o at the specified index</a:t>
                      </a:r>
                      <a:endParaRPr lang="en-US" dirty="0"/>
                    </a:p>
                  </a:txBody>
                  <a:tcPr/>
                </a:tc>
              </a:tr>
              <a:tr h="317500">
                <a:tc>
                  <a:txBody>
                    <a:bodyPr/>
                    <a:lstStyle/>
                    <a:p>
                      <a:r>
                        <a:rPr lang="en-US" dirty="0" err="1" smtClean="0"/>
                        <a:t>boolean</a:t>
                      </a:r>
                      <a:r>
                        <a:rPr lang="en-US" baseline="0" dirty="0" smtClean="0"/>
                        <a:t> add(Object o)</a:t>
                      </a:r>
                      <a:endParaRPr lang="en-US" dirty="0"/>
                    </a:p>
                  </a:txBody>
                  <a:tcPr/>
                </a:tc>
                <a:tc>
                  <a:txBody>
                    <a:bodyPr/>
                    <a:lstStyle/>
                    <a:p>
                      <a:pPr algn="just"/>
                      <a:r>
                        <a:rPr lang="en-US" dirty="0" smtClean="0"/>
                        <a:t>Add the specific</a:t>
                      </a:r>
                      <a:r>
                        <a:rPr lang="en-US" baseline="0" dirty="0" smtClean="0"/>
                        <a:t> element o at the end of the list</a:t>
                      </a:r>
                      <a:endParaRPr lang="en-US" dirty="0"/>
                    </a:p>
                  </a:txBody>
                  <a:tcPr/>
                </a:tc>
              </a:tr>
              <a:tr h="317500">
                <a:tc>
                  <a:txBody>
                    <a:bodyPr/>
                    <a:lstStyle/>
                    <a:p>
                      <a:r>
                        <a:rPr lang="en-US" dirty="0" err="1" smtClean="0"/>
                        <a:t>boolean</a:t>
                      </a:r>
                      <a:r>
                        <a:rPr lang="en-US" dirty="0" smtClean="0"/>
                        <a:t> </a:t>
                      </a:r>
                      <a:r>
                        <a:rPr lang="en-US" dirty="0" err="1" smtClean="0"/>
                        <a:t>addAll</a:t>
                      </a:r>
                      <a:r>
                        <a:rPr lang="en-US" dirty="0" smtClean="0"/>
                        <a:t>(Collection</a:t>
                      </a:r>
                      <a:r>
                        <a:rPr lang="en-US" baseline="0" dirty="0" smtClean="0"/>
                        <a:t> c)</a:t>
                      </a:r>
                      <a:endParaRPr lang="en-US" dirty="0"/>
                    </a:p>
                  </a:txBody>
                  <a:tcPr/>
                </a:tc>
                <a:tc>
                  <a:txBody>
                    <a:bodyPr/>
                    <a:lstStyle/>
                    <a:p>
                      <a:pPr algn="just"/>
                      <a:r>
                        <a:rPr lang="en-US" dirty="0" smtClean="0"/>
                        <a:t>Adds all the elements</a:t>
                      </a:r>
                      <a:r>
                        <a:rPr lang="en-US" baseline="0" dirty="0" smtClean="0"/>
                        <a:t> of Collection c to the calling list.</a:t>
                      </a:r>
                      <a:endParaRPr lang="en-US" dirty="0"/>
                    </a:p>
                  </a:txBody>
                  <a:tcPr/>
                </a:tc>
              </a:tr>
              <a:tr h="317500">
                <a:tc>
                  <a:txBody>
                    <a:bodyPr/>
                    <a:lstStyle/>
                    <a:p>
                      <a:r>
                        <a:rPr lang="en-US" dirty="0" err="1" smtClean="0"/>
                        <a:t>boolean</a:t>
                      </a:r>
                      <a:r>
                        <a:rPr lang="en-US" dirty="0" smtClean="0"/>
                        <a:t> </a:t>
                      </a:r>
                      <a:r>
                        <a:rPr lang="en-US" dirty="0" err="1" smtClean="0"/>
                        <a:t>addAll</a:t>
                      </a:r>
                      <a:r>
                        <a:rPr lang="en-US" dirty="0" smtClean="0"/>
                        <a:t>(</a:t>
                      </a:r>
                      <a:r>
                        <a:rPr lang="en-US" dirty="0" err="1" smtClean="0"/>
                        <a:t>int</a:t>
                      </a:r>
                      <a:r>
                        <a:rPr lang="en-US" dirty="0" smtClean="0"/>
                        <a:t> index, Collection c)</a:t>
                      </a:r>
                      <a:endParaRPr lang="en-US" dirty="0"/>
                    </a:p>
                  </a:txBody>
                  <a:tcPr/>
                </a:tc>
                <a:tc>
                  <a:txBody>
                    <a:bodyPr/>
                    <a:lstStyle/>
                    <a:p>
                      <a:pPr algn="just"/>
                      <a:r>
                        <a:rPr lang="en-US" dirty="0" smtClean="0"/>
                        <a:t>Adds all the elements</a:t>
                      </a:r>
                      <a:r>
                        <a:rPr lang="en-US" baseline="0" dirty="0" smtClean="0"/>
                        <a:t> of Collection c to the calling list at specific index point</a:t>
                      </a:r>
                      <a:endParaRPr lang="en-US" dirty="0"/>
                    </a:p>
                  </a:txBody>
                  <a:tcPr/>
                </a:tc>
              </a:tr>
              <a:tr h="317500">
                <a:tc>
                  <a:txBody>
                    <a:bodyPr/>
                    <a:lstStyle/>
                    <a:p>
                      <a:r>
                        <a:rPr lang="en-US" dirty="0" smtClean="0"/>
                        <a:t>void </a:t>
                      </a:r>
                      <a:r>
                        <a:rPr lang="en-US" dirty="0" err="1" smtClean="0"/>
                        <a:t>addFirst</a:t>
                      </a:r>
                      <a:r>
                        <a:rPr lang="en-US" dirty="0" smtClean="0"/>
                        <a:t>(Object</a:t>
                      </a:r>
                      <a:r>
                        <a:rPr lang="en-US" baseline="0" dirty="0" smtClean="0"/>
                        <a:t> o)</a:t>
                      </a:r>
                      <a:endParaRPr lang="en-US" dirty="0"/>
                    </a:p>
                  </a:txBody>
                  <a:tcPr/>
                </a:tc>
                <a:tc>
                  <a:txBody>
                    <a:bodyPr/>
                    <a:lstStyle/>
                    <a:p>
                      <a:pPr algn="just"/>
                      <a:r>
                        <a:rPr lang="en-US" dirty="0" smtClean="0"/>
                        <a:t>Adds the object</a:t>
                      </a:r>
                      <a:r>
                        <a:rPr lang="en-US" baseline="0" dirty="0" smtClean="0"/>
                        <a:t> o at first position</a:t>
                      </a:r>
                      <a:endParaRPr lang="en-US" dirty="0"/>
                    </a:p>
                  </a:txBody>
                  <a:tcPr/>
                </a:tc>
              </a:tr>
              <a:tr h="317500">
                <a:tc>
                  <a:txBody>
                    <a:bodyPr/>
                    <a:lstStyle/>
                    <a:p>
                      <a:r>
                        <a:rPr lang="en-US" dirty="0" smtClean="0"/>
                        <a:t>void </a:t>
                      </a:r>
                      <a:r>
                        <a:rPr lang="en-US" dirty="0" err="1" smtClean="0"/>
                        <a:t>addLast</a:t>
                      </a:r>
                      <a:r>
                        <a:rPr lang="en-US" dirty="0" smtClean="0"/>
                        <a:t>(Object</a:t>
                      </a:r>
                      <a:r>
                        <a:rPr lang="en-US" baseline="0" dirty="0" smtClean="0"/>
                        <a:t> o)</a:t>
                      </a:r>
                      <a:endParaRPr lang="en-US" dirty="0"/>
                    </a:p>
                  </a:txBody>
                  <a:tcPr/>
                </a:tc>
                <a:tc>
                  <a:txBody>
                    <a:bodyPr/>
                    <a:lstStyle/>
                    <a:p>
                      <a:pPr algn="just"/>
                      <a:r>
                        <a:rPr lang="en-US" dirty="0" smtClean="0"/>
                        <a:t>Adds the object</a:t>
                      </a:r>
                      <a:r>
                        <a:rPr lang="en-US" baseline="0" dirty="0" smtClean="0"/>
                        <a:t> o at the last position</a:t>
                      </a:r>
                      <a:endParaRPr lang="en-US" dirty="0"/>
                    </a:p>
                  </a:txBody>
                  <a:tcPr/>
                </a:tc>
              </a:tr>
              <a:tr h="317500">
                <a:tc>
                  <a:txBody>
                    <a:bodyPr/>
                    <a:lstStyle/>
                    <a:p>
                      <a:r>
                        <a:rPr lang="en-US" dirty="0" smtClean="0"/>
                        <a:t>void clear()</a:t>
                      </a:r>
                      <a:endParaRPr lang="en-US" dirty="0"/>
                    </a:p>
                  </a:txBody>
                  <a:tcPr/>
                </a:tc>
                <a:tc>
                  <a:txBody>
                    <a:bodyPr/>
                    <a:lstStyle/>
                    <a:p>
                      <a:pPr algn="just"/>
                      <a:r>
                        <a:rPr lang="en-US" dirty="0" smtClean="0"/>
                        <a:t>Removes</a:t>
                      </a:r>
                      <a:r>
                        <a:rPr lang="en-US" baseline="0" dirty="0" smtClean="0"/>
                        <a:t> all the elements from the list</a:t>
                      </a:r>
                      <a:endParaRPr lang="en-US" dirty="0"/>
                    </a:p>
                  </a:txBody>
                  <a:tcPr/>
                </a:tc>
              </a:tr>
              <a:tr h="317500">
                <a:tc>
                  <a:txBody>
                    <a:bodyPr/>
                    <a:lstStyle/>
                    <a:p>
                      <a:r>
                        <a:rPr lang="en-US" dirty="0" err="1" smtClean="0"/>
                        <a:t>boolean</a:t>
                      </a:r>
                      <a:r>
                        <a:rPr lang="en-US" dirty="0" smtClean="0"/>
                        <a:t> contains(Object o)</a:t>
                      </a:r>
                      <a:endParaRPr lang="en-US" dirty="0"/>
                    </a:p>
                  </a:txBody>
                  <a:tcPr/>
                </a:tc>
                <a:tc>
                  <a:txBody>
                    <a:bodyPr/>
                    <a:lstStyle/>
                    <a:p>
                      <a:pPr algn="just"/>
                      <a:r>
                        <a:rPr lang="en-US" dirty="0" smtClean="0"/>
                        <a:t>Returns true if the list contains</a:t>
                      </a:r>
                      <a:r>
                        <a:rPr lang="en-US" baseline="0" dirty="0" smtClean="0"/>
                        <a:t> the given object o otherwise returns false</a:t>
                      </a:r>
                      <a:endParaRPr lang="en-US" dirty="0"/>
                    </a:p>
                  </a:txBody>
                  <a:tcPr/>
                </a:tc>
              </a:tr>
              <a:tr h="317500">
                <a:tc>
                  <a:txBody>
                    <a:bodyPr/>
                    <a:lstStyle/>
                    <a:p>
                      <a:r>
                        <a:rPr lang="en-US" dirty="0" smtClean="0"/>
                        <a:t>Object get(</a:t>
                      </a:r>
                      <a:r>
                        <a:rPr lang="en-US" dirty="0" err="1" smtClean="0"/>
                        <a:t>int</a:t>
                      </a:r>
                      <a:r>
                        <a:rPr lang="en-US" baseline="0" dirty="0" smtClean="0"/>
                        <a:t> index)</a:t>
                      </a:r>
                      <a:endParaRPr lang="en-US" dirty="0"/>
                    </a:p>
                  </a:txBody>
                  <a:tcPr/>
                </a:tc>
                <a:tc>
                  <a:txBody>
                    <a:bodyPr/>
                    <a:lstStyle/>
                    <a:p>
                      <a:pPr algn="just"/>
                      <a:r>
                        <a:rPr lang="en-US" dirty="0" smtClean="0"/>
                        <a:t>Return</a:t>
                      </a:r>
                      <a:r>
                        <a:rPr lang="en-US" baseline="0" dirty="0" smtClean="0"/>
                        <a:t> the element at given index</a:t>
                      </a:r>
                      <a:endParaRPr lang="en-US" dirty="0"/>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LinkedList</a:t>
            </a:r>
            <a:r>
              <a:rPr lang="en-US" b="1" dirty="0" smtClean="0"/>
              <a:t> Interface</a:t>
            </a:r>
            <a:endParaRPr lang="en-US" dirty="0"/>
          </a:p>
        </p:txBody>
      </p:sp>
      <p:sp>
        <p:nvSpPr>
          <p:cNvPr id="5" name="TextBox 4"/>
          <p:cNvSpPr txBox="1"/>
          <p:nvPr/>
        </p:nvSpPr>
        <p:spPr>
          <a:xfrm>
            <a:off x="228600" y="1066800"/>
            <a:ext cx="8763000" cy="1077218"/>
          </a:xfrm>
          <a:prstGeom prst="rect">
            <a:avLst/>
          </a:prstGeom>
          <a:noFill/>
        </p:spPr>
        <p:txBody>
          <a:bodyPr wrap="square" rtlCol="0">
            <a:spAutoFit/>
          </a:bodyPr>
          <a:lstStyle/>
          <a:p>
            <a:pPr algn="just"/>
            <a:r>
              <a:rPr lang="en-US" sz="3200" dirty="0" smtClean="0"/>
              <a:t>	Various methods of the interface are as follows :</a:t>
            </a:r>
          </a:p>
        </p:txBody>
      </p:sp>
      <p:graphicFrame>
        <p:nvGraphicFramePr>
          <p:cNvPr id="4" name="Table 3"/>
          <p:cNvGraphicFramePr>
            <a:graphicFrameLocks noGrp="1"/>
          </p:cNvGraphicFramePr>
          <p:nvPr/>
        </p:nvGraphicFramePr>
        <p:xfrm>
          <a:off x="228600" y="2209800"/>
          <a:ext cx="8534400" cy="4023360"/>
        </p:xfrm>
        <a:graphic>
          <a:graphicData uri="http://schemas.openxmlformats.org/drawingml/2006/table">
            <a:tbl>
              <a:tblPr firstRow="1" bandRow="1">
                <a:tableStyleId>{5C22544A-7EE6-4342-B048-85BDC9FD1C3A}</a:tableStyleId>
              </a:tblPr>
              <a:tblGrid>
                <a:gridCol w="3733800"/>
                <a:gridCol w="4800600"/>
              </a:tblGrid>
              <a:tr h="317500">
                <a:tc>
                  <a:txBody>
                    <a:bodyPr/>
                    <a:lstStyle/>
                    <a:p>
                      <a:pPr algn="ctr"/>
                      <a:r>
                        <a:rPr lang="en-US" dirty="0" smtClean="0"/>
                        <a:t>Method</a:t>
                      </a:r>
                      <a:endParaRPr lang="en-US" dirty="0"/>
                    </a:p>
                  </a:txBody>
                  <a:tcPr/>
                </a:tc>
                <a:tc>
                  <a:txBody>
                    <a:bodyPr/>
                    <a:lstStyle/>
                    <a:p>
                      <a:pPr algn="ctr"/>
                      <a:r>
                        <a:rPr lang="en-US" dirty="0" smtClean="0"/>
                        <a:t>Usage</a:t>
                      </a:r>
                      <a:endParaRPr lang="en-US" dirty="0"/>
                    </a:p>
                  </a:txBody>
                  <a:tcPr/>
                </a:tc>
              </a:tr>
              <a:tr h="317500">
                <a:tc>
                  <a:txBody>
                    <a:bodyPr/>
                    <a:lstStyle/>
                    <a:p>
                      <a:r>
                        <a:rPr lang="en-US" dirty="0" smtClean="0"/>
                        <a:t>Object </a:t>
                      </a:r>
                      <a:r>
                        <a:rPr lang="en-US" dirty="0" err="1" smtClean="0"/>
                        <a:t>getFirst</a:t>
                      </a:r>
                      <a:r>
                        <a:rPr lang="en-US" dirty="0" smtClean="0"/>
                        <a:t>()</a:t>
                      </a:r>
                      <a:endParaRPr lang="en-US" dirty="0"/>
                    </a:p>
                  </a:txBody>
                  <a:tcPr/>
                </a:tc>
                <a:tc>
                  <a:txBody>
                    <a:bodyPr/>
                    <a:lstStyle/>
                    <a:p>
                      <a:pPr algn="just"/>
                      <a:r>
                        <a:rPr lang="en-US" dirty="0" smtClean="0"/>
                        <a:t>Returns the first element from the list</a:t>
                      </a:r>
                      <a:endParaRPr lang="en-US" dirty="0"/>
                    </a:p>
                  </a:txBody>
                  <a:tcPr/>
                </a:tc>
              </a:tr>
              <a:tr h="317500">
                <a:tc>
                  <a:txBody>
                    <a:bodyPr/>
                    <a:lstStyle/>
                    <a:p>
                      <a:r>
                        <a:rPr lang="en-US" dirty="0" smtClean="0"/>
                        <a:t>Object </a:t>
                      </a:r>
                      <a:r>
                        <a:rPr lang="en-US" dirty="0" err="1" smtClean="0"/>
                        <a:t>getLast</a:t>
                      </a:r>
                      <a:r>
                        <a:rPr lang="en-US" dirty="0" smtClean="0"/>
                        <a:t>()</a:t>
                      </a:r>
                      <a:endParaRPr lang="en-US" dirty="0"/>
                    </a:p>
                  </a:txBody>
                  <a:tcPr/>
                </a:tc>
                <a:tc>
                  <a:txBody>
                    <a:bodyPr/>
                    <a:lstStyle/>
                    <a:p>
                      <a:pPr algn="just"/>
                      <a:r>
                        <a:rPr lang="en-US" dirty="0" smtClean="0"/>
                        <a:t>Returns</a:t>
                      </a:r>
                      <a:r>
                        <a:rPr lang="en-US" baseline="0" dirty="0" smtClean="0"/>
                        <a:t> the last element from the list</a:t>
                      </a:r>
                      <a:endParaRPr lang="en-US" dirty="0"/>
                    </a:p>
                  </a:txBody>
                  <a:tcPr/>
                </a:tc>
              </a:tr>
              <a:tr h="317500">
                <a:tc>
                  <a:txBody>
                    <a:bodyPr/>
                    <a:lstStyle/>
                    <a:p>
                      <a:r>
                        <a:rPr lang="en-US" dirty="0" err="1" smtClean="0"/>
                        <a:t>int</a:t>
                      </a:r>
                      <a:r>
                        <a:rPr lang="en-US" baseline="0" dirty="0" smtClean="0"/>
                        <a:t> </a:t>
                      </a:r>
                      <a:r>
                        <a:rPr lang="en-US" baseline="0" dirty="0" err="1" smtClean="0"/>
                        <a:t>indexOf</a:t>
                      </a:r>
                      <a:r>
                        <a:rPr lang="en-US" baseline="0" dirty="0" smtClean="0"/>
                        <a:t>(Object o)</a:t>
                      </a:r>
                      <a:endParaRPr lang="en-US" dirty="0"/>
                    </a:p>
                  </a:txBody>
                  <a:tcPr/>
                </a:tc>
                <a:tc>
                  <a:txBody>
                    <a:bodyPr/>
                    <a:lstStyle/>
                    <a:p>
                      <a:pPr algn="just"/>
                      <a:r>
                        <a:rPr lang="en-US" dirty="0" smtClean="0"/>
                        <a:t>Returns the index of given Object o</a:t>
                      </a:r>
                      <a:endParaRPr lang="en-US" dirty="0"/>
                    </a:p>
                  </a:txBody>
                  <a:tcPr/>
                </a:tc>
              </a:tr>
              <a:tr h="317500">
                <a:tc>
                  <a:txBody>
                    <a:bodyPr/>
                    <a:lstStyle/>
                    <a:p>
                      <a:r>
                        <a:rPr lang="en-US" dirty="0" err="1" smtClean="0"/>
                        <a:t>int</a:t>
                      </a:r>
                      <a:r>
                        <a:rPr lang="en-US" dirty="0" smtClean="0"/>
                        <a:t> </a:t>
                      </a:r>
                      <a:r>
                        <a:rPr lang="en-US" dirty="0" err="1" smtClean="0"/>
                        <a:t>lastIndexOf</a:t>
                      </a:r>
                      <a:r>
                        <a:rPr lang="en-US" dirty="0" smtClean="0"/>
                        <a:t>(Object o)</a:t>
                      </a:r>
                      <a:endParaRPr lang="en-US" dirty="0"/>
                    </a:p>
                  </a:txBody>
                  <a:tcPr/>
                </a:tc>
                <a:tc>
                  <a:txBody>
                    <a:bodyPr/>
                    <a:lstStyle/>
                    <a:p>
                      <a:pPr algn="just"/>
                      <a:r>
                        <a:rPr lang="en-US" dirty="0" smtClean="0"/>
                        <a:t>Returns the last</a:t>
                      </a:r>
                      <a:r>
                        <a:rPr lang="en-US" baseline="0" dirty="0" smtClean="0"/>
                        <a:t> index of given Object o</a:t>
                      </a:r>
                      <a:endParaRPr lang="en-US" dirty="0"/>
                    </a:p>
                  </a:txBody>
                  <a:tcPr/>
                </a:tc>
              </a:tr>
              <a:tr h="317500">
                <a:tc>
                  <a:txBody>
                    <a:bodyPr/>
                    <a:lstStyle/>
                    <a:p>
                      <a:r>
                        <a:rPr lang="en-US" dirty="0" smtClean="0"/>
                        <a:t>Object remove(</a:t>
                      </a:r>
                      <a:r>
                        <a:rPr lang="en-US" dirty="0" err="1" smtClean="0"/>
                        <a:t>int</a:t>
                      </a:r>
                      <a:r>
                        <a:rPr lang="en-US" baseline="0" dirty="0" smtClean="0"/>
                        <a:t> index</a:t>
                      </a:r>
                      <a:r>
                        <a:rPr lang="en-US" dirty="0" smtClean="0"/>
                        <a:t>)</a:t>
                      </a:r>
                      <a:endParaRPr lang="en-US" dirty="0"/>
                    </a:p>
                  </a:txBody>
                  <a:tcPr/>
                </a:tc>
                <a:tc>
                  <a:txBody>
                    <a:bodyPr/>
                    <a:lstStyle/>
                    <a:p>
                      <a:pPr algn="just"/>
                      <a:r>
                        <a:rPr lang="en-US" dirty="0" smtClean="0"/>
                        <a:t>Removes the object at</a:t>
                      </a:r>
                      <a:r>
                        <a:rPr lang="en-US" baseline="0" dirty="0" smtClean="0"/>
                        <a:t> given index</a:t>
                      </a:r>
                      <a:endParaRPr lang="en-US" dirty="0"/>
                    </a:p>
                  </a:txBody>
                  <a:tcPr/>
                </a:tc>
              </a:tr>
              <a:tr h="317500">
                <a:tc>
                  <a:txBody>
                    <a:bodyPr/>
                    <a:lstStyle/>
                    <a:p>
                      <a:r>
                        <a:rPr lang="en-US" dirty="0" err="1" smtClean="0"/>
                        <a:t>boolean</a:t>
                      </a:r>
                      <a:r>
                        <a:rPr lang="en-US" dirty="0" smtClean="0"/>
                        <a:t> remove(Object o)</a:t>
                      </a:r>
                      <a:endParaRPr lang="en-US" dirty="0"/>
                    </a:p>
                  </a:txBody>
                  <a:tcPr/>
                </a:tc>
                <a:tc>
                  <a:txBody>
                    <a:bodyPr/>
                    <a:lstStyle/>
                    <a:p>
                      <a:pPr algn="just"/>
                      <a:r>
                        <a:rPr lang="en-US" dirty="0" smtClean="0"/>
                        <a:t>Removes the given</a:t>
                      </a:r>
                      <a:r>
                        <a:rPr lang="en-US" baseline="0" dirty="0" smtClean="0"/>
                        <a:t> object o</a:t>
                      </a:r>
                      <a:endParaRPr lang="en-US" dirty="0"/>
                    </a:p>
                  </a:txBody>
                  <a:tcPr/>
                </a:tc>
              </a:tr>
              <a:tr h="317500">
                <a:tc>
                  <a:txBody>
                    <a:bodyPr/>
                    <a:lstStyle/>
                    <a:p>
                      <a:r>
                        <a:rPr lang="en-US" dirty="0" smtClean="0"/>
                        <a:t>Object </a:t>
                      </a:r>
                      <a:r>
                        <a:rPr lang="en-US" dirty="0" err="1" smtClean="0"/>
                        <a:t>removeFirst</a:t>
                      </a:r>
                      <a:r>
                        <a:rPr lang="en-US" dirty="0" smtClean="0"/>
                        <a:t>()</a:t>
                      </a:r>
                      <a:endParaRPr lang="en-US" dirty="0"/>
                    </a:p>
                  </a:txBody>
                  <a:tcPr/>
                </a:tc>
                <a:tc>
                  <a:txBody>
                    <a:bodyPr/>
                    <a:lstStyle/>
                    <a:p>
                      <a:pPr algn="just"/>
                      <a:r>
                        <a:rPr lang="en-US" dirty="0" smtClean="0"/>
                        <a:t>Removes</a:t>
                      </a:r>
                      <a:r>
                        <a:rPr lang="en-US" baseline="0" dirty="0" smtClean="0"/>
                        <a:t> the first element from the list</a:t>
                      </a:r>
                      <a:endParaRPr lang="en-US" dirty="0"/>
                    </a:p>
                  </a:txBody>
                  <a:tcPr/>
                </a:tc>
              </a:tr>
              <a:tr h="317500">
                <a:tc>
                  <a:txBody>
                    <a:bodyPr/>
                    <a:lstStyle/>
                    <a:p>
                      <a:r>
                        <a:rPr lang="en-US" dirty="0" smtClean="0"/>
                        <a:t>Object </a:t>
                      </a:r>
                      <a:r>
                        <a:rPr lang="en-US" dirty="0" err="1" smtClean="0"/>
                        <a:t>removeLast</a:t>
                      </a:r>
                      <a:r>
                        <a:rPr lang="en-US" dirty="0" smtClean="0"/>
                        <a:t>()</a:t>
                      </a:r>
                      <a:endParaRPr lang="en-US" dirty="0"/>
                    </a:p>
                  </a:txBody>
                  <a:tcPr/>
                </a:tc>
                <a:tc>
                  <a:txBody>
                    <a:bodyPr/>
                    <a:lstStyle/>
                    <a:p>
                      <a:pPr algn="just"/>
                      <a:r>
                        <a:rPr lang="en-US" dirty="0" smtClean="0"/>
                        <a:t>Removes the last element</a:t>
                      </a:r>
                      <a:r>
                        <a:rPr lang="en-US" baseline="0" dirty="0" smtClean="0"/>
                        <a:t> from the list</a:t>
                      </a:r>
                      <a:endParaRPr lang="en-US" dirty="0"/>
                    </a:p>
                  </a:txBody>
                  <a:tcPr/>
                </a:tc>
              </a:tr>
              <a:tr h="317500">
                <a:tc>
                  <a:txBody>
                    <a:bodyPr/>
                    <a:lstStyle/>
                    <a:p>
                      <a:r>
                        <a:rPr lang="en-US" dirty="0" smtClean="0"/>
                        <a:t>Object set(</a:t>
                      </a:r>
                      <a:r>
                        <a:rPr lang="en-US" dirty="0" err="1" smtClean="0"/>
                        <a:t>int</a:t>
                      </a:r>
                      <a:r>
                        <a:rPr lang="en-US" baseline="0" dirty="0" smtClean="0"/>
                        <a:t> index, Object o)</a:t>
                      </a:r>
                      <a:endParaRPr lang="en-US" dirty="0"/>
                    </a:p>
                  </a:txBody>
                  <a:tcPr/>
                </a:tc>
                <a:tc>
                  <a:txBody>
                    <a:bodyPr/>
                    <a:lstStyle/>
                    <a:p>
                      <a:pPr algn="just"/>
                      <a:r>
                        <a:rPr lang="en-US" dirty="0" smtClean="0"/>
                        <a:t>Replace</a:t>
                      </a:r>
                      <a:r>
                        <a:rPr lang="en-US" baseline="0" dirty="0" smtClean="0"/>
                        <a:t> the object o at given index</a:t>
                      </a:r>
                      <a:endParaRPr lang="en-US" dirty="0"/>
                    </a:p>
                  </a:txBody>
                  <a:tcPr/>
                </a:tc>
              </a:tr>
              <a:tr h="317500">
                <a:tc>
                  <a:txBody>
                    <a:bodyPr/>
                    <a:lstStyle/>
                    <a:p>
                      <a:r>
                        <a:rPr lang="en-US" dirty="0" err="1" smtClean="0"/>
                        <a:t>int</a:t>
                      </a:r>
                      <a:r>
                        <a:rPr lang="en-US" dirty="0" smtClean="0"/>
                        <a:t> size()</a:t>
                      </a:r>
                      <a:endParaRPr lang="en-US" dirty="0"/>
                    </a:p>
                  </a:txBody>
                  <a:tcPr/>
                </a:tc>
                <a:tc>
                  <a:txBody>
                    <a:bodyPr/>
                    <a:lstStyle/>
                    <a:p>
                      <a:pPr algn="just"/>
                      <a:r>
                        <a:rPr lang="en-US" dirty="0" smtClean="0"/>
                        <a:t>Returns</a:t>
                      </a:r>
                      <a:r>
                        <a:rPr lang="en-US" baseline="0" dirty="0" smtClean="0"/>
                        <a:t> the size of the list</a:t>
                      </a:r>
                      <a:endParaRPr lang="en-US" dirty="0"/>
                    </a:p>
                  </a:txBody>
                  <a:tcPr/>
                </a:tc>
              </a:tr>
            </a:tbl>
          </a:graphicData>
        </a:graphic>
      </p:graphicFrame>
      <p:sp>
        <p:nvSpPr>
          <p:cNvPr id="6" name="TextBox 5"/>
          <p:cNvSpPr txBox="1"/>
          <p:nvPr/>
        </p:nvSpPr>
        <p:spPr>
          <a:xfrm>
            <a:off x="152400" y="6319391"/>
            <a:ext cx="8763000" cy="584775"/>
          </a:xfrm>
          <a:prstGeom prst="rect">
            <a:avLst/>
          </a:prstGeom>
          <a:noFill/>
        </p:spPr>
        <p:txBody>
          <a:bodyPr wrap="square" rtlCol="0">
            <a:spAutoFit/>
          </a:bodyPr>
          <a:lstStyle/>
          <a:p>
            <a:pPr algn="just"/>
            <a:r>
              <a:rPr lang="en-US" sz="3200" dirty="0" smtClean="0">
                <a:hlinkClick r:id="rId2" action="ppaction://hlinkfile"/>
              </a:rPr>
              <a:t>ex\ex64.java</a:t>
            </a:r>
            <a:endParaRPr lang="en-US" sz="32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Vector class</a:t>
            </a:r>
            <a:endParaRPr lang="en-US" dirty="0"/>
          </a:p>
        </p:txBody>
      </p:sp>
      <p:sp>
        <p:nvSpPr>
          <p:cNvPr id="5" name="TextBox 4"/>
          <p:cNvSpPr txBox="1"/>
          <p:nvPr/>
        </p:nvSpPr>
        <p:spPr>
          <a:xfrm>
            <a:off x="228600" y="1066800"/>
            <a:ext cx="8763000" cy="4524315"/>
          </a:xfrm>
          <a:prstGeom prst="rect">
            <a:avLst/>
          </a:prstGeom>
          <a:noFill/>
        </p:spPr>
        <p:txBody>
          <a:bodyPr wrap="square" rtlCol="0">
            <a:spAutoFit/>
          </a:bodyPr>
          <a:lstStyle/>
          <a:p>
            <a:pPr algn="just"/>
            <a:r>
              <a:rPr lang="en-US" sz="3200" dirty="0" smtClean="0"/>
              <a:t>	The Vector class implements a </a:t>
            </a:r>
            <a:r>
              <a:rPr lang="en-US" sz="3200" dirty="0" err="1" smtClean="0"/>
              <a:t>growable</a:t>
            </a:r>
            <a:r>
              <a:rPr lang="en-US" sz="3200" dirty="0" smtClean="0"/>
              <a:t> array of objects. Like an array, it contains components that can be accessed using an integer index. However, the size of a Vector can grow or shrink as needed to accommodate adding and removing items after the Vector has been created.</a:t>
            </a:r>
          </a:p>
          <a:p>
            <a:pPr algn="just"/>
            <a:r>
              <a:rPr lang="en-US" sz="3200" dirty="0" smtClean="0"/>
              <a:t>	Each vector tries to optimize storage management by maintaining a capacity and a </a:t>
            </a:r>
            <a:r>
              <a:rPr lang="en-US" sz="3200" dirty="0" err="1" smtClean="0"/>
              <a:t>capacityIncrement</a:t>
            </a:r>
            <a:r>
              <a:rPr lang="en-US" sz="3200" dirty="0" smtClean="0"/>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Vector class</a:t>
            </a:r>
            <a:endParaRPr lang="en-US" dirty="0"/>
          </a:p>
        </p:txBody>
      </p:sp>
      <p:sp>
        <p:nvSpPr>
          <p:cNvPr id="5" name="TextBox 4"/>
          <p:cNvSpPr txBox="1"/>
          <p:nvPr/>
        </p:nvSpPr>
        <p:spPr>
          <a:xfrm>
            <a:off x="228600" y="1066800"/>
            <a:ext cx="8763000" cy="4031873"/>
          </a:xfrm>
          <a:prstGeom prst="rect">
            <a:avLst/>
          </a:prstGeom>
          <a:noFill/>
        </p:spPr>
        <p:txBody>
          <a:bodyPr wrap="square" rtlCol="0">
            <a:spAutoFit/>
          </a:bodyPr>
          <a:lstStyle/>
          <a:p>
            <a:pPr algn="just"/>
            <a:r>
              <a:rPr lang="en-US" sz="3200" dirty="0" smtClean="0"/>
              <a:t>	The capacity is always at least as large as the vector size; it is usually larger because as components are added to the vector, the vector's storage increases in chunks the size of </a:t>
            </a:r>
            <a:r>
              <a:rPr lang="en-US" sz="3200" dirty="0" err="1" smtClean="0"/>
              <a:t>capacityIncrement</a:t>
            </a:r>
            <a:r>
              <a:rPr lang="en-US" sz="3200" dirty="0" smtClean="0"/>
              <a:t>. An application can increase the capacity of a vector before inserting a large number of components; this reduces the amount of incremental reallocation.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Vector class</a:t>
            </a:r>
            <a:endParaRPr lang="en-US" dirty="0"/>
          </a:p>
        </p:txBody>
      </p:sp>
      <p:sp>
        <p:nvSpPr>
          <p:cNvPr id="5" name="TextBox 4"/>
          <p:cNvSpPr txBox="1"/>
          <p:nvPr/>
        </p:nvSpPr>
        <p:spPr>
          <a:xfrm>
            <a:off x="228600" y="1066800"/>
            <a:ext cx="8763000" cy="5016758"/>
          </a:xfrm>
          <a:prstGeom prst="rect">
            <a:avLst/>
          </a:prstGeom>
          <a:noFill/>
        </p:spPr>
        <p:txBody>
          <a:bodyPr wrap="square" rtlCol="0">
            <a:spAutoFit/>
          </a:bodyPr>
          <a:lstStyle/>
          <a:p>
            <a:pPr algn="just"/>
            <a:r>
              <a:rPr lang="en-US" sz="3200" dirty="0" smtClean="0"/>
              <a:t>	This class contains four constructors which are as follows :</a:t>
            </a:r>
          </a:p>
          <a:p>
            <a:pPr marL="514350" indent="-514350" algn="just">
              <a:buAutoNum type="arabicParenBoth"/>
            </a:pPr>
            <a:r>
              <a:rPr lang="en-US" sz="3200" dirty="0" smtClean="0"/>
              <a:t>Vector()		</a:t>
            </a:r>
            <a:r>
              <a:rPr lang="en-US" sz="3200" b="1" dirty="0" smtClean="0"/>
              <a:t>// blank constructor</a:t>
            </a:r>
          </a:p>
          <a:p>
            <a:pPr marL="514350" indent="-514350" algn="just">
              <a:buAutoNum type="arabicParenBoth"/>
            </a:pPr>
            <a:r>
              <a:rPr lang="en-US" sz="3200" dirty="0" smtClean="0"/>
              <a:t>Vector(Collection c)  </a:t>
            </a:r>
            <a:r>
              <a:rPr lang="en-US" sz="3200" b="1" dirty="0" smtClean="0"/>
              <a:t>// create vector from elements of other collection</a:t>
            </a:r>
          </a:p>
          <a:p>
            <a:pPr marL="514350" indent="-514350" algn="just">
              <a:buAutoNum type="arabicParenBoth"/>
            </a:pPr>
            <a:r>
              <a:rPr lang="en-US" sz="3200" dirty="0" smtClean="0"/>
              <a:t>Vector(</a:t>
            </a:r>
            <a:r>
              <a:rPr lang="en-US" sz="3200" dirty="0" err="1" smtClean="0"/>
              <a:t>int</a:t>
            </a:r>
            <a:r>
              <a:rPr lang="en-US" sz="3200" dirty="0" smtClean="0"/>
              <a:t> </a:t>
            </a:r>
            <a:r>
              <a:rPr lang="en-US" sz="3200" dirty="0" err="1" smtClean="0"/>
              <a:t>initialCapacity</a:t>
            </a:r>
            <a:r>
              <a:rPr lang="en-US" sz="3200" dirty="0" smtClean="0"/>
              <a:t>) </a:t>
            </a:r>
            <a:r>
              <a:rPr lang="en-US" sz="3200" b="1" dirty="0" smtClean="0"/>
              <a:t>// Creates a vector with given initial capacity</a:t>
            </a:r>
          </a:p>
          <a:p>
            <a:pPr marL="514350" indent="-514350" algn="just">
              <a:buAutoNum type="arabicParenBoth"/>
            </a:pPr>
            <a:r>
              <a:rPr lang="en-US" sz="3200" dirty="0" smtClean="0"/>
              <a:t>Vector(</a:t>
            </a:r>
            <a:r>
              <a:rPr lang="en-US" sz="3200" dirty="0" err="1" smtClean="0"/>
              <a:t>int</a:t>
            </a:r>
            <a:r>
              <a:rPr lang="en-US" sz="3200" dirty="0" smtClean="0"/>
              <a:t> </a:t>
            </a:r>
            <a:r>
              <a:rPr lang="en-US" sz="3200" dirty="0" err="1" smtClean="0"/>
              <a:t>initialCapactity</a:t>
            </a:r>
            <a:r>
              <a:rPr lang="en-US" sz="3200" dirty="0" smtClean="0"/>
              <a:t>, </a:t>
            </a:r>
            <a:r>
              <a:rPr lang="en-US" sz="3200" dirty="0" err="1" smtClean="0"/>
              <a:t>int</a:t>
            </a:r>
            <a:r>
              <a:rPr lang="en-US" sz="3200" dirty="0" smtClean="0"/>
              <a:t> </a:t>
            </a:r>
            <a:r>
              <a:rPr lang="en-US" sz="3200" dirty="0" err="1" smtClean="0"/>
              <a:t>capacityIncrement</a:t>
            </a:r>
            <a:r>
              <a:rPr lang="en-US" sz="3200" dirty="0" smtClean="0"/>
              <a:t>) </a:t>
            </a:r>
            <a:r>
              <a:rPr lang="en-US" sz="3200" b="1" dirty="0" smtClean="0"/>
              <a:t>// creates a vector with initial capacity and incremental capacity</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Vector class</a:t>
            </a:r>
            <a:endParaRPr lang="en-US" dirty="0"/>
          </a:p>
        </p:txBody>
      </p:sp>
      <p:sp>
        <p:nvSpPr>
          <p:cNvPr id="5" name="TextBox 4"/>
          <p:cNvSpPr txBox="1"/>
          <p:nvPr/>
        </p:nvSpPr>
        <p:spPr>
          <a:xfrm>
            <a:off x="228600" y="1066800"/>
            <a:ext cx="8763000" cy="584775"/>
          </a:xfrm>
          <a:prstGeom prst="rect">
            <a:avLst/>
          </a:prstGeom>
          <a:noFill/>
        </p:spPr>
        <p:txBody>
          <a:bodyPr wrap="square" rtlCol="0">
            <a:spAutoFit/>
          </a:bodyPr>
          <a:lstStyle/>
          <a:p>
            <a:pPr algn="just"/>
            <a:r>
              <a:rPr lang="en-US" sz="3200" dirty="0" smtClean="0"/>
              <a:t>	Various methods of the class are as follows :</a:t>
            </a:r>
          </a:p>
        </p:txBody>
      </p:sp>
      <p:graphicFrame>
        <p:nvGraphicFramePr>
          <p:cNvPr id="4" name="Table 3"/>
          <p:cNvGraphicFramePr>
            <a:graphicFrameLocks noGrp="1"/>
          </p:cNvGraphicFramePr>
          <p:nvPr/>
        </p:nvGraphicFramePr>
        <p:xfrm>
          <a:off x="228600" y="1691640"/>
          <a:ext cx="8534400" cy="4846320"/>
        </p:xfrm>
        <a:graphic>
          <a:graphicData uri="http://schemas.openxmlformats.org/drawingml/2006/table">
            <a:tbl>
              <a:tblPr firstRow="1" bandRow="1">
                <a:tableStyleId>{5C22544A-7EE6-4342-B048-85BDC9FD1C3A}</a:tableStyleId>
              </a:tblPr>
              <a:tblGrid>
                <a:gridCol w="3733800"/>
                <a:gridCol w="4800600"/>
              </a:tblGrid>
              <a:tr h="317500">
                <a:tc>
                  <a:txBody>
                    <a:bodyPr/>
                    <a:lstStyle/>
                    <a:p>
                      <a:pPr algn="ctr"/>
                      <a:r>
                        <a:rPr lang="en-US" dirty="0" smtClean="0"/>
                        <a:t>Method</a:t>
                      </a:r>
                      <a:endParaRPr lang="en-US" dirty="0"/>
                    </a:p>
                  </a:txBody>
                  <a:tcPr/>
                </a:tc>
                <a:tc>
                  <a:txBody>
                    <a:bodyPr/>
                    <a:lstStyle/>
                    <a:p>
                      <a:pPr algn="ctr"/>
                      <a:r>
                        <a:rPr lang="en-US" dirty="0" smtClean="0"/>
                        <a:t>Usage</a:t>
                      </a:r>
                      <a:endParaRPr lang="en-US" dirty="0"/>
                    </a:p>
                  </a:txBody>
                  <a:tcPr/>
                </a:tc>
              </a:tr>
              <a:tr h="317500">
                <a:tc>
                  <a:txBody>
                    <a:bodyPr/>
                    <a:lstStyle/>
                    <a:p>
                      <a:r>
                        <a:rPr lang="en-US" dirty="0" smtClean="0"/>
                        <a:t>void</a:t>
                      </a:r>
                      <a:r>
                        <a:rPr lang="en-US" baseline="0" dirty="0" smtClean="0"/>
                        <a:t> add(</a:t>
                      </a:r>
                      <a:r>
                        <a:rPr lang="en-US" baseline="0" dirty="0" err="1" smtClean="0"/>
                        <a:t>int</a:t>
                      </a:r>
                      <a:r>
                        <a:rPr lang="en-US" baseline="0" dirty="0" smtClean="0"/>
                        <a:t> index, Object o)</a:t>
                      </a:r>
                      <a:endParaRPr lang="en-US" dirty="0"/>
                    </a:p>
                  </a:txBody>
                  <a:tcPr/>
                </a:tc>
                <a:tc>
                  <a:txBody>
                    <a:bodyPr/>
                    <a:lstStyle/>
                    <a:p>
                      <a:pPr algn="just"/>
                      <a:r>
                        <a:rPr lang="en-US" dirty="0" smtClean="0"/>
                        <a:t>Adds</a:t>
                      </a:r>
                      <a:r>
                        <a:rPr lang="en-US" baseline="0" dirty="0" smtClean="0"/>
                        <a:t> the object at given index</a:t>
                      </a:r>
                      <a:endParaRPr lang="en-US" dirty="0"/>
                    </a:p>
                  </a:txBody>
                  <a:tcPr/>
                </a:tc>
              </a:tr>
              <a:tr h="317500">
                <a:tc>
                  <a:txBody>
                    <a:bodyPr/>
                    <a:lstStyle/>
                    <a:p>
                      <a:r>
                        <a:rPr lang="en-US" dirty="0" smtClean="0"/>
                        <a:t>void</a:t>
                      </a:r>
                      <a:r>
                        <a:rPr lang="en-US" baseline="0" dirty="0" smtClean="0"/>
                        <a:t> add(Object o)</a:t>
                      </a:r>
                      <a:endParaRPr lang="en-US" dirty="0"/>
                    </a:p>
                  </a:txBody>
                  <a:tcPr/>
                </a:tc>
                <a:tc>
                  <a:txBody>
                    <a:bodyPr/>
                    <a:lstStyle/>
                    <a:p>
                      <a:pPr algn="just"/>
                      <a:r>
                        <a:rPr lang="en-US" dirty="0" smtClean="0"/>
                        <a:t>Adds the</a:t>
                      </a:r>
                      <a:r>
                        <a:rPr lang="en-US" baseline="0" dirty="0" smtClean="0"/>
                        <a:t> object at the end of the vector</a:t>
                      </a:r>
                      <a:endParaRPr lang="en-US" dirty="0"/>
                    </a:p>
                  </a:txBody>
                  <a:tcPr/>
                </a:tc>
              </a:tr>
              <a:tr h="317500">
                <a:tc>
                  <a:txBody>
                    <a:bodyPr/>
                    <a:lstStyle/>
                    <a:p>
                      <a:r>
                        <a:rPr lang="en-US" dirty="0" smtClean="0"/>
                        <a:t>void </a:t>
                      </a:r>
                      <a:r>
                        <a:rPr lang="en-US" dirty="0" err="1" smtClean="0"/>
                        <a:t>addAll</a:t>
                      </a:r>
                      <a:r>
                        <a:rPr lang="en-US" dirty="0" smtClean="0"/>
                        <a:t>(Collection c)</a:t>
                      </a:r>
                      <a:endParaRPr lang="en-US" dirty="0"/>
                    </a:p>
                  </a:txBody>
                  <a:tcPr/>
                </a:tc>
                <a:tc>
                  <a:txBody>
                    <a:bodyPr/>
                    <a:lstStyle/>
                    <a:p>
                      <a:pPr algn="just"/>
                      <a:r>
                        <a:rPr lang="en-US" dirty="0" smtClean="0"/>
                        <a:t>Adds all the elements of collection to vector at the end</a:t>
                      </a:r>
                      <a:endParaRPr lang="en-US" dirty="0"/>
                    </a:p>
                  </a:txBody>
                  <a:tcPr/>
                </a:tc>
              </a:tr>
              <a:tr h="317500">
                <a:tc>
                  <a:txBody>
                    <a:bodyPr/>
                    <a:lstStyle/>
                    <a:p>
                      <a:r>
                        <a:rPr lang="en-US" dirty="0" smtClean="0"/>
                        <a:t>void </a:t>
                      </a:r>
                      <a:r>
                        <a:rPr lang="en-US" dirty="0" err="1" smtClean="0"/>
                        <a:t>addAll</a:t>
                      </a:r>
                      <a:r>
                        <a:rPr lang="en-US" dirty="0" smtClean="0"/>
                        <a:t>(</a:t>
                      </a:r>
                      <a:r>
                        <a:rPr lang="en-US" dirty="0" err="1" smtClean="0"/>
                        <a:t>int</a:t>
                      </a:r>
                      <a:r>
                        <a:rPr lang="en-US" baseline="0" dirty="0" smtClean="0"/>
                        <a:t> index, Collection c)</a:t>
                      </a:r>
                      <a:endParaRPr lang="en-US" dirty="0"/>
                    </a:p>
                  </a:txBody>
                  <a:tcPr/>
                </a:tc>
                <a:tc>
                  <a:txBody>
                    <a:bodyPr/>
                    <a:lstStyle/>
                    <a:p>
                      <a:pPr algn="just"/>
                      <a:r>
                        <a:rPr lang="en-US" dirty="0" smtClean="0"/>
                        <a:t>Adds all the elements of collection to vector</a:t>
                      </a:r>
                      <a:r>
                        <a:rPr lang="en-US" baseline="0" dirty="0" smtClean="0"/>
                        <a:t> at given index</a:t>
                      </a:r>
                      <a:endParaRPr lang="en-US" dirty="0"/>
                    </a:p>
                  </a:txBody>
                  <a:tcPr/>
                </a:tc>
              </a:tr>
              <a:tr h="317500">
                <a:tc>
                  <a:txBody>
                    <a:bodyPr/>
                    <a:lstStyle/>
                    <a:p>
                      <a:r>
                        <a:rPr lang="en-US" dirty="0" smtClean="0"/>
                        <a:t>void </a:t>
                      </a:r>
                      <a:r>
                        <a:rPr lang="en-US" dirty="0" err="1" smtClean="0"/>
                        <a:t>addElement</a:t>
                      </a:r>
                      <a:r>
                        <a:rPr lang="en-US" dirty="0" smtClean="0"/>
                        <a:t>(Object</a:t>
                      </a:r>
                      <a:r>
                        <a:rPr lang="en-US" baseline="0" dirty="0" smtClean="0"/>
                        <a:t> o)</a:t>
                      </a:r>
                      <a:endParaRPr lang="en-US" dirty="0"/>
                    </a:p>
                  </a:txBody>
                  <a:tcPr/>
                </a:tc>
                <a:tc>
                  <a:txBody>
                    <a:bodyPr/>
                    <a:lstStyle/>
                    <a:p>
                      <a:pPr algn="just"/>
                      <a:r>
                        <a:rPr lang="en-US" dirty="0" smtClean="0"/>
                        <a:t>Add</a:t>
                      </a:r>
                      <a:r>
                        <a:rPr lang="en-US" baseline="0" dirty="0" smtClean="0"/>
                        <a:t>s the object at the end of the vector</a:t>
                      </a:r>
                      <a:endParaRPr lang="en-US" dirty="0"/>
                    </a:p>
                  </a:txBody>
                  <a:tcPr/>
                </a:tc>
              </a:tr>
              <a:tr h="317500">
                <a:tc>
                  <a:txBody>
                    <a:bodyPr/>
                    <a:lstStyle/>
                    <a:p>
                      <a:r>
                        <a:rPr lang="en-US" dirty="0" err="1" smtClean="0"/>
                        <a:t>int</a:t>
                      </a:r>
                      <a:r>
                        <a:rPr lang="en-US" dirty="0" smtClean="0"/>
                        <a:t> capacity()</a:t>
                      </a:r>
                      <a:endParaRPr lang="en-US" dirty="0"/>
                    </a:p>
                  </a:txBody>
                  <a:tcPr/>
                </a:tc>
                <a:tc>
                  <a:txBody>
                    <a:bodyPr/>
                    <a:lstStyle/>
                    <a:p>
                      <a:pPr algn="just"/>
                      <a:r>
                        <a:rPr lang="en-US" dirty="0" smtClean="0"/>
                        <a:t>Returns the current</a:t>
                      </a:r>
                      <a:r>
                        <a:rPr lang="en-US" baseline="0" dirty="0" smtClean="0"/>
                        <a:t> capacity of the vector</a:t>
                      </a:r>
                      <a:endParaRPr lang="en-US" dirty="0"/>
                    </a:p>
                  </a:txBody>
                  <a:tcPr/>
                </a:tc>
              </a:tr>
              <a:tr h="317500">
                <a:tc>
                  <a:txBody>
                    <a:bodyPr/>
                    <a:lstStyle/>
                    <a:p>
                      <a:r>
                        <a:rPr lang="en-US" dirty="0" smtClean="0"/>
                        <a:t>void clear()</a:t>
                      </a:r>
                      <a:endParaRPr lang="en-US" dirty="0"/>
                    </a:p>
                  </a:txBody>
                  <a:tcPr/>
                </a:tc>
                <a:tc>
                  <a:txBody>
                    <a:bodyPr/>
                    <a:lstStyle/>
                    <a:p>
                      <a:pPr algn="just"/>
                      <a:r>
                        <a:rPr lang="en-US" dirty="0" smtClean="0"/>
                        <a:t>Removes all the elements</a:t>
                      </a:r>
                      <a:r>
                        <a:rPr lang="en-US" baseline="0" dirty="0" smtClean="0"/>
                        <a:t> from the vector</a:t>
                      </a:r>
                      <a:endParaRPr lang="en-US" dirty="0"/>
                    </a:p>
                  </a:txBody>
                  <a:tcPr/>
                </a:tc>
              </a:tr>
              <a:tr h="317500">
                <a:tc>
                  <a:txBody>
                    <a:bodyPr/>
                    <a:lstStyle/>
                    <a:p>
                      <a:r>
                        <a:rPr lang="en-US" dirty="0" err="1" smtClean="0"/>
                        <a:t>boolean</a:t>
                      </a:r>
                      <a:r>
                        <a:rPr lang="en-US" dirty="0" smtClean="0"/>
                        <a:t> contains(Object o)</a:t>
                      </a:r>
                      <a:endParaRPr lang="en-US" dirty="0"/>
                    </a:p>
                  </a:txBody>
                  <a:tcPr/>
                </a:tc>
                <a:tc>
                  <a:txBody>
                    <a:bodyPr/>
                    <a:lstStyle/>
                    <a:p>
                      <a:pPr algn="just"/>
                      <a:r>
                        <a:rPr lang="en-US" dirty="0" smtClean="0"/>
                        <a:t>Checks for the object contained in the vector and returns true if found otherwise</a:t>
                      </a:r>
                      <a:r>
                        <a:rPr lang="en-US" baseline="0" dirty="0" smtClean="0"/>
                        <a:t> return false</a:t>
                      </a:r>
                      <a:endParaRPr lang="en-US" dirty="0"/>
                    </a:p>
                  </a:txBody>
                  <a:tcPr/>
                </a:tc>
              </a:tr>
              <a:tr h="317500">
                <a:tc>
                  <a:txBody>
                    <a:bodyPr/>
                    <a:lstStyle/>
                    <a:p>
                      <a:r>
                        <a:rPr lang="en-US" dirty="0" smtClean="0"/>
                        <a:t>Object </a:t>
                      </a:r>
                      <a:r>
                        <a:rPr lang="en-US" dirty="0" err="1" smtClean="0"/>
                        <a:t>elementAt</a:t>
                      </a:r>
                      <a:r>
                        <a:rPr lang="en-US" dirty="0" smtClean="0"/>
                        <a:t>(</a:t>
                      </a:r>
                      <a:r>
                        <a:rPr lang="en-US" dirty="0" err="1" smtClean="0"/>
                        <a:t>int</a:t>
                      </a:r>
                      <a:r>
                        <a:rPr lang="en-US" baseline="0" dirty="0" smtClean="0"/>
                        <a:t> index)</a:t>
                      </a:r>
                      <a:endParaRPr lang="en-US" dirty="0"/>
                    </a:p>
                  </a:txBody>
                  <a:tcPr/>
                </a:tc>
                <a:tc>
                  <a:txBody>
                    <a:bodyPr/>
                    <a:lstStyle/>
                    <a:p>
                      <a:pPr algn="just"/>
                      <a:r>
                        <a:rPr lang="en-US" dirty="0" smtClean="0"/>
                        <a:t>Returns the object at given index</a:t>
                      </a:r>
                      <a:endParaRPr lang="en-US" dirty="0"/>
                    </a:p>
                  </a:txBody>
                  <a:tcPr/>
                </a:tc>
              </a:tr>
              <a:tr h="317500">
                <a:tc>
                  <a:txBody>
                    <a:bodyPr/>
                    <a:lstStyle/>
                    <a:p>
                      <a:r>
                        <a:rPr lang="en-US" dirty="0" smtClean="0"/>
                        <a:t>Enumeration elements()</a:t>
                      </a:r>
                      <a:endParaRPr lang="en-US" dirty="0"/>
                    </a:p>
                  </a:txBody>
                  <a:tcPr/>
                </a:tc>
                <a:tc>
                  <a:txBody>
                    <a:bodyPr/>
                    <a:lstStyle/>
                    <a:p>
                      <a:pPr algn="just"/>
                      <a:r>
                        <a:rPr lang="en-US" dirty="0" smtClean="0"/>
                        <a:t>Returns all elements in enumeration</a:t>
                      </a:r>
                      <a:endParaRPr lang="en-US" dirty="0"/>
                    </a:p>
                  </a:txBody>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Vector class</a:t>
            </a:r>
            <a:endParaRPr lang="en-US" dirty="0"/>
          </a:p>
        </p:txBody>
      </p:sp>
      <p:sp>
        <p:nvSpPr>
          <p:cNvPr id="5" name="TextBox 4"/>
          <p:cNvSpPr txBox="1"/>
          <p:nvPr/>
        </p:nvSpPr>
        <p:spPr>
          <a:xfrm>
            <a:off x="228600" y="1066800"/>
            <a:ext cx="8763000" cy="584775"/>
          </a:xfrm>
          <a:prstGeom prst="rect">
            <a:avLst/>
          </a:prstGeom>
          <a:noFill/>
        </p:spPr>
        <p:txBody>
          <a:bodyPr wrap="square" rtlCol="0">
            <a:spAutoFit/>
          </a:bodyPr>
          <a:lstStyle/>
          <a:p>
            <a:pPr algn="just"/>
            <a:r>
              <a:rPr lang="en-US" sz="3200" dirty="0" smtClean="0"/>
              <a:t>	Various methods of the class are as follows :</a:t>
            </a:r>
          </a:p>
        </p:txBody>
      </p:sp>
      <p:graphicFrame>
        <p:nvGraphicFramePr>
          <p:cNvPr id="4" name="Table 3"/>
          <p:cNvGraphicFramePr>
            <a:graphicFrameLocks noGrp="1"/>
          </p:cNvGraphicFramePr>
          <p:nvPr/>
        </p:nvGraphicFramePr>
        <p:xfrm>
          <a:off x="228600" y="1691640"/>
          <a:ext cx="8534400" cy="5120640"/>
        </p:xfrm>
        <a:graphic>
          <a:graphicData uri="http://schemas.openxmlformats.org/drawingml/2006/table">
            <a:tbl>
              <a:tblPr firstRow="1" bandRow="1">
                <a:tableStyleId>{5C22544A-7EE6-4342-B048-85BDC9FD1C3A}</a:tableStyleId>
              </a:tblPr>
              <a:tblGrid>
                <a:gridCol w="4114800"/>
                <a:gridCol w="4419600"/>
              </a:tblGrid>
              <a:tr h="317500">
                <a:tc>
                  <a:txBody>
                    <a:bodyPr/>
                    <a:lstStyle/>
                    <a:p>
                      <a:pPr algn="ctr"/>
                      <a:r>
                        <a:rPr lang="en-US" dirty="0" smtClean="0"/>
                        <a:t>Method</a:t>
                      </a:r>
                      <a:endParaRPr lang="en-US" dirty="0"/>
                    </a:p>
                  </a:txBody>
                  <a:tcPr/>
                </a:tc>
                <a:tc>
                  <a:txBody>
                    <a:bodyPr/>
                    <a:lstStyle/>
                    <a:p>
                      <a:pPr algn="ctr"/>
                      <a:r>
                        <a:rPr lang="en-US" dirty="0" smtClean="0"/>
                        <a:t>Usage</a:t>
                      </a:r>
                      <a:endParaRPr lang="en-US" dirty="0"/>
                    </a:p>
                  </a:txBody>
                  <a:tcPr/>
                </a:tc>
              </a:tr>
              <a:tr h="317500">
                <a:tc>
                  <a:txBody>
                    <a:bodyPr/>
                    <a:lstStyle/>
                    <a:p>
                      <a:r>
                        <a:rPr lang="en-US" dirty="0" smtClean="0"/>
                        <a:t>Object </a:t>
                      </a:r>
                      <a:r>
                        <a:rPr lang="en-US" dirty="0" err="1" smtClean="0"/>
                        <a:t>firstElement</a:t>
                      </a:r>
                      <a:r>
                        <a:rPr lang="en-US" dirty="0" smtClean="0"/>
                        <a:t>()</a:t>
                      </a:r>
                      <a:endParaRPr lang="en-US" dirty="0"/>
                    </a:p>
                  </a:txBody>
                  <a:tcPr/>
                </a:tc>
                <a:tc>
                  <a:txBody>
                    <a:bodyPr/>
                    <a:lstStyle/>
                    <a:p>
                      <a:pPr algn="just"/>
                      <a:r>
                        <a:rPr lang="en-US" dirty="0" smtClean="0"/>
                        <a:t>Returns the first element from the vector</a:t>
                      </a:r>
                      <a:endParaRPr lang="en-US" dirty="0"/>
                    </a:p>
                  </a:txBody>
                  <a:tcPr/>
                </a:tc>
              </a:tr>
              <a:tr h="317500">
                <a:tc>
                  <a:txBody>
                    <a:bodyPr/>
                    <a:lstStyle/>
                    <a:p>
                      <a:r>
                        <a:rPr lang="en-US" dirty="0" smtClean="0"/>
                        <a:t>Object get(</a:t>
                      </a:r>
                      <a:r>
                        <a:rPr lang="en-US" dirty="0" err="1" smtClean="0"/>
                        <a:t>int</a:t>
                      </a:r>
                      <a:r>
                        <a:rPr lang="en-US" dirty="0" smtClean="0"/>
                        <a:t> index)</a:t>
                      </a:r>
                      <a:endParaRPr lang="en-US" dirty="0"/>
                    </a:p>
                  </a:txBody>
                  <a:tcPr/>
                </a:tc>
                <a:tc>
                  <a:txBody>
                    <a:bodyPr/>
                    <a:lstStyle/>
                    <a:p>
                      <a:pPr algn="just"/>
                      <a:r>
                        <a:rPr lang="en-US" dirty="0" smtClean="0"/>
                        <a:t>Returns the object from the given index</a:t>
                      </a:r>
                      <a:endParaRPr lang="en-US" dirty="0"/>
                    </a:p>
                  </a:txBody>
                  <a:tcPr/>
                </a:tc>
              </a:tr>
              <a:tr h="317500">
                <a:tc>
                  <a:txBody>
                    <a:bodyPr/>
                    <a:lstStyle/>
                    <a:p>
                      <a:r>
                        <a:rPr lang="en-US" dirty="0" err="1" smtClean="0"/>
                        <a:t>int</a:t>
                      </a:r>
                      <a:r>
                        <a:rPr lang="en-US" dirty="0" smtClean="0"/>
                        <a:t> </a:t>
                      </a:r>
                      <a:r>
                        <a:rPr lang="en-US" dirty="0" err="1" smtClean="0"/>
                        <a:t>hashCode</a:t>
                      </a:r>
                      <a:r>
                        <a:rPr lang="en-US" dirty="0" smtClean="0"/>
                        <a:t>()</a:t>
                      </a:r>
                      <a:endParaRPr lang="en-US" dirty="0"/>
                    </a:p>
                  </a:txBody>
                  <a:tcPr/>
                </a:tc>
                <a:tc>
                  <a:txBody>
                    <a:bodyPr/>
                    <a:lstStyle/>
                    <a:p>
                      <a:pPr algn="just"/>
                      <a:r>
                        <a:rPr lang="en-US" dirty="0" smtClean="0"/>
                        <a:t>Returns</a:t>
                      </a:r>
                      <a:r>
                        <a:rPr lang="en-US" baseline="0" dirty="0" smtClean="0"/>
                        <a:t> the </a:t>
                      </a:r>
                      <a:r>
                        <a:rPr lang="en-US" baseline="0" dirty="0" err="1" smtClean="0"/>
                        <a:t>hashcode</a:t>
                      </a:r>
                      <a:r>
                        <a:rPr lang="en-US" baseline="0" dirty="0" smtClean="0"/>
                        <a:t> value of the given vector</a:t>
                      </a:r>
                      <a:endParaRPr lang="en-US" dirty="0"/>
                    </a:p>
                  </a:txBody>
                  <a:tcPr/>
                </a:tc>
              </a:tr>
              <a:tr h="317500">
                <a:tc>
                  <a:txBody>
                    <a:bodyPr/>
                    <a:lstStyle/>
                    <a:p>
                      <a:r>
                        <a:rPr lang="en-US" dirty="0" err="1" smtClean="0"/>
                        <a:t>int</a:t>
                      </a:r>
                      <a:r>
                        <a:rPr lang="en-US" dirty="0" smtClean="0"/>
                        <a:t> </a:t>
                      </a:r>
                      <a:r>
                        <a:rPr lang="en-US" dirty="0" err="1" smtClean="0"/>
                        <a:t>indexOf</a:t>
                      </a:r>
                      <a:r>
                        <a:rPr lang="en-US" dirty="0" smtClean="0"/>
                        <a:t>(Object o)</a:t>
                      </a:r>
                      <a:endParaRPr lang="en-US" dirty="0"/>
                    </a:p>
                  </a:txBody>
                  <a:tcPr/>
                </a:tc>
                <a:tc>
                  <a:txBody>
                    <a:bodyPr/>
                    <a:lstStyle/>
                    <a:p>
                      <a:pPr algn="just"/>
                      <a:r>
                        <a:rPr lang="en-US" dirty="0" smtClean="0"/>
                        <a:t>Returns the index of given object</a:t>
                      </a:r>
                      <a:endParaRPr lang="en-US" dirty="0"/>
                    </a:p>
                  </a:txBody>
                  <a:tcPr/>
                </a:tc>
              </a:tr>
              <a:tr h="317500">
                <a:tc>
                  <a:txBody>
                    <a:bodyPr/>
                    <a:lstStyle/>
                    <a:p>
                      <a:r>
                        <a:rPr lang="en-US" dirty="0" err="1" smtClean="0"/>
                        <a:t>int</a:t>
                      </a:r>
                      <a:r>
                        <a:rPr lang="en-US" dirty="0" smtClean="0"/>
                        <a:t> </a:t>
                      </a:r>
                      <a:r>
                        <a:rPr lang="en-US" dirty="0" err="1" smtClean="0"/>
                        <a:t>indexOf</a:t>
                      </a:r>
                      <a:r>
                        <a:rPr lang="en-US" dirty="0" smtClean="0"/>
                        <a:t>(Object o, </a:t>
                      </a:r>
                      <a:r>
                        <a:rPr lang="en-US" dirty="0" err="1" smtClean="0"/>
                        <a:t>int</a:t>
                      </a:r>
                      <a:r>
                        <a:rPr lang="en-US" dirty="0" smtClean="0"/>
                        <a:t> index)</a:t>
                      </a:r>
                      <a:endParaRPr lang="en-US" dirty="0"/>
                    </a:p>
                  </a:txBody>
                  <a:tcPr/>
                </a:tc>
                <a:tc>
                  <a:txBody>
                    <a:bodyPr/>
                    <a:lstStyle/>
                    <a:p>
                      <a:pPr algn="just"/>
                      <a:r>
                        <a:rPr lang="en-US" dirty="0" smtClean="0"/>
                        <a:t>Returns</a:t>
                      </a:r>
                      <a:r>
                        <a:rPr lang="en-US" baseline="0" dirty="0" smtClean="0"/>
                        <a:t> the first occurrence of given object after given index</a:t>
                      </a:r>
                      <a:endParaRPr lang="en-US" dirty="0"/>
                    </a:p>
                  </a:txBody>
                  <a:tcPr/>
                </a:tc>
              </a:tr>
              <a:tr h="317500">
                <a:tc>
                  <a:txBody>
                    <a:bodyPr/>
                    <a:lstStyle/>
                    <a:p>
                      <a:r>
                        <a:rPr lang="en-US" dirty="0" smtClean="0"/>
                        <a:t>void </a:t>
                      </a:r>
                      <a:r>
                        <a:rPr lang="en-US" dirty="0" err="1" smtClean="0"/>
                        <a:t>insertElementAt</a:t>
                      </a:r>
                      <a:r>
                        <a:rPr lang="en-US" dirty="0" smtClean="0"/>
                        <a:t>(Object</a:t>
                      </a:r>
                      <a:r>
                        <a:rPr lang="en-US" baseline="0" dirty="0" smtClean="0"/>
                        <a:t> o, </a:t>
                      </a:r>
                      <a:r>
                        <a:rPr lang="en-US" baseline="0" dirty="0" err="1" smtClean="0"/>
                        <a:t>int</a:t>
                      </a:r>
                      <a:r>
                        <a:rPr lang="en-US" baseline="0" dirty="0" smtClean="0"/>
                        <a:t> index)</a:t>
                      </a:r>
                      <a:endParaRPr lang="en-US" dirty="0"/>
                    </a:p>
                  </a:txBody>
                  <a:tcPr/>
                </a:tc>
                <a:tc>
                  <a:txBody>
                    <a:bodyPr/>
                    <a:lstStyle/>
                    <a:p>
                      <a:pPr algn="just"/>
                      <a:r>
                        <a:rPr lang="en-US" dirty="0" smtClean="0"/>
                        <a:t>Insert given</a:t>
                      </a:r>
                      <a:r>
                        <a:rPr lang="en-US" baseline="0" dirty="0" smtClean="0"/>
                        <a:t> object at given index</a:t>
                      </a:r>
                      <a:endParaRPr lang="en-US" dirty="0"/>
                    </a:p>
                  </a:txBody>
                  <a:tcPr/>
                </a:tc>
              </a:tr>
              <a:tr h="317500">
                <a:tc>
                  <a:txBody>
                    <a:bodyPr/>
                    <a:lstStyle/>
                    <a:p>
                      <a:r>
                        <a:rPr lang="en-US" dirty="0" err="1" smtClean="0"/>
                        <a:t>boolean</a:t>
                      </a:r>
                      <a:r>
                        <a:rPr lang="en-US" baseline="0" dirty="0" smtClean="0"/>
                        <a:t> </a:t>
                      </a:r>
                      <a:r>
                        <a:rPr lang="en-US" baseline="0" dirty="0" err="1" smtClean="0"/>
                        <a:t>isEmpty</a:t>
                      </a:r>
                      <a:r>
                        <a:rPr lang="en-US" baseline="0" dirty="0" smtClean="0"/>
                        <a:t>()</a:t>
                      </a:r>
                      <a:endParaRPr lang="en-US" dirty="0"/>
                    </a:p>
                  </a:txBody>
                  <a:tcPr/>
                </a:tc>
                <a:tc>
                  <a:txBody>
                    <a:bodyPr/>
                    <a:lstStyle/>
                    <a:p>
                      <a:pPr algn="just"/>
                      <a:r>
                        <a:rPr lang="en-US" dirty="0" smtClean="0"/>
                        <a:t>Returns true if the vector is empty</a:t>
                      </a:r>
                      <a:r>
                        <a:rPr lang="en-US" baseline="0" dirty="0" smtClean="0"/>
                        <a:t> otherwise returns false</a:t>
                      </a:r>
                      <a:endParaRPr lang="en-US" dirty="0"/>
                    </a:p>
                  </a:txBody>
                  <a:tcPr/>
                </a:tc>
              </a:tr>
              <a:tr h="317500">
                <a:tc>
                  <a:txBody>
                    <a:bodyPr/>
                    <a:lstStyle/>
                    <a:p>
                      <a:r>
                        <a:rPr lang="en-US" dirty="0" smtClean="0"/>
                        <a:t>Object</a:t>
                      </a:r>
                      <a:r>
                        <a:rPr lang="en-US" baseline="0" dirty="0" smtClean="0"/>
                        <a:t> </a:t>
                      </a:r>
                      <a:r>
                        <a:rPr lang="en-US" baseline="0" dirty="0" err="1" smtClean="0"/>
                        <a:t>lastElement</a:t>
                      </a:r>
                      <a:r>
                        <a:rPr lang="en-US" baseline="0" dirty="0" smtClean="0"/>
                        <a:t>()</a:t>
                      </a:r>
                      <a:endParaRPr lang="en-US" dirty="0"/>
                    </a:p>
                  </a:txBody>
                  <a:tcPr/>
                </a:tc>
                <a:tc>
                  <a:txBody>
                    <a:bodyPr/>
                    <a:lstStyle/>
                    <a:p>
                      <a:pPr algn="just"/>
                      <a:r>
                        <a:rPr lang="en-US" dirty="0" smtClean="0"/>
                        <a:t>Returns the last element</a:t>
                      </a:r>
                      <a:r>
                        <a:rPr lang="en-US" baseline="0" dirty="0" smtClean="0"/>
                        <a:t> from the vector</a:t>
                      </a:r>
                      <a:endParaRPr lang="en-US" dirty="0"/>
                    </a:p>
                  </a:txBody>
                  <a:tcPr/>
                </a:tc>
              </a:tr>
              <a:tr h="317500">
                <a:tc>
                  <a:txBody>
                    <a:bodyPr/>
                    <a:lstStyle/>
                    <a:p>
                      <a:r>
                        <a:rPr lang="en-US" dirty="0" err="1" smtClean="0"/>
                        <a:t>int</a:t>
                      </a:r>
                      <a:r>
                        <a:rPr lang="en-US" dirty="0" smtClean="0"/>
                        <a:t> </a:t>
                      </a:r>
                      <a:r>
                        <a:rPr lang="en-US" dirty="0" err="1" smtClean="0"/>
                        <a:t>lastIndexOf</a:t>
                      </a:r>
                      <a:r>
                        <a:rPr lang="en-US" dirty="0" smtClean="0"/>
                        <a:t>(Object</a:t>
                      </a:r>
                      <a:r>
                        <a:rPr lang="en-US" baseline="0" dirty="0" smtClean="0"/>
                        <a:t> o)</a:t>
                      </a:r>
                      <a:endParaRPr lang="en-US" dirty="0"/>
                    </a:p>
                  </a:txBody>
                  <a:tcPr/>
                </a:tc>
                <a:tc>
                  <a:txBody>
                    <a:bodyPr/>
                    <a:lstStyle/>
                    <a:p>
                      <a:pPr algn="just"/>
                      <a:r>
                        <a:rPr lang="en-US" dirty="0" smtClean="0"/>
                        <a:t>Returns the last occurrence</a:t>
                      </a:r>
                      <a:r>
                        <a:rPr lang="en-US" baseline="0" dirty="0" smtClean="0"/>
                        <a:t> of given object</a:t>
                      </a:r>
                      <a:endParaRPr lang="en-US" dirty="0"/>
                    </a:p>
                  </a:txBody>
                  <a:tcPr/>
                </a:tc>
              </a:tr>
              <a:tr h="317500">
                <a:tc>
                  <a:txBody>
                    <a:bodyPr/>
                    <a:lstStyle/>
                    <a:p>
                      <a:r>
                        <a:rPr lang="en-US" dirty="0" err="1" smtClean="0"/>
                        <a:t>int</a:t>
                      </a:r>
                      <a:r>
                        <a:rPr lang="en-US" baseline="0" dirty="0" smtClean="0"/>
                        <a:t> </a:t>
                      </a:r>
                      <a:r>
                        <a:rPr lang="en-US" baseline="0" dirty="0" err="1" smtClean="0"/>
                        <a:t>lastIndexOf</a:t>
                      </a:r>
                      <a:r>
                        <a:rPr lang="en-US" baseline="0" dirty="0" smtClean="0"/>
                        <a:t>(Object </a:t>
                      </a:r>
                      <a:r>
                        <a:rPr lang="en-US" baseline="0" dirty="0" err="1" smtClean="0"/>
                        <a:t>o,int</a:t>
                      </a:r>
                      <a:r>
                        <a:rPr lang="en-US" baseline="0" dirty="0" smtClean="0"/>
                        <a:t> index)</a:t>
                      </a:r>
                      <a:endParaRPr lang="en-US" dirty="0"/>
                    </a:p>
                  </a:txBody>
                  <a:tcPr/>
                </a:tc>
                <a:tc>
                  <a:txBody>
                    <a:bodyPr/>
                    <a:lstStyle/>
                    <a:p>
                      <a:pPr algn="just"/>
                      <a:r>
                        <a:rPr lang="en-US" dirty="0" smtClean="0"/>
                        <a:t>Search</a:t>
                      </a:r>
                      <a:r>
                        <a:rPr lang="en-US" baseline="0" dirty="0" smtClean="0"/>
                        <a:t> from backward for given object from given index</a:t>
                      </a:r>
                      <a:endParaRPr lang="en-US" dirty="0"/>
                    </a:p>
                  </a:txBody>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Vector class</a:t>
            </a:r>
            <a:endParaRPr lang="en-US" dirty="0"/>
          </a:p>
        </p:txBody>
      </p:sp>
      <p:sp>
        <p:nvSpPr>
          <p:cNvPr id="5" name="TextBox 4"/>
          <p:cNvSpPr txBox="1"/>
          <p:nvPr/>
        </p:nvSpPr>
        <p:spPr>
          <a:xfrm>
            <a:off x="228600" y="1066800"/>
            <a:ext cx="8763000" cy="584775"/>
          </a:xfrm>
          <a:prstGeom prst="rect">
            <a:avLst/>
          </a:prstGeom>
          <a:noFill/>
        </p:spPr>
        <p:txBody>
          <a:bodyPr wrap="square" rtlCol="0">
            <a:spAutoFit/>
          </a:bodyPr>
          <a:lstStyle/>
          <a:p>
            <a:pPr algn="just"/>
            <a:r>
              <a:rPr lang="en-US" sz="3200" dirty="0" smtClean="0"/>
              <a:t>	Various methods of the class are as follows :</a:t>
            </a:r>
          </a:p>
        </p:txBody>
      </p:sp>
      <p:graphicFrame>
        <p:nvGraphicFramePr>
          <p:cNvPr id="4" name="Table 3"/>
          <p:cNvGraphicFramePr>
            <a:graphicFrameLocks noGrp="1"/>
          </p:cNvGraphicFramePr>
          <p:nvPr/>
        </p:nvGraphicFramePr>
        <p:xfrm>
          <a:off x="228600" y="1691640"/>
          <a:ext cx="8534400" cy="3474720"/>
        </p:xfrm>
        <a:graphic>
          <a:graphicData uri="http://schemas.openxmlformats.org/drawingml/2006/table">
            <a:tbl>
              <a:tblPr firstRow="1" bandRow="1">
                <a:tableStyleId>{5C22544A-7EE6-4342-B048-85BDC9FD1C3A}</a:tableStyleId>
              </a:tblPr>
              <a:tblGrid>
                <a:gridCol w="4114800"/>
                <a:gridCol w="4419600"/>
              </a:tblGrid>
              <a:tr h="317500">
                <a:tc>
                  <a:txBody>
                    <a:bodyPr/>
                    <a:lstStyle/>
                    <a:p>
                      <a:pPr algn="ctr"/>
                      <a:r>
                        <a:rPr lang="en-US" dirty="0" smtClean="0"/>
                        <a:t>Method</a:t>
                      </a:r>
                      <a:endParaRPr lang="en-US" dirty="0"/>
                    </a:p>
                  </a:txBody>
                  <a:tcPr/>
                </a:tc>
                <a:tc>
                  <a:txBody>
                    <a:bodyPr/>
                    <a:lstStyle/>
                    <a:p>
                      <a:pPr algn="ctr"/>
                      <a:r>
                        <a:rPr lang="en-US" dirty="0" smtClean="0"/>
                        <a:t>Usage</a:t>
                      </a:r>
                      <a:endParaRPr lang="en-US" dirty="0"/>
                    </a:p>
                  </a:txBody>
                  <a:tcPr/>
                </a:tc>
              </a:tr>
              <a:tr h="317500">
                <a:tc>
                  <a:txBody>
                    <a:bodyPr/>
                    <a:lstStyle/>
                    <a:p>
                      <a:r>
                        <a:rPr lang="en-US" dirty="0" smtClean="0"/>
                        <a:t>Object</a:t>
                      </a:r>
                      <a:r>
                        <a:rPr lang="en-US" baseline="0" dirty="0" smtClean="0"/>
                        <a:t> remove(</a:t>
                      </a:r>
                      <a:r>
                        <a:rPr lang="en-US" baseline="0" dirty="0" err="1" smtClean="0"/>
                        <a:t>int</a:t>
                      </a:r>
                      <a:r>
                        <a:rPr lang="en-US" baseline="0" dirty="0" smtClean="0"/>
                        <a:t> index)</a:t>
                      </a:r>
                      <a:endParaRPr lang="en-US" dirty="0"/>
                    </a:p>
                  </a:txBody>
                  <a:tcPr/>
                </a:tc>
                <a:tc>
                  <a:txBody>
                    <a:bodyPr/>
                    <a:lstStyle/>
                    <a:p>
                      <a:pPr algn="just"/>
                      <a:r>
                        <a:rPr lang="en-US" dirty="0" smtClean="0"/>
                        <a:t>Removes the given index object</a:t>
                      </a:r>
                      <a:endParaRPr lang="en-US" dirty="0"/>
                    </a:p>
                  </a:txBody>
                  <a:tcPr/>
                </a:tc>
              </a:tr>
              <a:tr h="317500">
                <a:tc>
                  <a:txBody>
                    <a:bodyPr/>
                    <a:lstStyle/>
                    <a:p>
                      <a:r>
                        <a:rPr lang="en-US" dirty="0" err="1" smtClean="0"/>
                        <a:t>boolean</a:t>
                      </a:r>
                      <a:r>
                        <a:rPr lang="en-US" baseline="0" dirty="0" smtClean="0"/>
                        <a:t> remove(Object o)</a:t>
                      </a:r>
                      <a:endParaRPr lang="en-US" dirty="0"/>
                    </a:p>
                  </a:txBody>
                  <a:tcPr/>
                </a:tc>
                <a:tc>
                  <a:txBody>
                    <a:bodyPr/>
                    <a:lstStyle/>
                    <a:p>
                      <a:pPr algn="just"/>
                      <a:r>
                        <a:rPr lang="en-US" dirty="0" smtClean="0"/>
                        <a:t>Removes the given object</a:t>
                      </a:r>
                      <a:endParaRPr lang="en-US" dirty="0"/>
                    </a:p>
                  </a:txBody>
                  <a:tcPr/>
                </a:tc>
              </a:tr>
              <a:tr h="317500">
                <a:tc>
                  <a:txBody>
                    <a:bodyPr/>
                    <a:lstStyle/>
                    <a:p>
                      <a:r>
                        <a:rPr lang="en-US" dirty="0" smtClean="0"/>
                        <a:t>void </a:t>
                      </a:r>
                      <a:r>
                        <a:rPr lang="en-US" dirty="0" err="1" smtClean="0"/>
                        <a:t>removeAllElements</a:t>
                      </a:r>
                      <a:r>
                        <a:rPr lang="en-US" dirty="0" smtClean="0"/>
                        <a:t>()</a:t>
                      </a:r>
                      <a:endParaRPr lang="en-US" dirty="0"/>
                    </a:p>
                  </a:txBody>
                  <a:tcPr/>
                </a:tc>
                <a:tc>
                  <a:txBody>
                    <a:bodyPr/>
                    <a:lstStyle/>
                    <a:p>
                      <a:pPr algn="just"/>
                      <a:r>
                        <a:rPr lang="en-US" dirty="0" smtClean="0"/>
                        <a:t>Removes all the elements</a:t>
                      </a:r>
                      <a:r>
                        <a:rPr lang="en-US" baseline="0" dirty="0" smtClean="0"/>
                        <a:t> from the vector</a:t>
                      </a:r>
                      <a:endParaRPr lang="en-US" dirty="0"/>
                    </a:p>
                  </a:txBody>
                  <a:tcPr/>
                </a:tc>
              </a:tr>
              <a:tr h="317500">
                <a:tc>
                  <a:txBody>
                    <a:bodyPr/>
                    <a:lstStyle/>
                    <a:p>
                      <a:r>
                        <a:rPr lang="en-US" dirty="0" smtClean="0"/>
                        <a:t>void </a:t>
                      </a:r>
                      <a:r>
                        <a:rPr lang="en-US" dirty="0" err="1" smtClean="0"/>
                        <a:t>removeElementAt</a:t>
                      </a:r>
                      <a:r>
                        <a:rPr lang="en-US" dirty="0" smtClean="0"/>
                        <a:t>(</a:t>
                      </a:r>
                      <a:r>
                        <a:rPr lang="en-US" dirty="0" err="1" smtClean="0"/>
                        <a:t>int</a:t>
                      </a:r>
                      <a:r>
                        <a:rPr lang="en-US" baseline="0" dirty="0" smtClean="0"/>
                        <a:t> index)</a:t>
                      </a:r>
                      <a:endParaRPr lang="en-US" dirty="0"/>
                    </a:p>
                  </a:txBody>
                  <a:tcPr/>
                </a:tc>
                <a:tc>
                  <a:txBody>
                    <a:bodyPr/>
                    <a:lstStyle/>
                    <a:p>
                      <a:pPr algn="just"/>
                      <a:r>
                        <a:rPr lang="en-US" dirty="0" smtClean="0"/>
                        <a:t>Removes the element</a:t>
                      </a:r>
                      <a:r>
                        <a:rPr lang="en-US" baseline="0" dirty="0" smtClean="0"/>
                        <a:t> from given index</a:t>
                      </a:r>
                      <a:endParaRPr lang="en-US" dirty="0"/>
                    </a:p>
                  </a:txBody>
                  <a:tcPr/>
                </a:tc>
              </a:tr>
              <a:tr h="317500">
                <a:tc>
                  <a:txBody>
                    <a:bodyPr/>
                    <a:lstStyle/>
                    <a:p>
                      <a:r>
                        <a:rPr lang="en-US" dirty="0" smtClean="0"/>
                        <a:t>void </a:t>
                      </a:r>
                      <a:r>
                        <a:rPr lang="en-US" dirty="0" err="1" smtClean="0"/>
                        <a:t>removeRange</a:t>
                      </a:r>
                      <a:r>
                        <a:rPr lang="en-US" dirty="0" smtClean="0"/>
                        <a:t>(</a:t>
                      </a:r>
                      <a:r>
                        <a:rPr lang="en-US" dirty="0" err="1" smtClean="0"/>
                        <a:t>int</a:t>
                      </a:r>
                      <a:r>
                        <a:rPr lang="en-US" baseline="0" dirty="0" smtClean="0"/>
                        <a:t> from, </a:t>
                      </a:r>
                      <a:r>
                        <a:rPr lang="en-US" baseline="0" dirty="0" err="1" smtClean="0"/>
                        <a:t>int</a:t>
                      </a:r>
                      <a:r>
                        <a:rPr lang="en-US" baseline="0" dirty="0" smtClean="0"/>
                        <a:t> to)</a:t>
                      </a:r>
                      <a:endParaRPr lang="en-US" dirty="0"/>
                    </a:p>
                  </a:txBody>
                  <a:tcPr/>
                </a:tc>
                <a:tc>
                  <a:txBody>
                    <a:bodyPr/>
                    <a:lstStyle/>
                    <a:p>
                      <a:pPr algn="just"/>
                      <a:r>
                        <a:rPr lang="en-US" dirty="0" smtClean="0"/>
                        <a:t>Removes all element</a:t>
                      </a:r>
                      <a:r>
                        <a:rPr lang="en-US" baseline="0" dirty="0" smtClean="0"/>
                        <a:t> from given from and </a:t>
                      </a:r>
                      <a:r>
                        <a:rPr lang="en-US" baseline="0" dirty="0" err="1" smtClean="0"/>
                        <a:t>upto</a:t>
                      </a:r>
                      <a:r>
                        <a:rPr lang="en-US" baseline="0" dirty="0" smtClean="0"/>
                        <a:t> to where from inclusive while to exclusive</a:t>
                      </a:r>
                      <a:endParaRPr lang="en-US" dirty="0"/>
                    </a:p>
                  </a:txBody>
                  <a:tcPr/>
                </a:tc>
              </a:tr>
              <a:tr h="317500">
                <a:tc>
                  <a:txBody>
                    <a:bodyPr/>
                    <a:lstStyle/>
                    <a:p>
                      <a:r>
                        <a:rPr lang="en-US" dirty="0" smtClean="0"/>
                        <a:t>Object</a:t>
                      </a:r>
                      <a:r>
                        <a:rPr lang="en-US" baseline="0" dirty="0" smtClean="0"/>
                        <a:t> set(</a:t>
                      </a:r>
                      <a:r>
                        <a:rPr lang="en-US" baseline="0" dirty="0" err="1" smtClean="0"/>
                        <a:t>int</a:t>
                      </a:r>
                      <a:r>
                        <a:rPr lang="en-US" baseline="0" dirty="0" smtClean="0"/>
                        <a:t> index, Object o)</a:t>
                      </a:r>
                      <a:endParaRPr lang="en-US" dirty="0"/>
                    </a:p>
                  </a:txBody>
                  <a:tcPr/>
                </a:tc>
                <a:tc>
                  <a:txBody>
                    <a:bodyPr/>
                    <a:lstStyle/>
                    <a:p>
                      <a:pPr algn="just"/>
                      <a:r>
                        <a:rPr lang="en-US" dirty="0" smtClean="0"/>
                        <a:t>Replace</a:t>
                      </a:r>
                      <a:r>
                        <a:rPr lang="en-US" baseline="0" dirty="0" smtClean="0"/>
                        <a:t> the given object at given index</a:t>
                      </a:r>
                      <a:endParaRPr lang="en-US" dirty="0"/>
                    </a:p>
                  </a:txBody>
                  <a:tcPr/>
                </a:tc>
              </a:tr>
              <a:tr h="317500">
                <a:tc>
                  <a:txBody>
                    <a:bodyPr/>
                    <a:lstStyle/>
                    <a:p>
                      <a:r>
                        <a:rPr lang="en-US" dirty="0" err="1" smtClean="0"/>
                        <a:t>int</a:t>
                      </a:r>
                      <a:r>
                        <a:rPr lang="en-US" baseline="0" dirty="0" smtClean="0"/>
                        <a:t> size()</a:t>
                      </a:r>
                      <a:endParaRPr lang="en-US" dirty="0"/>
                    </a:p>
                  </a:txBody>
                  <a:tcPr/>
                </a:tc>
                <a:tc>
                  <a:txBody>
                    <a:bodyPr/>
                    <a:lstStyle/>
                    <a:p>
                      <a:pPr algn="just"/>
                      <a:r>
                        <a:rPr lang="en-US" dirty="0" smtClean="0"/>
                        <a:t>Returns the size</a:t>
                      </a:r>
                      <a:r>
                        <a:rPr lang="en-US" baseline="0" dirty="0" smtClean="0"/>
                        <a:t> of the vector</a:t>
                      </a:r>
                      <a:endParaRPr lang="en-US" dirty="0"/>
                    </a:p>
                  </a:txBody>
                  <a:tcPr/>
                </a:tc>
              </a:tr>
            </a:tbl>
          </a:graphicData>
        </a:graphic>
      </p:graphicFrame>
      <p:sp>
        <p:nvSpPr>
          <p:cNvPr id="6" name="TextBox 5"/>
          <p:cNvSpPr txBox="1"/>
          <p:nvPr/>
        </p:nvSpPr>
        <p:spPr>
          <a:xfrm>
            <a:off x="228600" y="5206425"/>
            <a:ext cx="8763000" cy="584775"/>
          </a:xfrm>
          <a:prstGeom prst="rect">
            <a:avLst/>
          </a:prstGeom>
          <a:noFill/>
        </p:spPr>
        <p:txBody>
          <a:bodyPr wrap="square" rtlCol="0">
            <a:spAutoFit/>
          </a:bodyPr>
          <a:lstStyle/>
          <a:p>
            <a:pPr algn="just"/>
            <a:r>
              <a:rPr lang="en-US" sz="3200" smtClean="0">
                <a:hlinkClick r:id="rId2" action="ppaction://hlinkfile"/>
              </a:rPr>
              <a:t>ex\ex65.java</a:t>
            </a:r>
            <a:endParaRPr lang="en-US" sz="32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smtClean="0"/>
              <a:t>Map interface</a:t>
            </a:r>
            <a:endParaRPr lang="en-US" dirty="0"/>
          </a:p>
        </p:txBody>
      </p:sp>
      <p:sp>
        <p:nvSpPr>
          <p:cNvPr id="5" name="TextBox 4"/>
          <p:cNvSpPr txBox="1"/>
          <p:nvPr/>
        </p:nvSpPr>
        <p:spPr>
          <a:xfrm>
            <a:off x="228600" y="1066800"/>
            <a:ext cx="8763000" cy="5016758"/>
          </a:xfrm>
          <a:prstGeom prst="rect">
            <a:avLst/>
          </a:prstGeom>
          <a:noFill/>
        </p:spPr>
        <p:txBody>
          <a:bodyPr wrap="square" rtlCol="0">
            <a:spAutoFit/>
          </a:bodyPr>
          <a:lstStyle/>
          <a:p>
            <a:pPr algn="just"/>
            <a:r>
              <a:rPr lang="en-US" sz="3200" dirty="0" smtClean="0"/>
              <a:t>	A Map is an object that maps keys to values. It is not an extension of the </a:t>
            </a:r>
            <a:r>
              <a:rPr lang="en-US" sz="3200" b="1" dirty="0" smtClean="0"/>
              <a:t>collection</a:t>
            </a:r>
            <a:r>
              <a:rPr lang="en-US" sz="3200" dirty="0" smtClean="0"/>
              <a:t> interface rather it has own interface hierarchy. Map provides a more general way for storing elements without containing duplicate keys. It allows you to store pairs of elements, termed "</a:t>
            </a:r>
            <a:r>
              <a:rPr lang="en-US" sz="3200" b="1" dirty="0" smtClean="0"/>
              <a:t>keys</a:t>
            </a:r>
            <a:r>
              <a:rPr lang="en-US" sz="3200" dirty="0" smtClean="0"/>
              <a:t>" and "</a:t>
            </a:r>
            <a:r>
              <a:rPr lang="en-US" sz="3200" b="1" dirty="0" smtClean="0"/>
              <a:t>values</a:t>
            </a:r>
            <a:r>
              <a:rPr lang="en-US" sz="3200" dirty="0" smtClean="0"/>
              <a:t>", where each key maps to one value. Thus the keys in a map must be unique.</a:t>
            </a:r>
          </a:p>
          <a:p>
            <a:pPr algn="just"/>
            <a:r>
              <a:rPr lang="en-US" sz="3200" dirty="0" smtClean="0"/>
              <a:t>	The Collections Framework provides three general-purpose </a:t>
            </a:r>
            <a:r>
              <a:rPr lang="en-US" sz="3200" b="1" dirty="0" smtClean="0"/>
              <a:t>Map</a:t>
            </a:r>
            <a:r>
              <a:rPr lang="en-US" sz="3200" dirty="0" smtClean="0"/>
              <a:t> implementation: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Introduction</a:t>
            </a:r>
            <a:endParaRPr lang="en-US" dirty="0"/>
          </a:p>
        </p:txBody>
      </p:sp>
      <p:sp>
        <p:nvSpPr>
          <p:cNvPr id="4" name="TextBox 3"/>
          <p:cNvSpPr txBox="1"/>
          <p:nvPr/>
        </p:nvSpPr>
        <p:spPr>
          <a:xfrm>
            <a:off x="228600" y="1066800"/>
            <a:ext cx="8763000" cy="4524315"/>
          </a:xfrm>
          <a:prstGeom prst="rect">
            <a:avLst/>
          </a:prstGeom>
          <a:noFill/>
        </p:spPr>
        <p:txBody>
          <a:bodyPr wrap="square" rtlCol="0">
            <a:spAutoFit/>
          </a:bodyPr>
          <a:lstStyle/>
          <a:p>
            <a:pPr algn="just"/>
            <a:r>
              <a:rPr lang="en-US" sz="3200" dirty="0" smtClean="0"/>
              <a:t>	The interface have methods to allow for interoperation between the various data structure implementation classes.  Here the data structure is used to manage instances and not for managing primitive data types.</a:t>
            </a:r>
          </a:p>
          <a:p>
            <a:pPr algn="just"/>
            <a:r>
              <a:rPr lang="en-US" sz="3200" b="1" dirty="0" smtClean="0"/>
              <a:t>	Remember that : from java 5.0 onwards we can also you primitive data types in collection framework through the feature boxing and </a:t>
            </a:r>
            <a:r>
              <a:rPr lang="en-US" sz="3200" b="1" dirty="0" err="1" smtClean="0"/>
              <a:t>unboxing</a:t>
            </a:r>
            <a:r>
              <a:rPr lang="en-US" sz="3200" b="1" dirty="0" smtClean="0"/>
              <a:t> conversions.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smtClean="0"/>
              <a:t>Map interface</a:t>
            </a:r>
            <a:endParaRPr lang="en-US" dirty="0"/>
          </a:p>
        </p:txBody>
      </p:sp>
      <p:sp>
        <p:nvSpPr>
          <p:cNvPr id="5" name="TextBox 4"/>
          <p:cNvSpPr txBox="1"/>
          <p:nvPr/>
        </p:nvSpPr>
        <p:spPr>
          <a:xfrm>
            <a:off x="228600" y="1066800"/>
            <a:ext cx="8763000" cy="4031873"/>
          </a:xfrm>
          <a:prstGeom prst="rect">
            <a:avLst/>
          </a:prstGeom>
          <a:noFill/>
        </p:spPr>
        <p:txBody>
          <a:bodyPr wrap="square" rtlCol="0">
            <a:spAutoFit/>
          </a:bodyPr>
          <a:lstStyle/>
          <a:p>
            <a:pPr marL="514350" indent="-514350" algn="just">
              <a:buAutoNum type="arabicParenBoth"/>
            </a:pPr>
            <a:r>
              <a:rPr lang="en-US" sz="3200" dirty="0" err="1" smtClean="0"/>
              <a:t>Hashmap</a:t>
            </a:r>
            <a:endParaRPr lang="en-US" sz="3200" dirty="0" smtClean="0"/>
          </a:p>
          <a:p>
            <a:pPr marL="514350" indent="-514350" algn="just">
              <a:buAutoNum type="arabicParenBoth"/>
            </a:pPr>
            <a:r>
              <a:rPr lang="en-US" sz="3200" dirty="0" err="1" smtClean="0"/>
              <a:t>TreeMap</a:t>
            </a:r>
            <a:endParaRPr lang="en-US" sz="3200" dirty="0" smtClean="0"/>
          </a:p>
          <a:p>
            <a:pPr marL="514350" indent="-514350" algn="just">
              <a:buAutoNum type="arabicParenBoth"/>
            </a:pPr>
            <a:r>
              <a:rPr lang="en-US" sz="3200" dirty="0" err="1" smtClean="0"/>
              <a:t>LinkedHashMap</a:t>
            </a:r>
            <a:endParaRPr lang="en-US" sz="3200" dirty="0" smtClean="0"/>
          </a:p>
          <a:p>
            <a:pPr marL="514350" indent="-514350" algn="just"/>
            <a:endParaRPr lang="en-US" sz="3200" dirty="0" smtClean="0"/>
          </a:p>
          <a:p>
            <a:pPr algn="just"/>
            <a:r>
              <a:rPr lang="en-US" sz="3200" dirty="0" smtClean="0"/>
              <a:t>	We will see about all these maps in detail but first we see the methods defined by the map interface in detail and then we will see about </a:t>
            </a:r>
            <a:r>
              <a:rPr lang="en-US" sz="3200" smtClean="0"/>
              <a:t>all this.</a:t>
            </a:r>
            <a:endParaRPr lang="en-US" sz="32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Map interface</a:t>
            </a:r>
            <a:endParaRPr lang="en-US" dirty="0"/>
          </a:p>
        </p:txBody>
      </p:sp>
      <p:sp>
        <p:nvSpPr>
          <p:cNvPr id="5" name="TextBox 4"/>
          <p:cNvSpPr txBox="1"/>
          <p:nvPr/>
        </p:nvSpPr>
        <p:spPr>
          <a:xfrm>
            <a:off x="228600" y="1066800"/>
            <a:ext cx="8763000" cy="1077218"/>
          </a:xfrm>
          <a:prstGeom prst="rect">
            <a:avLst/>
          </a:prstGeom>
          <a:noFill/>
        </p:spPr>
        <p:txBody>
          <a:bodyPr wrap="square" rtlCol="0">
            <a:spAutoFit/>
          </a:bodyPr>
          <a:lstStyle/>
          <a:p>
            <a:pPr algn="just"/>
            <a:r>
              <a:rPr lang="en-US" sz="3200" dirty="0" smtClean="0"/>
              <a:t>	Various methods of the interface are as follows :</a:t>
            </a:r>
          </a:p>
        </p:txBody>
      </p:sp>
      <p:graphicFrame>
        <p:nvGraphicFramePr>
          <p:cNvPr id="4" name="Table 3"/>
          <p:cNvGraphicFramePr>
            <a:graphicFrameLocks noGrp="1"/>
          </p:cNvGraphicFramePr>
          <p:nvPr/>
        </p:nvGraphicFramePr>
        <p:xfrm>
          <a:off x="228600" y="2194560"/>
          <a:ext cx="8534400" cy="3108960"/>
        </p:xfrm>
        <a:graphic>
          <a:graphicData uri="http://schemas.openxmlformats.org/drawingml/2006/table">
            <a:tbl>
              <a:tblPr firstRow="1" bandRow="1">
                <a:tableStyleId>{5C22544A-7EE6-4342-B048-85BDC9FD1C3A}</a:tableStyleId>
              </a:tblPr>
              <a:tblGrid>
                <a:gridCol w="4114800"/>
                <a:gridCol w="4419600"/>
              </a:tblGrid>
              <a:tr h="317500">
                <a:tc>
                  <a:txBody>
                    <a:bodyPr/>
                    <a:lstStyle/>
                    <a:p>
                      <a:pPr algn="ctr"/>
                      <a:r>
                        <a:rPr lang="en-US" dirty="0" smtClean="0"/>
                        <a:t>Method</a:t>
                      </a:r>
                      <a:endParaRPr lang="en-US" dirty="0"/>
                    </a:p>
                  </a:txBody>
                  <a:tcPr/>
                </a:tc>
                <a:tc>
                  <a:txBody>
                    <a:bodyPr/>
                    <a:lstStyle/>
                    <a:p>
                      <a:pPr algn="ctr"/>
                      <a:r>
                        <a:rPr lang="en-US" dirty="0" smtClean="0"/>
                        <a:t>Usage</a:t>
                      </a:r>
                      <a:endParaRPr lang="en-US" dirty="0"/>
                    </a:p>
                  </a:txBody>
                  <a:tcPr/>
                </a:tc>
              </a:tr>
              <a:tr h="317500">
                <a:tc>
                  <a:txBody>
                    <a:bodyPr/>
                    <a:lstStyle/>
                    <a:p>
                      <a:r>
                        <a:rPr lang="en-US" dirty="0" smtClean="0"/>
                        <a:t>void clear()</a:t>
                      </a:r>
                      <a:endParaRPr lang="en-US" dirty="0"/>
                    </a:p>
                  </a:txBody>
                  <a:tcPr/>
                </a:tc>
                <a:tc>
                  <a:txBody>
                    <a:bodyPr/>
                    <a:lstStyle/>
                    <a:p>
                      <a:pPr algn="just"/>
                      <a:r>
                        <a:rPr lang="en-US" dirty="0" smtClean="0"/>
                        <a:t>Clear</a:t>
                      </a:r>
                      <a:r>
                        <a:rPr lang="en-US" baseline="0" dirty="0" smtClean="0"/>
                        <a:t> all the mappings from the map</a:t>
                      </a:r>
                      <a:endParaRPr lang="en-US" dirty="0"/>
                    </a:p>
                  </a:txBody>
                  <a:tcPr/>
                </a:tc>
              </a:tr>
              <a:tr h="317500">
                <a:tc>
                  <a:txBody>
                    <a:bodyPr/>
                    <a:lstStyle/>
                    <a:p>
                      <a:r>
                        <a:rPr lang="en-US" dirty="0" err="1" smtClean="0"/>
                        <a:t>boolean</a:t>
                      </a:r>
                      <a:r>
                        <a:rPr lang="en-US" dirty="0" smtClean="0"/>
                        <a:t> </a:t>
                      </a:r>
                      <a:r>
                        <a:rPr lang="en-US" dirty="0" err="1" smtClean="0"/>
                        <a:t>containsKey</a:t>
                      </a:r>
                      <a:r>
                        <a:rPr lang="en-US" dirty="0" smtClean="0"/>
                        <a:t>(Object</a:t>
                      </a:r>
                      <a:r>
                        <a:rPr lang="en-US" baseline="0" dirty="0" smtClean="0"/>
                        <a:t> key)</a:t>
                      </a:r>
                      <a:endParaRPr lang="en-US" dirty="0"/>
                    </a:p>
                  </a:txBody>
                  <a:tcPr/>
                </a:tc>
                <a:tc>
                  <a:txBody>
                    <a:bodyPr/>
                    <a:lstStyle/>
                    <a:p>
                      <a:pPr algn="just"/>
                      <a:r>
                        <a:rPr lang="en-US" dirty="0" smtClean="0"/>
                        <a:t>Returns true</a:t>
                      </a:r>
                      <a:r>
                        <a:rPr lang="en-US" baseline="0" dirty="0" smtClean="0"/>
                        <a:t> if the map contains the given key pair in the map</a:t>
                      </a:r>
                      <a:endParaRPr lang="en-US" dirty="0"/>
                    </a:p>
                  </a:txBody>
                  <a:tcPr/>
                </a:tc>
              </a:tr>
              <a:tr h="317500">
                <a:tc>
                  <a:txBody>
                    <a:bodyPr/>
                    <a:lstStyle/>
                    <a:p>
                      <a:r>
                        <a:rPr lang="en-US" dirty="0" err="1" smtClean="0"/>
                        <a:t>boolean</a:t>
                      </a:r>
                      <a:r>
                        <a:rPr lang="en-US" baseline="0" dirty="0" smtClean="0"/>
                        <a:t> </a:t>
                      </a:r>
                      <a:r>
                        <a:rPr lang="en-US" baseline="0" dirty="0" err="1" smtClean="0"/>
                        <a:t>containsValue</a:t>
                      </a:r>
                      <a:r>
                        <a:rPr lang="en-US" baseline="0" dirty="0" smtClean="0"/>
                        <a:t>(Object value)</a:t>
                      </a:r>
                      <a:endParaRPr lang="en-US" dirty="0"/>
                    </a:p>
                  </a:txBody>
                  <a:tcPr/>
                </a:tc>
                <a:tc>
                  <a:txBody>
                    <a:bodyPr/>
                    <a:lstStyle/>
                    <a:p>
                      <a:pPr algn="just"/>
                      <a:r>
                        <a:rPr lang="en-US" dirty="0" smtClean="0"/>
                        <a:t>Returns true if</a:t>
                      </a:r>
                      <a:r>
                        <a:rPr lang="en-US" baseline="0" dirty="0" smtClean="0"/>
                        <a:t> the map contains the given value with single or multiple keys in the map</a:t>
                      </a:r>
                      <a:endParaRPr lang="en-US" dirty="0"/>
                    </a:p>
                  </a:txBody>
                  <a:tcPr/>
                </a:tc>
              </a:tr>
              <a:tr h="317500">
                <a:tc>
                  <a:txBody>
                    <a:bodyPr/>
                    <a:lstStyle/>
                    <a:p>
                      <a:r>
                        <a:rPr lang="en-US" dirty="0" smtClean="0"/>
                        <a:t>Object get(Object</a:t>
                      </a:r>
                      <a:r>
                        <a:rPr lang="en-US" baseline="0" dirty="0" smtClean="0"/>
                        <a:t> key)</a:t>
                      </a:r>
                      <a:endParaRPr lang="en-US" dirty="0"/>
                    </a:p>
                  </a:txBody>
                  <a:tcPr/>
                </a:tc>
                <a:tc>
                  <a:txBody>
                    <a:bodyPr/>
                    <a:lstStyle/>
                    <a:p>
                      <a:pPr algn="just"/>
                      <a:r>
                        <a:rPr lang="en-US" dirty="0" smtClean="0"/>
                        <a:t>Returns the object mapped with given key</a:t>
                      </a:r>
                      <a:endParaRPr lang="en-US" dirty="0"/>
                    </a:p>
                  </a:txBody>
                  <a:tcPr/>
                </a:tc>
              </a:tr>
              <a:tr h="317500">
                <a:tc>
                  <a:txBody>
                    <a:bodyPr/>
                    <a:lstStyle/>
                    <a:p>
                      <a:r>
                        <a:rPr lang="en-US" dirty="0" err="1" smtClean="0"/>
                        <a:t>boolean</a:t>
                      </a:r>
                      <a:r>
                        <a:rPr lang="en-US" baseline="0" dirty="0" smtClean="0"/>
                        <a:t> </a:t>
                      </a:r>
                      <a:r>
                        <a:rPr lang="en-US" baseline="0" dirty="0" err="1" smtClean="0"/>
                        <a:t>isempty</a:t>
                      </a:r>
                      <a:r>
                        <a:rPr lang="en-US" baseline="0" dirty="0" smtClean="0"/>
                        <a:t>()</a:t>
                      </a:r>
                      <a:endParaRPr lang="en-US" dirty="0"/>
                    </a:p>
                  </a:txBody>
                  <a:tcPr/>
                </a:tc>
                <a:tc>
                  <a:txBody>
                    <a:bodyPr/>
                    <a:lstStyle/>
                    <a:p>
                      <a:pPr algn="just"/>
                      <a:r>
                        <a:rPr lang="en-US" dirty="0" smtClean="0"/>
                        <a:t>Returns</a:t>
                      </a:r>
                      <a:r>
                        <a:rPr lang="en-US" baseline="0" dirty="0" smtClean="0"/>
                        <a:t> true if the map is empty</a:t>
                      </a:r>
                      <a:endParaRPr lang="en-US" dirty="0"/>
                    </a:p>
                  </a:txBody>
                  <a:tcPr/>
                </a:tc>
              </a:tr>
              <a:tr h="317500">
                <a:tc>
                  <a:txBody>
                    <a:bodyPr/>
                    <a:lstStyle/>
                    <a:p>
                      <a:r>
                        <a:rPr lang="en-US" dirty="0" err="1" smtClean="0"/>
                        <a:t>int</a:t>
                      </a:r>
                      <a:r>
                        <a:rPr lang="en-US" dirty="0" smtClean="0"/>
                        <a:t> size()</a:t>
                      </a:r>
                      <a:endParaRPr lang="en-US" dirty="0"/>
                    </a:p>
                  </a:txBody>
                  <a:tcPr/>
                </a:tc>
                <a:tc>
                  <a:txBody>
                    <a:bodyPr/>
                    <a:lstStyle/>
                    <a:p>
                      <a:pPr algn="just"/>
                      <a:r>
                        <a:rPr lang="en-US" dirty="0" smtClean="0"/>
                        <a:t>Returns the size</a:t>
                      </a:r>
                      <a:r>
                        <a:rPr lang="en-US" baseline="0" dirty="0" smtClean="0"/>
                        <a:t> of the map</a:t>
                      </a:r>
                      <a:endParaRPr lang="en-US" dirty="0"/>
                    </a:p>
                  </a:txBody>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HashMap</a:t>
            </a:r>
            <a:r>
              <a:rPr lang="en-US" b="1" dirty="0" smtClean="0"/>
              <a:t> class</a:t>
            </a:r>
            <a:endParaRPr lang="en-US" dirty="0"/>
          </a:p>
        </p:txBody>
      </p:sp>
      <p:sp>
        <p:nvSpPr>
          <p:cNvPr id="5" name="TextBox 4"/>
          <p:cNvSpPr txBox="1"/>
          <p:nvPr/>
        </p:nvSpPr>
        <p:spPr>
          <a:xfrm>
            <a:off x="228600" y="1066800"/>
            <a:ext cx="8763000" cy="5016758"/>
          </a:xfrm>
          <a:prstGeom prst="rect">
            <a:avLst/>
          </a:prstGeom>
          <a:noFill/>
        </p:spPr>
        <p:txBody>
          <a:bodyPr wrap="square" rtlCol="0">
            <a:spAutoFit/>
          </a:bodyPr>
          <a:lstStyle/>
          <a:p>
            <a:pPr algn="just"/>
            <a:r>
              <a:rPr lang="en-US" sz="3200" dirty="0" smtClean="0"/>
              <a:t>	</a:t>
            </a:r>
            <a:r>
              <a:rPr lang="en-US" sz="3200" dirty="0" err="1" smtClean="0"/>
              <a:t>HashMap</a:t>
            </a:r>
            <a:r>
              <a:rPr lang="en-US" sz="3200" dirty="0" smtClean="0"/>
              <a:t> class is part of </a:t>
            </a:r>
            <a:r>
              <a:rPr lang="en-US" sz="3200" dirty="0" err="1" smtClean="0"/>
              <a:t>java.util</a:t>
            </a:r>
            <a:r>
              <a:rPr lang="en-US" sz="3200" dirty="0" smtClean="0"/>
              <a:t> package. </a:t>
            </a:r>
            <a:r>
              <a:rPr lang="en-US" sz="3200" dirty="0" err="1" smtClean="0"/>
              <a:t>HashMap</a:t>
            </a:r>
            <a:r>
              <a:rPr lang="en-US" sz="3200" dirty="0" smtClean="0"/>
              <a:t> class can add key and value </a:t>
            </a:r>
            <a:br>
              <a:rPr lang="en-US" sz="3200" dirty="0" smtClean="0"/>
            </a:br>
            <a:r>
              <a:rPr lang="en-US" sz="3200" dirty="0" smtClean="0"/>
              <a:t>put(key, value) pair elements. This </a:t>
            </a:r>
            <a:r>
              <a:rPr lang="en-US" sz="3200" dirty="0" err="1" smtClean="0"/>
              <a:t>HashMap</a:t>
            </a:r>
            <a:r>
              <a:rPr lang="en-US" sz="3200" dirty="0" smtClean="0"/>
              <a:t> permits null key and value. But </a:t>
            </a:r>
            <a:r>
              <a:rPr lang="en-US" sz="3200" dirty="0" err="1" smtClean="0"/>
              <a:t>HashMap</a:t>
            </a:r>
            <a:r>
              <a:rPr lang="en-US" sz="3200" dirty="0" smtClean="0"/>
              <a:t> is unsynchronized. </a:t>
            </a:r>
            <a:r>
              <a:rPr lang="en-US" sz="3200" dirty="0" err="1" smtClean="0"/>
              <a:t>HashMap</a:t>
            </a:r>
            <a:r>
              <a:rPr lang="en-US" sz="3200" dirty="0" smtClean="0"/>
              <a:t> class gives no guarantee to return as original order as entered.</a:t>
            </a:r>
          </a:p>
          <a:p>
            <a:pPr algn="just"/>
            <a:r>
              <a:rPr lang="en-US" sz="3200" dirty="0" smtClean="0"/>
              <a:t>	</a:t>
            </a:r>
            <a:r>
              <a:rPr lang="en-US" sz="3200" b="1" dirty="0" smtClean="0"/>
              <a:t>Remember that : this class is more or less same as </a:t>
            </a:r>
            <a:r>
              <a:rPr lang="en-US" sz="3200" b="1" dirty="0" err="1" smtClean="0"/>
              <a:t>HashTable</a:t>
            </a:r>
            <a:r>
              <a:rPr lang="en-US" sz="3200" b="1" dirty="0" smtClean="0"/>
              <a:t> (See in next section) with the difference that it allows null values and it is </a:t>
            </a:r>
            <a:r>
              <a:rPr lang="en-US" sz="3200" b="1" dirty="0" err="1" smtClean="0"/>
              <a:t>unsynchronised</a:t>
            </a:r>
            <a:r>
              <a:rPr lang="en-US" sz="3200" b="1" dirty="0" smtClean="0"/>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HashMap</a:t>
            </a:r>
            <a:r>
              <a:rPr lang="en-US" b="1" dirty="0" smtClean="0"/>
              <a:t> class</a:t>
            </a:r>
            <a:endParaRPr lang="en-US" dirty="0"/>
          </a:p>
        </p:txBody>
      </p:sp>
      <p:sp>
        <p:nvSpPr>
          <p:cNvPr id="5" name="TextBox 4"/>
          <p:cNvSpPr txBox="1"/>
          <p:nvPr/>
        </p:nvSpPr>
        <p:spPr>
          <a:xfrm>
            <a:off x="228600" y="1066800"/>
            <a:ext cx="8763000" cy="584775"/>
          </a:xfrm>
          <a:prstGeom prst="rect">
            <a:avLst/>
          </a:prstGeom>
          <a:noFill/>
        </p:spPr>
        <p:txBody>
          <a:bodyPr wrap="square" rtlCol="0">
            <a:spAutoFit/>
          </a:bodyPr>
          <a:lstStyle/>
          <a:p>
            <a:pPr algn="just"/>
            <a:r>
              <a:rPr lang="en-US" sz="3200" dirty="0" smtClean="0"/>
              <a:t>	Various methods of the class are as follows :</a:t>
            </a:r>
          </a:p>
        </p:txBody>
      </p:sp>
      <p:graphicFrame>
        <p:nvGraphicFramePr>
          <p:cNvPr id="4" name="Table 3"/>
          <p:cNvGraphicFramePr>
            <a:graphicFrameLocks noGrp="1"/>
          </p:cNvGraphicFramePr>
          <p:nvPr/>
        </p:nvGraphicFramePr>
        <p:xfrm>
          <a:off x="228600" y="1737360"/>
          <a:ext cx="8534400" cy="4145280"/>
        </p:xfrm>
        <a:graphic>
          <a:graphicData uri="http://schemas.openxmlformats.org/drawingml/2006/table">
            <a:tbl>
              <a:tblPr firstRow="1" bandRow="1">
                <a:tableStyleId>{5C22544A-7EE6-4342-B048-85BDC9FD1C3A}</a:tableStyleId>
              </a:tblPr>
              <a:tblGrid>
                <a:gridCol w="3657600"/>
                <a:gridCol w="4876800"/>
              </a:tblGrid>
              <a:tr h="396240">
                <a:tc>
                  <a:txBody>
                    <a:bodyPr/>
                    <a:lstStyle/>
                    <a:p>
                      <a:pPr algn="ctr"/>
                      <a:r>
                        <a:rPr lang="en-US" dirty="0" smtClean="0"/>
                        <a:t>Method</a:t>
                      </a:r>
                      <a:endParaRPr lang="en-US" dirty="0"/>
                    </a:p>
                  </a:txBody>
                  <a:tcPr/>
                </a:tc>
                <a:tc>
                  <a:txBody>
                    <a:bodyPr/>
                    <a:lstStyle/>
                    <a:p>
                      <a:pPr algn="ctr"/>
                      <a:r>
                        <a:rPr lang="en-US" dirty="0" smtClean="0"/>
                        <a:t>Usage</a:t>
                      </a:r>
                      <a:endParaRPr lang="en-US" dirty="0"/>
                    </a:p>
                  </a:txBody>
                  <a:tcPr/>
                </a:tc>
              </a:tr>
              <a:tr h="317500">
                <a:tc>
                  <a:txBody>
                    <a:bodyPr/>
                    <a:lstStyle/>
                    <a:p>
                      <a:r>
                        <a:rPr lang="en-US" dirty="0" smtClean="0"/>
                        <a:t>void</a:t>
                      </a:r>
                      <a:r>
                        <a:rPr lang="en-US" baseline="0" dirty="0" smtClean="0"/>
                        <a:t> clear()</a:t>
                      </a:r>
                      <a:endParaRPr lang="en-US" dirty="0"/>
                    </a:p>
                  </a:txBody>
                  <a:tcPr/>
                </a:tc>
                <a:tc>
                  <a:txBody>
                    <a:bodyPr/>
                    <a:lstStyle/>
                    <a:p>
                      <a:pPr algn="just"/>
                      <a:r>
                        <a:rPr lang="en-US" dirty="0" smtClean="0"/>
                        <a:t>Removes all mappings</a:t>
                      </a:r>
                      <a:r>
                        <a:rPr lang="en-US" baseline="0" dirty="0" smtClean="0"/>
                        <a:t> from the map</a:t>
                      </a:r>
                      <a:endParaRPr lang="en-US" dirty="0"/>
                    </a:p>
                  </a:txBody>
                  <a:tcPr/>
                </a:tc>
              </a:tr>
              <a:tr h="317500">
                <a:tc>
                  <a:txBody>
                    <a:bodyPr/>
                    <a:lstStyle/>
                    <a:p>
                      <a:r>
                        <a:rPr lang="en-US" dirty="0" err="1" smtClean="0"/>
                        <a:t>boolean</a:t>
                      </a:r>
                      <a:r>
                        <a:rPr lang="en-US" dirty="0" smtClean="0"/>
                        <a:t> </a:t>
                      </a:r>
                      <a:r>
                        <a:rPr lang="en-US" dirty="0" err="1" smtClean="0"/>
                        <a:t>containsKey</a:t>
                      </a:r>
                      <a:r>
                        <a:rPr lang="en-US" dirty="0" smtClean="0"/>
                        <a:t>(Object key)</a:t>
                      </a:r>
                      <a:endParaRPr lang="en-US" dirty="0"/>
                    </a:p>
                  </a:txBody>
                  <a:tcPr/>
                </a:tc>
                <a:tc>
                  <a:txBody>
                    <a:bodyPr/>
                    <a:lstStyle/>
                    <a:p>
                      <a:pPr algn="just"/>
                      <a:r>
                        <a:rPr lang="en-US" dirty="0" smtClean="0"/>
                        <a:t>Returns true if the given key is there in map as key otherwise</a:t>
                      </a:r>
                      <a:r>
                        <a:rPr lang="en-US" baseline="0" dirty="0" smtClean="0"/>
                        <a:t> returns false</a:t>
                      </a:r>
                      <a:endParaRPr lang="en-US" dirty="0"/>
                    </a:p>
                  </a:txBody>
                  <a:tcPr/>
                </a:tc>
              </a:tr>
              <a:tr h="317500">
                <a:tc>
                  <a:txBody>
                    <a:bodyPr/>
                    <a:lstStyle/>
                    <a:p>
                      <a:r>
                        <a:rPr lang="en-US" dirty="0" err="1" smtClean="0"/>
                        <a:t>boolean</a:t>
                      </a:r>
                      <a:r>
                        <a:rPr lang="en-US" baseline="0" dirty="0" smtClean="0"/>
                        <a:t> </a:t>
                      </a:r>
                      <a:r>
                        <a:rPr lang="en-US" baseline="0" dirty="0" err="1" smtClean="0"/>
                        <a:t>containsValue</a:t>
                      </a:r>
                      <a:r>
                        <a:rPr lang="en-US" baseline="0" dirty="0" smtClean="0"/>
                        <a:t>(Object value)</a:t>
                      </a:r>
                      <a:endParaRPr lang="en-US" dirty="0"/>
                    </a:p>
                  </a:txBody>
                  <a:tcPr/>
                </a:tc>
                <a:tc>
                  <a:txBody>
                    <a:bodyPr/>
                    <a:lstStyle/>
                    <a:p>
                      <a:pPr algn="just"/>
                      <a:r>
                        <a:rPr lang="en-US" dirty="0" smtClean="0"/>
                        <a:t>Returns true if the given value is there in map</a:t>
                      </a:r>
                      <a:r>
                        <a:rPr lang="en-US" baseline="0" dirty="0" smtClean="0"/>
                        <a:t> as a value otherwise returns false</a:t>
                      </a:r>
                      <a:endParaRPr lang="en-US" dirty="0"/>
                    </a:p>
                  </a:txBody>
                  <a:tcPr/>
                </a:tc>
              </a:tr>
              <a:tr h="317500">
                <a:tc>
                  <a:txBody>
                    <a:bodyPr/>
                    <a:lstStyle/>
                    <a:p>
                      <a:r>
                        <a:rPr lang="en-US" dirty="0" smtClean="0"/>
                        <a:t>Object</a:t>
                      </a:r>
                      <a:r>
                        <a:rPr lang="en-US" baseline="0" dirty="0" smtClean="0"/>
                        <a:t> get(Object key)</a:t>
                      </a:r>
                      <a:endParaRPr lang="en-US" dirty="0"/>
                    </a:p>
                  </a:txBody>
                  <a:tcPr/>
                </a:tc>
                <a:tc>
                  <a:txBody>
                    <a:bodyPr/>
                    <a:lstStyle/>
                    <a:p>
                      <a:pPr algn="just"/>
                      <a:r>
                        <a:rPr lang="en-US" dirty="0" smtClean="0"/>
                        <a:t>Returns the object connected</a:t>
                      </a:r>
                      <a:r>
                        <a:rPr lang="en-US" baseline="0" dirty="0" smtClean="0"/>
                        <a:t> with given key</a:t>
                      </a:r>
                      <a:endParaRPr lang="en-US" dirty="0"/>
                    </a:p>
                  </a:txBody>
                  <a:tcPr/>
                </a:tc>
              </a:tr>
              <a:tr h="317500">
                <a:tc>
                  <a:txBody>
                    <a:bodyPr/>
                    <a:lstStyle/>
                    <a:p>
                      <a:r>
                        <a:rPr lang="en-US" dirty="0" err="1" smtClean="0"/>
                        <a:t>boolean</a:t>
                      </a:r>
                      <a:r>
                        <a:rPr lang="en-US" dirty="0" smtClean="0"/>
                        <a:t> </a:t>
                      </a:r>
                      <a:r>
                        <a:rPr lang="en-US" dirty="0" err="1" smtClean="0"/>
                        <a:t>isEmpty</a:t>
                      </a:r>
                      <a:r>
                        <a:rPr lang="en-US" dirty="0" smtClean="0"/>
                        <a:t>()</a:t>
                      </a:r>
                      <a:endParaRPr lang="en-US" dirty="0"/>
                    </a:p>
                  </a:txBody>
                  <a:tcPr/>
                </a:tc>
                <a:tc>
                  <a:txBody>
                    <a:bodyPr/>
                    <a:lstStyle/>
                    <a:p>
                      <a:pPr algn="just"/>
                      <a:r>
                        <a:rPr lang="en-US" dirty="0" smtClean="0"/>
                        <a:t>Returns true if the map is empty</a:t>
                      </a:r>
                      <a:r>
                        <a:rPr lang="en-US" baseline="0" dirty="0" smtClean="0"/>
                        <a:t> otherwise returns false</a:t>
                      </a:r>
                      <a:endParaRPr lang="en-US" dirty="0"/>
                    </a:p>
                  </a:txBody>
                  <a:tcPr/>
                </a:tc>
              </a:tr>
              <a:tr h="317500">
                <a:tc>
                  <a:txBody>
                    <a:bodyPr/>
                    <a:lstStyle/>
                    <a:p>
                      <a:r>
                        <a:rPr lang="en-US" dirty="0" smtClean="0"/>
                        <a:t>Object put(Object value,</a:t>
                      </a:r>
                      <a:r>
                        <a:rPr lang="en-US" baseline="0" dirty="0" smtClean="0"/>
                        <a:t> Object key)</a:t>
                      </a:r>
                      <a:endParaRPr lang="en-US" dirty="0"/>
                    </a:p>
                  </a:txBody>
                  <a:tcPr/>
                </a:tc>
                <a:tc>
                  <a:txBody>
                    <a:bodyPr/>
                    <a:lstStyle/>
                    <a:p>
                      <a:pPr algn="just"/>
                      <a:r>
                        <a:rPr lang="en-US" dirty="0" smtClean="0"/>
                        <a:t>Inserts a new element in the map</a:t>
                      </a:r>
                      <a:endParaRPr lang="en-US" dirty="0"/>
                    </a:p>
                  </a:txBody>
                  <a:tcPr/>
                </a:tc>
              </a:tr>
              <a:tr h="317500">
                <a:tc>
                  <a:txBody>
                    <a:bodyPr/>
                    <a:lstStyle/>
                    <a:p>
                      <a:r>
                        <a:rPr lang="en-US" dirty="0" smtClean="0"/>
                        <a:t>Object remove(Object</a:t>
                      </a:r>
                      <a:r>
                        <a:rPr lang="en-US" baseline="0" dirty="0" smtClean="0"/>
                        <a:t> key)</a:t>
                      </a:r>
                      <a:endParaRPr lang="en-US" dirty="0"/>
                    </a:p>
                  </a:txBody>
                  <a:tcPr/>
                </a:tc>
                <a:tc>
                  <a:txBody>
                    <a:bodyPr/>
                    <a:lstStyle/>
                    <a:p>
                      <a:pPr algn="just"/>
                      <a:r>
                        <a:rPr lang="en-US" dirty="0" smtClean="0"/>
                        <a:t>Removes</a:t>
                      </a:r>
                      <a:r>
                        <a:rPr lang="en-US" baseline="0" dirty="0" smtClean="0"/>
                        <a:t> the object associated with given key</a:t>
                      </a:r>
                      <a:endParaRPr lang="en-US" dirty="0"/>
                    </a:p>
                  </a:txBody>
                  <a:tcPr/>
                </a:tc>
              </a:tr>
              <a:tr h="317500">
                <a:tc>
                  <a:txBody>
                    <a:bodyPr/>
                    <a:lstStyle/>
                    <a:p>
                      <a:r>
                        <a:rPr lang="en-US" dirty="0" err="1" smtClean="0"/>
                        <a:t>int</a:t>
                      </a:r>
                      <a:r>
                        <a:rPr lang="en-US" dirty="0" smtClean="0"/>
                        <a:t> size()</a:t>
                      </a:r>
                      <a:endParaRPr lang="en-US" dirty="0"/>
                    </a:p>
                  </a:txBody>
                  <a:tcPr/>
                </a:tc>
                <a:tc>
                  <a:txBody>
                    <a:bodyPr/>
                    <a:lstStyle/>
                    <a:p>
                      <a:pPr algn="just"/>
                      <a:r>
                        <a:rPr lang="en-US" dirty="0" smtClean="0"/>
                        <a:t>Returns the size of the map</a:t>
                      </a:r>
                      <a:endParaRPr lang="en-US" dirty="0"/>
                    </a:p>
                  </a:txBody>
                  <a:tcPr/>
                </a:tc>
              </a:tr>
            </a:tbl>
          </a:graphicData>
        </a:graphic>
      </p:graphicFrame>
      <p:sp>
        <p:nvSpPr>
          <p:cNvPr id="6" name="TextBox 5"/>
          <p:cNvSpPr txBox="1"/>
          <p:nvPr/>
        </p:nvSpPr>
        <p:spPr>
          <a:xfrm>
            <a:off x="228600" y="6019800"/>
            <a:ext cx="8763000" cy="584775"/>
          </a:xfrm>
          <a:prstGeom prst="rect">
            <a:avLst/>
          </a:prstGeom>
          <a:noFill/>
        </p:spPr>
        <p:txBody>
          <a:bodyPr wrap="square" rtlCol="0">
            <a:spAutoFit/>
          </a:bodyPr>
          <a:lstStyle/>
          <a:p>
            <a:pPr algn="just"/>
            <a:r>
              <a:rPr lang="en-US" sz="3200" dirty="0" smtClean="0">
                <a:hlinkClick r:id="rId2" action="ppaction://hlinkfile"/>
              </a:rPr>
              <a:t>ex\ex66.java</a:t>
            </a:r>
            <a:endParaRPr lang="en-US" sz="32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HashTable</a:t>
            </a:r>
            <a:r>
              <a:rPr lang="en-US" b="1" dirty="0" smtClean="0"/>
              <a:t> Class</a:t>
            </a:r>
            <a:endParaRPr lang="en-US" dirty="0"/>
          </a:p>
        </p:txBody>
      </p:sp>
      <p:sp>
        <p:nvSpPr>
          <p:cNvPr id="5" name="TextBox 4"/>
          <p:cNvSpPr txBox="1"/>
          <p:nvPr/>
        </p:nvSpPr>
        <p:spPr>
          <a:xfrm>
            <a:off x="228600" y="1066800"/>
            <a:ext cx="8763000" cy="3539430"/>
          </a:xfrm>
          <a:prstGeom prst="rect">
            <a:avLst/>
          </a:prstGeom>
          <a:noFill/>
        </p:spPr>
        <p:txBody>
          <a:bodyPr wrap="square" rtlCol="0">
            <a:spAutoFit/>
          </a:bodyPr>
          <a:lstStyle/>
          <a:p>
            <a:pPr algn="just"/>
            <a:r>
              <a:rPr lang="en-US" sz="3200" dirty="0" smtClean="0"/>
              <a:t>	This class implements a </a:t>
            </a:r>
            <a:r>
              <a:rPr lang="en-US" sz="3200" dirty="0" err="1" smtClean="0"/>
              <a:t>hashtable</a:t>
            </a:r>
            <a:r>
              <a:rPr lang="en-US" sz="3200" dirty="0" smtClean="0"/>
              <a:t>, which maps keys to values. Any non-null object can be used as a key or as a value. </a:t>
            </a:r>
          </a:p>
          <a:p>
            <a:pPr algn="just"/>
            <a:r>
              <a:rPr lang="en-US" sz="3200" dirty="0" smtClean="0"/>
              <a:t>	To successfully store and retrieve objects from a </a:t>
            </a:r>
            <a:r>
              <a:rPr lang="en-US" sz="3200" dirty="0" err="1" smtClean="0"/>
              <a:t>hashtable</a:t>
            </a:r>
            <a:r>
              <a:rPr lang="en-US" sz="3200" dirty="0" smtClean="0"/>
              <a:t>, the objects used as keys must implement the </a:t>
            </a:r>
            <a:r>
              <a:rPr lang="en-US" sz="3200" dirty="0" err="1" smtClean="0"/>
              <a:t>hashCode</a:t>
            </a:r>
            <a:r>
              <a:rPr lang="en-US" sz="3200" dirty="0" smtClean="0"/>
              <a:t> method and the equals method. </a:t>
            </a:r>
            <a:endParaRPr lang="en-US" sz="32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HashTable</a:t>
            </a:r>
            <a:r>
              <a:rPr lang="en-US" b="1" dirty="0" smtClean="0"/>
              <a:t> Class</a:t>
            </a:r>
            <a:endParaRPr lang="en-US" dirty="0"/>
          </a:p>
        </p:txBody>
      </p:sp>
      <p:sp>
        <p:nvSpPr>
          <p:cNvPr id="5" name="TextBox 4"/>
          <p:cNvSpPr txBox="1"/>
          <p:nvPr/>
        </p:nvSpPr>
        <p:spPr>
          <a:xfrm>
            <a:off x="228600" y="914400"/>
            <a:ext cx="8763000" cy="584775"/>
          </a:xfrm>
          <a:prstGeom prst="rect">
            <a:avLst/>
          </a:prstGeom>
          <a:noFill/>
        </p:spPr>
        <p:txBody>
          <a:bodyPr wrap="square" rtlCol="0">
            <a:spAutoFit/>
          </a:bodyPr>
          <a:lstStyle/>
          <a:p>
            <a:pPr algn="just"/>
            <a:r>
              <a:rPr lang="en-US" sz="3200" dirty="0" smtClean="0"/>
              <a:t>	Various methods of the class are as follows :</a:t>
            </a:r>
          </a:p>
        </p:txBody>
      </p:sp>
      <p:graphicFrame>
        <p:nvGraphicFramePr>
          <p:cNvPr id="4" name="Table 3"/>
          <p:cNvGraphicFramePr>
            <a:graphicFrameLocks noGrp="1"/>
          </p:cNvGraphicFramePr>
          <p:nvPr/>
        </p:nvGraphicFramePr>
        <p:xfrm>
          <a:off x="228600" y="1569720"/>
          <a:ext cx="8534400" cy="5059680"/>
        </p:xfrm>
        <a:graphic>
          <a:graphicData uri="http://schemas.openxmlformats.org/drawingml/2006/table">
            <a:tbl>
              <a:tblPr firstRow="1" bandRow="1">
                <a:tableStyleId>{5C22544A-7EE6-4342-B048-85BDC9FD1C3A}</a:tableStyleId>
              </a:tblPr>
              <a:tblGrid>
                <a:gridCol w="3657600"/>
                <a:gridCol w="4876800"/>
              </a:tblGrid>
              <a:tr h="396240">
                <a:tc>
                  <a:txBody>
                    <a:bodyPr/>
                    <a:lstStyle/>
                    <a:p>
                      <a:pPr algn="ctr"/>
                      <a:r>
                        <a:rPr lang="en-US" dirty="0" smtClean="0"/>
                        <a:t>Method</a:t>
                      </a:r>
                      <a:endParaRPr lang="en-US" dirty="0"/>
                    </a:p>
                  </a:txBody>
                  <a:tcPr/>
                </a:tc>
                <a:tc>
                  <a:txBody>
                    <a:bodyPr/>
                    <a:lstStyle/>
                    <a:p>
                      <a:pPr algn="ctr"/>
                      <a:r>
                        <a:rPr lang="en-US" dirty="0" smtClean="0"/>
                        <a:t>Usage</a:t>
                      </a:r>
                      <a:endParaRPr lang="en-US" dirty="0"/>
                    </a:p>
                  </a:txBody>
                  <a:tcPr/>
                </a:tc>
              </a:tr>
              <a:tr h="317500">
                <a:tc>
                  <a:txBody>
                    <a:bodyPr/>
                    <a:lstStyle/>
                    <a:p>
                      <a:r>
                        <a:rPr lang="en-US" dirty="0" smtClean="0"/>
                        <a:t>void clear()</a:t>
                      </a:r>
                      <a:endParaRPr lang="en-US" dirty="0"/>
                    </a:p>
                  </a:txBody>
                  <a:tcPr/>
                </a:tc>
                <a:tc>
                  <a:txBody>
                    <a:bodyPr/>
                    <a:lstStyle/>
                    <a:p>
                      <a:pPr algn="just"/>
                      <a:r>
                        <a:rPr lang="en-US" dirty="0" smtClean="0"/>
                        <a:t>Clear</a:t>
                      </a:r>
                      <a:r>
                        <a:rPr lang="en-US" baseline="0" dirty="0" smtClean="0"/>
                        <a:t>s the </a:t>
                      </a:r>
                      <a:r>
                        <a:rPr lang="en-US" baseline="0" dirty="0" err="1" smtClean="0"/>
                        <a:t>hashtable</a:t>
                      </a:r>
                      <a:endParaRPr lang="en-US" dirty="0"/>
                    </a:p>
                  </a:txBody>
                  <a:tcPr/>
                </a:tc>
              </a:tr>
              <a:tr h="317500">
                <a:tc>
                  <a:txBody>
                    <a:bodyPr/>
                    <a:lstStyle/>
                    <a:p>
                      <a:r>
                        <a:rPr lang="en-US" dirty="0" err="1" smtClean="0"/>
                        <a:t>boolean</a:t>
                      </a:r>
                      <a:r>
                        <a:rPr lang="en-US" baseline="0" dirty="0" smtClean="0"/>
                        <a:t> contains(Object value)</a:t>
                      </a:r>
                      <a:endParaRPr lang="en-US" dirty="0"/>
                    </a:p>
                  </a:txBody>
                  <a:tcPr/>
                </a:tc>
                <a:tc>
                  <a:txBody>
                    <a:bodyPr/>
                    <a:lstStyle/>
                    <a:p>
                      <a:pPr algn="just"/>
                      <a:r>
                        <a:rPr lang="en-US" dirty="0" smtClean="0"/>
                        <a:t>Returns true if</a:t>
                      </a:r>
                      <a:r>
                        <a:rPr lang="en-US" baseline="0" dirty="0" smtClean="0"/>
                        <a:t> the </a:t>
                      </a:r>
                      <a:r>
                        <a:rPr lang="en-US" baseline="0" dirty="0" err="1" smtClean="0"/>
                        <a:t>hashtable</a:t>
                      </a:r>
                      <a:r>
                        <a:rPr lang="en-US" baseline="0" dirty="0" smtClean="0"/>
                        <a:t> contains the given object value</a:t>
                      </a:r>
                      <a:endParaRPr lang="en-US" dirty="0"/>
                    </a:p>
                  </a:txBody>
                  <a:tcPr/>
                </a:tc>
              </a:tr>
              <a:tr h="317500">
                <a:tc>
                  <a:txBody>
                    <a:bodyPr/>
                    <a:lstStyle/>
                    <a:p>
                      <a:r>
                        <a:rPr lang="en-US" dirty="0" err="1" smtClean="0"/>
                        <a:t>boolean</a:t>
                      </a:r>
                      <a:r>
                        <a:rPr lang="en-US" baseline="0" dirty="0" smtClean="0"/>
                        <a:t> </a:t>
                      </a:r>
                      <a:r>
                        <a:rPr lang="en-US" baseline="0" dirty="0" err="1" smtClean="0"/>
                        <a:t>containsKey</a:t>
                      </a:r>
                      <a:r>
                        <a:rPr lang="en-US" baseline="0" dirty="0" smtClean="0"/>
                        <a:t>(Object key)</a:t>
                      </a:r>
                      <a:endParaRPr lang="en-US" dirty="0"/>
                    </a:p>
                  </a:txBody>
                  <a:tcPr/>
                </a:tc>
                <a:tc>
                  <a:txBody>
                    <a:bodyPr/>
                    <a:lstStyle/>
                    <a:p>
                      <a:pPr algn="just"/>
                      <a:r>
                        <a:rPr lang="en-US" dirty="0" smtClean="0"/>
                        <a:t>Returns true if the given key is there in the</a:t>
                      </a:r>
                      <a:r>
                        <a:rPr lang="en-US" baseline="0" dirty="0" smtClean="0"/>
                        <a:t> </a:t>
                      </a:r>
                      <a:r>
                        <a:rPr lang="en-US" baseline="0" dirty="0" err="1" smtClean="0"/>
                        <a:t>hashtable</a:t>
                      </a:r>
                      <a:r>
                        <a:rPr lang="en-US" baseline="0" dirty="0" smtClean="0"/>
                        <a:t> otherwise returns false</a:t>
                      </a:r>
                      <a:endParaRPr lang="en-US" dirty="0"/>
                    </a:p>
                  </a:txBody>
                  <a:tcPr/>
                </a:tc>
              </a:tr>
              <a:tr h="317500">
                <a:tc>
                  <a:txBody>
                    <a:bodyPr/>
                    <a:lstStyle/>
                    <a:p>
                      <a:r>
                        <a:rPr lang="en-US" dirty="0" err="1" smtClean="0"/>
                        <a:t>boolean</a:t>
                      </a:r>
                      <a:r>
                        <a:rPr lang="en-US" dirty="0" smtClean="0"/>
                        <a:t> </a:t>
                      </a:r>
                      <a:r>
                        <a:rPr lang="en-US" dirty="0" err="1" smtClean="0"/>
                        <a:t>containsValue</a:t>
                      </a:r>
                      <a:r>
                        <a:rPr lang="en-US" dirty="0" smtClean="0"/>
                        <a:t>(Object value)</a:t>
                      </a:r>
                      <a:endParaRPr lang="en-US" dirty="0"/>
                    </a:p>
                  </a:txBody>
                  <a:tcPr/>
                </a:tc>
                <a:tc>
                  <a:txBody>
                    <a:bodyPr/>
                    <a:lstStyle/>
                    <a:p>
                      <a:pPr algn="just"/>
                      <a:r>
                        <a:rPr lang="en-US" dirty="0" smtClean="0"/>
                        <a:t>Returns true if the given value is there in the </a:t>
                      </a:r>
                      <a:r>
                        <a:rPr lang="en-US" dirty="0" err="1" smtClean="0"/>
                        <a:t>hashtalbe</a:t>
                      </a:r>
                      <a:r>
                        <a:rPr lang="en-US" dirty="0" smtClean="0"/>
                        <a:t> otherwise</a:t>
                      </a:r>
                      <a:r>
                        <a:rPr lang="en-US" baseline="0" dirty="0" smtClean="0"/>
                        <a:t> returns false</a:t>
                      </a:r>
                      <a:endParaRPr lang="en-US" dirty="0"/>
                    </a:p>
                  </a:txBody>
                  <a:tcPr/>
                </a:tc>
              </a:tr>
              <a:tr h="317500">
                <a:tc>
                  <a:txBody>
                    <a:bodyPr/>
                    <a:lstStyle/>
                    <a:p>
                      <a:r>
                        <a:rPr lang="en-US" dirty="0" err="1" smtClean="0"/>
                        <a:t>boolean</a:t>
                      </a:r>
                      <a:r>
                        <a:rPr lang="en-US" baseline="0" dirty="0" smtClean="0"/>
                        <a:t> equals(Object o)</a:t>
                      </a:r>
                      <a:endParaRPr lang="en-US" dirty="0"/>
                    </a:p>
                  </a:txBody>
                  <a:tcPr/>
                </a:tc>
                <a:tc>
                  <a:txBody>
                    <a:bodyPr/>
                    <a:lstStyle/>
                    <a:p>
                      <a:pPr algn="just"/>
                      <a:r>
                        <a:rPr lang="en-US" dirty="0" smtClean="0"/>
                        <a:t>Returns true if the calling object and given object are equal</a:t>
                      </a:r>
                      <a:r>
                        <a:rPr lang="en-US" baseline="0" dirty="0" smtClean="0"/>
                        <a:t> otherwise returns false</a:t>
                      </a:r>
                      <a:endParaRPr lang="en-US" dirty="0"/>
                    </a:p>
                  </a:txBody>
                  <a:tcPr/>
                </a:tc>
              </a:tr>
              <a:tr h="317500">
                <a:tc>
                  <a:txBody>
                    <a:bodyPr/>
                    <a:lstStyle/>
                    <a:p>
                      <a:r>
                        <a:rPr lang="en-US" dirty="0" err="1" smtClean="0"/>
                        <a:t>boolean</a:t>
                      </a:r>
                      <a:r>
                        <a:rPr lang="en-US" dirty="0" smtClean="0"/>
                        <a:t> </a:t>
                      </a:r>
                      <a:r>
                        <a:rPr lang="en-US" dirty="0" err="1" smtClean="0"/>
                        <a:t>isEmpty</a:t>
                      </a:r>
                      <a:r>
                        <a:rPr lang="en-US" dirty="0" smtClean="0"/>
                        <a:t>()</a:t>
                      </a:r>
                      <a:endParaRPr lang="en-US" dirty="0"/>
                    </a:p>
                  </a:txBody>
                  <a:tcPr/>
                </a:tc>
                <a:tc>
                  <a:txBody>
                    <a:bodyPr/>
                    <a:lstStyle/>
                    <a:p>
                      <a:pPr algn="just"/>
                      <a:r>
                        <a:rPr lang="en-US" dirty="0" smtClean="0"/>
                        <a:t>Returns true if the </a:t>
                      </a:r>
                      <a:r>
                        <a:rPr lang="en-US" dirty="0" err="1" smtClean="0"/>
                        <a:t>hashtable</a:t>
                      </a:r>
                      <a:r>
                        <a:rPr lang="en-US" baseline="0" dirty="0" smtClean="0"/>
                        <a:t> is empty otherwise returns false</a:t>
                      </a:r>
                      <a:endParaRPr lang="en-US" dirty="0"/>
                    </a:p>
                  </a:txBody>
                  <a:tcPr/>
                </a:tc>
              </a:tr>
              <a:tr h="317500">
                <a:tc>
                  <a:txBody>
                    <a:bodyPr/>
                    <a:lstStyle/>
                    <a:p>
                      <a:r>
                        <a:rPr lang="en-US" dirty="0" smtClean="0"/>
                        <a:t>Enumeration keys()</a:t>
                      </a:r>
                      <a:endParaRPr lang="en-US" dirty="0"/>
                    </a:p>
                  </a:txBody>
                  <a:tcPr/>
                </a:tc>
                <a:tc>
                  <a:txBody>
                    <a:bodyPr/>
                    <a:lstStyle/>
                    <a:p>
                      <a:pPr algn="just"/>
                      <a:r>
                        <a:rPr lang="en-US" dirty="0" smtClean="0"/>
                        <a:t>Returns an enumeration</a:t>
                      </a:r>
                      <a:r>
                        <a:rPr lang="en-US" baseline="0" dirty="0" smtClean="0"/>
                        <a:t> of keys.</a:t>
                      </a:r>
                      <a:endParaRPr lang="en-US" dirty="0"/>
                    </a:p>
                  </a:txBody>
                  <a:tcPr/>
                </a:tc>
              </a:tr>
              <a:tr h="317500">
                <a:tc>
                  <a:txBody>
                    <a:bodyPr/>
                    <a:lstStyle/>
                    <a:p>
                      <a:r>
                        <a:rPr lang="en-US" dirty="0" smtClean="0"/>
                        <a:t>Object remove(Object key)</a:t>
                      </a:r>
                      <a:endParaRPr lang="en-US" dirty="0"/>
                    </a:p>
                  </a:txBody>
                  <a:tcPr/>
                </a:tc>
                <a:tc>
                  <a:txBody>
                    <a:bodyPr/>
                    <a:lstStyle/>
                    <a:p>
                      <a:pPr algn="just"/>
                      <a:r>
                        <a:rPr lang="en-US" dirty="0" smtClean="0"/>
                        <a:t>Removes the element</a:t>
                      </a:r>
                      <a:r>
                        <a:rPr lang="en-US" baseline="0" dirty="0" smtClean="0"/>
                        <a:t> with given key value</a:t>
                      </a:r>
                      <a:endParaRPr lang="en-US" dirty="0"/>
                    </a:p>
                  </a:txBody>
                  <a:tcPr/>
                </a:tc>
              </a:tr>
              <a:tr h="317500">
                <a:tc>
                  <a:txBody>
                    <a:bodyPr/>
                    <a:lstStyle/>
                    <a:p>
                      <a:r>
                        <a:rPr lang="en-US" dirty="0" err="1" smtClean="0"/>
                        <a:t>int</a:t>
                      </a:r>
                      <a:r>
                        <a:rPr lang="en-US" dirty="0" smtClean="0"/>
                        <a:t> size()</a:t>
                      </a:r>
                      <a:endParaRPr lang="en-US" dirty="0"/>
                    </a:p>
                  </a:txBody>
                  <a:tcPr/>
                </a:tc>
                <a:tc>
                  <a:txBody>
                    <a:bodyPr/>
                    <a:lstStyle/>
                    <a:p>
                      <a:pPr algn="just"/>
                      <a:r>
                        <a:rPr lang="en-US" dirty="0" smtClean="0"/>
                        <a:t>Returns the size</a:t>
                      </a:r>
                      <a:r>
                        <a:rPr lang="en-US" baseline="0" dirty="0" smtClean="0"/>
                        <a:t> of the </a:t>
                      </a:r>
                      <a:r>
                        <a:rPr lang="en-US" baseline="0" dirty="0" err="1" smtClean="0"/>
                        <a:t>HashTable</a:t>
                      </a:r>
                      <a:endParaRPr lang="en-US" dirty="0"/>
                    </a:p>
                  </a:txBody>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HashTable</a:t>
            </a:r>
            <a:r>
              <a:rPr lang="en-US" b="1" dirty="0" smtClean="0"/>
              <a:t> Class</a:t>
            </a:r>
            <a:endParaRPr lang="en-US" dirty="0"/>
          </a:p>
        </p:txBody>
      </p:sp>
      <p:sp>
        <p:nvSpPr>
          <p:cNvPr id="5" name="TextBox 4"/>
          <p:cNvSpPr txBox="1"/>
          <p:nvPr/>
        </p:nvSpPr>
        <p:spPr>
          <a:xfrm>
            <a:off x="228600" y="914400"/>
            <a:ext cx="8763000" cy="584775"/>
          </a:xfrm>
          <a:prstGeom prst="rect">
            <a:avLst/>
          </a:prstGeom>
          <a:noFill/>
        </p:spPr>
        <p:txBody>
          <a:bodyPr wrap="square" rtlCol="0">
            <a:spAutoFit/>
          </a:bodyPr>
          <a:lstStyle/>
          <a:p>
            <a:pPr algn="just"/>
            <a:r>
              <a:rPr lang="en-US" sz="3200" dirty="0" smtClean="0"/>
              <a:t>	Various methods of the class are as follows :</a:t>
            </a:r>
          </a:p>
        </p:txBody>
      </p:sp>
      <p:graphicFrame>
        <p:nvGraphicFramePr>
          <p:cNvPr id="4" name="Table 3"/>
          <p:cNvGraphicFramePr>
            <a:graphicFrameLocks noGrp="1"/>
          </p:cNvGraphicFramePr>
          <p:nvPr/>
        </p:nvGraphicFramePr>
        <p:xfrm>
          <a:off x="228600" y="1569720"/>
          <a:ext cx="8534400" cy="1127760"/>
        </p:xfrm>
        <a:graphic>
          <a:graphicData uri="http://schemas.openxmlformats.org/drawingml/2006/table">
            <a:tbl>
              <a:tblPr firstRow="1" bandRow="1">
                <a:tableStyleId>{5C22544A-7EE6-4342-B048-85BDC9FD1C3A}</a:tableStyleId>
              </a:tblPr>
              <a:tblGrid>
                <a:gridCol w="3657600"/>
                <a:gridCol w="4876800"/>
              </a:tblGrid>
              <a:tr h="396240">
                <a:tc>
                  <a:txBody>
                    <a:bodyPr/>
                    <a:lstStyle/>
                    <a:p>
                      <a:pPr algn="ctr"/>
                      <a:r>
                        <a:rPr lang="en-US" dirty="0" smtClean="0"/>
                        <a:t>Method</a:t>
                      </a:r>
                      <a:endParaRPr lang="en-US" dirty="0"/>
                    </a:p>
                  </a:txBody>
                  <a:tcPr/>
                </a:tc>
                <a:tc>
                  <a:txBody>
                    <a:bodyPr/>
                    <a:lstStyle/>
                    <a:p>
                      <a:pPr algn="ctr"/>
                      <a:r>
                        <a:rPr lang="en-US" dirty="0" smtClean="0"/>
                        <a:t>Usage</a:t>
                      </a:r>
                      <a:endParaRPr lang="en-US" dirty="0"/>
                    </a:p>
                  </a:txBody>
                  <a:tcPr/>
                </a:tc>
              </a:tr>
              <a:tr h="317500">
                <a:tc>
                  <a:txBody>
                    <a:bodyPr/>
                    <a:lstStyle/>
                    <a:p>
                      <a:r>
                        <a:rPr lang="en-US" dirty="0" smtClean="0"/>
                        <a:t>Object remove(Object key)</a:t>
                      </a:r>
                      <a:endParaRPr lang="en-US" dirty="0"/>
                    </a:p>
                  </a:txBody>
                  <a:tcPr/>
                </a:tc>
                <a:tc>
                  <a:txBody>
                    <a:bodyPr/>
                    <a:lstStyle/>
                    <a:p>
                      <a:pPr algn="just"/>
                      <a:r>
                        <a:rPr lang="en-US" dirty="0" smtClean="0"/>
                        <a:t>Removes the element</a:t>
                      </a:r>
                      <a:r>
                        <a:rPr lang="en-US" baseline="0" dirty="0" smtClean="0"/>
                        <a:t> with given key value</a:t>
                      </a:r>
                      <a:endParaRPr lang="en-US" dirty="0"/>
                    </a:p>
                  </a:txBody>
                  <a:tcPr/>
                </a:tc>
              </a:tr>
              <a:tr h="317500">
                <a:tc>
                  <a:txBody>
                    <a:bodyPr/>
                    <a:lstStyle/>
                    <a:p>
                      <a:r>
                        <a:rPr lang="en-US" dirty="0" err="1" smtClean="0"/>
                        <a:t>int</a:t>
                      </a:r>
                      <a:r>
                        <a:rPr lang="en-US" dirty="0" smtClean="0"/>
                        <a:t> size()</a:t>
                      </a:r>
                      <a:endParaRPr lang="en-US" dirty="0"/>
                    </a:p>
                  </a:txBody>
                  <a:tcPr/>
                </a:tc>
                <a:tc>
                  <a:txBody>
                    <a:bodyPr/>
                    <a:lstStyle/>
                    <a:p>
                      <a:pPr algn="just"/>
                      <a:r>
                        <a:rPr lang="en-US" dirty="0" smtClean="0"/>
                        <a:t>Returns the size</a:t>
                      </a:r>
                      <a:r>
                        <a:rPr lang="en-US" baseline="0" dirty="0" smtClean="0"/>
                        <a:t> of the </a:t>
                      </a:r>
                      <a:r>
                        <a:rPr lang="en-US" baseline="0" dirty="0" err="1" smtClean="0"/>
                        <a:t>HashTable</a:t>
                      </a:r>
                      <a:endParaRPr lang="en-US" dirty="0"/>
                    </a:p>
                  </a:txBody>
                  <a:tcPr/>
                </a:tc>
              </a:tr>
            </a:tbl>
          </a:graphicData>
        </a:graphic>
      </p:graphicFrame>
      <p:sp>
        <p:nvSpPr>
          <p:cNvPr id="6" name="TextBox 5"/>
          <p:cNvSpPr txBox="1"/>
          <p:nvPr/>
        </p:nvSpPr>
        <p:spPr>
          <a:xfrm>
            <a:off x="152400" y="2819400"/>
            <a:ext cx="8763000" cy="584775"/>
          </a:xfrm>
          <a:prstGeom prst="rect">
            <a:avLst/>
          </a:prstGeom>
          <a:noFill/>
        </p:spPr>
        <p:txBody>
          <a:bodyPr wrap="square" rtlCol="0">
            <a:spAutoFit/>
          </a:bodyPr>
          <a:lstStyle/>
          <a:p>
            <a:pPr algn="just"/>
            <a:r>
              <a:rPr lang="en-US" sz="3200" dirty="0" smtClean="0">
                <a:hlinkClick r:id="rId2" action="ppaction://hlinkfile"/>
              </a:rPr>
              <a:t>ex\ex67.java</a:t>
            </a:r>
            <a:endParaRPr lang="en-US" sz="320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TreeMap</a:t>
            </a:r>
            <a:r>
              <a:rPr lang="en-US" b="1" dirty="0" smtClean="0"/>
              <a:t> class</a:t>
            </a:r>
            <a:endParaRPr lang="en-US" dirty="0"/>
          </a:p>
        </p:txBody>
      </p:sp>
      <p:sp>
        <p:nvSpPr>
          <p:cNvPr id="5" name="TextBox 4"/>
          <p:cNvSpPr txBox="1"/>
          <p:nvPr/>
        </p:nvSpPr>
        <p:spPr>
          <a:xfrm>
            <a:off x="228600" y="1066800"/>
            <a:ext cx="8763000" cy="4524315"/>
          </a:xfrm>
          <a:prstGeom prst="rect">
            <a:avLst/>
          </a:prstGeom>
          <a:noFill/>
        </p:spPr>
        <p:txBody>
          <a:bodyPr wrap="square" rtlCol="0">
            <a:spAutoFit/>
          </a:bodyPr>
          <a:lstStyle/>
          <a:p>
            <a:pPr algn="just"/>
            <a:r>
              <a:rPr lang="en-US" sz="3200" dirty="0" smtClean="0"/>
              <a:t>	The </a:t>
            </a:r>
            <a:r>
              <a:rPr lang="en-US" sz="3200" dirty="0" err="1" smtClean="0"/>
              <a:t>TreeMap</a:t>
            </a:r>
            <a:r>
              <a:rPr lang="en-US" sz="3200" dirty="0" smtClean="0"/>
              <a:t> class implements the Map interface by using a tree. A </a:t>
            </a:r>
            <a:r>
              <a:rPr lang="en-US" sz="3200" dirty="0" err="1" smtClean="0"/>
              <a:t>TreeMap</a:t>
            </a:r>
            <a:r>
              <a:rPr lang="en-US" sz="3200" dirty="0" smtClean="0"/>
              <a:t> provides an efficient means of storing key/value pairs in sorted order, and allows rapid retrieval. You should note that, unlike a hash map, a tree map guarantees that its elements will be sorted in ascending key order.(key, value) pairs are ordered on the key. </a:t>
            </a:r>
            <a:br>
              <a:rPr lang="en-US" sz="3200" dirty="0" smtClean="0"/>
            </a:br>
            <a:r>
              <a:rPr lang="en-US" sz="3200" dirty="0" smtClean="0"/>
              <a:t>A Map is an object that maps keys to values. Also called an Associative Array or Dictionary.</a:t>
            </a:r>
            <a:endParaRPr lang="en-US" sz="32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TreeMap</a:t>
            </a:r>
            <a:r>
              <a:rPr lang="en-US" b="1" dirty="0" smtClean="0"/>
              <a:t> class</a:t>
            </a:r>
            <a:endParaRPr lang="en-US" dirty="0"/>
          </a:p>
        </p:txBody>
      </p:sp>
      <p:sp>
        <p:nvSpPr>
          <p:cNvPr id="5" name="TextBox 4"/>
          <p:cNvSpPr txBox="1"/>
          <p:nvPr/>
        </p:nvSpPr>
        <p:spPr>
          <a:xfrm>
            <a:off x="228600" y="914400"/>
            <a:ext cx="8763000" cy="584775"/>
          </a:xfrm>
          <a:prstGeom prst="rect">
            <a:avLst/>
          </a:prstGeom>
          <a:noFill/>
        </p:spPr>
        <p:txBody>
          <a:bodyPr wrap="square" rtlCol="0">
            <a:spAutoFit/>
          </a:bodyPr>
          <a:lstStyle/>
          <a:p>
            <a:pPr algn="just"/>
            <a:r>
              <a:rPr lang="en-US" sz="3200" dirty="0" smtClean="0"/>
              <a:t>	Various methods of the class are as follows :</a:t>
            </a:r>
          </a:p>
        </p:txBody>
      </p:sp>
      <p:graphicFrame>
        <p:nvGraphicFramePr>
          <p:cNvPr id="4" name="Table 3"/>
          <p:cNvGraphicFramePr>
            <a:graphicFrameLocks noGrp="1"/>
          </p:cNvGraphicFramePr>
          <p:nvPr/>
        </p:nvGraphicFramePr>
        <p:xfrm>
          <a:off x="228600" y="1569720"/>
          <a:ext cx="8534400" cy="3870960"/>
        </p:xfrm>
        <a:graphic>
          <a:graphicData uri="http://schemas.openxmlformats.org/drawingml/2006/table">
            <a:tbl>
              <a:tblPr firstRow="1" bandRow="1">
                <a:tableStyleId>{5C22544A-7EE6-4342-B048-85BDC9FD1C3A}</a:tableStyleId>
              </a:tblPr>
              <a:tblGrid>
                <a:gridCol w="3657600"/>
                <a:gridCol w="4876800"/>
              </a:tblGrid>
              <a:tr h="396240">
                <a:tc>
                  <a:txBody>
                    <a:bodyPr/>
                    <a:lstStyle/>
                    <a:p>
                      <a:pPr algn="ctr"/>
                      <a:r>
                        <a:rPr lang="en-US" dirty="0" smtClean="0"/>
                        <a:t>Method</a:t>
                      </a:r>
                      <a:endParaRPr lang="en-US" dirty="0"/>
                    </a:p>
                  </a:txBody>
                  <a:tcPr/>
                </a:tc>
                <a:tc>
                  <a:txBody>
                    <a:bodyPr/>
                    <a:lstStyle/>
                    <a:p>
                      <a:pPr algn="ctr"/>
                      <a:r>
                        <a:rPr lang="en-US" dirty="0" smtClean="0"/>
                        <a:t>Usage</a:t>
                      </a:r>
                      <a:endParaRPr lang="en-US" dirty="0"/>
                    </a:p>
                  </a:txBody>
                  <a:tcPr/>
                </a:tc>
              </a:tr>
              <a:tr h="317500">
                <a:tc>
                  <a:txBody>
                    <a:bodyPr/>
                    <a:lstStyle/>
                    <a:p>
                      <a:r>
                        <a:rPr lang="en-US" dirty="0" smtClean="0"/>
                        <a:t>void clear()</a:t>
                      </a:r>
                      <a:endParaRPr lang="en-US" dirty="0"/>
                    </a:p>
                  </a:txBody>
                  <a:tcPr/>
                </a:tc>
                <a:tc>
                  <a:txBody>
                    <a:bodyPr/>
                    <a:lstStyle/>
                    <a:p>
                      <a:pPr algn="just"/>
                      <a:r>
                        <a:rPr lang="en-US" dirty="0" smtClean="0"/>
                        <a:t>Clear</a:t>
                      </a:r>
                      <a:r>
                        <a:rPr lang="en-US" baseline="0" dirty="0" smtClean="0"/>
                        <a:t>s the </a:t>
                      </a:r>
                      <a:r>
                        <a:rPr lang="en-US" baseline="0" dirty="0" err="1" smtClean="0"/>
                        <a:t>treemap</a:t>
                      </a:r>
                      <a:endParaRPr lang="en-US" dirty="0"/>
                    </a:p>
                  </a:txBody>
                  <a:tcPr/>
                </a:tc>
              </a:tr>
              <a:tr h="317500">
                <a:tc>
                  <a:txBody>
                    <a:bodyPr/>
                    <a:lstStyle/>
                    <a:p>
                      <a:r>
                        <a:rPr lang="en-US" dirty="0" err="1" smtClean="0"/>
                        <a:t>boolean</a:t>
                      </a:r>
                      <a:r>
                        <a:rPr lang="en-US" baseline="0" dirty="0" smtClean="0"/>
                        <a:t> </a:t>
                      </a:r>
                      <a:r>
                        <a:rPr lang="en-US" baseline="0" dirty="0" err="1" smtClean="0"/>
                        <a:t>containsKey</a:t>
                      </a:r>
                      <a:r>
                        <a:rPr lang="en-US" baseline="0" dirty="0" smtClean="0"/>
                        <a:t>(Object key)</a:t>
                      </a:r>
                      <a:endParaRPr lang="en-US" dirty="0"/>
                    </a:p>
                  </a:txBody>
                  <a:tcPr/>
                </a:tc>
                <a:tc>
                  <a:txBody>
                    <a:bodyPr/>
                    <a:lstStyle/>
                    <a:p>
                      <a:pPr algn="just"/>
                      <a:r>
                        <a:rPr lang="en-US" dirty="0" smtClean="0"/>
                        <a:t>Returns true if the given key is there in the</a:t>
                      </a:r>
                      <a:r>
                        <a:rPr lang="en-US" baseline="0" dirty="0" smtClean="0"/>
                        <a:t> </a:t>
                      </a:r>
                      <a:r>
                        <a:rPr lang="en-US" baseline="0" dirty="0" err="1" smtClean="0"/>
                        <a:t>TreeMap</a:t>
                      </a:r>
                      <a:r>
                        <a:rPr lang="en-US" baseline="0" dirty="0" smtClean="0"/>
                        <a:t> otherwise returns false</a:t>
                      </a:r>
                      <a:endParaRPr lang="en-US" dirty="0"/>
                    </a:p>
                  </a:txBody>
                  <a:tcPr/>
                </a:tc>
              </a:tr>
              <a:tr h="317500">
                <a:tc>
                  <a:txBody>
                    <a:bodyPr/>
                    <a:lstStyle/>
                    <a:p>
                      <a:r>
                        <a:rPr lang="en-US" dirty="0" err="1" smtClean="0"/>
                        <a:t>boolean</a:t>
                      </a:r>
                      <a:r>
                        <a:rPr lang="en-US" dirty="0" smtClean="0"/>
                        <a:t> </a:t>
                      </a:r>
                      <a:r>
                        <a:rPr lang="en-US" dirty="0" err="1" smtClean="0"/>
                        <a:t>containsValue</a:t>
                      </a:r>
                      <a:r>
                        <a:rPr lang="en-US" dirty="0" smtClean="0"/>
                        <a:t>(Object value)</a:t>
                      </a:r>
                      <a:endParaRPr lang="en-US" dirty="0"/>
                    </a:p>
                  </a:txBody>
                  <a:tcPr/>
                </a:tc>
                <a:tc>
                  <a:txBody>
                    <a:bodyPr/>
                    <a:lstStyle/>
                    <a:p>
                      <a:pPr algn="just"/>
                      <a:r>
                        <a:rPr lang="en-US" dirty="0" smtClean="0"/>
                        <a:t>Returns true if the given value is there in the </a:t>
                      </a:r>
                      <a:r>
                        <a:rPr lang="en-US" dirty="0" err="1" smtClean="0"/>
                        <a:t>TreeMap</a:t>
                      </a:r>
                      <a:r>
                        <a:rPr lang="en-US" dirty="0" smtClean="0"/>
                        <a:t> otherwise</a:t>
                      </a:r>
                      <a:r>
                        <a:rPr lang="en-US" baseline="0" dirty="0" smtClean="0"/>
                        <a:t> returns false</a:t>
                      </a:r>
                      <a:endParaRPr lang="en-US" dirty="0"/>
                    </a:p>
                  </a:txBody>
                  <a:tcPr/>
                </a:tc>
              </a:tr>
              <a:tr h="317500">
                <a:tc>
                  <a:txBody>
                    <a:bodyPr/>
                    <a:lstStyle/>
                    <a:p>
                      <a:r>
                        <a:rPr lang="en-US" dirty="0" smtClean="0"/>
                        <a:t>Object </a:t>
                      </a:r>
                      <a:r>
                        <a:rPr lang="en-US" dirty="0" err="1" smtClean="0"/>
                        <a:t>firstKey</a:t>
                      </a:r>
                      <a:r>
                        <a:rPr lang="en-US" dirty="0" smtClean="0"/>
                        <a:t>()</a:t>
                      </a:r>
                      <a:endParaRPr lang="en-US" dirty="0"/>
                    </a:p>
                  </a:txBody>
                  <a:tcPr/>
                </a:tc>
                <a:tc>
                  <a:txBody>
                    <a:bodyPr/>
                    <a:lstStyle/>
                    <a:p>
                      <a:pPr algn="just"/>
                      <a:r>
                        <a:rPr lang="en-US" dirty="0" smtClean="0"/>
                        <a:t>Returns the first (lowest) key from the map</a:t>
                      </a:r>
                      <a:endParaRPr lang="en-US" dirty="0"/>
                    </a:p>
                  </a:txBody>
                  <a:tcPr/>
                </a:tc>
              </a:tr>
              <a:tr h="317500">
                <a:tc>
                  <a:txBody>
                    <a:bodyPr/>
                    <a:lstStyle/>
                    <a:p>
                      <a:r>
                        <a:rPr lang="en-US" dirty="0" smtClean="0"/>
                        <a:t>Object get(Object</a:t>
                      </a:r>
                      <a:r>
                        <a:rPr lang="en-US" baseline="0" dirty="0" smtClean="0"/>
                        <a:t> key)</a:t>
                      </a:r>
                      <a:endParaRPr lang="en-US" dirty="0"/>
                    </a:p>
                  </a:txBody>
                  <a:tcPr/>
                </a:tc>
                <a:tc>
                  <a:txBody>
                    <a:bodyPr/>
                    <a:lstStyle/>
                    <a:p>
                      <a:pPr algn="just"/>
                      <a:r>
                        <a:rPr lang="en-US" dirty="0" smtClean="0"/>
                        <a:t>Returns</a:t>
                      </a:r>
                      <a:r>
                        <a:rPr lang="en-US" baseline="0" dirty="0" smtClean="0"/>
                        <a:t> the object mapped with given key</a:t>
                      </a:r>
                      <a:endParaRPr lang="en-US" dirty="0"/>
                    </a:p>
                  </a:txBody>
                  <a:tcPr/>
                </a:tc>
              </a:tr>
              <a:tr h="317500">
                <a:tc>
                  <a:txBody>
                    <a:bodyPr/>
                    <a:lstStyle/>
                    <a:p>
                      <a:r>
                        <a:rPr lang="en-US" dirty="0" smtClean="0"/>
                        <a:t>Object </a:t>
                      </a:r>
                      <a:r>
                        <a:rPr lang="en-US" dirty="0" err="1" smtClean="0"/>
                        <a:t>lastKey</a:t>
                      </a:r>
                      <a:r>
                        <a:rPr lang="en-US" dirty="0" smtClean="0"/>
                        <a:t>()</a:t>
                      </a:r>
                      <a:endParaRPr lang="en-US" dirty="0"/>
                    </a:p>
                  </a:txBody>
                  <a:tcPr/>
                </a:tc>
                <a:tc>
                  <a:txBody>
                    <a:bodyPr/>
                    <a:lstStyle/>
                    <a:p>
                      <a:pPr algn="just"/>
                      <a:r>
                        <a:rPr lang="en-US" dirty="0" smtClean="0"/>
                        <a:t>Returns the last (highest)</a:t>
                      </a:r>
                      <a:r>
                        <a:rPr lang="en-US" baseline="0" dirty="0" smtClean="0"/>
                        <a:t> key from the map</a:t>
                      </a:r>
                      <a:endParaRPr lang="en-US" dirty="0"/>
                    </a:p>
                  </a:txBody>
                  <a:tcPr/>
                </a:tc>
              </a:tr>
              <a:tr h="317500">
                <a:tc>
                  <a:txBody>
                    <a:bodyPr/>
                    <a:lstStyle/>
                    <a:p>
                      <a:r>
                        <a:rPr lang="en-US" dirty="0" smtClean="0"/>
                        <a:t>Object remove(Object</a:t>
                      </a:r>
                      <a:r>
                        <a:rPr lang="en-US" baseline="0" dirty="0" smtClean="0"/>
                        <a:t> key)</a:t>
                      </a:r>
                      <a:endParaRPr lang="en-US" dirty="0"/>
                    </a:p>
                  </a:txBody>
                  <a:tcPr/>
                </a:tc>
                <a:tc>
                  <a:txBody>
                    <a:bodyPr/>
                    <a:lstStyle/>
                    <a:p>
                      <a:pPr algn="just"/>
                      <a:r>
                        <a:rPr lang="en-US" dirty="0" smtClean="0"/>
                        <a:t>Removes the object for</a:t>
                      </a:r>
                      <a:r>
                        <a:rPr lang="en-US" baseline="0" dirty="0" smtClean="0"/>
                        <a:t> given key</a:t>
                      </a:r>
                      <a:endParaRPr lang="en-US" dirty="0"/>
                    </a:p>
                  </a:txBody>
                  <a:tcPr/>
                </a:tc>
              </a:tr>
              <a:tr h="317500">
                <a:tc>
                  <a:txBody>
                    <a:bodyPr/>
                    <a:lstStyle/>
                    <a:p>
                      <a:r>
                        <a:rPr lang="en-US" dirty="0" err="1" smtClean="0"/>
                        <a:t>int</a:t>
                      </a:r>
                      <a:r>
                        <a:rPr lang="en-US" dirty="0" smtClean="0"/>
                        <a:t> size()</a:t>
                      </a:r>
                      <a:endParaRPr lang="en-US" dirty="0"/>
                    </a:p>
                  </a:txBody>
                  <a:tcPr/>
                </a:tc>
                <a:tc>
                  <a:txBody>
                    <a:bodyPr/>
                    <a:lstStyle/>
                    <a:p>
                      <a:pPr algn="just"/>
                      <a:r>
                        <a:rPr lang="en-US" dirty="0" smtClean="0"/>
                        <a:t>Returns the size</a:t>
                      </a:r>
                      <a:r>
                        <a:rPr lang="en-US" baseline="0" dirty="0" smtClean="0"/>
                        <a:t> of the map</a:t>
                      </a:r>
                      <a:endParaRPr lang="en-US" dirty="0"/>
                    </a:p>
                  </a:txBody>
                  <a:tcPr/>
                </a:tc>
              </a:tr>
            </a:tbl>
          </a:graphicData>
        </a:graphic>
      </p:graphicFrame>
      <p:sp>
        <p:nvSpPr>
          <p:cNvPr id="7" name="TextBox 6"/>
          <p:cNvSpPr txBox="1"/>
          <p:nvPr/>
        </p:nvSpPr>
        <p:spPr>
          <a:xfrm>
            <a:off x="152400" y="5562600"/>
            <a:ext cx="8763000" cy="584775"/>
          </a:xfrm>
          <a:prstGeom prst="rect">
            <a:avLst/>
          </a:prstGeom>
          <a:noFill/>
        </p:spPr>
        <p:txBody>
          <a:bodyPr wrap="square" rtlCol="0">
            <a:spAutoFit/>
          </a:bodyPr>
          <a:lstStyle/>
          <a:p>
            <a:pPr algn="just"/>
            <a:r>
              <a:rPr lang="en-US" sz="3200" smtClean="0">
                <a:hlinkClick r:id="rId2" action="ppaction://hlinkfile"/>
              </a:rPr>
              <a:t>ex\ex68.java</a:t>
            </a:r>
            <a:endParaRPr lang="en-US" sz="32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Set interface</a:t>
            </a:r>
            <a:endParaRPr lang="en-US" dirty="0"/>
          </a:p>
        </p:txBody>
      </p:sp>
      <p:sp>
        <p:nvSpPr>
          <p:cNvPr id="5" name="TextBox 4"/>
          <p:cNvSpPr txBox="1"/>
          <p:nvPr/>
        </p:nvSpPr>
        <p:spPr>
          <a:xfrm>
            <a:off x="228600" y="1066800"/>
            <a:ext cx="8763000" cy="5509200"/>
          </a:xfrm>
          <a:prstGeom prst="rect">
            <a:avLst/>
          </a:prstGeom>
          <a:noFill/>
        </p:spPr>
        <p:txBody>
          <a:bodyPr wrap="square" rtlCol="0">
            <a:spAutoFit/>
          </a:bodyPr>
          <a:lstStyle/>
          <a:p>
            <a:pPr algn="just"/>
            <a:r>
              <a:rPr lang="en-US" sz="3200" dirty="0" smtClean="0"/>
              <a:t>	A collection that contains no duplicate elements. More formally, sets contain no pair of elements e1 and e2 such that e1.equals(e2), and at most one null element. As implied by its name, this interface models the mathematical set abstraction. 	The Set interface contains only methods inherited from Collection.</a:t>
            </a:r>
          </a:p>
          <a:p>
            <a:pPr algn="just"/>
            <a:r>
              <a:rPr lang="en-US" sz="3200" dirty="0" smtClean="0"/>
              <a:t>	The Collection Framework provides two concrete set implementations: </a:t>
            </a:r>
          </a:p>
          <a:p>
            <a:pPr algn="just"/>
            <a:r>
              <a:rPr lang="en-US" sz="3200" b="1" dirty="0" smtClean="0"/>
              <a:t>1- </a:t>
            </a:r>
            <a:r>
              <a:rPr lang="en-US" sz="3200" b="1" dirty="0" err="1" smtClean="0">
                <a:hlinkClick r:id="rId2"/>
              </a:rPr>
              <a:t>HashSet</a:t>
            </a:r>
            <a:endParaRPr lang="en-US" sz="3200" b="1" dirty="0" smtClean="0"/>
          </a:p>
          <a:p>
            <a:pPr algn="just"/>
            <a:r>
              <a:rPr lang="en-US" sz="3200" b="1" dirty="0" smtClean="0"/>
              <a:t>2- </a:t>
            </a:r>
            <a:r>
              <a:rPr lang="en-US" sz="3200" b="1" dirty="0" err="1" smtClean="0">
                <a:hlinkClick r:id="rId3"/>
              </a:rPr>
              <a:t>TreeSet</a:t>
            </a:r>
            <a:endParaRPr lang="en-US" sz="3200" b="1"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Collection Interface</a:t>
            </a:r>
            <a:endParaRPr lang="en-US" dirty="0"/>
          </a:p>
        </p:txBody>
      </p:sp>
      <p:sp>
        <p:nvSpPr>
          <p:cNvPr id="4" name="TextBox 3"/>
          <p:cNvSpPr txBox="1"/>
          <p:nvPr/>
        </p:nvSpPr>
        <p:spPr>
          <a:xfrm>
            <a:off x="228600" y="1066800"/>
            <a:ext cx="8763000" cy="4031873"/>
          </a:xfrm>
          <a:prstGeom prst="rect">
            <a:avLst/>
          </a:prstGeom>
          <a:noFill/>
        </p:spPr>
        <p:txBody>
          <a:bodyPr wrap="square" rtlCol="0">
            <a:spAutoFit/>
          </a:bodyPr>
          <a:lstStyle/>
          <a:p>
            <a:pPr algn="just"/>
            <a:r>
              <a:rPr lang="en-US" sz="3200" dirty="0" smtClean="0"/>
              <a:t>	The base interface is the Collection interface which represents any kind of collection of Objects.  The methods in this interface define the kind of operations which may be implemented by the various data structure implementations classes.</a:t>
            </a:r>
          </a:p>
          <a:p>
            <a:pPr algn="just"/>
            <a:r>
              <a:rPr lang="en-US" sz="3200" b="1" dirty="0" smtClean="0"/>
              <a:t>	</a:t>
            </a:r>
            <a:r>
              <a:rPr lang="en-US" sz="3200" dirty="0" smtClean="0"/>
              <a:t>Various operations that can be performed on collections are categorized into (1) basic operations, (2) array operations and (3) bulk operations.</a:t>
            </a:r>
            <a:endParaRPr lang="en-US" sz="3200" b="1"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Set interface</a:t>
            </a:r>
            <a:endParaRPr lang="en-US" dirty="0"/>
          </a:p>
        </p:txBody>
      </p:sp>
      <p:sp>
        <p:nvSpPr>
          <p:cNvPr id="5" name="TextBox 4"/>
          <p:cNvSpPr txBox="1"/>
          <p:nvPr/>
        </p:nvSpPr>
        <p:spPr>
          <a:xfrm>
            <a:off x="228600" y="1066800"/>
            <a:ext cx="8763000" cy="1077218"/>
          </a:xfrm>
          <a:prstGeom prst="rect">
            <a:avLst/>
          </a:prstGeom>
          <a:noFill/>
        </p:spPr>
        <p:txBody>
          <a:bodyPr wrap="square" rtlCol="0">
            <a:spAutoFit/>
          </a:bodyPr>
          <a:lstStyle/>
          <a:p>
            <a:pPr algn="just"/>
            <a:r>
              <a:rPr lang="en-US" sz="3200" dirty="0" smtClean="0"/>
              <a:t>	Various methods of the interface are as follows :</a:t>
            </a:r>
          </a:p>
        </p:txBody>
      </p:sp>
      <p:graphicFrame>
        <p:nvGraphicFramePr>
          <p:cNvPr id="4" name="Table 3"/>
          <p:cNvGraphicFramePr>
            <a:graphicFrameLocks noGrp="1"/>
          </p:cNvGraphicFramePr>
          <p:nvPr/>
        </p:nvGraphicFramePr>
        <p:xfrm>
          <a:off x="228600" y="2194560"/>
          <a:ext cx="8534400" cy="4114800"/>
        </p:xfrm>
        <a:graphic>
          <a:graphicData uri="http://schemas.openxmlformats.org/drawingml/2006/table">
            <a:tbl>
              <a:tblPr firstRow="1" bandRow="1">
                <a:tableStyleId>{5C22544A-7EE6-4342-B048-85BDC9FD1C3A}</a:tableStyleId>
              </a:tblPr>
              <a:tblGrid>
                <a:gridCol w="4114800"/>
                <a:gridCol w="4419600"/>
              </a:tblGrid>
              <a:tr h="317500">
                <a:tc>
                  <a:txBody>
                    <a:bodyPr/>
                    <a:lstStyle/>
                    <a:p>
                      <a:pPr algn="ctr"/>
                      <a:r>
                        <a:rPr lang="en-US" dirty="0" smtClean="0"/>
                        <a:t>Method</a:t>
                      </a:r>
                      <a:endParaRPr lang="en-US" dirty="0"/>
                    </a:p>
                  </a:txBody>
                  <a:tcPr/>
                </a:tc>
                <a:tc>
                  <a:txBody>
                    <a:bodyPr/>
                    <a:lstStyle/>
                    <a:p>
                      <a:pPr algn="ctr"/>
                      <a:r>
                        <a:rPr lang="en-US" dirty="0" smtClean="0"/>
                        <a:t>Usage</a:t>
                      </a:r>
                      <a:endParaRPr lang="en-US" dirty="0"/>
                    </a:p>
                  </a:txBody>
                  <a:tcPr/>
                </a:tc>
              </a:tr>
              <a:tr h="317500">
                <a:tc>
                  <a:txBody>
                    <a:bodyPr/>
                    <a:lstStyle/>
                    <a:p>
                      <a:r>
                        <a:rPr lang="en-US" dirty="0" err="1" smtClean="0"/>
                        <a:t>boolean</a:t>
                      </a:r>
                      <a:r>
                        <a:rPr lang="en-US" dirty="0" smtClean="0"/>
                        <a:t> add(Objec</a:t>
                      </a:r>
                      <a:r>
                        <a:rPr lang="en-US" baseline="0" dirty="0" smtClean="0"/>
                        <a:t>t o)</a:t>
                      </a:r>
                      <a:endParaRPr lang="en-US" dirty="0"/>
                    </a:p>
                  </a:txBody>
                  <a:tcPr/>
                </a:tc>
                <a:tc>
                  <a:txBody>
                    <a:bodyPr/>
                    <a:lstStyle/>
                    <a:p>
                      <a:pPr algn="just"/>
                      <a:r>
                        <a:rPr lang="en-US" dirty="0" smtClean="0"/>
                        <a:t>Adds a new object to the set</a:t>
                      </a:r>
                      <a:endParaRPr lang="en-US" dirty="0"/>
                    </a:p>
                  </a:txBody>
                  <a:tcPr/>
                </a:tc>
              </a:tr>
              <a:tr h="317500">
                <a:tc>
                  <a:txBody>
                    <a:bodyPr/>
                    <a:lstStyle/>
                    <a:p>
                      <a:r>
                        <a:rPr lang="en-US" dirty="0" smtClean="0"/>
                        <a:t>void clear()</a:t>
                      </a:r>
                      <a:endParaRPr lang="en-US" dirty="0"/>
                    </a:p>
                  </a:txBody>
                  <a:tcPr/>
                </a:tc>
                <a:tc>
                  <a:txBody>
                    <a:bodyPr/>
                    <a:lstStyle/>
                    <a:p>
                      <a:pPr algn="just"/>
                      <a:r>
                        <a:rPr lang="en-US" dirty="0" smtClean="0"/>
                        <a:t>Removes all elements from the set</a:t>
                      </a:r>
                      <a:endParaRPr lang="en-US" dirty="0"/>
                    </a:p>
                  </a:txBody>
                  <a:tcPr/>
                </a:tc>
              </a:tr>
              <a:tr h="317500">
                <a:tc>
                  <a:txBody>
                    <a:bodyPr/>
                    <a:lstStyle/>
                    <a:p>
                      <a:r>
                        <a:rPr lang="en-US" dirty="0" err="1" smtClean="0"/>
                        <a:t>boolean</a:t>
                      </a:r>
                      <a:r>
                        <a:rPr lang="en-US" dirty="0" smtClean="0"/>
                        <a:t> contains(Object o)</a:t>
                      </a:r>
                      <a:endParaRPr lang="en-US" dirty="0"/>
                    </a:p>
                  </a:txBody>
                  <a:tcPr/>
                </a:tc>
                <a:tc>
                  <a:txBody>
                    <a:bodyPr/>
                    <a:lstStyle/>
                    <a:p>
                      <a:pPr algn="just"/>
                      <a:r>
                        <a:rPr lang="en-US" dirty="0" smtClean="0"/>
                        <a:t>Returns true</a:t>
                      </a:r>
                      <a:r>
                        <a:rPr lang="en-US" baseline="0" dirty="0" smtClean="0"/>
                        <a:t> if the object is there in the set otherwise returns false</a:t>
                      </a:r>
                      <a:endParaRPr lang="en-US" dirty="0"/>
                    </a:p>
                  </a:txBody>
                  <a:tcPr/>
                </a:tc>
              </a:tr>
              <a:tr h="317500">
                <a:tc>
                  <a:txBody>
                    <a:bodyPr/>
                    <a:lstStyle/>
                    <a:p>
                      <a:r>
                        <a:rPr lang="en-US" dirty="0" err="1" smtClean="0"/>
                        <a:t>int</a:t>
                      </a:r>
                      <a:r>
                        <a:rPr lang="en-US" dirty="0" smtClean="0"/>
                        <a:t> </a:t>
                      </a:r>
                      <a:r>
                        <a:rPr lang="en-US" dirty="0" err="1" smtClean="0"/>
                        <a:t>hashcode</a:t>
                      </a:r>
                      <a:r>
                        <a:rPr lang="en-US" dirty="0" smtClean="0"/>
                        <a:t>()</a:t>
                      </a:r>
                      <a:endParaRPr lang="en-US" dirty="0"/>
                    </a:p>
                  </a:txBody>
                  <a:tcPr/>
                </a:tc>
                <a:tc>
                  <a:txBody>
                    <a:bodyPr/>
                    <a:lstStyle/>
                    <a:p>
                      <a:pPr algn="just"/>
                      <a:r>
                        <a:rPr lang="en-US" dirty="0" smtClean="0"/>
                        <a:t>Returns the </a:t>
                      </a:r>
                      <a:r>
                        <a:rPr lang="en-US" dirty="0" err="1" smtClean="0"/>
                        <a:t>hashcode</a:t>
                      </a:r>
                      <a:r>
                        <a:rPr lang="en-US" dirty="0" smtClean="0"/>
                        <a:t> for the set</a:t>
                      </a:r>
                      <a:endParaRPr lang="en-US" dirty="0"/>
                    </a:p>
                  </a:txBody>
                  <a:tcPr/>
                </a:tc>
              </a:tr>
              <a:tr h="317500">
                <a:tc>
                  <a:txBody>
                    <a:bodyPr/>
                    <a:lstStyle/>
                    <a:p>
                      <a:r>
                        <a:rPr lang="en-US" dirty="0" err="1" smtClean="0"/>
                        <a:t>boolean</a:t>
                      </a:r>
                      <a:r>
                        <a:rPr lang="en-US" dirty="0" smtClean="0"/>
                        <a:t> </a:t>
                      </a:r>
                      <a:r>
                        <a:rPr lang="en-US" dirty="0" err="1" smtClean="0"/>
                        <a:t>isEmpty</a:t>
                      </a:r>
                      <a:r>
                        <a:rPr lang="en-US" dirty="0" smtClean="0"/>
                        <a:t>()</a:t>
                      </a:r>
                      <a:endParaRPr lang="en-US" dirty="0"/>
                    </a:p>
                  </a:txBody>
                  <a:tcPr/>
                </a:tc>
                <a:tc>
                  <a:txBody>
                    <a:bodyPr/>
                    <a:lstStyle/>
                    <a:p>
                      <a:pPr algn="just"/>
                      <a:r>
                        <a:rPr lang="en-US" dirty="0" smtClean="0"/>
                        <a:t>Returns true if the</a:t>
                      </a:r>
                      <a:r>
                        <a:rPr lang="en-US" baseline="0" dirty="0" smtClean="0"/>
                        <a:t> set is empty otherwise returns false</a:t>
                      </a:r>
                      <a:endParaRPr lang="en-US" dirty="0"/>
                    </a:p>
                  </a:txBody>
                  <a:tcPr/>
                </a:tc>
              </a:tr>
              <a:tr h="317500">
                <a:tc>
                  <a:txBody>
                    <a:bodyPr/>
                    <a:lstStyle/>
                    <a:p>
                      <a:r>
                        <a:rPr lang="en-US" dirty="0" err="1" smtClean="0"/>
                        <a:t>boolean</a:t>
                      </a:r>
                      <a:r>
                        <a:rPr lang="en-US" dirty="0" smtClean="0"/>
                        <a:t> remove(Object</a:t>
                      </a:r>
                      <a:r>
                        <a:rPr lang="en-US" baseline="0" dirty="0" smtClean="0"/>
                        <a:t> o)</a:t>
                      </a:r>
                      <a:endParaRPr lang="en-US" dirty="0"/>
                    </a:p>
                  </a:txBody>
                  <a:tcPr/>
                </a:tc>
                <a:tc>
                  <a:txBody>
                    <a:bodyPr/>
                    <a:lstStyle/>
                    <a:p>
                      <a:pPr algn="just"/>
                      <a:r>
                        <a:rPr lang="en-US" dirty="0" smtClean="0"/>
                        <a:t>Removes</a:t>
                      </a:r>
                      <a:r>
                        <a:rPr lang="en-US" baseline="0" dirty="0" smtClean="0"/>
                        <a:t> the object from the set</a:t>
                      </a:r>
                      <a:endParaRPr lang="en-US" dirty="0"/>
                    </a:p>
                  </a:txBody>
                  <a:tcPr/>
                </a:tc>
              </a:tr>
              <a:tr h="317500">
                <a:tc>
                  <a:txBody>
                    <a:bodyPr/>
                    <a:lstStyle/>
                    <a:p>
                      <a:r>
                        <a:rPr lang="en-US" dirty="0" err="1" smtClean="0"/>
                        <a:t>int</a:t>
                      </a:r>
                      <a:r>
                        <a:rPr lang="en-US" dirty="0" smtClean="0"/>
                        <a:t> size()</a:t>
                      </a:r>
                      <a:endParaRPr lang="en-US" dirty="0"/>
                    </a:p>
                  </a:txBody>
                  <a:tcPr/>
                </a:tc>
                <a:tc>
                  <a:txBody>
                    <a:bodyPr/>
                    <a:lstStyle/>
                    <a:p>
                      <a:pPr algn="just"/>
                      <a:r>
                        <a:rPr lang="en-US" dirty="0" smtClean="0"/>
                        <a:t>Returns the size</a:t>
                      </a:r>
                      <a:r>
                        <a:rPr lang="en-US" baseline="0" dirty="0" smtClean="0"/>
                        <a:t> of the set</a:t>
                      </a:r>
                      <a:endParaRPr lang="en-US" dirty="0"/>
                    </a:p>
                  </a:txBody>
                  <a:tcPr/>
                </a:tc>
              </a:tr>
              <a:tr h="317500">
                <a:tc>
                  <a:txBody>
                    <a:bodyPr/>
                    <a:lstStyle/>
                    <a:p>
                      <a:r>
                        <a:rPr lang="en-US" dirty="0" smtClean="0"/>
                        <a:t>Object []</a:t>
                      </a:r>
                      <a:r>
                        <a:rPr lang="en-US" baseline="0" dirty="0" smtClean="0"/>
                        <a:t> </a:t>
                      </a:r>
                      <a:r>
                        <a:rPr lang="en-US" baseline="0" dirty="0" err="1" smtClean="0"/>
                        <a:t>toArray</a:t>
                      </a:r>
                      <a:r>
                        <a:rPr lang="en-US" baseline="0" dirty="0" smtClean="0"/>
                        <a:t>()</a:t>
                      </a:r>
                      <a:endParaRPr lang="en-US" dirty="0"/>
                    </a:p>
                  </a:txBody>
                  <a:tcPr/>
                </a:tc>
                <a:tc>
                  <a:txBody>
                    <a:bodyPr/>
                    <a:lstStyle/>
                    <a:p>
                      <a:pPr algn="just"/>
                      <a:r>
                        <a:rPr lang="en-US" dirty="0" smtClean="0"/>
                        <a:t>Returns</a:t>
                      </a:r>
                      <a:r>
                        <a:rPr lang="en-US" baseline="0" dirty="0" smtClean="0"/>
                        <a:t> an array containing all the elements of set</a:t>
                      </a:r>
                      <a:endParaRPr lang="en-US" dirty="0"/>
                    </a:p>
                  </a:txBody>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HashSet</a:t>
            </a:r>
            <a:r>
              <a:rPr lang="en-US" b="1" dirty="0" smtClean="0"/>
              <a:t> Class</a:t>
            </a:r>
            <a:endParaRPr lang="en-US" dirty="0"/>
          </a:p>
        </p:txBody>
      </p:sp>
      <p:sp>
        <p:nvSpPr>
          <p:cNvPr id="5" name="TextBox 4"/>
          <p:cNvSpPr txBox="1"/>
          <p:nvPr/>
        </p:nvSpPr>
        <p:spPr>
          <a:xfrm>
            <a:off x="228600" y="1066800"/>
            <a:ext cx="8763000" cy="4524315"/>
          </a:xfrm>
          <a:prstGeom prst="rect">
            <a:avLst/>
          </a:prstGeom>
          <a:noFill/>
        </p:spPr>
        <p:txBody>
          <a:bodyPr wrap="square" rtlCol="0">
            <a:spAutoFit/>
          </a:bodyPr>
          <a:lstStyle/>
          <a:p>
            <a:pPr algn="just"/>
            <a:r>
              <a:rPr lang="en-US" sz="3200" dirty="0" smtClean="0"/>
              <a:t>	This class implements the Set interface and extends </a:t>
            </a:r>
            <a:r>
              <a:rPr lang="en-US" sz="3200" dirty="0" err="1" smtClean="0"/>
              <a:t>AbstractSet</a:t>
            </a:r>
            <a:r>
              <a:rPr lang="en-US" sz="3200" dirty="0" smtClean="0"/>
              <a:t>. It creates a collection that uses a hash table for storage. Hash table stores information by using a mechanism called hashing. 	In hashing, the informational content of a key is used to determine a unique value, called its </a:t>
            </a:r>
            <a:br>
              <a:rPr lang="en-US" sz="3200" dirty="0" smtClean="0"/>
            </a:br>
            <a:r>
              <a:rPr lang="en-US" sz="3200" dirty="0" smtClean="0"/>
              <a:t>hash code. The hash code is then used as an </a:t>
            </a:r>
            <a:br>
              <a:rPr lang="en-US" sz="3200" dirty="0" smtClean="0"/>
            </a:br>
            <a:r>
              <a:rPr lang="en-US" sz="3200" dirty="0" smtClean="0"/>
              <a:t>index at which the data associated with the key </a:t>
            </a:r>
            <a:br>
              <a:rPr lang="en-US" sz="3200" dirty="0" smtClean="0"/>
            </a:br>
            <a:r>
              <a:rPr lang="en-US" sz="3200" dirty="0" smtClean="0"/>
              <a:t>is stored.</a:t>
            </a:r>
            <a:endParaRPr lang="en-US" sz="3200" b="1"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HashSet</a:t>
            </a:r>
            <a:r>
              <a:rPr lang="en-US" b="1" dirty="0" smtClean="0"/>
              <a:t> Class</a:t>
            </a:r>
            <a:endParaRPr lang="en-US" dirty="0"/>
          </a:p>
        </p:txBody>
      </p:sp>
      <p:sp>
        <p:nvSpPr>
          <p:cNvPr id="5" name="TextBox 4"/>
          <p:cNvSpPr txBox="1"/>
          <p:nvPr/>
        </p:nvSpPr>
        <p:spPr>
          <a:xfrm>
            <a:off x="228600" y="914400"/>
            <a:ext cx="8763000" cy="584775"/>
          </a:xfrm>
          <a:prstGeom prst="rect">
            <a:avLst/>
          </a:prstGeom>
          <a:noFill/>
        </p:spPr>
        <p:txBody>
          <a:bodyPr wrap="square" rtlCol="0">
            <a:spAutoFit/>
          </a:bodyPr>
          <a:lstStyle/>
          <a:p>
            <a:pPr algn="just"/>
            <a:r>
              <a:rPr lang="en-US" sz="3200" dirty="0" smtClean="0"/>
              <a:t>	Various methods of the class are as follows :</a:t>
            </a:r>
          </a:p>
        </p:txBody>
      </p:sp>
      <p:graphicFrame>
        <p:nvGraphicFramePr>
          <p:cNvPr id="4" name="Table 3"/>
          <p:cNvGraphicFramePr>
            <a:graphicFrameLocks noGrp="1"/>
          </p:cNvGraphicFramePr>
          <p:nvPr/>
        </p:nvGraphicFramePr>
        <p:xfrm>
          <a:off x="228600" y="1569720"/>
          <a:ext cx="8534400" cy="3139440"/>
        </p:xfrm>
        <a:graphic>
          <a:graphicData uri="http://schemas.openxmlformats.org/drawingml/2006/table">
            <a:tbl>
              <a:tblPr firstRow="1" bandRow="1">
                <a:tableStyleId>{5C22544A-7EE6-4342-B048-85BDC9FD1C3A}</a:tableStyleId>
              </a:tblPr>
              <a:tblGrid>
                <a:gridCol w="3657600"/>
                <a:gridCol w="4876800"/>
              </a:tblGrid>
              <a:tr h="396240">
                <a:tc>
                  <a:txBody>
                    <a:bodyPr/>
                    <a:lstStyle/>
                    <a:p>
                      <a:pPr algn="ctr"/>
                      <a:r>
                        <a:rPr lang="en-US" dirty="0" smtClean="0"/>
                        <a:t>Method</a:t>
                      </a:r>
                      <a:endParaRPr lang="en-US" dirty="0"/>
                    </a:p>
                  </a:txBody>
                  <a:tcPr/>
                </a:tc>
                <a:tc>
                  <a:txBody>
                    <a:bodyPr/>
                    <a:lstStyle/>
                    <a:p>
                      <a:pPr algn="ctr"/>
                      <a:r>
                        <a:rPr lang="en-US" dirty="0" smtClean="0"/>
                        <a:t>Usage</a:t>
                      </a:r>
                      <a:endParaRPr lang="en-US" dirty="0"/>
                    </a:p>
                  </a:txBody>
                  <a:tcPr/>
                </a:tc>
              </a:tr>
              <a:tr h="317500">
                <a:tc>
                  <a:txBody>
                    <a:bodyPr/>
                    <a:lstStyle/>
                    <a:p>
                      <a:r>
                        <a:rPr lang="en-US" dirty="0" err="1" smtClean="0"/>
                        <a:t>boolean</a:t>
                      </a:r>
                      <a:r>
                        <a:rPr lang="en-US" dirty="0" smtClean="0"/>
                        <a:t> add(Object o)</a:t>
                      </a:r>
                      <a:endParaRPr lang="en-US" dirty="0"/>
                    </a:p>
                  </a:txBody>
                  <a:tcPr/>
                </a:tc>
                <a:tc>
                  <a:txBody>
                    <a:bodyPr/>
                    <a:lstStyle/>
                    <a:p>
                      <a:pPr algn="just"/>
                      <a:r>
                        <a:rPr lang="en-US" dirty="0" smtClean="0"/>
                        <a:t>Adds the given object to the</a:t>
                      </a:r>
                      <a:r>
                        <a:rPr lang="en-US" baseline="0" dirty="0" smtClean="0"/>
                        <a:t> </a:t>
                      </a:r>
                      <a:r>
                        <a:rPr lang="en-US" baseline="0" dirty="0" err="1" smtClean="0"/>
                        <a:t>HashSet</a:t>
                      </a:r>
                      <a:endParaRPr lang="en-US" dirty="0"/>
                    </a:p>
                  </a:txBody>
                  <a:tcPr/>
                </a:tc>
              </a:tr>
              <a:tr h="317500">
                <a:tc>
                  <a:txBody>
                    <a:bodyPr/>
                    <a:lstStyle/>
                    <a:p>
                      <a:r>
                        <a:rPr lang="en-US" dirty="0" smtClean="0"/>
                        <a:t>void clear()</a:t>
                      </a:r>
                      <a:endParaRPr lang="en-US" dirty="0"/>
                    </a:p>
                  </a:txBody>
                  <a:tcPr/>
                </a:tc>
                <a:tc>
                  <a:txBody>
                    <a:bodyPr/>
                    <a:lstStyle/>
                    <a:p>
                      <a:pPr algn="just"/>
                      <a:r>
                        <a:rPr lang="en-US" dirty="0" smtClean="0"/>
                        <a:t>Removes</a:t>
                      </a:r>
                      <a:r>
                        <a:rPr lang="en-US" baseline="0" dirty="0" smtClean="0"/>
                        <a:t> all the elements from the </a:t>
                      </a:r>
                      <a:r>
                        <a:rPr lang="en-US" baseline="0" dirty="0" err="1" smtClean="0"/>
                        <a:t>HashSet</a:t>
                      </a:r>
                      <a:endParaRPr lang="en-US" dirty="0"/>
                    </a:p>
                  </a:txBody>
                  <a:tcPr/>
                </a:tc>
              </a:tr>
              <a:tr h="317500">
                <a:tc>
                  <a:txBody>
                    <a:bodyPr/>
                    <a:lstStyle/>
                    <a:p>
                      <a:r>
                        <a:rPr lang="en-US" dirty="0" err="1" smtClean="0"/>
                        <a:t>boolean</a:t>
                      </a:r>
                      <a:r>
                        <a:rPr lang="en-US" baseline="0" dirty="0" smtClean="0"/>
                        <a:t> contains(Object o)</a:t>
                      </a:r>
                      <a:endParaRPr lang="en-US" dirty="0"/>
                    </a:p>
                  </a:txBody>
                  <a:tcPr/>
                </a:tc>
                <a:tc>
                  <a:txBody>
                    <a:bodyPr/>
                    <a:lstStyle/>
                    <a:p>
                      <a:pPr algn="just"/>
                      <a:r>
                        <a:rPr lang="en-US" dirty="0" smtClean="0"/>
                        <a:t>Returns true if the given object is there in</a:t>
                      </a:r>
                      <a:r>
                        <a:rPr lang="en-US" baseline="0" dirty="0" smtClean="0"/>
                        <a:t> the </a:t>
                      </a:r>
                      <a:r>
                        <a:rPr lang="en-US" baseline="0" dirty="0" err="1" smtClean="0"/>
                        <a:t>HashSet</a:t>
                      </a:r>
                      <a:r>
                        <a:rPr lang="en-US" baseline="0" dirty="0" smtClean="0"/>
                        <a:t> otherwise returns false</a:t>
                      </a:r>
                      <a:endParaRPr lang="en-US" dirty="0"/>
                    </a:p>
                  </a:txBody>
                  <a:tcPr/>
                </a:tc>
              </a:tr>
              <a:tr h="317500">
                <a:tc>
                  <a:txBody>
                    <a:bodyPr/>
                    <a:lstStyle/>
                    <a:p>
                      <a:r>
                        <a:rPr lang="en-US" dirty="0" err="1" smtClean="0"/>
                        <a:t>boolean</a:t>
                      </a:r>
                      <a:r>
                        <a:rPr lang="en-US" dirty="0" smtClean="0"/>
                        <a:t> </a:t>
                      </a:r>
                      <a:r>
                        <a:rPr lang="en-US" dirty="0" err="1" smtClean="0"/>
                        <a:t>isEmpty</a:t>
                      </a:r>
                      <a:r>
                        <a:rPr lang="en-US" dirty="0" smtClean="0"/>
                        <a:t>()</a:t>
                      </a:r>
                      <a:endParaRPr lang="en-US" dirty="0"/>
                    </a:p>
                  </a:txBody>
                  <a:tcPr/>
                </a:tc>
                <a:tc>
                  <a:txBody>
                    <a:bodyPr/>
                    <a:lstStyle/>
                    <a:p>
                      <a:pPr algn="just"/>
                      <a:r>
                        <a:rPr lang="en-US" dirty="0" smtClean="0"/>
                        <a:t>Returns</a:t>
                      </a:r>
                      <a:r>
                        <a:rPr lang="en-US" baseline="0" dirty="0" smtClean="0"/>
                        <a:t> true if the </a:t>
                      </a:r>
                      <a:r>
                        <a:rPr lang="en-US" baseline="0" dirty="0" err="1" smtClean="0"/>
                        <a:t>HashSet</a:t>
                      </a:r>
                      <a:r>
                        <a:rPr lang="en-US" baseline="0" dirty="0" smtClean="0"/>
                        <a:t> is empty otherwise returns false</a:t>
                      </a:r>
                      <a:endParaRPr lang="en-US" dirty="0"/>
                    </a:p>
                  </a:txBody>
                  <a:tcPr/>
                </a:tc>
              </a:tr>
              <a:tr h="317500">
                <a:tc>
                  <a:txBody>
                    <a:bodyPr/>
                    <a:lstStyle/>
                    <a:p>
                      <a:r>
                        <a:rPr lang="en-US" dirty="0" err="1" smtClean="0"/>
                        <a:t>boolean</a:t>
                      </a:r>
                      <a:r>
                        <a:rPr lang="en-US" dirty="0" smtClean="0"/>
                        <a:t> remove(Object o)</a:t>
                      </a:r>
                      <a:endParaRPr lang="en-US" dirty="0"/>
                    </a:p>
                  </a:txBody>
                  <a:tcPr/>
                </a:tc>
                <a:tc>
                  <a:txBody>
                    <a:bodyPr/>
                    <a:lstStyle/>
                    <a:p>
                      <a:pPr algn="just"/>
                      <a:r>
                        <a:rPr lang="en-US" dirty="0" smtClean="0"/>
                        <a:t>Removes the given object from the </a:t>
                      </a:r>
                      <a:r>
                        <a:rPr lang="en-US" dirty="0" err="1" smtClean="0"/>
                        <a:t>HashSet</a:t>
                      </a:r>
                      <a:endParaRPr lang="en-US" dirty="0"/>
                    </a:p>
                  </a:txBody>
                  <a:tcPr/>
                </a:tc>
              </a:tr>
              <a:tr h="317500">
                <a:tc>
                  <a:txBody>
                    <a:bodyPr/>
                    <a:lstStyle/>
                    <a:p>
                      <a:r>
                        <a:rPr lang="en-US" dirty="0" err="1" smtClean="0"/>
                        <a:t>int</a:t>
                      </a:r>
                      <a:r>
                        <a:rPr lang="en-US" dirty="0" smtClean="0"/>
                        <a:t> size()</a:t>
                      </a:r>
                      <a:endParaRPr lang="en-US" dirty="0"/>
                    </a:p>
                  </a:txBody>
                  <a:tcPr/>
                </a:tc>
                <a:tc>
                  <a:txBody>
                    <a:bodyPr/>
                    <a:lstStyle/>
                    <a:p>
                      <a:pPr algn="just"/>
                      <a:r>
                        <a:rPr lang="en-US" dirty="0" smtClean="0"/>
                        <a:t>Returns the size of </a:t>
                      </a:r>
                      <a:r>
                        <a:rPr lang="en-US" dirty="0" err="1" smtClean="0"/>
                        <a:t>HashSet</a:t>
                      </a:r>
                      <a:endParaRPr lang="en-US" dirty="0"/>
                    </a:p>
                  </a:txBody>
                  <a:tcPr/>
                </a:tc>
              </a:tr>
            </a:tbl>
          </a:graphicData>
        </a:graphic>
      </p:graphicFrame>
      <p:sp>
        <p:nvSpPr>
          <p:cNvPr id="7" name="TextBox 6"/>
          <p:cNvSpPr txBox="1"/>
          <p:nvPr/>
        </p:nvSpPr>
        <p:spPr>
          <a:xfrm>
            <a:off x="152400" y="5562600"/>
            <a:ext cx="8763000" cy="584775"/>
          </a:xfrm>
          <a:prstGeom prst="rect">
            <a:avLst/>
          </a:prstGeom>
          <a:noFill/>
        </p:spPr>
        <p:txBody>
          <a:bodyPr wrap="square" rtlCol="0">
            <a:spAutoFit/>
          </a:bodyPr>
          <a:lstStyle/>
          <a:p>
            <a:pPr algn="just"/>
            <a:r>
              <a:rPr lang="en-US" sz="3200" dirty="0" smtClean="0">
                <a:hlinkClick r:id="rId2" action="ppaction://hlinkfile"/>
              </a:rPr>
              <a:t>ex\ex69.java</a:t>
            </a:r>
            <a:endParaRPr lang="en-US" sz="3200"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TreeSet</a:t>
            </a:r>
            <a:r>
              <a:rPr lang="en-US" b="1" dirty="0" smtClean="0"/>
              <a:t> Class</a:t>
            </a:r>
            <a:endParaRPr lang="en-US" dirty="0"/>
          </a:p>
        </p:txBody>
      </p:sp>
      <p:sp>
        <p:nvSpPr>
          <p:cNvPr id="5" name="TextBox 4"/>
          <p:cNvSpPr txBox="1"/>
          <p:nvPr/>
        </p:nvSpPr>
        <p:spPr>
          <a:xfrm>
            <a:off x="228600" y="1066800"/>
            <a:ext cx="8763000" cy="4524315"/>
          </a:xfrm>
          <a:prstGeom prst="rect">
            <a:avLst/>
          </a:prstGeom>
          <a:noFill/>
        </p:spPr>
        <p:txBody>
          <a:bodyPr wrap="square" rtlCol="0">
            <a:spAutoFit/>
          </a:bodyPr>
          <a:lstStyle/>
          <a:p>
            <a:pPr algn="just"/>
            <a:r>
              <a:rPr lang="en-US" sz="3200" dirty="0" smtClean="0"/>
              <a:t>	This class implements the Set interface, The </a:t>
            </a:r>
            <a:r>
              <a:rPr lang="en-US" sz="3200" dirty="0" err="1" smtClean="0"/>
              <a:t>TreeSet</a:t>
            </a:r>
            <a:r>
              <a:rPr lang="en-US" sz="3200" dirty="0" smtClean="0"/>
              <a:t> implementations useful when you need to extract elements from a collection in a sorted manner. </a:t>
            </a:r>
            <a:r>
              <a:rPr lang="en-US" sz="3200" dirty="0" err="1" smtClean="0"/>
              <a:t>TreeSet</a:t>
            </a:r>
            <a:r>
              <a:rPr lang="en-US" sz="3200" dirty="0" smtClean="0"/>
              <a:t> stores objects in a sorted manner. </a:t>
            </a:r>
            <a:r>
              <a:rPr lang="en-US" sz="3200" dirty="0" err="1" smtClean="0"/>
              <a:t>TreeSet</a:t>
            </a:r>
            <a:r>
              <a:rPr lang="en-US" sz="3200" dirty="0" smtClean="0"/>
              <a:t> stores its elements in a tree and they are automatically arranged in a sorted order. </a:t>
            </a:r>
            <a:r>
              <a:rPr lang="en-US" sz="3200" dirty="0" err="1" smtClean="0"/>
              <a:t>TreeSet</a:t>
            </a:r>
            <a:r>
              <a:rPr lang="en-US" sz="3200" dirty="0" smtClean="0"/>
              <a:t> is not synchronized. If more than one thread wants to access it at the same time then it must be synchronized externally.</a:t>
            </a:r>
            <a:endParaRPr lang="en-US" sz="3200" b="1"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TreeSet</a:t>
            </a:r>
            <a:r>
              <a:rPr lang="en-US" b="1" dirty="0" smtClean="0"/>
              <a:t> Class</a:t>
            </a:r>
            <a:endParaRPr lang="en-US" dirty="0"/>
          </a:p>
        </p:txBody>
      </p:sp>
      <p:sp>
        <p:nvSpPr>
          <p:cNvPr id="5" name="TextBox 4"/>
          <p:cNvSpPr txBox="1"/>
          <p:nvPr/>
        </p:nvSpPr>
        <p:spPr>
          <a:xfrm>
            <a:off x="228600" y="914400"/>
            <a:ext cx="8763000" cy="584775"/>
          </a:xfrm>
          <a:prstGeom prst="rect">
            <a:avLst/>
          </a:prstGeom>
          <a:noFill/>
        </p:spPr>
        <p:txBody>
          <a:bodyPr wrap="square" rtlCol="0">
            <a:spAutoFit/>
          </a:bodyPr>
          <a:lstStyle/>
          <a:p>
            <a:pPr algn="just"/>
            <a:r>
              <a:rPr lang="en-US" sz="3200" dirty="0" smtClean="0"/>
              <a:t>	Various methods of the class are as follows :</a:t>
            </a:r>
          </a:p>
        </p:txBody>
      </p:sp>
      <p:graphicFrame>
        <p:nvGraphicFramePr>
          <p:cNvPr id="4" name="Table 3"/>
          <p:cNvGraphicFramePr>
            <a:graphicFrameLocks noGrp="1"/>
          </p:cNvGraphicFramePr>
          <p:nvPr/>
        </p:nvGraphicFramePr>
        <p:xfrm>
          <a:off x="228600" y="1569720"/>
          <a:ext cx="8534400" cy="3870960"/>
        </p:xfrm>
        <a:graphic>
          <a:graphicData uri="http://schemas.openxmlformats.org/drawingml/2006/table">
            <a:tbl>
              <a:tblPr firstRow="1" bandRow="1">
                <a:tableStyleId>{5C22544A-7EE6-4342-B048-85BDC9FD1C3A}</a:tableStyleId>
              </a:tblPr>
              <a:tblGrid>
                <a:gridCol w="3657600"/>
                <a:gridCol w="4876800"/>
              </a:tblGrid>
              <a:tr h="396240">
                <a:tc>
                  <a:txBody>
                    <a:bodyPr/>
                    <a:lstStyle/>
                    <a:p>
                      <a:pPr algn="ctr"/>
                      <a:r>
                        <a:rPr lang="en-US" dirty="0" smtClean="0"/>
                        <a:t>Method</a:t>
                      </a:r>
                      <a:endParaRPr lang="en-US" dirty="0"/>
                    </a:p>
                  </a:txBody>
                  <a:tcPr/>
                </a:tc>
                <a:tc>
                  <a:txBody>
                    <a:bodyPr/>
                    <a:lstStyle/>
                    <a:p>
                      <a:pPr algn="ctr"/>
                      <a:r>
                        <a:rPr lang="en-US" dirty="0" smtClean="0"/>
                        <a:t>Usage</a:t>
                      </a:r>
                      <a:endParaRPr lang="en-US" dirty="0"/>
                    </a:p>
                  </a:txBody>
                  <a:tcPr/>
                </a:tc>
              </a:tr>
              <a:tr h="317500">
                <a:tc>
                  <a:txBody>
                    <a:bodyPr/>
                    <a:lstStyle/>
                    <a:p>
                      <a:r>
                        <a:rPr lang="en-US" dirty="0" err="1" smtClean="0"/>
                        <a:t>boolean</a:t>
                      </a:r>
                      <a:r>
                        <a:rPr lang="en-US" dirty="0" smtClean="0"/>
                        <a:t> add(Object o)</a:t>
                      </a:r>
                      <a:endParaRPr lang="en-US" dirty="0"/>
                    </a:p>
                  </a:txBody>
                  <a:tcPr/>
                </a:tc>
                <a:tc>
                  <a:txBody>
                    <a:bodyPr/>
                    <a:lstStyle/>
                    <a:p>
                      <a:pPr algn="just"/>
                      <a:r>
                        <a:rPr lang="en-US" dirty="0" smtClean="0"/>
                        <a:t>Adds</a:t>
                      </a:r>
                      <a:r>
                        <a:rPr lang="en-US" baseline="0" dirty="0" smtClean="0"/>
                        <a:t> the given object to the </a:t>
                      </a:r>
                      <a:r>
                        <a:rPr lang="en-US" baseline="0" dirty="0" err="1" smtClean="0"/>
                        <a:t>TreeSet</a:t>
                      </a:r>
                      <a:endParaRPr lang="en-US" dirty="0"/>
                    </a:p>
                  </a:txBody>
                  <a:tcPr/>
                </a:tc>
              </a:tr>
              <a:tr h="317500">
                <a:tc>
                  <a:txBody>
                    <a:bodyPr/>
                    <a:lstStyle/>
                    <a:p>
                      <a:r>
                        <a:rPr lang="en-US" dirty="0" smtClean="0"/>
                        <a:t>void clear()</a:t>
                      </a:r>
                      <a:endParaRPr lang="en-US" dirty="0"/>
                    </a:p>
                  </a:txBody>
                  <a:tcPr/>
                </a:tc>
                <a:tc>
                  <a:txBody>
                    <a:bodyPr/>
                    <a:lstStyle/>
                    <a:p>
                      <a:pPr algn="just"/>
                      <a:r>
                        <a:rPr lang="en-US" dirty="0" smtClean="0"/>
                        <a:t>Removes all the elements from the </a:t>
                      </a:r>
                      <a:r>
                        <a:rPr lang="en-US" dirty="0" err="1" smtClean="0"/>
                        <a:t>TreeSet</a:t>
                      </a:r>
                      <a:endParaRPr lang="en-US" dirty="0"/>
                    </a:p>
                  </a:txBody>
                  <a:tcPr/>
                </a:tc>
              </a:tr>
              <a:tr h="317500">
                <a:tc>
                  <a:txBody>
                    <a:bodyPr/>
                    <a:lstStyle/>
                    <a:p>
                      <a:r>
                        <a:rPr lang="en-US" dirty="0" err="1" smtClean="0"/>
                        <a:t>boolean</a:t>
                      </a:r>
                      <a:r>
                        <a:rPr lang="en-US" dirty="0" smtClean="0"/>
                        <a:t> contains(Object</a:t>
                      </a:r>
                      <a:r>
                        <a:rPr lang="en-US" baseline="0" dirty="0" smtClean="0"/>
                        <a:t> o)</a:t>
                      </a:r>
                      <a:endParaRPr lang="en-US" dirty="0"/>
                    </a:p>
                  </a:txBody>
                  <a:tcPr/>
                </a:tc>
                <a:tc>
                  <a:txBody>
                    <a:bodyPr/>
                    <a:lstStyle/>
                    <a:p>
                      <a:pPr algn="just"/>
                      <a:r>
                        <a:rPr lang="en-US" dirty="0" smtClean="0"/>
                        <a:t>Returns true if the object is there in</a:t>
                      </a:r>
                      <a:r>
                        <a:rPr lang="en-US" baseline="0" dirty="0" smtClean="0"/>
                        <a:t> the </a:t>
                      </a:r>
                      <a:r>
                        <a:rPr lang="en-US" baseline="0" dirty="0" err="1" smtClean="0"/>
                        <a:t>TreeSet</a:t>
                      </a:r>
                      <a:r>
                        <a:rPr lang="en-US" baseline="0" dirty="0" smtClean="0"/>
                        <a:t> otherwise returns false</a:t>
                      </a:r>
                      <a:endParaRPr lang="en-US" dirty="0"/>
                    </a:p>
                  </a:txBody>
                  <a:tcPr/>
                </a:tc>
              </a:tr>
              <a:tr h="317500">
                <a:tc>
                  <a:txBody>
                    <a:bodyPr/>
                    <a:lstStyle/>
                    <a:p>
                      <a:r>
                        <a:rPr lang="en-US" dirty="0" smtClean="0"/>
                        <a:t>Object first()</a:t>
                      </a:r>
                      <a:endParaRPr lang="en-US" dirty="0"/>
                    </a:p>
                  </a:txBody>
                  <a:tcPr/>
                </a:tc>
                <a:tc>
                  <a:txBody>
                    <a:bodyPr/>
                    <a:lstStyle/>
                    <a:p>
                      <a:pPr algn="just"/>
                      <a:r>
                        <a:rPr lang="en-US" dirty="0" smtClean="0"/>
                        <a:t>Returns the first</a:t>
                      </a:r>
                      <a:r>
                        <a:rPr lang="en-US" baseline="0" dirty="0" smtClean="0"/>
                        <a:t> (lowest) element from the set</a:t>
                      </a:r>
                      <a:endParaRPr lang="en-US" dirty="0"/>
                    </a:p>
                  </a:txBody>
                  <a:tcPr/>
                </a:tc>
              </a:tr>
              <a:tr h="317500">
                <a:tc>
                  <a:txBody>
                    <a:bodyPr/>
                    <a:lstStyle/>
                    <a:p>
                      <a:r>
                        <a:rPr lang="en-US" dirty="0" err="1" smtClean="0"/>
                        <a:t>boolean</a:t>
                      </a:r>
                      <a:r>
                        <a:rPr lang="en-US" baseline="0" dirty="0" smtClean="0"/>
                        <a:t> </a:t>
                      </a:r>
                      <a:r>
                        <a:rPr lang="en-US" baseline="0" dirty="0" err="1" smtClean="0"/>
                        <a:t>isEmpty</a:t>
                      </a:r>
                      <a:r>
                        <a:rPr lang="en-US" baseline="0" dirty="0" smtClean="0"/>
                        <a:t>()</a:t>
                      </a:r>
                      <a:endParaRPr lang="en-US" dirty="0"/>
                    </a:p>
                  </a:txBody>
                  <a:tcPr/>
                </a:tc>
                <a:tc>
                  <a:txBody>
                    <a:bodyPr/>
                    <a:lstStyle/>
                    <a:p>
                      <a:pPr algn="just"/>
                      <a:r>
                        <a:rPr lang="en-US" dirty="0" smtClean="0"/>
                        <a:t>Returns </a:t>
                      </a:r>
                      <a:r>
                        <a:rPr lang="en-US" dirty="0" err="1" smtClean="0"/>
                        <a:t>ture</a:t>
                      </a:r>
                      <a:r>
                        <a:rPr lang="en-US" baseline="0" dirty="0" smtClean="0"/>
                        <a:t> if the set is empty otherwise returns false</a:t>
                      </a:r>
                      <a:endParaRPr lang="en-US" dirty="0"/>
                    </a:p>
                  </a:txBody>
                  <a:tcPr/>
                </a:tc>
              </a:tr>
              <a:tr h="317500">
                <a:tc>
                  <a:txBody>
                    <a:bodyPr/>
                    <a:lstStyle/>
                    <a:p>
                      <a:r>
                        <a:rPr lang="en-US" dirty="0" smtClean="0"/>
                        <a:t>Object last()</a:t>
                      </a:r>
                      <a:endParaRPr lang="en-US" dirty="0"/>
                    </a:p>
                  </a:txBody>
                  <a:tcPr/>
                </a:tc>
                <a:tc>
                  <a:txBody>
                    <a:bodyPr/>
                    <a:lstStyle/>
                    <a:p>
                      <a:pPr algn="just"/>
                      <a:r>
                        <a:rPr lang="en-US" dirty="0" smtClean="0"/>
                        <a:t>Returns the last</a:t>
                      </a:r>
                      <a:r>
                        <a:rPr lang="en-US" baseline="0" dirty="0" smtClean="0"/>
                        <a:t> (highest) element from the set</a:t>
                      </a:r>
                      <a:endParaRPr lang="en-US" dirty="0"/>
                    </a:p>
                  </a:txBody>
                  <a:tcPr/>
                </a:tc>
              </a:tr>
              <a:tr h="317500">
                <a:tc>
                  <a:txBody>
                    <a:bodyPr/>
                    <a:lstStyle/>
                    <a:p>
                      <a:r>
                        <a:rPr lang="en-US" dirty="0" err="1" smtClean="0"/>
                        <a:t>boolean</a:t>
                      </a:r>
                      <a:r>
                        <a:rPr lang="en-US" dirty="0" smtClean="0"/>
                        <a:t> remove(Object o)</a:t>
                      </a:r>
                      <a:endParaRPr lang="en-US" dirty="0"/>
                    </a:p>
                  </a:txBody>
                  <a:tcPr/>
                </a:tc>
                <a:tc>
                  <a:txBody>
                    <a:bodyPr/>
                    <a:lstStyle/>
                    <a:p>
                      <a:pPr algn="just"/>
                      <a:r>
                        <a:rPr lang="en-US" dirty="0" smtClean="0"/>
                        <a:t>Removes the given object from</a:t>
                      </a:r>
                      <a:r>
                        <a:rPr lang="en-US" baseline="0" dirty="0" smtClean="0"/>
                        <a:t> the set</a:t>
                      </a:r>
                      <a:endParaRPr lang="en-US" dirty="0"/>
                    </a:p>
                  </a:txBody>
                  <a:tcPr/>
                </a:tc>
              </a:tr>
              <a:tr h="317500">
                <a:tc>
                  <a:txBody>
                    <a:bodyPr/>
                    <a:lstStyle/>
                    <a:p>
                      <a:r>
                        <a:rPr lang="en-US" dirty="0" err="1" smtClean="0"/>
                        <a:t>int</a:t>
                      </a:r>
                      <a:r>
                        <a:rPr lang="en-US" dirty="0" smtClean="0"/>
                        <a:t> size()</a:t>
                      </a:r>
                      <a:endParaRPr lang="en-US" dirty="0"/>
                    </a:p>
                  </a:txBody>
                  <a:tcPr/>
                </a:tc>
                <a:tc>
                  <a:txBody>
                    <a:bodyPr/>
                    <a:lstStyle/>
                    <a:p>
                      <a:pPr algn="just"/>
                      <a:r>
                        <a:rPr lang="en-US" dirty="0" smtClean="0"/>
                        <a:t>Returns the size</a:t>
                      </a:r>
                      <a:r>
                        <a:rPr lang="en-US" baseline="0" dirty="0" smtClean="0"/>
                        <a:t> of the set</a:t>
                      </a:r>
                      <a:endParaRPr lang="en-US" dirty="0"/>
                    </a:p>
                  </a:txBody>
                  <a:tcPr/>
                </a:tc>
              </a:tr>
            </a:tbl>
          </a:graphicData>
        </a:graphic>
      </p:graphicFrame>
      <p:sp>
        <p:nvSpPr>
          <p:cNvPr id="7" name="TextBox 6"/>
          <p:cNvSpPr txBox="1"/>
          <p:nvPr/>
        </p:nvSpPr>
        <p:spPr>
          <a:xfrm>
            <a:off x="152400" y="5562600"/>
            <a:ext cx="8763000" cy="584775"/>
          </a:xfrm>
          <a:prstGeom prst="rect">
            <a:avLst/>
          </a:prstGeom>
          <a:noFill/>
        </p:spPr>
        <p:txBody>
          <a:bodyPr wrap="square" rtlCol="0">
            <a:spAutoFit/>
          </a:bodyPr>
          <a:lstStyle/>
          <a:p>
            <a:pPr algn="just"/>
            <a:r>
              <a:rPr lang="en-US" sz="3200" dirty="0" smtClean="0">
                <a:hlinkClick r:id="rId2" action="ppaction://hlinkfile"/>
              </a:rPr>
              <a:t>ex\ex70.java</a:t>
            </a:r>
            <a:endParaRPr lang="en-US" sz="3200"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Queue Interface</a:t>
            </a:r>
            <a:endParaRPr lang="en-US" dirty="0"/>
          </a:p>
        </p:txBody>
      </p:sp>
      <p:sp>
        <p:nvSpPr>
          <p:cNvPr id="5" name="TextBox 4"/>
          <p:cNvSpPr txBox="1"/>
          <p:nvPr/>
        </p:nvSpPr>
        <p:spPr>
          <a:xfrm>
            <a:off x="228600" y="1066800"/>
            <a:ext cx="8763000" cy="5509200"/>
          </a:xfrm>
          <a:prstGeom prst="rect">
            <a:avLst/>
          </a:prstGeom>
          <a:noFill/>
        </p:spPr>
        <p:txBody>
          <a:bodyPr wrap="square" rtlCol="0">
            <a:spAutoFit/>
          </a:bodyPr>
          <a:lstStyle/>
          <a:p>
            <a:pPr algn="just"/>
            <a:r>
              <a:rPr lang="en-US" sz="3200" dirty="0" smtClean="0"/>
              <a:t>	Queue </a:t>
            </a:r>
            <a:r>
              <a:rPr lang="en-US" sz="3200" dirty="0" smtClean="0"/>
              <a:t>interface is in </a:t>
            </a:r>
            <a:r>
              <a:rPr lang="en-US" sz="3200" dirty="0" err="1" smtClean="0"/>
              <a:t>java.util</a:t>
            </a:r>
            <a:r>
              <a:rPr lang="en-US" sz="3200" dirty="0" smtClean="0"/>
              <a:t> package of </a:t>
            </a:r>
            <a:r>
              <a:rPr lang="en-US" sz="3200" dirty="0" err="1" smtClean="0"/>
              <a:t>java.Queue</a:t>
            </a:r>
            <a:r>
              <a:rPr lang="en-US" sz="3200" dirty="0" smtClean="0"/>
              <a:t> is a linear collection that supports element insertion and removal at both ends</a:t>
            </a:r>
            <a:r>
              <a:rPr lang="en-US" sz="3200" dirty="0" smtClean="0"/>
              <a:t>. A </a:t>
            </a:r>
            <a:r>
              <a:rPr lang="en-US" sz="3200" dirty="0" smtClean="0"/>
              <a:t>Queue interface extends the Collection interface to define an ordered collection for holding elements in a FIFO (first-in-first-out) manner to process them i.e. in a FIFO queue the element that is inserted firstly will also get removed first. Queue does not require any fix dimension like String array and </a:t>
            </a:r>
            <a:r>
              <a:rPr lang="en-US" sz="3200" dirty="0" err="1" smtClean="0"/>
              <a:t>int</a:t>
            </a:r>
            <a:r>
              <a:rPr lang="en-US" sz="3200" dirty="0" smtClean="0"/>
              <a:t> </a:t>
            </a:r>
            <a:r>
              <a:rPr lang="en-US" sz="3200" dirty="0" smtClean="0"/>
              <a:t>array. Besides operations</a:t>
            </a:r>
            <a:r>
              <a:rPr lang="en-US" sz="3200" dirty="0" smtClean="0"/>
              <a:t>, queues also provide </a:t>
            </a:r>
            <a:r>
              <a:rPr lang="en-US" sz="3200" dirty="0" smtClean="0"/>
              <a:t>operations like insertion</a:t>
            </a:r>
            <a:r>
              <a:rPr lang="en-US" sz="3200" dirty="0" smtClean="0"/>
              <a:t>, removal, and inspection .</a:t>
            </a:r>
            <a:endParaRPr lang="en-US" sz="3200" b="1"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Queue Interface</a:t>
            </a:r>
            <a:endParaRPr lang="en-US" dirty="0"/>
          </a:p>
        </p:txBody>
      </p:sp>
      <p:sp>
        <p:nvSpPr>
          <p:cNvPr id="5" name="TextBox 4"/>
          <p:cNvSpPr txBox="1"/>
          <p:nvPr/>
        </p:nvSpPr>
        <p:spPr>
          <a:xfrm>
            <a:off x="228600" y="1066800"/>
            <a:ext cx="8763000" cy="1077218"/>
          </a:xfrm>
          <a:prstGeom prst="rect">
            <a:avLst/>
          </a:prstGeom>
          <a:noFill/>
        </p:spPr>
        <p:txBody>
          <a:bodyPr wrap="square" rtlCol="0">
            <a:spAutoFit/>
          </a:bodyPr>
          <a:lstStyle/>
          <a:p>
            <a:pPr algn="just"/>
            <a:r>
              <a:rPr lang="en-US" sz="3200" dirty="0" smtClean="0"/>
              <a:t>	Various methods of the interface are as follows :</a:t>
            </a:r>
          </a:p>
        </p:txBody>
      </p:sp>
      <p:graphicFrame>
        <p:nvGraphicFramePr>
          <p:cNvPr id="4" name="Table 3"/>
          <p:cNvGraphicFramePr>
            <a:graphicFrameLocks noGrp="1"/>
          </p:cNvGraphicFramePr>
          <p:nvPr/>
        </p:nvGraphicFramePr>
        <p:xfrm>
          <a:off x="228600" y="2194560"/>
          <a:ext cx="8534400" cy="3657600"/>
        </p:xfrm>
        <a:graphic>
          <a:graphicData uri="http://schemas.openxmlformats.org/drawingml/2006/table">
            <a:tbl>
              <a:tblPr firstRow="1" bandRow="1">
                <a:tableStyleId>{5C22544A-7EE6-4342-B048-85BDC9FD1C3A}</a:tableStyleId>
              </a:tblPr>
              <a:tblGrid>
                <a:gridCol w="4114800"/>
                <a:gridCol w="4419600"/>
              </a:tblGrid>
              <a:tr h="317500">
                <a:tc>
                  <a:txBody>
                    <a:bodyPr/>
                    <a:lstStyle/>
                    <a:p>
                      <a:pPr algn="ctr"/>
                      <a:r>
                        <a:rPr lang="en-US" dirty="0" smtClean="0"/>
                        <a:t>Method</a:t>
                      </a:r>
                      <a:endParaRPr lang="en-US" dirty="0"/>
                    </a:p>
                  </a:txBody>
                  <a:tcPr/>
                </a:tc>
                <a:tc>
                  <a:txBody>
                    <a:bodyPr/>
                    <a:lstStyle/>
                    <a:p>
                      <a:pPr algn="ctr"/>
                      <a:r>
                        <a:rPr lang="en-US" dirty="0" smtClean="0"/>
                        <a:t>Usage</a:t>
                      </a:r>
                      <a:endParaRPr lang="en-US" dirty="0"/>
                    </a:p>
                  </a:txBody>
                  <a:tcPr/>
                </a:tc>
              </a:tr>
              <a:tr h="317500">
                <a:tc>
                  <a:txBody>
                    <a:bodyPr/>
                    <a:lstStyle/>
                    <a:p>
                      <a:r>
                        <a:rPr lang="en-US" dirty="0" err="1" smtClean="0"/>
                        <a:t>boolean</a:t>
                      </a:r>
                      <a:r>
                        <a:rPr lang="en-US" dirty="0" smtClean="0"/>
                        <a:t> add(Object</a:t>
                      </a:r>
                      <a:r>
                        <a:rPr lang="en-US" baseline="0" dirty="0" smtClean="0"/>
                        <a:t> o)</a:t>
                      </a:r>
                      <a:endParaRPr lang="en-US" dirty="0"/>
                    </a:p>
                  </a:txBody>
                  <a:tcPr/>
                </a:tc>
                <a:tc>
                  <a:txBody>
                    <a:bodyPr/>
                    <a:lstStyle/>
                    <a:p>
                      <a:pPr algn="just"/>
                      <a:r>
                        <a:rPr lang="en-US" dirty="0" smtClean="0"/>
                        <a:t>Adds the new object to the queue</a:t>
                      </a:r>
                      <a:endParaRPr lang="en-US" dirty="0"/>
                    </a:p>
                  </a:txBody>
                  <a:tcPr/>
                </a:tc>
              </a:tr>
              <a:tr h="317500">
                <a:tc>
                  <a:txBody>
                    <a:bodyPr/>
                    <a:lstStyle/>
                    <a:p>
                      <a:r>
                        <a:rPr lang="en-US" dirty="0" smtClean="0"/>
                        <a:t>Object element()</a:t>
                      </a:r>
                      <a:endParaRPr lang="en-US" dirty="0"/>
                    </a:p>
                  </a:txBody>
                  <a:tcPr/>
                </a:tc>
                <a:tc>
                  <a:txBody>
                    <a:bodyPr/>
                    <a:lstStyle/>
                    <a:p>
                      <a:pPr algn="just"/>
                      <a:r>
                        <a:rPr lang="en-US" dirty="0" smtClean="0"/>
                        <a:t>Returns the first element from the queue</a:t>
                      </a:r>
                      <a:r>
                        <a:rPr lang="en-US" baseline="0" dirty="0" smtClean="0"/>
                        <a:t> but not remove it from the queue</a:t>
                      </a:r>
                      <a:endParaRPr lang="en-US" dirty="0"/>
                    </a:p>
                  </a:txBody>
                  <a:tcPr/>
                </a:tc>
              </a:tr>
              <a:tr h="317500">
                <a:tc>
                  <a:txBody>
                    <a:bodyPr/>
                    <a:lstStyle/>
                    <a:p>
                      <a:r>
                        <a:rPr lang="en-US" dirty="0" err="1" smtClean="0"/>
                        <a:t>boolean</a:t>
                      </a:r>
                      <a:r>
                        <a:rPr lang="en-US" dirty="0" smtClean="0"/>
                        <a:t> offer(Object o)</a:t>
                      </a:r>
                      <a:endParaRPr lang="en-US" dirty="0"/>
                    </a:p>
                  </a:txBody>
                  <a:tcPr/>
                </a:tc>
                <a:tc>
                  <a:txBody>
                    <a:bodyPr/>
                    <a:lstStyle/>
                    <a:p>
                      <a:pPr algn="just"/>
                      <a:r>
                        <a:rPr lang="en-US" dirty="0" smtClean="0"/>
                        <a:t>Adds the</a:t>
                      </a:r>
                      <a:r>
                        <a:rPr lang="en-US" baseline="0" dirty="0" smtClean="0"/>
                        <a:t> new object to the queue</a:t>
                      </a:r>
                      <a:endParaRPr lang="en-US" dirty="0"/>
                    </a:p>
                  </a:txBody>
                  <a:tcPr/>
                </a:tc>
              </a:tr>
              <a:tr h="317500">
                <a:tc>
                  <a:txBody>
                    <a:bodyPr/>
                    <a:lstStyle/>
                    <a:p>
                      <a:r>
                        <a:rPr lang="en-US" dirty="0" smtClean="0"/>
                        <a:t>Object peek()</a:t>
                      </a:r>
                      <a:endParaRPr lang="en-US" dirty="0"/>
                    </a:p>
                  </a:txBody>
                  <a:tcPr/>
                </a:tc>
                <a:tc>
                  <a:txBody>
                    <a:bodyPr/>
                    <a:lstStyle/>
                    <a:p>
                      <a:pPr algn="just"/>
                      <a:r>
                        <a:rPr lang="en-US" dirty="0" smtClean="0"/>
                        <a:t>This</a:t>
                      </a:r>
                      <a:r>
                        <a:rPr lang="en-US" baseline="0" dirty="0" smtClean="0"/>
                        <a:t> method returns the first element from the queue but not remove it from the queue</a:t>
                      </a:r>
                      <a:endParaRPr lang="en-US" dirty="0"/>
                    </a:p>
                  </a:txBody>
                  <a:tcPr/>
                </a:tc>
              </a:tr>
              <a:tr h="317500">
                <a:tc>
                  <a:txBody>
                    <a:bodyPr/>
                    <a:lstStyle/>
                    <a:p>
                      <a:r>
                        <a:rPr lang="en-US" dirty="0" smtClean="0"/>
                        <a:t>Object poll()</a:t>
                      </a:r>
                      <a:endParaRPr lang="en-US" dirty="0"/>
                    </a:p>
                  </a:txBody>
                  <a:tcPr/>
                </a:tc>
                <a:tc>
                  <a:txBody>
                    <a:bodyPr/>
                    <a:lstStyle/>
                    <a:p>
                      <a:pPr algn="just"/>
                      <a:r>
                        <a:rPr lang="en-US" dirty="0" smtClean="0"/>
                        <a:t>Returns the first element from the queue</a:t>
                      </a:r>
                      <a:r>
                        <a:rPr lang="en-US" baseline="0" dirty="0" smtClean="0"/>
                        <a:t> and also remove from the queue</a:t>
                      </a:r>
                      <a:endParaRPr lang="en-US" dirty="0"/>
                    </a:p>
                  </a:txBody>
                  <a:tcPr/>
                </a:tc>
              </a:tr>
              <a:tr h="317500">
                <a:tc>
                  <a:txBody>
                    <a:bodyPr/>
                    <a:lstStyle/>
                    <a:p>
                      <a:r>
                        <a:rPr lang="en-US" dirty="0" smtClean="0"/>
                        <a:t>Object</a:t>
                      </a:r>
                      <a:r>
                        <a:rPr lang="en-US" baseline="0" dirty="0" smtClean="0"/>
                        <a:t> remove()</a:t>
                      </a:r>
                      <a:endParaRPr lang="en-US" dirty="0"/>
                    </a:p>
                  </a:txBody>
                  <a:tcPr/>
                </a:tc>
                <a:tc>
                  <a:txBody>
                    <a:bodyPr/>
                    <a:lstStyle/>
                    <a:p>
                      <a:pPr algn="just"/>
                      <a:r>
                        <a:rPr lang="en-US" dirty="0" smtClean="0"/>
                        <a:t>Returns the first element from the queue</a:t>
                      </a:r>
                      <a:r>
                        <a:rPr lang="en-US" baseline="0" dirty="0" smtClean="0"/>
                        <a:t> and also remove from the queue</a:t>
                      </a:r>
                      <a:endParaRPr lang="en-US" dirty="0"/>
                    </a:p>
                  </a:txBody>
                  <a:tcPr/>
                </a:tc>
              </a:tr>
            </a:tbl>
          </a:graphicData>
        </a:graphic>
      </p:graphicFrame>
      <p:sp>
        <p:nvSpPr>
          <p:cNvPr id="6" name="TextBox 5"/>
          <p:cNvSpPr txBox="1"/>
          <p:nvPr/>
        </p:nvSpPr>
        <p:spPr>
          <a:xfrm>
            <a:off x="152400" y="5968425"/>
            <a:ext cx="8763000" cy="584775"/>
          </a:xfrm>
          <a:prstGeom prst="rect">
            <a:avLst/>
          </a:prstGeom>
          <a:noFill/>
        </p:spPr>
        <p:txBody>
          <a:bodyPr wrap="square" rtlCol="0">
            <a:spAutoFit/>
          </a:bodyPr>
          <a:lstStyle/>
          <a:p>
            <a:pPr algn="just"/>
            <a:r>
              <a:rPr lang="en-US" sz="3200" dirty="0" smtClean="0">
                <a:hlinkClick r:id="rId2" action="ppaction://hlinkfile"/>
              </a:rPr>
              <a:t>ex\ex71.java</a:t>
            </a:r>
            <a:endParaRPr lang="en-US" sz="3200"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SortedSet</a:t>
            </a:r>
            <a:r>
              <a:rPr lang="en-US" b="1" dirty="0" smtClean="0"/>
              <a:t> </a:t>
            </a:r>
            <a:r>
              <a:rPr lang="en-US" b="1" dirty="0" smtClean="0"/>
              <a:t>Interface</a:t>
            </a:r>
            <a:endParaRPr lang="en-US" dirty="0"/>
          </a:p>
        </p:txBody>
      </p:sp>
      <p:sp>
        <p:nvSpPr>
          <p:cNvPr id="5" name="TextBox 4"/>
          <p:cNvSpPr txBox="1"/>
          <p:nvPr/>
        </p:nvSpPr>
        <p:spPr>
          <a:xfrm>
            <a:off x="228600" y="1066800"/>
            <a:ext cx="8763000" cy="4524315"/>
          </a:xfrm>
          <a:prstGeom prst="rect">
            <a:avLst/>
          </a:prstGeom>
          <a:noFill/>
        </p:spPr>
        <p:txBody>
          <a:bodyPr wrap="square" rtlCol="0">
            <a:spAutoFit/>
          </a:bodyPr>
          <a:lstStyle/>
          <a:p>
            <a:pPr algn="just"/>
            <a:r>
              <a:rPr lang="en-US" sz="3200" dirty="0" smtClean="0"/>
              <a:t>	</a:t>
            </a:r>
            <a:r>
              <a:rPr lang="en-US" sz="3200" dirty="0" err="1" smtClean="0"/>
              <a:t>SortedSet</a:t>
            </a:r>
            <a:r>
              <a:rPr lang="en-US" sz="3200" dirty="0" smtClean="0"/>
              <a:t> </a:t>
            </a:r>
            <a:r>
              <a:rPr lang="en-US" sz="3200" dirty="0" smtClean="0"/>
              <a:t>interface is part of </a:t>
            </a:r>
            <a:r>
              <a:rPr lang="en-US" sz="3200" dirty="0" err="1" smtClean="0"/>
              <a:t>java.util</a:t>
            </a:r>
            <a:r>
              <a:rPr lang="en-US" sz="3200" dirty="0" smtClean="0"/>
              <a:t> package. </a:t>
            </a:r>
            <a:r>
              <a:rPr lang="en-US" sz="3200" dirty="0" err="1" smtClean="0"/>
              <a:t>SortedSet</a:t>
            </a:r>
            <a:r>
              <a:rPr lang="en-US" sz="3200" dirty="0" smtClean="0"/>
              <a:t> interface can add value add(value) elements. Value of </a:t>
            </a:r>
            <a:r>
              <a:rPr lang="en-US" sz="3200" dirty="0" err="1" smtClean="0"/>
              <a:t>SortedSet</a:t>
            </a:r>
            <a:r>
              <a:rPr lang="en-US" sz="3200" dirty="0" smtClean="0"/>
              <a:t> can get by </a:t>
            </a:r>
            <a:r>
              <a:rPr lang="en-US" sz="3200" dirty="0" err="1" smtClean="0"/>
              <a:t>Iterator</a:t>
            </a:r>
            <a:r>
              <a:rPr lang="en-US" sz="3200" dirty="0" smtClean="0"/>
              <a:t> </a:t>
            </a:r>
            <a:r>
              <a:rPr lang="en-US" sz="3200" dirty="0" smtClean="0"/>
              <a:t>Interface. The </a:t>
            </a:r>
            <a:r>
              <a:rPr lang="en-US" sz="3200" dirty="0" err="1" smtClean="0"/>
              <a:t>java.util.SortedSet</a:t>
            </a:r>
            <a:r>
              <a:rPr lang="en-US" sz="3200" dirty="0" smtClean="0"/>
              <a:t> interface is a subtype of the </a:t>
            </a:r>
            <a:r>
              <a:rPr lang="en-US" sz="3200" dirty="0" err="1" smtClean="0"/>
              <a:t>java.util.Set</a:t>
            </a:r>
            <a:r>
              <a:rPr lang="en-US" sz="3200" dirty="0" smtClean="0"/>
              <a:t> interface. It behaves like a normal set with the exception that the elements are sorted internally. This means that when you iterate the elements of a </a:t>
            </a:r>
            <a:r>
              <a:rPr lang="en-US" sz="3200" dirty="0" err="1" smtClean="0"/>
              <a:t>SortedSet</a:t>
            </a:r>
            <a:r>
              <a:rPr lang="en-US" sz="3200" dirty="0" smtClean="0"/>
              <a:t> the elements are returned in the sorted order.</a:t>
            </a:r>
            <a:endParaRPr lang="en-US" sz="3200" b="1"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SortedSet</a:t>
            </a:r>
            <a:r>
              <a:rPr lang="en-US" b="1" dirty="0" smtClean="0"/>
              <a:t> Interface</a:t>
            </a:r>
            <a:endParaRPr lang="en-US" dirty="0"/>
          </a:p>
        </p:txBody>
      </p:sp>
      <p:sp>
        <p:nvSpPr>
          <p:cNvPr id="5" name="TextBox 4"/>
          <p:cNvSpPr txBox="1"/>
          <p:nvPr/>
        </p:nvSpPr>
        <p:spPr>
          <a:xfrm>
            <a:off x="228600" y="1066800"/>
            <a:ext cx="8763000" cy="1077218"/>
          </a:xfrm>
          <a:prstGeom prst="rect">
            <a:avLst/>
          </a:prstGeom>
          <a:noFill/>
        </p:spPr>
        <p:txBody>
          <a:bodyPr wrap="square" rtlCol="0">
            <a:spAutoFit/>
          </a:bodyPr>
          <a:lstStyle/>
          <a:p>
            <a:pPr algn="just"/>
            <a:r>
              <a:rPr lang="en-US" sz="3200" dirty="0" smtClean="0"/>
              <a:t>	Various methods of the interface are as follows :</a:t>
            </a:r>
          </a:p>
        </p:txBody>
      </p:sp>
      <p:graphicFrame>
        <p:nvGraphicFramePr>
          <p:cNvPr id="4" name="Table 3"/>
          <p:cNvGraphicFramePr>
            <a:graphicFrameLocks noGrp="1"/>
          </p:cNvGraphicFramePr>
          <p:nvPr/>
        </p:nvGraphicFramePr>
        <p:xfrm>
          <a:off x="228600" y="2194560"/>
          <a:ext cx="8534400" cy="3200400"/>
        </p:xfrm>
        <a:graphic>
          <a:graphicData uri="http://schemas.openxmlformats.org/drawingml/2006/table">
            <a:tbl>
              <a:tblPr firstRow="1" bandRow="1">
                <a:tableStyleId>{5C22544A-7EE6-4342-B048-85BDC9FD1C3A}</a:tableStyleId>
              </a:tblPr>
              <a:tblGrid>
                <a:gridCol w="4114800"/>
                <a:gridCol w="4419600"/>
              </a:tblGrid>
              <a:tr h="317500">
                <a:tc>
                  <a:txBody>
                    <a:bodyPr/>
                    <a:lstStyle/>
                    <a:p>
                      <a:pPr algn="ctr"/>
                      <a:r>
                        <a:rPr lang="en-US" dirty="0" smtClean="0"/>
                        <a:t>Method</a:t>
                      </a:r>
                      <a:endParaRPr lang="en-US" dirty="0"/>
                    </a:p>
                  </a:txBody>
                  <a:tcPr/>
                </a:tc>
                <a:tc>
                  <a:txBody>
                    <a:bodyPr/>
                    <a:lstStyle/>
                    <a:p>
                      <a:pPr algn="ctr"/>
                      <a:r>
                        <a:rPr lang="en-US" dirty="0" smtClean="0"/>
                        <a:t>Usage</a:t>
                      </a:r>
                      <a:endParaRPr lang="en-US" dirty="0"/>
                    </a:p>
                  </a:txBody>
                  <a:tcPr/>
                </a:tc>
              </a:tr>
              <a:tr h="317500">
                <a:tc>
                  <a:txBody>
                    <a:bodyPr/>
                    <a:lstStyle/>
                    <a:p>
                      <a:r>
                        <a:rPr lang="en-US" dirty="0" smtClean="0"/>
                        <a:t>Object first()</a:t>
                      </a:r>
                      <a:endParaRPr lang="en-US" dirty="0"/>
                    </a:p>
                  </a:txBody>
                  <a:tcPr/>
                </a:tc>
                <a:tc>
                  <a:txBody>
                    <a:bodyPr/>
                    <a:lstStyle/>
                    <a:p>
                      <a:pPr algn="just"/>
                      <a:r>
                        <a:rPr lang="en-US" dirty="0" smtClean="0"/>
                        <a:t>Returns the first (lowest) element</a:t>
                      </a:r>
                      <a:r>
                        <a:rPr lang="en-US" baseline="0" dirty="0" smtClean="0"/>
                        <a:t> from the sorted set</a:t>
                      </a:r>
                      <a:endParaRPr lang="en-US" dirty="0"/>
                    </a:p>
                  </a:txBody>
                  <a:tcPr/>
                </a:tc>
              </a:tr>
              <a:tr h="317500">
                <a:tc>
                  <a:txBody>
                    <a:bodyPr/>
                    <a:lstStyle/>
                    <a:p>
                      <a:r>
                        <a:rPr lang="en-US" dirty="0" smtClean="0"/>
                        <a:t>Object last()</a:t>
                      </a:r>
                      <a:endParaRPr lang="en-US" dirty="0"/>
                    </a:p>
                  </a:txBody>
                  <a:tcPr/>
                </a:tc>
                <a:tc>
                  <a:txBody>
                    <a:bodyPr/>
                    <a:lstStyle/>
                    <a:p>
                      <a:pPr algn="just"/>
                      <a:r>
                        <a:rPr lang="en-US" dirty="0" smtClean="0"/>
                        <a:t>Returns the last (highest) element from the sorted</a:t>
                      </a:r>
                      <a:r>
                        <a:rPr lang="en-US" baseline="0" dirty="0" smtClean="0"/>
                        <a:t> set</a:t>
                      </a:r>
                      <a:endParaRPr lang="en-US" dirty="0"/>
                    </a:p>
                  </a:txBody>
                  <a:tcPr/>
                </a:tc>
              </a:tr>
              <a:tr h="317500">
                <a:tc>
                  <a:txBody>
                    <a:bodyPr/>
                    <a:lstStyle/>
                    <a:p>
                      <a:r>
                        <a:rPr lang="en-US" dirty="0" err="1" smtClean="0"/>
                        <a:t>SortedSet</a:t>
                      </a:r>
                      <a:r>
                        <a:rPr lang="en-US" dirty="0" smtClean="0"/>
                        <a:t> </a:t>
                      </a:r>
                      <a:r>
                        <a:rPr lang="en-US" dirty="0" err="1" smtClean="0"/>
                        <a:t>subSet</a:t>
                      </a:r>
                      <a:r>
                        <a:rPr lang="en-US" dirty="0" smtClean="0"/>
                        <a:t>(Object from, Object to)</a:t>
                      </a:r>
                      <a:endParaRPr lang="en-US" dirty="0"/>
                    </a:p>
                  </a:txBody>
                  <a:tcPr/>
                </a:tc>
                <a:tc>
                  <a:txBody>
                    <a:bodyPr/>
                    <a:lstStyle/>
                    <a:p>
                      <a:pPr algn="just"/>
                      <a:r>
                        <a:rPr lang="en-US" dirty="0" smtClean="0"/>
                        <a:t>Returns a new </a:t>
                      </a:r>
                      <a:r>
                        <a:rPr lang="en-US" dirty="0" err="1" smtClean="0"/>
                        <a:t>SortedSet</a:t>
                      </a:r>
                      <a:r>
                        <a:rPr lang="en-US" baseline="0" dirty="0" smtClean="0"/>
                        <a:t> in which objects are from (inclusive) to </a:t>
                      </a:r>
                      <a:r>
                        <a:rPr lang="en-US" baseline="0" dirty="0" err="1" smtClean="0"/>
                        <a:t>to</a:t>
                      </a:r>
                      <a:r>
                        <a:rPr lang="en-US" baseline="0" dirty="0" smtClean="0"/>
                        <a:t>(exclusive)</a:t>
                      </a:r>
                      <a:endParaRPr lang="en-US" dirty="0"/>
                    </a:p>
                  </a:txBody>
                  <a:tcPr/>
                </a:tc>
              </a:tr>
              <a:tr h="317500">
                <a:tc>
                  <a:txBody>
                    <a:bodyPr/>
                    <a:lstStyle/>
                    <a:p>
                      <a:r>
                        <a:rPr lang="en-US" dirty="0" err="1" smtClean="0"/>
                        <a:t>SortedSet</a:t>
                      </a:r>
                      <a:r>
                        <a:rPr lang="en-US" dirty="0" smtClean="0"/>
                        <a:t> </a:t>
                      </a:r>
                      <a:r>
                        <a:rPr lang="en-US" dirty="0" err="1" smtClean="0"/>
                        <a:t>tailSet</a:t>
                      </a:r>
                      <a:r>
                        <a:rPr lang="en-US" dirty="0" smtClean="0"/>
                        <a:t>(Object</a:t>
                      </a:r>
                      <a:r>
                        <a:rPr lang="en-US" baseline="0" dirty="0" smtClean="0"/>
                        <a:t> from)</a:t>
                      </a:r>
                      <a:endParaRPr lang="en-US" dirty="0"/>
                    </a:p>
                  </a:txBody>
                  <a:tcPr/>
                </a:tc>
                <a:tc>
                  <a:txBody>
                    <a:bodyPr/>
                    <a:lstStyle/>
                    <a:p>
                      <a:pPr algn="just"/>
                      <a:r>
                        <a:rPr lang="en-US" dirty="0" smtClean="0"/>
                        <a:t>Returns a new </a:t>
                      </a:r>
                      <a:r>
                        <a:rPr lang="en-US" dirty="0" err="1" smtClean="0"/>
                        <a:t>SortedSet</a:t>
                      </a:r>
                      <a:r>
                        <a:rPr lang="en-US" baseline="0" dirty="0" smtClean="0"/>
                        <a:t> in which objects are greater than or equal to the given from element.</a:t>
                      </a:r>
                      <a:endParaRPr lang="en-US" dirty="0"/>
                    </a:p>
                  </a:txBody>
                  <a:tcPr/>
                </a:tc>
              </a:tr>
            </a:tbl>
          </a:graphicData>
        </a:graphic>
      </p:graphicFrame>
      <p:sp>
        <p:nvSpPr>
          <p:cNvPr id="6" name="TextBox 5"/>
          <p:cNvSpPr txBox="1"/>
          <p:nvPr/>
        </p:nvSpPr>
        <p:spPr>
          <a:xfrm>
            <a:off x="152400" y="5968425"/>
            <a:ext cx="8763000" cy="584775"/>
          </a:xfrm>
          <a:prstGeom prst="rect">
            <a:avLst/>
          </a:prstGeom>
          <a:noFill/>
        </p:spPr>
        <p:txBody>
          <a:bodyPr wrap="square" rtlCol="0">
            <a:spAutoFit/>
          </a:bodyPr>
          <a:lstStyle/>
          <a:p>
            <a:pPr algn="just"/>
            <a:r>
              <a:rPr lang="en-US" sz="3200" dirty="0" smtClean="0">
                <a:hlinkClick r:id="rId2" action="ppaction://hlinkfile"/>
              </a:rPr>
              <a:t>ex\ex72.java</a:t>
            </a:r>
            <a:endParaRPr lang="en-US" sz="3200"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SortedMap</a:t>
            </a:r>
            <a:r>
              <a:rPr lang="en-US" b="1" dirty="0" smtClean="0"/>
              <a:t> Interface</a:t>
            </a:r>
            <a:endParaRPr lang="en-US" dirty="0"/>
          </a:p>
        </p:txBody>
      </p:sp>
      <p:sp>
        <p:nvSpPr>
          <p:cNvPr id="5" name="TextBox 4"/>
          <p:cNvSpPr txBox="1"/>
          <p:nvPr/>
        </p:nvSpPr>
        <p:spPr>
          <a:xfrm>
            <a:off x="228600" y="1066800"/>
            <a:ext cx="8763000" cy="5509200"/>
          </a:xfrm>
          <a:prstGeom prst="rect">
            <a:avLst/>
          </a:prstGeom>
          <a:noFill/>
        </p:spPr>
        <p:txBody>
          <a:bodyPr wrap="square" rtlCol="0">
            <a:spAutoFit/>
          </a:bodyPr>
          <a:lstStyle/>
          <a:p>
            <a:pPr algn="just"/>
            <a:r>
              <a:rPr lang="en-US" sz="3200" dirty="0" smtClean="0"/>
              <a:t>	The </a:t>
            </a:r>
            <a:r>
              <a:rPr lang="en-US" sz="3200" dirty="0" err="1" smtClean="0"/>
              <a:t>java.util.SortedMap</a:t>
            </a:r>
            <a:r>
              <a:rPr lang="en-US" sz="3200" dirty="0" smtClean="0"/>
              <a:t> interface is a subtype of the </a:t>
            </a:r>
            <a:r>
              <a:rPr lang="en-US" sz="3200" dirty="0" err="1" smtClean="0"/>
              <a:t>java.util.Map</a:t>
            </a:r>
            <a:r>
              <a:rPr lang="en-US" sz="3200" dirty="0" smtClean="0"/>
              <a:t> interface, with the addition that the elements stored in the map are sorted internally</a:t>
            </a:r>
            <a:r>
              <a:rPr lang="en-US" sz="3200" dirty="0" smtClean="0"/>
              <a:t>. The </a:t>
            </a:r>
            <a:r>
              <a:rPr lang="en-US" sz="3200" dirty="0" err="1" smtClean="0"/>
              <a:t>SortedMap</a:t>
            </a:r>
            <a:r>
              <a:rPr lang="en-US" sz="3200" dirty="0" smtClean="0"/>
              <a:t> interface extends Map. It ensures that the entries are maintained in ascending key order</a:t>
            </a:r>
            <a:r>
              <a:rPr lang="en-US" sz="3200" dirty="0" smtClean="0"/>
              <a:t>. By </a:t>
            </a:r>
            <a:r>
              <a:rPr lang="en-US" sz="3200" dirty="0" smtClean="0"/>
              <a:t>default the elements are iterated in ascending order, starting with the "smallest" and moving towards the "largest". But it is also possible to iterate the elements in descending order using the method </a:t>
            </a:r>
            <a:r>
              <a:rPr lang="en-US" sz="3200" dirty="0" err="1" smtClean="0"/>
              <a:t>TreeMap.descendingKeySet</a:t>
            </a:r>
            <a:r>
              <a:rPr lang="en-US" sz="3200" dirty="0" smtClean="0"/>
              <a:t>().</a:t>
            </a:r>
            <a:endParaRPr lang="en-US" sz="3200" b="1"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Collection Interface</a:t>
            </a:r>
            <a:endParaRPr lang="en-US" dirty="0"/>
          </a:p>
        </p:txBody>
      </p:sp>
      <p:pic>
        <p:nvPicPr>
          <p:cNvPr id="5" name="Picture 4" descr="CollectionInterfaces.gif"/>
          <p:cNvPicPr>
            <a:picLocks noChangeAspect="1"/>
          </p:cNvPicPr>
          <p:nvPr/>
        </p:nvPicPr>
        <p:blipFill>
          <a:blip r:embed="rId2"/>
          <a:stretch>
            <a:fillRect/>
          </a:stretch>
        </p:blipFill>
        <p:spPr>
          <a:xfrm>
            <a:off x="1219200" y="1371600"/>
            <a:ext cx="6629400" cy="4977785"/>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SortedMap</a:t>
            </a:r>
            <a:r>
              <a:rPr lang="en-US" b="1" dirty="0" smtClean="0"/>
              <a:t> Interface</a:t>
            </a:r>
            <a:endParaRPr lang="en-US" dirty="0"/>
          </a:p>
        </p:txBody>
      </p:sp>
      <p:sp>
        <p:nvSpPr>
          <p:cNvPr id="5" name="TextBox 4"/>
          <p:cNvSpPr txBox="1"/>
          <p:nvPr/>
        </p:nvSpPr>
        <p:spPr>
          <a:xfrm>
            <a:off x="228600" y="1066800"/>
            <a:ext cx="8763000" cy="1077218"/>
          </a:xfrm>
          <a:prstGeom prst="rect">
            <a:avLst/>
          </a:prstGeom>
          <a:noFill/>
        </p:spPr>
        <p:txBody>
          <a:bodyPr wrap="square" rtlCol="0">
            <a:spAutoFit/>
          </a:bodyPr>
          <a:lstStyle/>
          <a:p>
            <a:pPr algn="just"/>
            <a:r>
              <a:rPr lang="en-US" sz="3200" dirty="0" smtClean="0"/>
              <a:t>	Various methods of the interface are as follows :</a:t>
            </a:r>
          </a:p>
        </p:txBody>
      </p:sp>
      <p:graphicFrame>
        <p:nvGraphicFramePr>
          <p:cNvPr id="4" name="Table 3"/>
          <p:cNvGraphicFramePr>
            <a:graphicFrameLocks noGrp="1"/>
          </p:cNvGraphicFramePr>
          <p:nvPr/>
        </p:nvGraphicFramePr>
        <p:xfrm>
          <a:off x="228600" y="2194560"/>
          <a:ext cx="8534400" cy="3566160"/>
        </p:xfrm>
        <a:graphic>
          <a:graphicData uri="http://schemas.openxmlformats.org/drawingml/2006/table">
            <a:tbl>
              <a:tblPr firstRow="1" bandRow="1">
                <a:tableStyleId>{5C22544A-7EE6-4342-B048-85BDC9FD1C3A}</a:tableStyleId>
              </a:tblPr>
              <a:tblGrid>
                <a:gridCol w="4267200"/>
                <a:gridCol w="4267200"/>
              </a:tblGrid>
              <a:tr h="317500">
                <a:tc>
                  <a:txBody>
                    <a:bodyPr/>
                    <a:lstStyle/>
                    <a:p>
                      <a:pPr algn="ctr"/>
                      <a:r>
                        <a:rPr lang="en-US" dirty="0" smtClean="0"/>
                        <a:t>Method</a:t>
                      </a:r>
                      <a:endParaRPr lang="en-US" dirty="0"/>
                    </a:p>
                  </a:txBody>
                  <a:tcPr/>
                </a:tc>
                <a:tc>
                  <a:txBody>
                    <a:bodyPr/>
                    <a:lstStyle/>
                    <a:p>
                      <a:pPr algn="ctr"/>
                      <a:r>
                        <a:rPr lang="en-US" dirty="0" smtClean="0"/>
                        <a:t>Usage</a:t>
                      </a:r>
                      <a:endParaRPr lang="en-US" dirty="0"/>
                    </a:p>
                  </a:txBody>
                  <a:tcPr/>
                </a:tc>
              </a:tr>
              <a:tr h="317500">
                <a:tc>
                  <a:txBody>
                    <a:bodyPr/>
                    <a:lstStyle/>
                    <a:p>
                      <a:r>
                        <a:rPr lang="en-US" dirty="0" smtClean="0"/>
                        <a:t>Object </a:t>
                      </a:r>
                      <a:r>
                        <a:rPr lang="en-US" dirty="0" err="1" smtClean="0"/>
                        <a:t>firstKey</a:t>
                      </a:r>
                      <a:r>
                        <a:rPr lang="en-US" dirty="0" smtClean="0"/>
                        <a:t>()</a:t>
                      </a:r>
                      <a:endParaRPr lang="en-US" dirty="0"/>
                    </a:p>
                  </a:txBody>
                  <a:tcPr/>
                </a:tc>
                <a:tc>
                  <a:txBody>
                    <a:bodyPr/>
                    <a:lstStyle/>
                    <a:p>
                      <a:pPr algn="just"/>
                      <a:r>
                        <a:rPr lang="en-US" dirty="0" smtClean="0"/>
                        <a:t>Returns</a:t>
                      </a:r>
                      <a:r>
                        <a:rPr lang="en-US" baseline="0" dirty="0" smtClean="0"/>
                        <a:t> the first (lowest) element from the </a:t>
                      </a:r>
                      <a:r>
                        <a:rPr lang="en-US" baseline="0" dirty="0" err="1" smtClean="0"/>
                        <a:t>SortedMap</a:t>
                      </a:r>
                      <a:endParaRPr lang="en-US" dirty="0"/>
                    </a:p>
                  </a:txBody>
                  <a:tcPr/>
                </a:tc>
              </a:tr>
              <a:tr h="317500">
                <a:tc>
                  <a:txBody>
                    <a:bodyPr/>
                    <a:lstStyle/>
                    <a:p>
                      <a:r>
                        <a:rPr lang="en-US" dirty="0" err="1" smtClean="0"/>
                        <a:t>SortedMap</a:t>
                      </a:r>
                      <a:r>
                        <a:rPr lang="en-US" dirty="0" smtClean="0"/>
                        <a:t> </a:t>
                      </a:r>
                      <a:r>
                        <a:rPr lang="en-US" dirty="0" err="1" smtClean="0"/>
                        <a:t>headMap</a:t>
                      </a:r>
                      <a:r>
                        <a:rPr lang="en-US" dirty="0" smtClean="0"/>
                        <a:t>(Object </a:t>
                      </a:r>
                      <a:r>
                        <a:rPr lang="en-US" dirty="0" err="1" smtClean="0"/>
                        <a:t>toKey</a:t>
                      </a:r>
                      <a:r>
                        <a:rPr lang="en-US" dirty="0" smtClean="0"/>
                        <a:t>)</a:t>
                      </a:r>
                      <a:endParaRPr lang="en-US" dirty="0"/>
                    </a:p>
                  </a:txBody>
                  <a:tcPr/>
                </a:tc>
                <a:tc>
                  <a:txBody>
                    <a:bodyPr/>
                    <a:lstStyle/>
                    <a:p>
                      <a:pPr algn="just"/>
                      <a:r>
                        <a:rPr lang="en-US" dirty="0" smtClean="0"/>
                        <a:t>Returns a new </a:t>
                      </a:r>
                      <a:r>
                        <a:rPr lang="en-US" dirty="0" err="1" smtClean="0"/>
                        <a:t>SortedMap</a:t>
                      </a:r>
                      <a:r>
                        <a:rPr lang="en-US" baseline="0" dirty="0" smtClean="0"/>
                        <a:t> whose values are strictly less than the given key value.</a:t>
                      </a:r>
                      <a:endParaRPr lang="en-US" dirty="0"/>
                    </a:p>
                  </a:txBody>
                  <a:tcPr/>
                </a:tc>
              </a:tr>
              <a:tr h="317500">
                <a:tc>
                  <a:txBody>
                    <a:bodyPr/>
                    <a:lstStyle/>
                    <a:p>
                      <a:r>
                        <a:rPr lang="en-US" dirty="0" smtClean="0"/>
                        <a:t>Object </a:t>
                      </a:r>
                      <a:r>
                        <a:rPr lang="en-US" dirty="0" err="1" smtClean="0"/>
                        <a:t>lastKey</a:t>
                      </a:r>
                      <a:r>
                        <a:rPr lang="en-US" dirty="0" smtClean="0"/>
                        <a:t>()</a:t>
                      </a:r>
                      <a:endParaRPr lang="en-US" dirty="0"/>
                    </a:p>
                  </a:txBody>
                  <a:tcPr/>
                </a:tc>
                <a:tc>
                  <a:txBody>
                    <a:bodyPr/>
                    <a:lstStyle/>
                    <a:p>
                      <a:pPr algn="just"/>
                      <a:r>
                        <a:rPr lang="en-US" dirty="0" smtClean="0"/>
                        <a:t>Returns the last</a:t>
                      </a:r>
                      <a:r>
                        <a:rPr lang="en-US" baseline="0" dirty="0" smtClean="0"/>
                        <a:t> (highest) element from the </a:t>
                      </a:r>
                      <a:r>
                        <a:rPr lang="en-US" baseline="0" dirty="0" err="1" smtClean="0"/>
                        <a:t>SortedMap</a:t>
                      </a:r>
                      <a:endParaRPr lang="en-US" dirty="0"/>
                    </a:p>
                  </a:txBody>
                  <a:tcPr/>
                </a:tc>
              </a:tr>
              <a:tr h="317500">
                <a:tc>
                  <a:txBody>
                    <a:bodyPr/>
                    <a:lstStyle/>
                    <a:p>
                      <a:r>
                        <a:rPr lang="en-US" dirty="0" err="1" smtClean="0"/>
                        <a:t>SortedMap</a:t>
                      </a:r>
                      <a:r>
                        <a:rPr lang="en-US" baseline="0" dirty="0" smtClean="0"/>
                        <a:t> </a:t>
                      </a:r>
                      <a:r>
                        <a:rPr lang="en-US" baseline="0" dirty="0" err="1" smtClean="0"/>
                        <a:t>subMap</a:t>
                      </a:r>
                      <a:r>
                        <a:rPr lang="en-US" baseline="0" dirty="0" smtClean="0"/>
                        <a:t>(Object from, Object to)</a:t>
                      </a:r>
                      <a:endParaRPr lang="en-US" dirty="0"/>
                    </a:p>
                  </a:txBody>
                  <a:tcPr/>
                </a:tc>
                <a:tc>
                  <a:txBody>
                    <a:bodyPr/>
                    <a:lstStyle/>
                    <a:p>
                      <a:pPr algn="just"/>
                      <a:r>
                        <a:rPr lang="en-US" dirty="0" smtClean="0"/>
                        <a:t>Returns</a:t>
                      </a:r>
                      <a:r>
                        <a:rPr lang="en-US" baseline="0" dirty="0" smtClean="0"/>
                        <a:t> a new </a:t>
                      </a:r>
                      <a:r>
                        <a:rPr lang="en-US" baseline="0" dirty="0" err="1" smtClean="0"/>
                        <a:t>SortedMap</a:t>
                      </a:r>
                      <a:r>
                        <a:rPr lang="en-US" baseline="0" dirty="0" smtClean="0"/>
                        <a:t> of given values from(including) to </a:t>
                      </a:r>
                      <a:r>
                        <a:rPr lang="en-US" baseline="0" dirty="0" err="1" smtClean="0"/>
                        <a:t>to</a:t>
                      </a:r>
                      <a:r>
                        <a:rPr lang="en-US" baseline="0" dirty="0" smtClean="0"/>
                        <a:t>(excluding)</a:t>
                      </a:r>
                      <a:endParaRPr lang="en-US" dirty="0"/>
                    </a:p>
                  </a:txBody>
                  <a:tcPr/>
                </a:tc>
              </a:tr>
              <a:tr h="317500">
                <a:tc>
                  <a:txBody>
                    <a:bodyPr/>
                    <a:lstStyle/>
                    <a:p>
                      <a:r>
                        <a:rPr lang="en-US" dirty="0" err="1" smtClean="0"/>
                        <a:t>SortedMap</a:t>
                      </a:r>
                      <a:r>
                        <a:rPr lang="en-US" dirty="0" smtClean="0"/>
                        <a:t> </a:t>
                      </a:r>
                      <a:r>
                        <a:rPr lang="en-US" dirty="0" err="1" smtClean="0"/>
                        <a:t>tailMap</a:t>
                      </a:r>
                      <a:r>
                        <a:rPr lang="en-US" dirty="0" smtClean="0"/>
                        <a:t>(Object </a:t>
                      </a:r>
                      <a:r>
                        <a:rPr lang="en-US" dirty="0" err="1" smtClean="0"/>
                        <a:t>fromKey</a:t>
                      </a:r>
                      <a:r>
                        <a:rPr lang="en-US" dirty="0" smtClean="0"/>
                        <a:t>)</a:t>
                      </a:r>
                      <a:endParaRPr lang="en-US" dirty="0"/>
                    </a:p>
                  </a:txBody>
                  <a:tcPr/>
                </a:tc>
                <a:tc>
                  <a:txBody>
                    <a:bodyPr/>
                    <a:lstStyle/>
                    <a:p>
                      <a:pPr algn="just"/>
                      <a:r>
                        <a:rPr lang="en-US" dirty="0" smtClean="0"/>
                        <a:t>Returns a new </a:t>
                      </a:r>
                      <a:r>
                        <a:rPr lang="en-US" dirty="0" err="1" smtClean="0"/>
                        <a:t>SortedMap</a:t>
                      </a:r>
                      <a:r>
                        <a:rPr lang="en-US" baseline="0" dirty="0" smtClean="0"/>
                        <a:t> whose values are greater than or equal to given key</a:t>
                      </a:r>
                      <a:endParaRPr lang="en-US" dirty="0"/>
                    </a:p>
                  </a:txBody>
                  <a:tcPr/>
                </a:tc>
              </a:tr>
            </a:tbl>
          </a:graphicData>
        </a:graphic>
      </p:graphicFrame>
      <p:sp>
        <p:nvSpPr>
          <p:cNvPr id="6" name="TextBox 5"/>
          <p:cNvSpPr txBox="1"/>
          <p:nvPr/>
        </p:nvSpPr>
        <p:spPr>
          <a:xfrm>
            <a:off x="152400" y="5968425"/>
            <a:ext cx="8763000" cy="584775"/>
          </a:xfrm>
          <a:prstGeom prst="rect">
            <a:avLst/>
          </a:prstGeom>
          <a:noFill/>
        </p:spPr>
        <p:txBody>
          <a:bodyPr wrap="square" rtlCol="0">
            <a:spAutoFit/>
          </a:bodyPr>
          <a:lstStyle/>
          <a:p>
            <a:pPr algn="just"/>
            <a:r>
              <a:rPr lang="en-US" sz="3200" dirty="0" smtClean="0">
                <a:hlinkClick r:id="rId2" action="ppaction://hlinkfile"/>
              </a:rPr>
              <a:t>ex\ex73.java</a:t>
            </a:r>
            <a:endParaRPr lang="en-US" sz="3200"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More Details on Collection Framework</a:t>
            </a:r>
            <a:endParaRPr lang="en-US" dirty="0"/>
          </a:p>
        </p:txBody>
      </p:sp>
      <p:sp>
        <p:nvSpPr>
          <p:cNvPr id="5" name="TextBox 4"/>
          <p:cNvSpPr txBox="1"/>
          <p:nvPr/>
        </p:nvSpPr>
        <p:spPr>
          <a:xfrm>
            <a:off x="228600" y="1066800"/>
            <a:ext cx="8763000" cy="2923877"/>
          </a:xfrm>
          <a:prstGeom prst="rect">
            <a:avLst/>
          </a:prstGeom>
          <a:noFill/>
        </p:spPr>
        <p:txBody>
          <a:bodyPr wrap="square" rtlCol="0">
            <a:spAutoFit/>
          </a:bodyPr>
          <a:lstStyle/>
          <a:p>
            <a:pPr algn="just"/>
            <a:r>
              <a:rPr lang="en-US" sz="3200" dirty="0" smtClean="0"/>
              <a:t>	</a:t>
            </a:r>
            <a:r>
              <a:rPr lang="en-US" sz="3200" dirty="0" smtClean="0"/>
              <a:t>If you need more details on collection framework then you can visit the website </a:t>
            </a:r>
          </a:p>
          <a:p>
            <a:pPr algn="just"/>
            <a:r>
              <a:rPr lang="en-US" sz="2800" dirty="0" smtClean="0">
                <a:hlinkClick r:id="rId2"/>
              </a:rPr>
              <a:t>http://www.devmanuals.com/tutorials/java/collections</a:t>
            </a:r>
            <a:r>
              <a:rPr lang="en-US" sz="2800" dirty="0" smtClean="0">
                <a:hlinkClick r:id="rId2"/>
              </a:rPr>
              <a:t>/</a:t>
            </a:r>
            <a:endParaRPr lang="en-US" sz="2800" dirty="0" smtClean="0"/>
          </a:p>
          <a:p>
            <a:pPr algn="just"/>
            <a:endParaRPr lang="en-US" sz="2800" dirty="0" smtClean="0"/>
          </a:p>
          <a:p>
            <a:pPr algn="just"/>
            <a:r>
              <a:rPr lang="en-US" sz="3200" dirty="0" smtClean="0"/>
              <a:t>	On this website you will get all the details and examples of collection framework</a:t>
            </a:r>
            <a:endParaRPr lang="en-US" sz="3200"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95600"/>
            <a:ext cx="9144000" cy="1470025"/>
          </a:xfrm>
        </p:spPr>
        <p:txBody>
          <a:bodyPr>
            <a:normAutofit/>
          </a:bodyPr>
          <a:lstStyle/>
          <a:p>
            <a:r>
              <a:rPr lang="en-US" sz="7200" b="1" dirty="0" smtClean="0"/>
              <a:t>Thank You</a:t>
            </a:r>
            <a:endParaRPr lang="en-US" sz="7200" dirty="0"/>
          </a:p>
        </p:txBody>
      </p:sp>
      <p:pic>
        <p:nvPicPr>
          <p:cNvPr id="4" name="Picture 3" descr="logo.JPG"/>
          <p:cNvPicPr>
            <a:picLocks noChangeAspect="1"/>
          </p:cNvPicPr>
          <p:nvPr/>
        </p:nvPicPr>
        <p:blipFill>
          <a:blip r:embed="rId2"/>
          <a:stretch>
            <a:fillRect/>
          </a:stretch>
        </p:blipFill>
        <p:spPr>
          <a:xfrm>
            <a:off x="3124200" y="304800"/>
            <a:ext cx="2895600" cy="12192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Collection Interface</a:t>
            </a:r>
            <a:endParaRPr lang="en-US" dirty="0"/>
          </a:p>
        </p:txBody>
      </p:sp>
      <p:sp>
        <p:nvSpPr>
          <p:cNvPr id="5" name="TextBox 4"/>
          <p:cNvSpPr txBox="1"/>
          <p:nvPr/>
        </p:nvSpPr>
        <p:spPr>
          <a:xfrm>
            <a:off x="228600" y="1066800"/>
            <a:ext cx="8763000" cy="1077218"/>
          </a:xfrm>
          <a:prstGeom prst="rect">
            <a:avLst/>
          </a:prstGeom>
          <a:noFill/>
        </p:spPr>
        <p:txBody>
          <a:bodyPr wrap="square" rtlCol="0">
            <a:spAutoFit/>
          </a:bodyPr>
          <a:lstStyle/>
          <a:p>
            <a:pPr algn="just"/>
            <a:r>
              <a:rPr lang="en-US" sz="3200" dirty="0" smtClean="0"/>
              <a:t>	Basic operations of the Collection interface are as follows :</a:t>
            </a:r>
            <a:endParaRPr lang="en-US" sz="3200" b="1" dirty="0" smtClean="0"/>
          </a:p>
        </p:txBody>
      </p:sp>
      <p:graphicFrame>
        <p:nvGraphicFramePr>
          <p:cNvPr id="6" name="Table 5"/>
          <p:cNvGraphicFramePr>
            <a:graphicFrameLocks noGrp="1"/>
          </p:cNvGraphicFramePr>
          <p:nvPr/>
        </p:nvGraphicFramePr>
        <p:xfrm>
          <a:off x="228600" y="2209800"/>
          <a:ext cx="8534400" cy="3657600"/>
        </p:xfrm>
        <a:graphic>
          <a:graphicData uri="http://schemas.openxmlformats.org/drawingml/2006/table">
            <a:tbl>
              <a:tblPr firstRow="1" bandRow="1">
                <a:tableStyleId>{5C22544A-7EE6-4342-B048-85BDC9FD1C3A}</a:tableStyleId>
              </a:tblPr>
              <a:tblGrid>
                <a:gridCol w="3124200"/>
                <a:gridCol w="5410200"/>
              </a:tblGrid>
              <a:tr h="317500">
                <a:tc>
                  <a:txBody>
                    <a:bodyPr/>
                    <a:lstStyle/>
                    <a:p>
                      <a:pPr algn="ctr"/>
                      <a:r>
                        <a:rPr lang="en-US" dirty="0" smtClean="0"/>
                        <a:t>Method</a:t>
                      </a:r>
                      <a:endParaRPr lang="en-US" dirty="0"/>
                    </a:p>
                  </a:txBody>
                  <a:tcPr/>
                </a:tc>
                <a:tc>
                  <a:txBody>
                    <a:bodyPr/>
                    <a:lstStyle/>
                    <a:p>
                      <a:pPr algn="ctr"/>
                      <a:r>
                        <a:rPr lang="en-US" dirty="0" smtClean="0"/>
                        <a:t>Usage</a:t>
                      </a:r>
                      <a:endParaRPr lang="en-US" dirty="0"/>
                    </a:p>
                  </a:txBody>
                  <a:tcPr/>
                </a:tc>
              </a:tr>
              <a:tr h="317500">
                <a:tc>
                  <a:txBody>
                    <a:bodyPr/>
                    <a:lstStyle/>
                    <a:p>
                      <a:r>
                        <a:rPr lang="en-US" dirty="0" err="1" smtClean="0"/>
                        <a:t>boolean</a:t>
                      </a:r>
                      <a:r>
                        <a:rPr lang="en-US" dirty="0" smtClean="0"/>
                        <a:t> add(Object o)</a:t>
                      </a:r>
                      <a:endParaRPr lang="en-US" dirty="0"/>
                    </a:p>
                  </a:txBody>
                  <a:tcPr/>
                </a:tc>
                <a:tc>
                  <a:txBody>
                    <a:bodyPr/>
                    <a:lstStyle/>
                    <a:p>
                      <a:r>
                        <a:rPr lang="en-US" dirty="0" smtClean="0"/>
                        <a:t>Useful</a:t>
                      </a:r>
                      <a:r>
                        <a:rPr lang="en-US" baseline="0" dirty="0" smtClean="0"/>
                        <a:t> to add a new object into the collection</a:t>
                      </a:r>
                      <a:endParaRPr lang="en-US" dirty="0"/>
                    </a:p>
                  </a:txBody>
                  <a:tcPr/>
                </a:tc>
              </a:tr>
              <a:tr h="317500">
                <a:tc>
                  <a:txBody>
                    <a:bodyPr/>
                    <a:lstStyle/>
                    <a:p>
                      <a:r>
                        <a:rPr lang="en-US" dirty="0" err="1" smtClean="0"/>
                        <a:t>boolean</a:t>
                      </a:r>
                      <a:r>
                        <a:rPr lang="en-US" dirty="0" smtClean="0"/>
                        <a:t> remove(Object</a:t>
                      </a:r>
                      <a:r>
                        <a:rPr lang="en-US" baseline="0" dirty="0" smtClean="0"/>
                        <a:t> o)</a:t>
                      </a:r>
                      <a:endParaRPr lang="en-US" dirty="0"/>
                    </a:p>
                  </a:txBody>
                  <a:tcPr/>
                </a:tc>
                <a:tc>
                  <a:txBody>
                    <a:bodyPr/>
                    <a:lstStyle/>
                    <a:p>
                      <a:r>
                        <a:rPr lang="en-US" dirty="0" smtClean="0"/>
                        <a:t>Remove s the specified object from the collection</a:t>
                      </a:r>
                      <a:endParaRPr lang="en-US" dirty="0"/>
                    </a:p>
                  </a:txBody>
                  <a:tcPr/>
                </a:tc>
              </a:tr>
              <a:tr h="317500">
                <a:tc>
                  <a:txBody>
                    <a:bodyPr/>
                    <a:lstStyle/>
                    <a:p>
                      <a:r>
                        <a:rPr lang="en-US" dirty="0" err="1" smtClean="0"/>
                        <a:t>int</a:t>
                      </a:r>
                      <a:r>
                        <a:rPr lang="en-US" baseline="0" dirty="0" smtClean="0"/>
                        <a:t> size()</a:t>
                      </a:r>
                      <a:endParaRPr lang="en-US" dirty="0"/>
                    </a:p>
                  </a:txBody>
                  <a:tcPr/>
                </a:tc>
                <a:tc>
                  <a:txBody>
                    <a:bodyPr/>
                    <a:lstStyle/>
                    <a:p>
                      <a:r>
                        <a:rPr lang="en-US" dirty="0" smtClean="0"/>
                        <a:t>Returns the number of elements in</a:t>
                      </a:r>
                      <a:r>
                        <a:rPr lang="en-US" baseline="0" dirty="0" smtClean="0"/>
                        <a:t> the collection</a:t>
                      </a:r>
                      <a:endParaRPr lang="en-US" dirty="0"/>
                    </a:p>
                  </a:txBody>
                  <a:tcPr/>
                </a:tc>
              </a:tr>
              <a:tr h="317500">
                <a:tc>
                  <a:txBody>
                    <a:bodyPr/>
                    <a:lstStyle/>
                    <a:p>
                      <a:r>
                        <a:rPr lang="en-US" dirty="0" err="1" smtClean="0"/>
                        <a:t>boolean</a:t>
                      </a:r>
                      <a:r>
                        <a:rPr lang="en-US" baseline="0" dirty="0" smtClean="0"/>
                        <a:t> contains(Object o)</a:t>
                      </a:r>
                      <a:endParaRPr lang="en-US" dirty="0"/>
                    </a:p>
                  </a:txBody>
                  <a:tcPr/>
                </a:tc>
                <a:tc>
                  <a:txBody>
                    <a:bodyPr/>
                    <a:lstStyle/>
                    <a:p>
                      <a:r>
                        <a:rPr lang="en-US" dirty="0" smtClean="0"/>
                        <a:t>Returns true if the object exist</a:t>
                      </a:r>
                      <a:r>
                        <a:rPr lang="en-US" baseline="0" dirty="0" smtClean="0"/>
                        <a:t> in the collection otherwise returns false</a:t>
                      </a:r>
                      <a:endParaRPr lang="en-US" dirty="0"/>
                    </a:p>
                  </a:txBody>
                  <a:tcPr/>
                </a:tc>
              </a:tr>
              <a:tr h="317500">
                <a:tc>
                  <a:txBody>
                    <a:bodyPr/>
                    <a:lstStyle/>
                    <a:p>
                      <a:r>
                        <a:rPr lang="en-US" dirty="0" err="1" smtClean="0"/>
                        <a:t>boolean</a:t>
                      </a:r>
                      <a:r>
                        <a:rPr lang="en-US" baseline="0" dirty="0" smtClean="0"/>
                        <a:t> </a:t>
                      </a:r>
                      <a:r>
                        <a:rPr lang="en-US" baseline="0" dirty="0" err="1" smtClean="0"/>
                        <a:t>isEmpty</a:t>
                      </a:r>
                      <a:r>
                        <a:rPr lang="en-US" baseline="0" dirty="0" smtClean="0"/>
                        <a:t>()</a:t>
                      </a:r>
                      <a:endParaRPr lang="en-US" dirty="0"/>
                    </a:p>
                  </a:txBody>
                  <a:tcPr/>
                </a:tc>
                <a:tc>
                  <a:txBody>
                    <a:bodyPr/>
                    <a:lstStyle/>
                    <a:p>
                      <a:r>
                        <a:rPr lang="en-US" dirty="0" smtClean="0"/>
                        <a:t>Returns true if the collection is</a:t>
                      </a:r>
                      <a:r>
                        <a:rPr lang="en-US" baseline="0" dirty="0" smtClean="0"/>
                        <a:t> empty otherwise returns false</a:t>
                      </a:r>
                      <a:endParaRPr lang="en-US" dirty="0"/>
                    </a:p>
                  </a:txBody>
                  <a:tcPr/>
                </a:tc>
              </a:tr>
              <a:tr h="317500">
                <a:tc>
                  <a:txBody>
                    <a:bodyPr/>
                    <a:lstStyle/>
                    <a:p>
                      <a:r>
                        <a:rPr lang="en-US" dirty="0" err="1" smtClean="0"/>
                        <a:t>Iterator</a:t>
                      </a:r>
                      <a:r>
                        <a:rPr lang="en-US" dirty="0" smtClean="0"/>
                        <a:t> </a:t>
                      </a:r>
                      <a:r>
                        <a:rPr lang="en-US" dirty="0" err="1" smtClean="0"/>
                        <a:t>iterator</a:t>
                      </a:r>
                      <a:r>
                        <a:rPr lang="en-US" dirty="0" smtClean="0"/>
                        <a:t>()</a:t>
                      </a:r>
                      <a:endParaRPr lang="en-US" dirty="0"/>
                    </a:p>
                  </a:txBody>
                  <a:tcPr/>
                </a:tc>
                <a:tc>
                  <a:txBody>
                    <a:bodyPr/>
                    <a:lstStyle/>
                    <a:p>
                      <a:pPr algn="just"/>
                      <a:r>
                        <a:rPr lang="en-US" dirty="0" smtClean="0"/>
                        <a:t>This method returns an instance</a:t>
                      </a:r>
                      <a:r>
                        <a:rPr lang="en-US" baseline="0" dirty="0" smtClean="0"/>
                        <a:t> of </a:t>
                      </a:r>
                      <a:r>
                        <a:rPr lang="en-US" baseline="0" dirty="0" err="1" smtClean="0"/>
                        <a:t>Iterator</a:t>
                      </a:r>
                      <a:r>
                        <a:rPr lang="en-US" baseline="0" dirty="0" smtClean="0"/>
                        <a:t> interface.  An instance of the </a:t>
                      </a:r>
                      <a:r>
                        <a:rPr lang="en-US" baseline="0" dirty="0" err="1" smtClean="0"/>
                        <a:t>Iterator</a:t>
                      </a:r>
                      <a:r>
                        <a:rPr lang="en-US" baseline="0" dirty="0" smtClean="0"/>
                        <a:t> always has an underlying collection.</a:t>
                      </a:r>
                      <a:endParaRPr lang="en-US"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Collection Interface</a:t>
            </a:r>
            <a:endParaRPr lang="en-US" dirty="0"/>
          </a:p>
        </p:txBody>
      </p:sp>
      <p:sp>
        <p:nvSpPr>
          <p:cNvPr id="5" name="TextBox 4"/>
          <p:cNvSpPr txBox="1"/>
          <p:nvPr/>
        </p:nvSpPr>
        <p:spPr>
          <a:xfrm>
            <a:off x="228600" y="1066800"/>
            <a:ext cx="8763000" cy="1077218"/>
          </a:xfrm>
          <a:prstGeom prst="rect">
            <a:avLst/>
          </a:prstGeom>
          <a:noFill/>
        </p:spPr>
        <p:txBody>
          <a:bodyPr wrap="square" rtlCol="0">
            <a:spAutoFit/>
          </a:bodyPr>
          <a:lstStyle/>
          <a:p>
            <a:pPr algn="just"/>
            <a:r>
              <a:rPr lang="en-US" sz="3200" dirty="0" smtClean="0"/>
              <a:t>	Various methods of </a:t>
            </a:r>
            <a:r>
              <a:rPr lang="en-US" sz="3200" dirty="0" err="1" smtClean="0"/>
              <a:t>Iterator</a:t>
            </a:r>
            <a:r>
              <a:rPr lang="en-US" sz="3200" dirty="0" smtClean="0"/>
              <a:t> interface are as follows :</a:t>
            </a:r>
            <a:endParaRPr lang="en-US" sz="3200" b="1" dirty="0" smtClean="0"/>
          </a:p>
        </p:txBody>
      </p:sp>
      <p:graphicFrame>
        <p:nvGraphicFramePr>
          <p:cNvPr id="6" name="Table 5"/>
          <p:cNvGraphicFramePr>
            <a:graphicFrameLocks noGrp="1"/>
          </p:cNvGraphicFramePr>
          <p:nvPr/>
        </p:nvGraphicFramePr>
        <p:xfrm>
          <a:off x="228600" y="2209800"/>
          <a:ext cx="8534400" cy="1737360"/>
        </p:xfrm>
        <a:graphic>
          <a:graphicData uri="http://schemas.openxmlformats.org/drawingml/2006/table">
            <a:tbl>
              <a:tblPr firstRow="1" bandRow="1">
                <a:tableStyleId>{5C22544A-7EE6-4342-B048-85BDC9FD1C3A}</a:tableStyleId>
              </a:tblPr>
              <a:tblGrid>
                <a:gridCol w="3124200"/>
                <a:gridCol w="5410200"/>
              </a:tblGrid>
              <a:tr h="317500">
                <a:tc>
                  <a:txBody>
                    <a:bodyPr/>
                    <a:lstStyle/>
                    <a:p>
                      <a:pPr algn="ctr"/>
                      <a:r>
                        <a:rPr lang="en-US" dirty="0" smtClean="0"/>
                        <a:t>Method</a:t>
                      </a:r>
                      <a:endParaRPr lang="en-US" dirty="0"/>
                    </a:p>
                  </a:txBody>
                  <a:tcPr/>
                </a:tc>
                <a:tc>
                  <a:txBody>
                    <a:bodyPr/>
                    <a:lstStyle/>
                    <a:p>
                      <a:pPr algn="ctr"/>
                      <a:r>
                        <a:rPr lang="en-US" dirty="0" smtClean="0"/>
                        <a:t>Usage</a:t>
                      </a:r>
                      <a:endParaRPr lang="en-US" dirty="0"/>
                    </a:p>
                  </a:txBody>
                  <a:tcPr/>
                </a:tc>
              </a:tr>
              <a:tr h="317500">
                <a:tc>
                  <a:txBody>
                    <a:bodyPr/>
                    <a:lstStyle/>
                    <a:p>
                      <a:r>
                        <a:rPr lang="en-US" dirty="0" err="1" smtClean="0"/>
                        <a:t>boolean</a:t>
                      </a:r>
                      <a:r>
                        <a:rPr lang="en-US" dirty="0" smtClean="0"/>
                        <a:t> </a:t>
                      </a:r>
                      <a:r>
                        <a:rPr lang="en-US" dirty="0" err="1" smtClean="0"/>
                        <a:t>hasNext</a:t>
                      </a:r>
                      <a:r>
                        <a:rPr lang="en-US" dirty="0" smtClean="0"/>
                        <a:t>()</a:t>
                      </a:r>
                      <a:endParaRPr lang="en-US" dirty="0"/>
                    </a:p>
                  </a:txBody>
                  <a:tcPr/>
                </a:tc>
                <a:tc>
                  <a:txBody>
                    <a:bodyPr/>
                    <a:lstStyle/>
                    <a:p>
                      <a:r>
                        <a:rPr lang="en-US" dirty="0" smtClean="0"/>
                        <a:t>Returns</a:t>
                      </a:r>
                      <a:r>
                        <a:rPr lang="en-US" baseline="0" dirty="0" smtClean="0"/>
                        <a:t> true if the </a:t>
                      </a:r>
                      <a:r>
                        <a:rPr lang="en-US" baseline="0" dirty="0" err="1" smtClean="0"/>
                        <a:t>iterator</a:t>
                      </a:r>
                      <a:r>
                        <a:rPr lang="en-US" baseline="0" dirty="0" smtClean="0"/>
                        <a:t> has next element in the collection.  Otherwise returns false.</a:t>
                      </a:r>
                      <a:endParaRPr lang="en-US" dirty="0"/>
                    </a:p>
                  </a:txBody>
                  <a:tcPr/>
                </a:tc>
              </a:tr>
              <a:tr h="317500">
                <a:tc>
                  <a:txBody>
                    <a:bodyPr/>
                    <a:lstStyle/>
                    <a:p>
                      <a:r>
                        <a:rPr lang="en-US" dirty="0" smtClean="0"/>
                        <a:t>Object next()</a:t>
                      </a:r>
                      <a:endParaRPr lang="en-US" dirty="0"/>
                    </a:p>
                  </a:txBody>
                  <a:tcPr/>
                </a:tc>
                <a:tc>
                  <a:txBody>
                    <a:bodyPr/>
                    <a:lstStyle/>
                    <a:p>
                      <a:r>
                        <a:rPr lang="en-US" dirty="0" smtClean="0"/>
                        <a:t>Returns next object from the collection.</a:t>
                      </a:r>
                      <a:endParaRPr lang="en-US" dirty="0"/>
                    </a:p>
                  </a:txBody>
                  <a:tcPr/>
                </a:tc>
              </a:tr>
              <a:tr h="317500">
                <a:tc>
                  <a:txBody>
                    <a:bodyPr/>
                    <a:lstStyle/>
                    <a:p>
                      <a:r>
                        <a:rPr lang="en-US" dirty="0" smtClean="0"/>
                        <a:t>void remove()</a:t>
                      </a:r>
                      <a:endParaRPr lang="en-US" dirty="0"/>
                    </a:p>
                  </a:txBody>
                  <a:tcPr/>
                </a:tc>
                <a:tc>
                  <a:txBody>
                    <a:bodyPr/>
                    <a:lstStyle/>
                    <a:p>
                      <a:r>
                        <a:rPr lang="en-US" dirty="0" smtClean="0"/>
                        <a:t>Removes the last element retrieved</a:t>
                      </a:r>
                      <a:r>
                        <a:rPr lang="en-US" baseline="0" dirty="0" smtClean="0"/>
                        <a:t> from the collection.</a:t>
                      </a:r>
                      <a:endParaRPr lang="en-US"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Collection Interface</a:t>
            </a:r>
            <a:endParaRPr lang="en-US" dirty="0"/>
          </a:p>
        </p:txBody>
      </p:sp>
      <p:sp>
        <p:nvSpPr>
          <p:cNvPr id="4" name="TextBox 3"/>
          <p:cNvSpPr txBox="1"/>
          <p:nvPr/>
        </p:nvSpPr>
        <p:spPr>
          <a:xfrm>
            <a:off x="228600" y="1066800"/>
            <a:ext cx="8763000" cy="6001643"/>
          </a:xfrm>
          <a:prstGeom prst="rect">
            <a:avLst/>
          </a:prstGeom>
          <a:noFill/>
        </p:spPr>
        <p:txBody>
          <a:bodyPr wrap="square" rtlCol="0">
            <a:spAutoFit/>
          </a:bodyPr>
          <a:lstStyle/>
          <a:p>
            <a:pPr algn="just"/>
            <a:r>
              <a:rPr lang="en-US" sz="3200" dirty="0" smtClean="0"/>
              <a:t>e.g.</a:t>
            </a:r>
          </a:p>
          <a:p>
            <a:pPr algn="just"/>
            <a:r>
              <a:rPr lang="en-US" sz="3200" dirty="0" smtClean="0"/>
              <a:t>Collection c = new ….. ();</a:t>
            </a:r>
          </a:p>
          <a:p>
            <a:pPr algn="just"/>
            <a:r>
              <a:rPr lang="en-US" sz="3200" dirty="0" err="1" smtClean="0"/>
              <a:t>Iterator</a:t>
            </a:r>
            <a:r>
              <a:rPr lang="en-US" sz="3200" dirty="0" smtClean="0"/>
              <a:t> </a:t>
            </a:r>
            <a:r>
              <a:rPr lang="en-US" sz="3200" dirty="0" err="1" smtClean="0"/>
              <a:t>iter</a:t>
            </a:r>
            <a:r>
              <a:rPr lang="en-US" sz="3200" dirty="0" smtClean="0"/>
              <a:t>  = </a:t>
            </a:r>
            <a:r>
              <a:rPr lang="en-US" sz="3200" dirty="0" err="1" smtClean="0"/>
              <a:t>c.iterator</a:t>
            </a:r>
            <a:r>
              <a:rPr lang="en-US" sz="3200" dirty="0" smtClean="0"/>
              <a:t>();</a:t>
            </a:r>
          </a:p>
          <a:p>
            <a:pPr algn="just"/>
            <a:r>
              <a:rPr lang="en-US" sz="3200" dirty="0" smtClean="0"/>
              <a:t>while (</a:t>
            </a:r>
            <a:r>
              <a:rPr lang="en-US" sz="3200" dirty="0" err="1" smtClean="0"/>
              <a:t>iter.hasNext</a:t>
            </a:r>
            <a:r>
              <a:rPr lang="en-US" sz="3200" dirty="0" smtClean="0"/>
              <a:t>())</a:t>
            </a:r>
          </a:p>
          <a:p>
            <a:pPr algn="just"/>
            <a:r>
              <a:rPr lang="en-US" sz="3200" dirty="0" smtClean="0"/>
              <a:t>{</a:t>
            </a:r>
          </a:p>
          <a:p>
            <a:pPr algn="just"/>
            <a:r>
              <a:rPr lang="en-US" sz="3200" dirty="0" smtClean="0"/>
              <a:t>	…..</a:t>
            </a:r>
          </a:p>
          <a:p>
            <a:pPr algn="just"/>
            <a:r>
              <a:rPr lang="en-US" sz="3200" dirty="0" smtClean="0"/>
              <a:t>	x  = </a:t>
            </a:r>
            <a:r>
              <a:rPr lang="en-US" sz="3200" dirty="0" err="1" smtClean="0"/>
              <a:t>iter.next</a:t>
            </a:r>
            <a:r>
              <a:rPr lang="en-US" sz="3200" dirty="0" smtClean="0"/>
              <a:t>();</a:t>
            </a:r>
          </a:p>
          <a:p>
            <a:pPr algn="just"/>
            <a:r>
              <a:rPr lang="en-US" sz="3200" dirty="0" smtClean="0"/>
              <a:t>	if(…..)</a:t>
            </a:r>
          </a:p>
          <a:p>
            <a:pPr algn="just"/>
            <a:r>
              <a:rPr lang="en-US" sz="3200" dirty="0" smtClean="0"/>
              <a:t>	{</a:t>
            </a:r>
          </a:p>
          <a:p>
            <a:pPr algn="just"/>
            <a:r>
              <a:rPr lang="en-US" sz="3200" dirty="0" smtClean="0"/>
              <a:t>		</a:t>
            </a:r>
            <a:r>
              <a:rPr lang="en-US" sz="3200" dirty="0" err="1" smtClean="0"/>
              <a:t>iter.remove</a:t>
            </a:r>
            <a:r>
              <a:rPr lang="en-US" sz="3200" dirty="0" smtClean="0"/>
              <a:t>();</a:t>
            </a:r>
          </a:p>
          <a:p>
            <a:pPr algn="just"/>
            <a:r>
              <a:rPr lang="en-US" sz="3200" dirty="0" smtClean="0"/>
              <a:t>	}</a:t>
            </a:r>
          </a:p>
          <a:p>
            <a:pPr algn="just"/>
            <a:r>
              <a:rPr lang="en-US" sz="3200" dirty="0" smtClean="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Collection Interface</a:t>
            </a:r>
            <a:endParaRPr lang="en-US" dirty="0"/>
          </a:p>
        </p:txBody>
      </p:sp>
      <p:sp>
        <p:nvSpPr>
          <p:cNvPr id="5" name="TextBox 4"/>
          <p:cNvSpPr txBox="1"/>
          <p:nvPr/>
        </p:nvSpPr>
        <p:spPr>
          <a:xfrm>
            <a:off x="228600" y="1066800"/>
            <a:ext cx="8763000" cy="2062103"/>
          </a:xfrm>
          <a:prstGeom prst="rect">
            <a:avLst/>
          </a:prstGeom>
          <a:noFill/>
        </p:spPr>
        <p:txBody>
          <a:bodyPr wrap="square" rtlCol="0">
            <a:spAutoFit/>
          </a:bodyPr>
          <a:lstStyle/>
          <a:p>
            <a:pPr algn="just"/>
            <a:r>
              <a:rPr lang="en-US" sz="3200" dirty="0" smtClean="0"/>
              <a:t>(2) We can perform array operation with the only one method available i.e. Object[] </a:t>
            </a:r>
            <a:r>
              <a:rPr lang="en-US" sz="3200" dirty="0" err="1" smtClean="0"/>
              <a:t>toArray</a:t>
            </a:r>
            <a:r>
              <a:rPr lang="en-US" sz="3200" dirty="0" smtClean="0"/>
              <a:t>() which returns an instance of the Object[], whose size is the same as the size of the collection.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9079</TotalTime>
  <Words>2163</Words>
  <Application>Microsoft Office PowerPoint</Application>
  <PresentationFormat>On-screen Show (4:3)</PresentationFormat>
  <Paragraphs>484</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Marwadi Education Foundation’s Group of Institutions Faculty of Computer Applications MCA Sem- III</vt:lpstr>
      <vt:lpstr>Introduction</vt:lpstr>
      <vt:lpstr>Introduction</vt:lpstr>
      <vt:lpstr>Collection Interface</vt:lpstr>
      <vt:lpstr>Collection Interface</vt:lpstr>
      <vt:lpstr>Collection Interface</vt:lpstr>
      <vt:lpstr>Collection Interface</vt:lpstr>
      <vt:lpstr>Collection Interface</vt:lpstr>
      <vt:lpstr>Collection Interface</vt:lpstr>
      <vt:lpstr>Collection Interface</vt:lpstr>
      <vt:lpstr>List Interface</vt:lpstr>
      <vt:lpstr>List Interface</vt:lpstr>
      <vt:lpstr>ArrayList Interface</vt:lpstr>
      <vt:lpstr>ArrayList Interface</vt:lpstr>
      <vt:lpstr>ArrayList Interface</vt:lpstr>
      <vt:lpstr>ArrayList Interface</vt:lpstr>
      <vt:lpstr>LinkedList Interface</vt:lpstr>
      <vt:lpstr>LinkedList Interface</vt:lpstr>
      <vt:lpstr>LinkedList Interface</vt:lpstr>
      <vt:lpstr>LinkedList Interface</vt:lpstr>
      <vt:lpstr>LinkedList Interface</vt:lpstr>
      <vt:lpstr>LinkedList Interface</vt:lpstr>
      <vt:lpstr>Vector class</vt:lpstr>
      <vt:lpstr>Vector class</vt:lpstr>
      <vt:lpstr>Vector class</vt:lpstr>
      <vt:lpstr>Vector class</vt:lpstr>
      <vt:lpstr>Vector class</vt:lpstr>
      <vt:lpstr>Vector class</vt:lpstr>
      <vt:lpstr>Map interface</vt:lpstr>
      <vt:lpstr>Map interface</vt:lpstr>
      <vt:lpstr>Map interface</vt:lpstr>
      <vt:lpstr>HashMap class</vt:lpstr>
      <vt:lpstr>HashMap class</vt:lpstr>
      <vt:lpstr>HashTable Class</vt:lpstr>
      <vt:lpstr>HashTable Class</vt:lpstr>
      <vt:lpstr>HashTable Class</vt:lpstr>
      <vt:lpstr>TreeMap class</vt:lpstr>
      <vt:lpstr>TreeMap class</vt:lpstr>
      <vt:lpstr>Set interface</vt:lpstr>
      <vt:lpstr>Set interface</vt:lpstr>
      <vt:lpstr>HashSet Class</vt:lpstr>
      <vt:lpstr>HashSet Class</vt:lpstr>
      <vt:lpstr>TreeSet Class</vt:lpstr>
      <vt:lpstr>TreeSet Class</vt:lpstr>
      <vt:lpstr>Queue Interface</vt:lpstr>
      <vt:lpstr>Queue Interface</vt:lpstr>
      <vt:lpstr>SortedSet Interface</vt:lpstr>
      <vt:lpstr>SortedSet Interface</vt:lpstr>
      <vt:lpstr>SortedMap Interface</vt:lpstr>
      <vt:lpstr>SortedMap Interface</vt:lpstr>
      <vt:lpstr>More Details on Collection Framework</vt:lpstr>
      <vt:lpstr>Thank You</vt:lpstr>
    </vt:vector>
  </TitlesOfParts>
  <Company>MEFGI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Marwadi Education Foundation’s Group of Institutions Faculty of Computer Applications MCA Sem- IV</dc:title>
  <dc:creator>MEFGI</dc:creator>
  <cp:lastModifiedBy>KALPESH</cp:lastModifiedBy>
  <cp:revision>1347</cp:revision>
  <dcterms:created xsi:type="dcterms:W3CDTF">2010-12-23T08:45:33Z</dcterms:created>
  <dcterms:modified xsi:type="dcterms:W3CDTF">2011-09-04T13:14:52Z</dcterms:modified>
</cp:coreProperties>
</file>