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0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9/11/2011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9/11/2011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9/11/2011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9/11/2011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9/11/2011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9/11/2011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ex/ex77.java" TargetMode="External"/><Relationship Id="rId2" Type="http://schemas.openxmlformats.org/officeDocument/2006/relationships/hyperlink" Target="ex/ex76.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ex/ex75.java" TargetMode="External"/><Relationship Id="rId2" Type="http://schemas.openxmlformats.org/officeDocument/2006/relationships/hyperlink" Target="ex/ex74.jav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3</a:t>
            </a:r>
          </a:p>
          <a:p>
            <a:pPr algn="ctr"/>
            <a:r>
              <a:rPr lang="en-US" sz="3200" b="1" dirty="0" smtClean="0"/>
              <a:t>Extra</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Regular Expressions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A given string could be identified to be following the pattern specified by a regular expression.  The pattern of character is specified using special characters which have their own specific meanings, </a:t>
            </a:r>
          </a:p>
          <a:p>
            <a:pPr algn="just"/>
            <a:r>
              <a:rPr lang="en-US" sz="3200" dirty="0" smtClean="0"/>
              <a:t>	e.g. the . Character is useful to mean any character.  The regular expression </a:t>
            </a:r>
            <a:r>
              <a:rPr lang="en-US" sz="3200" dirty="0" err="1" smtClean="0"/>
              <a:t>x.y</a:t>
            </a:r>
            <a:r>
              <a:rPr lang="en-US" sz="3200" dirty="0" smtClean="0"/>
              <a:t> would mean that any string which starts with x and followed by any character and then followed by the letter 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Regular Expressions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The [ ] characters are used as enclosure to specify a possible set of character values, which could be allowed.  So a regular expression x [a-h] y would mean any string which starts with the letter x followed by any one of the letters between a to h, followed by the letter y.  </a:t>
            </a:r>
          </a:p>
          <a:p>
            <a:pPr algn="just"/>
            <a:r>
              <a:rPr lang="en-US" sz="3200" dirty="0" smtClean="0"/>
              <a:t>	Similarly the characters ‘*’ and ‘+’ character is used to denote one or more occurrences of the preceding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Regular Expressions</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 character is used to denote zero or more occurrences of the preceding element and the ‘+’ character is used to denote one or more occurrences of the preceding element, e.g. x[a-h]*y would mean any string which starts with x may be followed by zero or more occurrences of the letters between a and h and then immediately followed by a y.</a:t>
            </a:r>
          </a:p>
          <a:p>
            <a:pPr algn="just"/>
            <a:r>
              <a:rPr lang="en-US" sz="3200" dirty="0" smtClean="0"/>
              <a:t>For further detail you can go :</a:t>
            </a:r>
          </a:p>
          <a:p>
            <a:pPr algn="just"/>
            <a:r>
              <a:rPr lang="en-US" sz="3200" b="1" dirty="0" smtClean="0"/>
              <a:t>http://java.sun.com/developer/technicalArticles/</a:t>
            </a:r>
          </a:p>
          <a:p>
            <a:pPr algn="just"/>
            <a:r>
              <a:rPr lang="en-US" sz="3200" b="1" dirty="0" smtClean="0"/>
              <a:t>releases/1.4regex/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Regular Expressions</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e.g. To write regular expression for  list will be</a:t>
            </a:r>
          </a:p>
          <a:p>
            <a:pPr algn="just"/>
            <a:r>
              <a:rPr lang="en-US" sz="3200" dirty="0" smtClean="0"/>
              <a:t>			</a:t>
            </a:r>
            <a:r>
              <a:rPr lang="en-US" sz="3200" b="1" dirty="0" smtClean="0"/>
              <a:t>([</a:t>
            </a:r>
            <a:r>
              <a:rPr lang="en-US" sz="3200" b="1" dirty="0" err="1" smtClean="0"/>
              <a:t>Ll</a:t>
            </a:r>
            <a:r>
              <a:rPr lang="en-US" sz="3200" b="1" dirty="0" smtClean="0"/>
              <a:t>][Ii][Ss][</a:t>
            </a:r>
            <a:r>
              <a:rPr lang="en-US" sz="3200" b="1" dirty="0" err="1" smtClean="0"/>
              <a:t>Tt</a:t>
            </a:r>
            <a:r>
              <a:rPr lang="en-US" sz="3200" b="1" dirty="0" smtClean="0"/>
              <a:t>])</a:t>
            </a:r>
          </a:p>
          <a:p>
            <a:pPr algn="just"/>
            <a:r>
              <a:rPr lang="en-US" sz="3200" dirty="0" smtClean="0"/>
              <a:t>To write regular expression for close &lt;</a:t>
            </a:r>
            <a:r>
              <a:rPr lang="en-US" sz="3200" dirty="0" err="1" smtClean="0"/>
              <a:t>acno</a:t>
            </a:r>
            <a:r>
              <a:rPr lang="en-US" sz="3200" dirty="0" smtClean="0"/>
              <a:t>&gt;</a:t>
            </a:r>
          </a:p>
          <a:p>
            <a:pPr algn="just"/>
            <a:r>
              <a:rPr lang="en-US" sz="3200" dirty="0" smtClean="0"/>
              <a:t>	</a:t>
            </a:r>
            <a:r>
              <a:rPr lang="en-US" sz="3200" b="1" dirty="0" smtClean="0"/>
              <a:t>([Cc][</a:t>
            </a:r>
            <a:r>
              <a:rPr lang="en-US" sz="3200" b="1" dirty="0" err="1" smtClean="0"/>
              <a:t>Ll</a:t>
            </a:r>
            <a:r>
              <a:rPr lang="en-US" sz="3200" b="1" dirty="0" smtClean="0"/>
              <a:t>][</a:t>
            </a:r>
            <a:r>
              <a:rPr lang="en-US" sz="3200" b="1" dirty="0" err="1" smtClean="0"/>
              <a:t>Oo</a:t>
            </a:r>
            <a:r>
              <a:rPr lang="en-US" sz="3200" b="1" dirty="0" smtClean="0"/>
              <a:t>][Ss][</a:t>
            </a:r>
            <a:r>
              <a:rPr lang="en-US" sz="3200" b="1" dirty="0" err="1" smtClean="0"/>
              <a:t>Ee</a:t>
            </a:r>
            <a:r>
              <a:rPr lang="en-US" sz="3200" b="1" dirty="0" smtClean="0"/>
              <a:t>])\s + (\d+)</a:t>
            </a:r>
          </a:p>
          <a:p>
            <a:pPr algn="just"/>
            <a:r>
              <a:rPr lang="en-US" sz="3200" dirty="0" smtClean="0"/>
              <a:t>To write regular expression for </a:t>
            </a:r>
          </a:p>
          <a:p>
            <a:pPr algn="just"/>
            <a:r>
              <a:rPr lang="en-US" sz="3200" dirty="0" smtClean="0"/>
              <a:t>	withdraw &lt;</a:t>
            </a:r>
            <a:r>
              <a:rPr lang="en-US" sz="3200" dirty="0" err="1" smtClean="0"/>
              <a:t>acno</a:t>
            </a:r>
            <a:r>
              <a:rPr lang="en-US" sz="3200" dirty="0" smtClean="0"/>
              <a:t>&gt; &lt;amount&gt;</a:t>
            </a:r>
          </a:p>
          <a:p>
            <a:pPr algn="just"/>
            <a:r>
              <a:rPr lang="en-US" sz="3200" dirty="0" smtClean="0"/>
              <a:t>	where &lt;</a:t>
            </a:r>
            <a:r>
              <a:rPr lang="en-US" sz="3200" dirty="0" err="1" smtClean="0"/>
              <a:t>acno</a:t>
            </a:r>
            <a:r>
              <a:rPr lang="en-US" sz="3200" dirty="0" smtClean="0"/>
              <a:t>&gt; is numeric value and &lt;amount&gt; is the value of amount to be withdraw using </a:t>
            </a:r>
            <a:r>
              <a:rPr lang="en-US" sz="3200" dirty="0" err="1" smtClean="0"/>
              <a:t>upto</a:t>
            </a:r>
            <a:r>
              <a:rPr lang="en-US" sz="3200" dirty="0" smtClean="0"/>
              <a:t> 2 decimal places</a:t>
            </a:r>
          </a:p>
          <a:p>
            <a:pPr algn="just"/>
            <a:r>
              <a:rPr lang="en-US" sz="3200" dirty="0" smtClean="0"/>
              <a:t>	</a:t>
            </a:r>
            <a:r>
              <a:rPr lang="en-US" sz="3200" b="1" dirty="0" smtClean="0"/>
              <a:t>([</a:t>
            </a:r>
            <a:r>
              <a:rPr lang="en-US" sz="3200" b="1" dirty="0" err="1" smtClean="0"/>
              <a:t>Ww</a:t>
            </a:r>
            <a:r>
              <a:rPr lang="en-US" sz="3200" b="1" dirty="0" smtClean="0"/>
              <a:t>][Ii][</a:t>
            </a:r>
            <a:r>
              <a:rPr lang="en-US" sz="3200" b="1" dirty="0" err="1" smtClean="0"/>
              <a:t>Tt</a:t>
            </a:r>
            <a:r>
              <a:rPr lang="en-US" sz="3200" b="1" dirty="0" smtClean="0"/>
              <a:t>][</a:t>
            </a:r>
            <a:r>
              <a:rPr lang="en-US" sz="3200" b="1" dirty="0" err="1" smtClean="0"/>
              <a:t>Hh</a:t>
            </a:r>
            <a:r>
              <a:rPr lang="en-US" sz="3200" b="1" dirty="0" smtClean="0"/>
              <a:t>][</a:t>
            </a:r>
            <a:r>
              <a:rPr lang="en-US" sz="3200" b="1" dirty="0" err="1" smtClean="0"/>
              <a:t>Dd</a:t>
            </a:r>
            <a:r>
              <a:rPr lang="en-US" sz="3200" b="1" dirty="0" smtClean="0"/>
              <a:t>][</a:t>
            </a:r>
            <a:r>
              <a:rPr lang="en-US" sz="3200" b="1" dirty="0" err="1" smtClean="0"/>
              <a:t>Rr</a:t>
            </a:r>
            <a:r>
              <a:rPr lang="en-US" sz="3200" b="1" dirty="0" smtClean="0"/>
              <a:t>][</a:t>
            </a:r>
            <a:r>
              <a:rPr lang="en-US" sz="3200" b="1" dirty="0" err="1" smtClean="0"/>
              <a:t>Aa</a:t>
            </a:r>
            <a:r>
              <a:rPr lang="en-US" sz="3200" b="1" dirty="0" smtClean="0"/>
              <a:t>][</a:t>
            </a:r>
            <a:r>
              <a:rPr lang="en-US" sz="3200" b="1" dirty="0" err="1" smtClean="0"/>
              <a:t>Ww</a:t>
            </a:r>
            <a:r>
              <a:rPr lang="en-US" sz="3200" b="1" dirty="0" smtClean="0"/>
              <a:t>])\s + (\d+) \s+ (\d + (\.\d1,2))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Pattern and Matcher Classes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In addition to the regular expression methods that are available in the String class there are two classes that are specifically user for regular expression matching. </a:t>
            </a:r>
          </a:p>
          <a:p>
            <a:pPr algn="just"/>
            <a:r>
              <a:rPr lang="en-US" sz="3200" dirty="0" smtClean="0"/>
              <a:t>	</a:t>
            </a:r>
            <a:r>
              <a:rPr lang="en-US" sz="3200" dirty="0" err="1" smtClean="0"/>
              <a:t>java.util.regex.Pattern</a:t>
            </a:r>
            <a:r>
              <a:rPr lang="en-US" sz="3200" dirty="0" smtClean="0"/>
              <a:t> </a:t>
            </a:r>
            <a:r>
              <a:rPr lang="en-US" sz="3200" dirty="0" err="1" smtClean="0"/>
              <a:t>precompiles</a:t>
            </a:r>
            <a:r>
              <a:rPr lang="en-US" sz="3200" dirty="0" smtClean="0"/>
              <a:t> regular expressions so they can be executed more efficiently. It also has a few utility functions. This same pattern can be reused by many Matcher objects.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Pattern and Matcher Classes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Pattern pat = </a:t>
            </a:r>
            <a:r>
              <a:rPr lang="en-US" sz="3200" dirty="0" err="1" smtClean="0"/>
              <a:t>Pattern.compile</a:t>
            </a:r>
            <a:r>
              <a:rPr lang="en-US" sz="3200" dirty="0" smtClean="0"/>
              <a:t>(</a:t>
            </a:r>
            <a:r>
              <a:rPr lang="en-US" sz="3200" dirty="0" err="1" smtClean="0"/>
              <a:t>regexString</a:t>
            </a:r>
            <a:r>
              <a:rPr lang="en-US" sz="3200" dirty="0" smtClean="0"/>
              <a:t>); </a:t>
            </a:r>
          </a:p>
          <a:p>
            <a:pPr algn="just"/>
            <a:r>
              <a:rPr lang="en-US" sz="3200" dirty="0" smtClean="0"/>
              <a:t>	</a:t>
            </a:r>
            <a:r>
              <a:rPr lang="en-US" sz="3200" dirty="0" err="1" smtClean="0"/>
              <a:t>java.util.regex.Matcher</a:t>
            </a:r>
            <a:r>
              <a:rPr lang="en-US" sz="3200" dirty="0" smtClean="0"/>
              <a:t> objects are created from a Pattern object and a subject string to scan. This class provides a full set of methods to do the </a:t>
            </a:r>
            <a:r>
              <a:rPr lang="en-US" sz="3200" dirty="0" err="1" smtClean="0"/>
              <a:t>sacnning</a:t>
            </a:r>
            <a:r>
              <a:rPr lang="en-US" sz="3200" dirty="0" smtClean="0"/>
              <a:t>. </a:t>
            </a:r>
          </a:p>
          <a:p>
            <a:pPr algn="just"/>
            <a:r>
              <a:rPr lang="en-US" sz="3200" dirty="0" smtClean="0"/>
              <a:t>	Matcher m = </a:t>
            </a:r>
            <a:r>
              <a:rPr lang="en-US" sz="3200" dirty="0" err="1" smtClean="0"/>
              <a:t>pat.matcher</a:t>
            </a:r>
            <a:r>
              <a:rPr lang="en-US" sz="3200" dirty="0" smtClean="0"/>
              <a:t>(subject); </a:t>
            </a:r>
          </a:p>
          <a:p>
            <a:pPr algn="just"/>
            <a:endParaRPr lang="en-US" sz="3200" dirty="0" smtClean="0"/>
          </a:p>
          <a:p>
            <a:pPr algn="just"/>
            <a:r>
              <a:rPr lang="en-US" sz="3200" dirty="0" smtClean="0">
                <a:hlinkClick r:id="rId2" action="ppaction://hlinkfile"/>
              </a:rPr>
              <a:t>ex\ex76.java</a:t>
            </a:r>
            <a:endParaRPr lang="en-US" sz="3200" dirty="0" smtClean="0"/>
          </a:p>
          <a:p>
            <a:pPr algn="just"/>
            <a:r>
              <a:rPr lang="en-US" sz="3200" dirty="0" smtClean="0">
                <a:hlinkClick r:id="rId3" action="ppaction://hlinkfile"/>
              </a:rPr>
              <a:t>ex\ex77.java</a:t>
            </a:r>
            <a:endParaRPr lang="en-US" sz="3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Pattern and Matcher Classes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classes are as follows :</a:t>
            </a:r>
          </a:p>
        </p:txBody>
      </p:sp>
      <p:graphicFrame>
        <p:nvGraphicFramePr>
          <p:cNvPr id="4" name="Table 3"/>
          <p:cNvGraphicFramePr>
            <a:graphicFrameLocks noGrp="1"/>
          </p:cNvGraphicFramePr>
          <p:nvPr/>
        </p:nvGraphicFramePr>
        <p:xfrm>
          <a:off x="228600" y="1691640"/>
          <a:ext cx="8534400" cy="292608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static Pattern</a:t>
                      </a:r>
                      <a:r>
                        <a:rPr lang="en-US" baseline="0" dirty="0" smtClean="0"/>
                        <a:t> compile(String </a:t>
                      </a:r>
                      <a:r>
                        <a:rPr lang="en-US" baseline="0" dirty="0" err="1" smtClean="0"/>
                        <a:t>regex</a:t>
                      </a:r>
                      <a:r>
                        <a:rPr lang="en-US" baseline="0" dirty="0" smtClean="0"/>
                        <a:t>)</a:t>
                      </a:r>
                      <a:endParaRPr lang="en-US" dirty="0"/>
                    </a:p>
                  </a:txBody>
                  <a:tcPr/>
                </a:tc>
                <a:tc>
                  <a:txBody>
                    <a:bodyPr/>
                    <a:lstStyle/>
                    <a:p>
                      <a:pPr algn="just"/>
                      <a:r>
                        <a:rPr lang="en-US" dirty="0" smtClean="0"/>
                        <a:t>Compiles</a:t>
                      </a:r>
                      <a:r>
                        <a:rPr lang="en-US" baseline="0" dirty="0" smtClean="0"/>
                        <a:t> the given regular Expression in a Pattern</a:t>
                      </a:r>
                      <a:endParaRPr lang="en-US" dirty="0"/>
                    </a:p>
                  </a:txBody>
                  <a:tcPr/>
                </a:tc>
              </a:tr>
              <a:tr h="317500">
                <a:tc>
                  <a:txBody>
                    <a:bodyPr/>
                    <a:lstStyle/>
                    <a:p>
                      <a:r>
                        <a:rPr lang="en-US" dirty="0" smtClean="0"/>
                        <a:t>Matcher </a:t>
                      </a:r>
                      <a:r>
                        <a:rPr lang="en-US" dirty="0" err="1" smtClean="0"/>
                        <a:t>matcher</a:t>
                      </a:r>
                      <a:r>
                        <a:rPr lang="en-US" dirty="0" smtClean="0"/>
                        <a:t>(</a:t>
                      </a:r>
                      <a:r>
                        <a:rPr lang="en-US" dirty="0" err="1" smtClean="0"/>
                        <a:t>CharSequence</a:t>
                      </a:r>
                      <a:r>
                        <a:rPr lang="en-US" baseline="0" dirty="0" smtClean="0"/>
                        <a:t> c)</a:t>
                      </a:r>
                      <a:endParaRPr lang="en-US" dirty="0"/>
                    </a:p>
                  </a:txBody>
                  <a:tcPr/>
                </a:tc>
                <a:tc>
                  <a:txBody>
                    <a:bodyPr/>
                    <a:lstStyle/>
                    <a:p>
                      <a:pPr algn="just"/>
                      <a:r>
                        <a:rPr lang="en-US" dirty="0" smtClean="0"/>
                        <a:t>Creates</a:t>
                      </a:r>
                      <a:r>
                        <a:rPr lang="en-US" baseline="0" dirty="0" smtClean="0"/>
                        <a:t> a matcher which will match input with pattern</a:t>
                      </a:r>
                      <a:endParaRPr lang="en-US" dirty="0"/>
                    </a:p>
                  </a:txBody>
                  <a:tcPr/>
                </a:tc>
              </a:tr>
              <a:tr h="317500">
                <a:tc>
                  <a:txBody>
                    <a:bodyPr/>
                    <a:lstStyle/>
                    <a:p>
                      <a:r>
                        <a:rPr lang="en-US" dirty="0" smtClean="0"/>
                        <a:t>static </a:t>
                      </a:r>
                      <a:r>
                        <a:rPr lang="en-US" dirty="0" err="1" smtClean="0"/>
                        <a:t>boolean</a:t>
                      </a:r>
                      <a:r>
                        <a:rPr lang="en-US" dirty="0" smtClean="0"/>
                        <a:t> matches(String </a:t>
                      </a:r>
                      <a:r>
                        <a:rPr lang="en-US" dirty="0" err="1" smtClean="0"/>
                        <a:t>regex</a:t>
                      </a:r>
                      <a:r>
                        <a:rPr lang="en-US" dirty="0" smtClean="0"/>
                        <a:t>, </a:t>
                      </a:r>
                      <a:r>
                        <a:rPr lang="en-US" dirty="0" err="1" smtClean="0"/>
                        <a:t>CharSequence</a:t>
                      </a:r>
                      <a:r>
                        <a:rPr lang="en-US" baseline="0" dirty="0" smtClean="0"/>
                        <a:t> c)</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Compiles the given regular expression and attempts to match the given input against it.</a:t>
                      </a:r>
                      <a:endParaRPr lang="en-US" dirty="0"/>
                    </a:p>
                  </a:txBody>
                  <a:tcPr/>
                </a:tc>
              </a:tr>
              <a:tr h="317500">
                <a:tc>
                  <a:txBody>
                    <a:bodyPr/>
                    <a:lstStyle/>
                    <a:p>
                      <a:r>
                        <a:rPr lang="en-US" dirty="0" smtClean="0"/>
                        <a:t>String pattern()</a:t>
                      </a:r>
                      <a:endParaRPr lang="en-US" dirty="0"/>
                    </a:p>
                  </a:txBody>
                  <a:tcPr/>
                </a:tc>
                <a:tc>
                  <a:txBody>
                    <a:bodyPr/>
                    <a:lstStyle/>
                    <a:p>
                      <a:pPr algn="just"/>
                      <a:r>
                        <a:rPr lang="en-US" dirty="0" smtClean="0"/>
                        <a:t>Returns the regular expression from which the pattern has been compiled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Scanner Class</a:t>
            </a:r>
            <a:endParaRPr lang="en-US" dirty="0"/>
          </a:p>
        </p:txBody>
      </p:sp>
      <p:sp>
        <p:nvSpPr>
          <p:cNvPr id="5" name="TextBox 4"/>
          <p:cNvSpPr txBox="1"/>
          <p:nvPr/>
        </p:nvSpPr>
        <p:spPr>
          <a:xfrm>
            <a:off x="228600" y="914400"/>
            <a:ext cx="8763000" cy="6001643"/>
          </a:xfrm>
          <a:prstGeom prst="rect">
            <a:avLst/>
          </a:prstGeom>
          <a:noFill/>
        </p:spPr>
        <p:txBody>
          <a:bodyPr wrap="square" rtlCol="0">
            <a:spAutoFit/>
          </a:bodyPr>
          <a:lstStyle/>
          <a:p>
            <a:pPr algn="just"/>
            <a:r>
              <a:rPr lang="en-US" sz="3200" dirty="0" smtClean="0"/>
              <a:t>	The Scanner Class breaks an input text character into tokens based on delimiters, and then converts them into primitive values or String.</a:t>
            </a:r>
          </a:p>
          <a:p>
            <a:pPr algn="just"/>
            <a:r>
              <a:rPr lang="en-US" sz="3200" dirty="0" smtClean="0"/>
              <a:t>	A Scanner instance is created by specifying some input source.  This input source may be a fixed String or some source of bytes or characters.</a:t>
            </a:r>
          </a:p>
          <a:p>
            <a:pPr algn="just"/>
            <a:r>
              <a:rPr lang="en-US" sz="3200" dirty="0" smtClean="0"/>
              <a:t>	The Scanner class is a class in </a:t>
            </a:r>
            <a:r>
              <a:rPr lang="en-US" sz="3200" dirty="0" err="1" smtClean="0"/>
              <a:t>java.util</a:t>
            </a:r>
            <a:r>
              <a:rPr lang="en-US" sz="3200" dirty="0" smtClean="0"/>
              <a:t>, which allows the user to read values of various types. which allow us to read in numeric values from either the keyboard or file without having to convert them from strings and determine if there are more values to be read.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Scanner Class</a:t>
            </a:r>
            <a:endParaRPr lang="en-US" dirty="0"/>
          </a:p>
        </p:txBody>
      </p:sp>
      <p:sp>
        <p:nvSpPr>
          <p:cNvPr id="5" name="TextBox 4"/>
          <p:cNvSpPr txBox="1"/>
          <p:nvPr/>
        </p:nvSpPr>
        <p:spPr>
          <a:xfrm>
            <a:off x="228600" y="914400"/>
            <a:ext cx="8763000" cy="3354765"/>
          </a:xfrm>
          <a:prstGeom prst="rect">
            <a:avLst/>
          </a:prstGeom>
          <a:noFill/>
        </p:spPr>
        <p:txBody>
          <a:bodyPr wrap="square" rtlCol="0">
            <a:spAutoFit/>
          </a:bodyPr>
          <a:lstStyle/>
          <a:p>
            <a:pPr algn="just"/>
            <a:r>
              <a:rPr lang="en-US" sz="3200" dirty="0" smtClean="0"/>
              <a:t>	Through scanner class we can read data from the input device or from file.  Actually there are so many constructors in the class but for us mainly two constructors are useful.  (1) for Reading data from keyboard (2) for Reading data from file.</a:t>
            </a:r>
          </a:p>
          <a:p>
            <a:pPr algn="just"/>
            <a:r>
              <a:rPr lang="en-US" sz="2600" dirty="0" smtClean="0"/>
              <a:t>(1) Scanner in = new Scanner(</a:t>
            </a:r>
            <a:r>
              <a:rPr lang="en-US" sz="2600" dirty="0" err="1" smtClean="0"/>
              <a:t>System.in</a:t>
            </a:r>
            <a:r>
              <a:rPr lang="en-US" sz="2600" dirty="0" smtClean="0"/>
              <a:t>); </a:t>
            </a:r>
          </a:p>
          <a:p>
            <a:pPr algn="just"/>
            <a:r>
              <a:rPr lang="en-US" sz="2600" dirty="0" smtClean="0"/>
              <a:t>(2) Scanner </a:t>
            </a:r>
            <a:r>
              <a:rPr lang="en-US" sz="2600" dirty="0" err="1" smtClean="0"/>
              <a:t>inFile</a:t>
            </a:r>
            <a:r>
              <a:rPr lang="en-US" sz="2600" dirty="0" smtClean="0"/>
              <a:t> = new Scanner(new </a:t>
            </a:r>
            <a:r>
              <a:rPr lang="en-US" sz="2600" dirty="0" err="1" smtClean="0"/>
              <a:t>FileReader</a:t>
            </a:r>
            <a:r>
              <a:rPr lang="en-US" sz="2600" dirty="0" smtClean="0"/>
              <a:t>("</a:t>
            </a:r>
            <a:r>
              <a:rPr lang="en-US" sz="2600" dirty="0" err="1" smtClean="0"/>
              <a:t>myFile</a:t>
            </a:r>
            <a:r>
              <a:rPr lang="en-US" sz="26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Scanner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475488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a:t>
                      </a:r>
                      <a:r>
                        <a:rPr lang="en-US" baseline="0" dirty="0" smtClean="0"/>
                        <a:t> close()</a:t>
                      </a:r>
                      <a:endParaRPr lang="en-US" dirty="0"/>
                    </a:p>
                  </a:txBody>
                  <a:tcPr/>
                </a:tc>
                <a:tc>
                  <a:txBody>
                    <a:bodyPr/>
                    <a:lstStyle/>
                    <a:p>
                      <a:pPr algn="just"/>
                      <a:r>
                        <a:rPr lang="en-US" dirty="0" smtClean="0"/>
                        <a:t>Close the scanner</a:t>
                      </a:r>
                      <a:endParaRPr lang="en-US" dirty="0"/>
                    </a:p>
                  </a:txBody>
                  <a:tcPr/>
                </a:tc>
              </a:tr>
              <a:tr h="317500">
                <a:tc>
                  <a:txBody>
                    <a:bodyPr/>
                    <a:lstStyle/>
                    <a:p>
                      <a:r>
                        <a:rPr lang="en-US" dirty="0" err="1" smtClean="0"/>
                        <a:t>boolean</a:t>
                      </a:r>
                      <a:r>
                        <a:rPr lang="en-US" dirty="0" smtClean="0"/>
                        <a:t> </a:t>
                      </a:r>
                      <a:r>
                        <a:rPr lang="en-US" dirty="0" err="1" smtClean="0"/>
                        <a:t>hasNext</a:t>
                      </a:r>
                      <a:r>
                        <a:rPr lang="en-US" dirty="0" smtClean="0"/>
                        <a:t>()</a:t>
                      </a:r>
                      <a:endParaRPr lang="en-US" dirty="0"/>
                    </a:p>
                  </a:txBody>
                  <a:tcPr/>
                </a:tc>
                <a:tc>
                  <a:txBody>
                    <a:bodyPr/>
                    <a:lstStyle/>
                    <a:p>
                      <a:pPr algn="just"/>
                      <a:r>
                        <a:rPr lang="en-US" dirty="0" smtClean="0"/>
                        <a:t>Returns true</a:t>
                      </a:r>
                      <a:r>
                        <a:rPr lang="en-US" baseline="0" dirty="0" smtClean="0"/>
                        <a:t> if the scanner has next token to read otherwise returns false.</a:t>
                      </a:r>
                      <a:endParaRPr lang="en-US" dirty="0"/>
                    </a:p>
                  </a:txBody>
                  <a:tcPr/>
                </a:tc>
              </a:tr>
              <a:tr h="317500">
                <a:tc>
                  <a:txBody>
                    <a:bodyPr/>
                    <a:lstStyle/>
                    <a:p>
                      <a:r>
                        <a:rPr lang="en-US" dirty="0" smtClean="0"/>
                        <a:t>String next()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Finds and returns the next complete token from this scanner.</a:t>
                      </a:r>
                      <a:endParaRPr lang="en-US" dirty="0"/>
                    </a:p>
                  </a:txBody>
                  <a:tcPr/>
                </a:tc>
              </a:tr>
              <a:tr h="317500">
                <a:tc>
                  <a:txBody>
                    <a:bodyPr/>
                    <a:lstStyle/>
                    <a:p>
                      <a:r>
                        <a:rPr lang="en-US" dirty="0" err="1" smtClean="0"/>
                        <a:t>boolean</a:t>
                      </a:r>
                      <a:r>
                        <a:rPr lang="en-US" dirty="0" smtClean="0"/>
                        <a:t> </a:t>
                      </a:r>
                      <a:r>
                        <a:rPr lang="en-US" dirty="0" err="1" smtClean="0"/>
                        <a:t>nextBoolean</a:t>
                      </a:r>
                      <a:r>
                        <a:rPr lang="en-US" dirty="0" smtClean="0"/>
                        <a:t>()</a:t>
                      </a:r>
                      <a:endParaRPr lang="en-US" dirty="0"/>
                    </a:p>
                  </a:txBody>
                  <a:tcPr/>
                </a:tc>
                <a:tc>
                  <a:txBody>
                    <a:bodyPr/>
                    <a:lstStyle/>
                    <a:p>
                      <a:pPr algn="just"/>
                      <a:r>
                        <a:rPr lang="en-IN" dirty="0" smtClean="0"/>
                        <a:t>Scans the next token of the input into a </a:t>
                      </a:r>
                      <a:r>
                        <a:rPr lang="en-IN" dirty="0" err="1" smtClean="0"/>
                        <a:t>boolean</a:t>
                      </a:r>
                      <a:r>
                        <a:rPr lang="en-IN" dirty="0" smtClean="0"/>
                        <a:t> value and returns that value.</a:t>
                      </a:r>
                      <a:endParaRPr lang="en-US" dirty="0"/>
                    </a:p>
                  </a:txBody>
                  <a:tcPr/>
                </a:tc>
              </a:tr>
              <a:tr h="317500">
                <a:tc>
                  <a:txBody>
                    <a:bodyPr/>
                    <a:lstStyle/>
                    <a:p>
                      <a:r>
                        <a:rPr lang="en-US" dirty="0" smtClean="0"/>
                        <a:t>byte </a:t>
                      </a:r>
                      <a:r>
                        <a:rPr lang="en-US" dirty="0" err="1" smtClean="0"/>
                        <a:t>nextByte</a:t>
                      </a:r>
                      <a:r>
                        <a:rPr lang="en-US" dirty="0" smtClean="0"/>
                        <a:t>()</a:t>
                      </a:r>
                      <a:endParaRPr lang="en-US" dirty="0"/>
                    </a:p>
                  </a:txBody>
                  <a:tcPr/>
                </a:tc>
                <a:tc>
                  <a:txBody>
                    <a:bodyPr/>
                    <a:lstStyle/>
                    <a:p>
                      <a:pPr algn="just"/>
                      <a:r>
                        <a:rPr lang="en-IN" dirty="0" smtClean="0"/>
                        <a:t>Scans the next token of the input as a byte.</a:t>
                      </a:r>
                      <a:endParaRPr lang="en-US" dirty="0"/>
                    </a:p>
                  </a:txBody>
                  <a:tcPr/>
                </a:tc>
              </a:tr>
              <a:tr h="317500">
                <a:tc>
                  <a:txBody>
                    <a:bodyPr/>
                    <a:lstStyle/>
                    <a:p>
                      <a:r>
                        <a:rPr lang="en-US" dirty="0" smtClean="0"/>
                        <a:t>double </a:t>
                      </a:r>
                      <a:r>
                        <a:rPr lang="en-US" dirty="0" err="1" smtClean="0"/>
                        <a:t>nextDouble</a:t>
                      </a:r>
                      <a:r>
                        <a:rPr lang="en-US" dirty="0" smtClean="0"/>
                        <a:t>()</a:t>
                      </a:r>
                      <a:endParaRPr lang="en-US" dirty="0"/>
                    </a:p>
                  </a:txBody>
                  <a:tcPr/>
                </a:tc>
                <a:tc>
                  <a:txBody>
                    <a:bodyPr/>
                    <a:lstStyle/>
                    <a:p>
                      <a:pPr algn="just"/>
                      <a:r>
                        <a:rPr lang="en-IN" dirty="0" smtClean="0"/>
                        <a:t>Scans the next token of the input as a double.</a:t>
                      </a:r>
                      <a:endParaRPr lang="en-US" dirty="0"/>
                    </a:p>
                  </a:txBody>
                  <a:tcPr/>
                </a:tc>
              </a:tr>
              <a:tr h="317500">
                <a:tc>
                  <a:txBody>
                    <a:bodyPr/>
                    <a:lstStyle/>
                    <a:p>
                      <a:r>
                        <a:rPr lang="en-US" dirty="0" smtClean="0"/>
                        <a:t>float </a:t>
                      </a:r>
                      <a:r>
                        <a:rPr lang="en-US" dirty="0" err="1" smtClean="0"/>
                        <a:t>nextFloat</a:t>
                      </a:r>
                      <a:r>
                        <a:rPr lang="en-US" dirty="0" smtClean="0"/>
                        <a:t>()</a:t>
                      </a:r>
                      <a:endParaRPr lang="en-US" dirty="0"/>
                    </a:p>
                  </a:txBody>
                  <a:tcPr/>
                </a:tc>
                <a:tc>
                  <a:txBody>
                    <a:bodyPr/>
                    <a:lstStyle/>
                    <a:p>
                      <a:pPr algn="just"/>
                      <a:r>
                        <a:rPr lang="en-IN" dirty="0" smtClean="0"/>
                        <a:t>Scans the next token of the input as a float.</a:t>
                      </a:r>
                      <a:endParaRPr lang="en-US" dirty="0"/>
                    </a:p>
                  </a:txBody>
                  <a:tcPr/>
                </a:tc>
              </a:tr>
              <a:tr h="317500">
                <a:tc>
                  <a:txBody>
                    <a:bodyPr/>
                    <a:lstStyle/>
                    <a:p>
                      <a:r>
                        <a:rPr lang="en-US" dirty="0" err="1" smtClean="0"/>
                        <a:t>int</a:t>
                      </a:r>
                      <a:r>
                        <a:rPr lang="en-US" dirty="0" smtClean="0"/>
                        <a:t> </a:t>
                      </a:r>
                      <a:r>
                        <a:rPr lang="en-US" dirty="0" err="1" smtClean="0"/>
                        <a:t>nextInt</a:t>
                      </a:r>
                      <a:r>
                        <a:rPr lang="en-US" dirty="0" smtClean="0"/>
                        <a:t>()</a:t>
                      </a:r>
                      <a:endParaRPr lang="en-US" dirty="0"/>
                    </a:p>
                  </a:txBody>
                  <a:tcPr/>
                </a:tc>
                <a:tc>
                  <a:txBody>
                    <a:bodyPr/>
                    <a:lstStyle/>
                    <a:p>
                      <a:pPr algn="just"/>
                      <a:r>
                        <a:rPr lang="en-IN" dirty="0" smtClean="0"/>
                        <a:t>Scans the next token of the input as an int.</a:t>
                      </a:r>
                      <a:endParaRPr lang="en-US" dirty="0"/>
                    </a:p>
                  </a:txBody>
                  <a:tcPr/>
                </a:tc>
              </a:tr>
              <a:tr h="317500">
                <a:tc>
                  <a:txBody>
                    <a:bodyPr/>
                    <a:lstStyle/>
                    <a:p>
                      <a:r>
                        <a:rPr lang="en-US" dirty="0" smtClean="0"/>
                        <a:t>String </a:t>
                      </a:r>
                      <a:r>
                        <a:rPr lang="en-US" dirty="0" err="1" smtClean="0"/>
                        <a:t>nextLine</a:t>
                      </a:r>
                      <a:r>
                        <a:rPr lang="en-US" dirty="0" smtClean="0"/>
                        <a:t>()</a:t>
                      </a:r>
                      <a:endParaRPr lang="en-US" dirty="0"/>
                    </a:p>
                  </a:txBody>
                  <a:tcPr/>
                </a:tc>
                <a:tc>
                  <a:txBody>
                    <a:bodyPr/>
                    <a:lstStyle/>
                    <a:p>
                      <a:pPr algn="just"/>
                      <a:r>
                        <a:rPr lang="en-IN" dirty="0" smtClean="0"/>
                        <a:t>Advances this scanner past the current line and returns the input that was skipped.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Generics in Collection Framework</a:t>
            </a:r>
            <a:endParaRPr lang="en-US" dirty="0"/>
          </a:p>
        </p:txBody>
      </p:sp>
      <p:sp>
        <p:nvSpPr>
          <p:cNvPr id="4" name="TextBox 3"/>
          <p:cNvSpPr txBox="1"/>
          <p:nvPr/>
        </p:nvSpPr>
        <p:spPr>
          <a:xfrm>
            <a:off x="228600" y="914400"/>
            <a:ext cx="8763000" cy="6001643"/>
          </a:xfrm>
          <a:prstGeom prst="rect">
            <a:avLst/>
          </a:prstGeom>
          <a:noFill/>
        </p:spPr>
        <p:txBody>
          <a:bodyPr wrap="square" rtlCol="0">
            <a:spAutoFit/>
          </a:bodyPr>
          <a:lstStyle/>
          <a:p>
            <a:pPr algn="just"/>
            <a:r>
              <a:rPr lang="en-US" sz="3200" dirty="0" smtClean="0"/>
              <a:t>	Generics is a feature introduced in the Java programming language from Java 5.  Generics is about defining classes and interfaces with parameters.  The Collection interface and its sub interfaces like Set and List are all defined with parameters.  They are all said to be of generic type.</a:t>
            </a:r>
          </a:p>
          <a:p>
            <a:pPr algn="just"/>
            <a:r>
              <a:rPr lang="en-US" sz="3200" b="1" dirty="0" smtClean="0"/>
              <a:t>	In other words we can say that an interface or class may be declared to take one or more type parameters, which are written in angle brackets and should be supplied when you declare a variable belonging to the interface or class or when you create a new instance of a class.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Scanner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146304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long </a:t>
                      </a:r>
                      <a:r>
                        <a:rPr lang="en-US" dirty="0" err="1" smtClean="0"/>
                        <a:t>nextLong</a:t>
                      </a:r>
                      <a:r>
                        <a:rPr lang="en-US" dirty="0" smtClean="0"/>
                        <a:t>()</a:t>
                      </a:r>
                      <a:endParaRPr lang="en-US" dirty="0"/>
                    </a:p>
                  </a:txBody>
                  <a:tcPr/>
                </a:tc>
                <a:tc>
                  <a:txBody>
                    <a:bodyPr/>
                    <a:lstStyle/>
                    <a:p>
                      <a:pPr algn="just"/>
                      <a:r>
                        <a:rPr lang="en-IN" dirty="0" smtClean="0"/>
                        <a:t>Scans the next token of the input as a long.</a:t>
                      </a:r>
                      <a:endParaRPr lang="en-US" dirty="0"/>
                    </a:p>
                  </a:txBody>
                  <a:tcPr/>
                </a:tc>
              </a:tr>
              <a:tr h="317500">
                <a:tc>
                  <a:txBody>
                    <a:bodyPr/>
                    <a:lstStyle/>
                    <a:p>
                      <a:r>
                        <a:rPr lang="en-US" dirty="0" smtClean="0"/>
                        <a:t>short </a:t>
                      </a:r>
                      <a:r>
                        <a:rPr lang="en-US" dirty="0" err="1" smtClean="0"/>
                        <a:t>nextShort</a:t>
                      </a:r>
                      <a:r>
                        <a:rPr lang="en-US" dirty="0" smtClean="0"/>
                        <a:t>()</a:t>
                      </a:r>
                      <a:endParaRPr lang="en-US" dirty="0"/>
                    </a:p>
                  </a:txBody>
                  <a:tcPr/>
                </a:tc>
                <a:tc>
                  <a:txBody>
                    <a:bodyPr/>
                    <a:lstStyle/>
                    <a:p>
                      <a:pPr algn="just"/>
                      <a:r>
                        <a:rPr lang="en-IN" dirty="0" smtClean="0"/>
                        <a:t>Scans the next token of the input as a short.</a:t>
                      </a:r>
                      <a:endParaRPr lang="en-US" dirty="0"/>
                    </a:p>
                  </a:txBody>
                  <a:tcPr/>
                </a:tc>
              </a:tr>
              <a:tr h="317500">
                <a:tc>
                  <a:txBody>
                    <a:bodyPr/>
                    <a:lstStyle/>
                    <a:p>
                      <a:r>
                        <a:rPr lang="en-US" dirty="0" smtClean="0"/>
                        <a:t>Scanner</a:t>
                      </a:r>
                      <a:r>
                        <a:rPr lang="en-US" baseline="0" dirty="0" smtClean="0"/>
                        <a:t> reset()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Reset the Scanner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Formatter Class</a:t>
            </a:r>
            <a:endParaRPr lang="en-US" dirty="0"/>
          </a:p>
        </p:txBody>
      </p:sp>
      <p:sp>
        <p:nvSpPr>
          <p:cNvPr id="5" name="TextBox 4"/>
          <p:cNvSpPr txBox="1"/>
          <p:nvPr/>
        </p:nvSpPr>
        <p:spPr>
          <a:xfrm>
            <a:off x="228600" y="914400"/>
            <a:ext cx="8763000" cy="5016758"/>
          </a:xfrm>
          <a:prstGeom prst="rect">
            <a:avLst/>
          </a:prstGeom>
          <a:noFill/>
          <a:ln>
            <a:noFill/>
          </a:ln>
        </p:spPr>
        <p:txBody>
          <a:bodyPr wrap="square" rtlCol="0">
            <a:spAutoFit/>
          </a:bodyPr>
          <a:lstStyle/>
          <a:p>
            <a:pPr algn="just"/>
            <a:r>
              <a:rPr lang="en-US" sz="3200" dirty="0" smtClean="0"/>
              <a:t>	</a:t>
            </a:r>
            <a:r>
              <a:rPr lang="en-US" sz="3200" dirty="0" smtClean="0"/>
              <a:t>The Formatter class is used to achieve C’s </a:t>
            </a:r>
            <a:r>
              <a:rPr lang="en-US" sz="3200" dirty="0" err="1" smtClean="0"/>
              <a:t>printf</a:t>
            </a:r>
            <a:r>
              <a:rPr lang="en-US" sz="3200" dirty="0" smtClean="0"/>
              <a:t>() style formatting for various data types.  The format() method of the Formatter class directly sends the formatted output to some destination.  The formatting is based on a format string which is used to specify the alignme</a:t>
            </a:r>
            <a:r>
              <a:rPr lang="en-US" sz="3200" dirty="0" smtClean="0"/>
              <a:t>nt and justification for common data types like the numeric data, date and time-related data and string data.</a:t>
            </a:r>
          </a:p>
          <a:p>
            <a:pPr algn="just"/>
            <a:r>
              <a:rPr lang="en-US" sz="3200" dirty="0" smtClean="0"/>
              <a:t>	</a:t>
            </a:r>
            <a:r>
              <a:rPr lang="en-IN" sz="3200" dirty="0" smtClean="0"/>
              <a:t> Common Java types such as byte</a:t>
            </a:r>
            <a:r>
              <a:rPr lang="en-IN" sz="3200" dirty="0" smtClean="0"/>
              <a:t>, </a:t>
            </a:r>
            <a:r>
              <a:rPr lang="en-IN" sz="3200" dirty="0" err="1" smtClean="0"/>
              <a:t>BigDecimal</a:t>
            </a:r>
            <a:r>
              <a:rPr lang="en-IN" sz="3200" dirty="0" smtClean="0"/>
              <a:t> and Calendar are </a:t>
            </a:r>
            <a:r>
              <a:rPr lang="en-IN" sz="3200" dirty="0" smtClean="0"/>
              <a:t>supported.</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Formatter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2651760"/>
        </p:xfrm>
        <a:graphic>
          <a:graphicData uri="http://schemas.openxmlformats.org/drawingml/2006/table">
            <a:tbl>
              <a:tblPr firstRow="1" bandRow="1">
                <a:tableStyleId>{5C22544A-7EE6-4342-B048-85BDC9FD1C3A}</a:tableStyleId>
              </a:tblPr>
              <a:tblGrid>
                <a:gridCol w="4267200"/>
                <a:gridCol w="42672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close()</a:t>
                      </a:r>
                      <a:endParaRPr lang="en-US" dirty="0"/>
                    </a:p>
                  </a:txBody>
                  <a:tcPr/>
                </a:tc>
                <a:tc>
                  <a:txBody>
                    <a:bodyPr/>
                    <a:lstStyle/>
                    <a:p>
                      <a:pPr algn="just"/>
                      <a:r>
                        <a:rPr lang="en-US" dirty="0" smtClean="0"/>
                        <a:t>Closes the formatter</a:t>
                      </a:r>
                      <a:endParaRPr lang="en-US" dirty="0"/>
                    </a:p>
                  </a:txBody>
                  <a:tcPr/>
                </a:tc>
              </a:tr>
              <a:tr h="317500">
                <a:tc>
                  <a:txBody>
                    <a:bodyPr/>
                    <a:lstStyle/>
                    <a:p>
                      <a:r>
                        <a:rPr lang="en-US" dirty="0" smtClean="0"/>
                        <a:t>void flush()</a:t>
                      </a:r>
                      <a:endParaRPr lang="en-US" dirty="0"/>
                    </a:p>
                  </a:txBody>
                  <a:tcPr/>
                </a:tc>
                <a:tc>
                  <a:txBody>
                    <a:bodyPr/>
                    <a:lstStyle/>
                    <a:p>
                      <a:pPr algn="just"/>
                      <a:r>
                        <a:rPr lang="en-US" dirty="0" smtClean="0"/>
                        <a:t>Flushes</a:t>
                      </a:r>
                      <a:r>
                        <a:rPr lang="en-US" baseline="0" dirty="0" smtClean="0"/>
                        <a:t> the formatter</a:t>
                      </a:r>
                      <a:endParaRPr lang="en-US" dirty="0"/>
                    </a:p>
                  </a:txBody>
                  <a:tcPr/>
                </a:tc>
              </a:tr>
              <a:tr h="317500">
                <a:tc>
                  <a:txBody>
                    <a:bodyPr/>
                    <a:lstStyle/>
                    <a:p>
                      <a:r>
                        <a:rPr lang="en-US" dirty="0" smtClean="0"/>
                        <a:t>Formatter format(String format, Object </a:t>
                      </a:r>
                      <a:r>
                        <a:rPr lang="en-US" dirty="0" err="1" smtClean="0"/>
                        <a:t>arg</a:t>
                      </a:r>
                      <a:r>
                        <a:rPr lang="en-US"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Writes a formatted string to this object's destination using the specified format string and arguments.</a:t>
                      </a:r>
                      <a:endParaRPr lang="en-US" dirty="0"/>
                    </a:p>
                  </a:txBody>
                  <a:tcPr/>
                </a:tc>
              </a:tr>
              <a:tr h="317500">
                <a:tc>
                  <a:txBody>
                    <a:bodyPr/>
                    <a:lstStyle/>
                    <a:p>
                      <a:r>
                        <a:rPr lang="en-US" dirty="0" smtClean="0"/>
                        <a:t>String </a:t>
                      </a:r>
                      <a:r>
                        <a:rPr lang="en-US" dirty="0" err="1" smtClean="0"/>
                        <a:t>toString</a:t>
                      </a:r>
                      <a:r>
                        <a:rPr lang="en-US" dirty="0" smtClean="0"/>
                        <a:t>()</a:t>
                      </a:r>
                      <a:endParaRPr lang="en-US" dirty="0"/>
                    </a:p>
                  </a:txBody>
                  <a:tcPr/>
                </a:tc>
                <a:tc>
                  <a:txBody>
                    <a:bodyPr/>
                    <a:lstStyle/>
                    <a:p>
                      <a:pPr algn="just"/>
                      <a:r>
                        <a:rPr lang="en-IN" dirty="0" smtClean="0"/>
                        <a:t>Returns the result of invoking </a:t>
                      </a:r>
                      <a:r>
                        <a:rPr lang="en-IN" dirty="0" err="1" smtClean="0"/>
                        <a:t>toString</a:t>
                      </a:r>
                      <a:r>
                        <a:rPr lang="en-IN" dirty="0" smtClean="0"/>
                        <a:t>() on the destination for the output.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Generics in Collection Framework</a:t>
            </a:r>
            <a:endParaRPr lang="en-US" dirty="0"/>
          </a:p>
        </p:txBody>
      </p:sp>
      <p:sp>
        <p:nvSpPr>
          <p:cNvPr id="4" name="TextBox 3"/>
          <p:cNvSpPr txBox="1"/>
          <p:nvPr/>
        </p:nvSpPr>
        <p:spPr>
          <a:xfrm>
            <a:off x="228600" y="914400"/>
            <a:ext cx="8763000" cy="2554545"/>
          </a:xfrm>
          <a:prstGeom prst="rect">
            <a:avLst/>
          </a:prstGeom>
          <a:noFill/>
        </p:spPr>
        <p:txBody>
          <a:bodyPr wrap="square" rtlCol="0">
            <a:spAutoFit/>
          </a:bodyPr>
          <a:lstStyle/>
          <a:p>
            <a:pPr algn="just"/>
            <a:r>
              <a:rPr lang="en-US" sz="3200" b="1" dirty="0" smtClean="0"/>
              <a:t>e.g.</a:t>
            </a:r>
          </a:p>
          <a:p>
            <a:pPr algn="just"/>
            <a:r>
              <a:rPr lang="en-US" sz="3200" dirty="0" smtClean="0"/>
              <a:t>	 List&lt;String&gt; words = new </a:t>
            </a:r>
            <a:r>
              <a:rPr lang="en-US" sz="3200" dirty="0" err="1" smtClean="0"/>
              <a:t>ArrayList</a:t>
            </a:r>
            <a:r>
              <a:rPr lang="en-US" sz="3200" dirty="0" smtClean="0"/>
              <a:t>&lt;String&gt;(); 	</a:t>
            </a:r>
            <a:r>
              <a:rPr lang="en-US" sz="3200" dirty="0" err="1" smtClean="0"/>
              <a:t>words.add</a:t>
            </a:r>
            <a:r>
              <a:rPr lang="en-US" sz="3200" dirty="0" smtClean="0"/>
              <a:t>("Hello"); </a:t>
            </a:r>
          </a:p>
          <a:p>
            <a:pPr algn="just"/>
            <a:r>
              <a:rPr lang="en-US" sz="3200" dirty="0" smtClean="0"/>
              <a:t>	</a:t>
            </a:r>
            <a:r>
              <a:rPr lang="en-US" sz="3200" dirty="0" err="1" smtClean="0"/>
              <a:t>words.add</a:t>
            </a:r>
            <a:r>
              <a:rPr lang="en-US" sz="3200" dirty="0" smtClean="0"/>
              <a:t>("world!"); </a:t>
            </a:r>
          </a:p>
          <a:p>
            <a:pPr algn="just"/>
            <a:r>
              <a:rPr lang="en-US" sz="3200" dirty="0" smtClean="0"/>
              <a:t>	String s = </a:t>
            </a:r>
            <a:r>
              <a:rPr lang="en-US" sz="3200" dirty="0" err="1" smtClean="0"/>
              <a:t>words.get</a:t>
            </a:r>
            <a:r>
              <a:rPr lang="en-US" sz="3200" dirty="0" smtClean="0"/>
              <a:t>(0)+</a:t>
            </a:r>
            <a:r>
              <a:rPr lang="en-US" sz="3200" dirty="0" err="1" smtClean="0"/>
              <a:t>words.get</a:t>
            </a:r>
            <a:r>
              <a:rPr lang="en-US" sz="3200" dirty="0" smtClean="0"/>
              <a:t>(1); </a:t>
            </a:r>
            <a:endParaRPr lang="en-US" sz="32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Generics in Collection Framework</a:t>
            </a:r>
            <a:endParaRPr lang="en-US" dirty="0"/>
          </a:p>
        </p:txBody>
      </p:sp>
      <p:sp>
        <p:nvSpPr>
          <p:cNvPr id="4" name="TextBox 3"/>
          <p:cNvSpPr txBox="1"/>
          <p:nvPr/>
        </p:nvSpPr>
        <p:spPr>
          <a:xfrm>
            <a:off x="228600" y="914400"/>
            <a:ext cx="8763000" cy="5016758"/>
          </a:xfrm>
          <a:prstGeom prst="rect">
            <a:avLst/>
          </a:prstGeom>
          <a:noFill/>
        </p:spPr>
        <p:txBody>
          <a:bodyPr wrap="square" rtlCol="0">
            <a:spAutoFit/>
          </a:bodyPr>
          <a:lstStyle/>
          <a:p>
            <a:pPr algn="just"/>
            <a:r>
              <a:rPr lang="en-US" sz="3200" b="1" dirty="0" smtClean="0"/>
              <a:t>Generics Versus Templates :</a:t>
            </a:r>
            <a:r>
              <a:rPr lang="en-US" sz="3200" dirty="0" smtClean="0"/>
              <a:t> </a:t>
            </a:r>
          </a:p>
          <a:p>
            <a:pPr algn="just"/>
            <a:r>
              <a:rPr lang="en-US" sz="3200" dirty="0" smtClean="0"/>
              <a:t>	Generics in Java resemble templates in C++. There are just two important things to bear in mind about the relationship between Java generics and C++ templates : </a:t>
            </a:r>
            <a:r>
              <a:rPr lang="en-US" sz="3200" b="1" dirty="0" smtClean="0"/>
              <a:t>syntax and semantics.</a:t>
            </a:r>
            <a:r>
              <a:rPr lang="en-US" sz="3200" dirty="0" smtClean="0"/>
              <a:t> The syntax is deliberately similar and the semantics are deliberately different.</a:t>
            </a:r>
          </a:p>
          <a:p>
            <a:pPr algn="just"/>
            <a:r>
              <a:rPr lang="en-US" sz="3200" dirty="0" smtClean="0"/>
              <a:t>	 Syntactically, angle brackets were chosen because they are familiar to C++ users, and because square brackets would be hard to parse</a:t>
            </a:r>
            <a:r>
              <a:rPr lang="en-US" sz="3200" smtClean="0"/>
              <a:t>. </a:t>
            </a: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Generics in Collection Framework</a:t>
            </a:r>
            <a:endParaRPr lang="en-US" dirty="0"/>
          </a:p>
        </p:txBody>
      </p:sp>
      <p:sp>
        <p:nvSpPr>
          <p:cNvPr id="4" name="TextBox 3"/>
          <p:cNvSpPr txBox="1"/>
          <p:nvPr/>
        </p:nvSpPr>
        <p:spPr>
          <a:xfrm>
            <a:off x="228600" y="914400"/>
            <a:ext cx="8763000" cy="3539430"/>
          </a:xfrm>
          <a:prstGeom prst="rect">
            <a:avLst/>
          </a:prstGeom>
          <a:noFill/>
        </p:spPr>
        <p:txBody>
          <a:bodyPr wrap="square" rtlCol="0">
            <a:spAutoFit/>
          </a:bodyPr>
          <a:lstStyle/>
          <a:p>
            <a:pPr algn="just"/>
            <a:r>
              <a:rPr lang="en-US" sz="3200" b="1" dirty="0" smtClean="0"/>
              <a:t>Remember that : Just like we define classes and interfaces with type parameter, even a method or a constructor may also have a type parameter, which is local to that method or constructor.</a:t>
            </a:r>
          </a:p>
          <a:p>
            <a:pPr algn="just"/>
            <a:endParaRPr lang="en-US" sz="3200" b="1" dirty="0" smtClean="0"/>
          </a:p>
          <a:p>
            <a:pPr algn="just"/>
            <a:r>
              <a:rPr lang="en-US" sz="3200" b="1" dirty="0" smtClean="0"/>
              <a:t>For further reference in this matter please refer book “Class of Java” by </a:t>
            </a:r>
            <a:r>
              <a:rPr lang="en-US" sz="3200" b="1" dirty="0" err="1" smtClean="0"/>
              <a:t>Pravin</a:t>
            </a:r>
            <a:r>
              <a:rPr lang="en-US" sz="3200" b="1" dirty="0" smtClean="0"/>
              <a:t> Jain pg. no. 192</a:t>
            </a: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StringTokenizer</a:t>
            </a:r>
            <a:r>
              <a:rPr lang="en-US" b="1" dirty="0" smtClean="0"/>
              <a:t> Class</a:t>
            </a:r>
            <a:endParaRPr lang="en-US" dirty="0"/>
          </a:p>
        </p:txBody>
      </p:sp>
      <p:sp>
        <p:nvSpPr>
          <p:cNvPr id="4" name="TextBox 3"/>
          <p:cNvSpPr txBox="1"/>
          <p:nvPr/>
        </p:nvSpPr>
        <p:spPr>
          <a:xfrm>
            <a:off x="228600" y="1062097"/>
            <a:ext cx="8763000" cy="5016758"/>
          </a:xfrm>
          <a:prstGeom prst="rect">
            <a:avLst/>
          </a:prstGeom>
          <a:noFill/>
        </p:spPr>
        <p:txBody>
          <a:bodyPr wrap="square" rtlCol="0">
            <a:spAutoFit/>
          </a:bodyPr>
          <a:lstStyle/>
          <a:p>
            <a:pPr algn="just"/>
            <a:r>
              <a:rPr lang="en-US" sz="3200" dirty="0" smtClean="0"/>
              <a:t>	Tokens can be used where we want to break an application into tokens. We have to break a String  into tokens as well as we will know how many tokens has been generated.</a:t>
            </a:r>
          </a:p>
          <a:p>
            <a:pPr algn="just"/>
            <a:r>
              <a:rPr lang="en-US" sz="3200" b="1" dirty="0" smtClean="0"/>
              <a:t>	</a:t>
            </a:r>
            <a:r>
              <a:rPr lang="en-US" sz="3200" dirty="0" smtClean="0"/>
              <a:t>For this purpose java has given us </a:t>
            </a:r>
            <a:r>
              <a:rPr lang="en-US" sz="3200" dirty="0" err="1" smtClean="0"/>
              <a:t>StringTokenizer</a:t>
            </a:r>
            <a:r>
              <a:rPr lang="en-US" sz="3200" dirty="0" smtClean="0"/>
              <a:t> class which implements Enumeration interface.  It is used for iterating over various tokens within a string identified using a set of delimiting characters.  These tokens are available as String.</a:t>
            </a:r>
            <a:endParaRPr lang="en-US" sz="32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StringTokenizer</a:t>
            </a:r>
            <a:r>
              <a:rPr lang="en-US" b="1" dirty="0" smtClean="0"/>
              <a:t> Class</a:t>
            </a:r>
            <a:endParaRPr lang="en-US" dirty="0"/>
          </a:p>
        </p:txBody>
      </p:sp>
      <p:sp>
        <p:nvSpPr>
          <p:cNvPr id="4" name="TextBox 3"/>
          <p:cNvSpPr txBox="1"/>
          <p:nvPr/>
        </p:nvSpPr>
        <p:spPr>
          <a:xfrm>
            <a:off x="228600" y="1062097"/>
            <a:ext cx="8763000" cy="4031873"/>
          </a:xfrm>
          <a:prstGeom prst="rect">
            <a:avLst/>
          </a:prstGeom>
          <a:noFill/>
        </p:spPr>
        <p:txBody>
          <a:bodyPr wrap="square" rtlCol="0">
            <a:spAutoFit/>
          </a:bodyPr>
          <a:lstStyle/>
          <a:p>
            <a:pPr algn="just"/>
            <a:r>
              <a:rPr lang="en-US" sz="3200" dirty="0" smtClean="0"/>
              <a:t>	This class has mainly two constructors.  </a:t>
            </a:r>
          </a:p>
          <a:p>
            <a:pPr algn="just"/>
            <a:r>
              <a:rPr lang="en-US" sz="3200" dirty="0" smtClean="0"/>
              <a:t>	(1) In first constructor you have to specify the string only and by default it will consider the space as delimiter character</a:t>
            </a:r>
          </a:p>
          <a:p>
            <a:pPr algn="just"/>
            <a:r>
              <a:rPr lang="en-US" sz="3200" b="1" dirty="0" smtClean="0"/>
              <a:t>	</a:t>
            </a:r>
            <a:r>
              <a:rPr lang="en-US" sz="3200" dirty="0" smtClean="0"/>
              <a:t>(2) In second constructor you have to specify the string as well as the delimiter character (the character from which you have to delimit the string)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StringTokenizer</a:t>
            </a:r>
            <a:r>
              <a:rPr lang="en-US" b="1" dirty="0" smtClean="0"/>
              <a:t>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274320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int</a:t>
                      </a:r>
                      <a:r>
                        <a:rPr lang="en-US" dirty="0" smtClean="0"/>
                        <a:t> </a:t>
                      </a:r>
                      <a:r>
                        <a:rPr lang="en-US" dirty="0" err="1" smtClean="0"/>
                        <a:t>countTokens</a:t>
                      </a:r>
                      <a:r>
                        <a:rPr lang="en-US" dirty="0" smtClean="0"/>
                        <a:t>()</a:t>
                      </a:r>
                      <a:endParaRPr lang="en-US" dirty="0"/>
                    </a:p>
                  </a:txBody>
                  <a:tcPr/>
                </a:tc>
                <a:tc>
                  <a:txBody>
                    <a:bodyPr/>
                    <a:lstStyle/>
                    <a:p>
                      <a:pPr algn="just"/>
                      <a:r>
                        <a:rPr lang="en-US" dirty="0" smtClean="0"/>
                        <a:t>Calculates the no. of tokens in the string</a:t>
                      </a:r>
                      <a:endParaRPr lang="en-US" dirty="0"/>
                    </a:p>
                  </a:txBody>
                  <a:tcPr/>
                </a:tc>
              </a:tr>
              <a:tr h="317500">
                <a:tc>
                  <a:txBody>
                    <a:bodyPr/>
                    <a:lstStyle/>
                    <a:p>
                      <a:r>
                        <a:rPr lang="en-US" dirty="0" err="1" smtClean="0"/>
                        <a:t>boolean</a:t>
                      </a:r>
                      <a:r>
                        <a:rPr lang="en-US" baseline="0" dirty="0" smtClean="0"/>
                        <a:t> </a:t>
                      </a:r>
                      <a:r>
                        <a:rPr lang="en-US" baseline="0" dirty="0" err="1" smtClean="0"/>
                        <a:t>hasMoreElements</a:t>
                      </a:r>
                      <a:r>
                        <a:rPr lang="en-US" baseline="0" dirty="0" smtClean="0"/>
                        <a:t>()</a:t>
                      </a:r>
                      <a:endParaRPr lang="en-US" dirty="0"/>
                    </a:p>
                  </a:txBody>
                  <a:tcPr/>
                </a:tc>
                <a:tc>
                  <a:txBody>
                    <a:bodyPr/>
                    <a:lstStyle/>
                    <a:p>
                      <a:pPr algn="just"/>
                      <a:r>
                        <a:rPr lang="en-US" dirty="0" smtClean="0"/>
                        <a:t>Checks that more elements</a:t>
                      </a:r>
                      <a:r>
                        <a:rPr lang="en-US" baseline="0" dirty="0" smtClean="0"/>
                        <a:t> are available or not ?</a:t>
                      </a:r>
                      <a:endParaRPr lang="en-US" dirty="0"/>
                    </a:p>
                  </a:txBody>
                  <a:tcPr/>
                </a:tc>
              </a:tr>
              <a:tr h="317500">
                <a:tc>
                  <a:txBody>
                    <a:bodyPr/>
                    <a:lstStyle/>
                    <a:p>
                      <a:r>
                        <a:rPr lang="en-US" dirty="0" err="1" smtClean="0"/>
                        <a:t>boolean</a:t>
                      </a:r>
                      <a:r>
                        <a:rPr lang="en-US" dirty="0" smtClean="0"/>
                        <a:t> </a:t>
                      </a:r>
                      <a:r>
                        <a:rPr lang="en-US" dirty="0" err="1" smtClean="0"/>
                        <a:t>hasMoreTokens</a:t>
                      </a:r>
                      <a:r>
                        <a:rPr lang="en-US" dirty="0" smtClean="0"/>
                        <a:t>()</a:t>
                      </a:r>
                      <a:endParaRPr lang="en-US" dirty="0"/>
                    </a:p>
                  </a:txBody>
                  <a:tcPr/>
                </a:tc>
                <a:tc>
                  <a:txBody>
                    <a:bodyPr/>
                    <a:lstStyle/>
                    <a:p>
                      <a:pPr algn="just"/>
                      <a:r>
                        <a:rPr lang="en-US" dirty="0" smtClean="0"/>
                        <a:t>Works just like </a:t>
                      </a:r>
                      <a:r>
                        <a:rPr lang="en-US" dirty="0" err="1" smtClean="0"/>
                        <a:t>hasMoreElements</a:t>
                      </a:r>
                      <a:r>
                        <a:rPr lang="en-US" dirty="0" smtClean="0"/>
                        <a:t>()</a:t>
                      </a:r>
                      <a:endParaRPr lang="en-US" dirty="0"/>
                    </a:p>
                  </a:txBody>
                  <a:tcPr/>
                </a:tc>
              </a:tr>
              <a:tr h="317500">
                <a:tc>
                  <a:txBody>
                    <a:bodyPr/>
                    <a:lstStyle/>
                    <a:p>
                      <a:r>
                        <a:rPr lang="en-US" dirty="0" smtClean="0"/>
                        <a:t>Object </a:t>
                      </a:r>
                      <a:r>
                        <a:rPr lang="en-US" dirty="0" err="1" smtClean="0"/>
                        <a:t>nextElement</a:t>
                      </a:r>
                      <a:r>
                        <a:rPr lang="en-US" dirty="0" smtClean="0"/>
                        <a:t>()</a:t>
                      </a:r>
                      <a:endParaRPr lang="en-US" dirty="0"/>
                    </a:p>
                  </a:txBody>
                  <a:tcPr/>
                </a:tc>
                <a:tc>
                  <a:txBody>
                    <a:bodyPr/>
                    <a:lstStyle/>
                    <a:p>
                      <a:pPr algn="just"/>
                      <a:r>
                        <a:rPr lang="en-US" dirty="0" smtClean="0"/>
                        <a:t>Returns the next</a:t>
                      </a:r>
                      <a:r>
                        <a:rPr lang="en-US" baseline="0" dirty="0" smtClean="0"/>
                        <a:t> Element</a:t>
                      </a:r>
                      <a:endParaRPr lang="en-US" dirty="0"/>
                    </a:p>
                  </a:txBody>
                  <a:tcPr/>
                </a:tc>
              </a:tr>
              <a:tr h="317500">
                <a:tc>
                  <a:txBody>
                    <a:bodyPr/>
                    <a:lstStyle/>
                    <a:p>
                      <a:r>
                        <a:rPr lang="en-US" dirty="0" smtClean="0"/>
                        <a:t>String </a:t>
                      </a:r>
                      <a:r>
                        <a:rPr lang="en-US" dirty="0" err="1" smtClean="0"/>
                        <a:t>nextToken</a:t>
                      </a:r>
                      <a:r>
                        <a:rPr lang="en-US" dirty="0" smtClean="0"/>
                        <a:t>()</a:t>
                      </a:r>
                      <a:endParaRPr lang="en-US" dirty="0"/>
                    </a:p>
                  </a:txBody>
                  <a:tcPr/>
                </a:tc>
                <a:tc>
                  <a:txBody>
                    <a:bodyPr/>
                    <a:lstStyle/>
                    <a:p>
                      <a:pPr algn="just"/>
                      <a:r>
                        <a:rPr lang="en-US" dirty="0" smtClean="0"/>
                        <a:t>Returns the next token.</a:t>
                      </a:r>
                      <a:r>
                        <a:rPr lang="en-US" baseline="0" dirty="0" smtClean="0"/>
                        <a:t>  Works same as the </a:t>
                      </a:r>
                      <a:r>
                        <a:rPr lang="en-US" baseline="0" dirty="0" err="1" smtClean="0"/>
                        <a:t>nextElement</a:t>
                      </a:r>
                      <a:r>
                        <a:rPr lang="en-US" baseline="0" dirty="0" smtClean="0"/>
                        <a:t> method but the difference is return type is Object while here it is string</a:t>
                      </a:r>
                      <a:endParaRPr lang="en-US" dirty="0"/>
                    </a:p>
                  </a:txBody>
                  <a:tcPr/>
                </a:tc>
              </a:tr>
            </a:tbl>
          </a:graphicData>
        </a:graphic>
      </p:graphicFrame>
      <p:sp>
        <p:nvSpPr>
          <p:cNvPr id="6" name="TextBox 5"/>
          <p:cNvSpPr txBox="1"/>
          <p:nvPr/>
        </p:nvSpPr>
        <p:spPr>
          <a:xfrm>
            <a:off x="228600" y="5029200"/>
            <a:ext cx="8763000" cy="1077218"/>
          </a:xfrm>
          <a:prstGeom prst="rect">
            <a:avLst/>
          </a:prstGeom>
          <a:noFill/>
        </p:spPr>
        <p:txBody>
          <a:bodyPr wrap="square" rtlCol="0">
            <a:spAutoFit/>
          </a:bodyPr>
          <a:lstStyle/>
          <a:p>
            <a:pPr algn="just"/>
            <a:r>
              <a:rPr lang="en-US" sz="3200" dirty="0" smtClean="0">
                <a:hlinkClick r:id="rId2" action="ppaction://hlinkfile"/>
              </a:rPr>
              <a:t>ex\ex74.java</a:t>
            </a:r>
            <a:endParaRPr lang="en-US" sz="3200" dirty="0" smtClean="0"/>
          </a:p>
          <a:p>
            <a:pPr algn="just"/>
            <a:r>
              <a:rPr lang="en-US" sz="3200" dirty="0" smtClean="0">
                <a:hlinkClick r:id="rId3" action="ppaction://hlinkfile"/>
              </a:rPr>
              <a:t>ex\ex75.java</a:t>
            </a: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Regular Expressions</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The full coverage of Regular Expression is beyond our scope.  So we are getting just introduction as per your reference book.</a:t>
            </a:r>
          </a:p>
          <a:p>
            <a:pPr algn="just"/>
            <a:r>
              <a:rPr lang="en-US" sz="3200" dirty="0" smtClean="0"/>
              <a:t>	Regular Expressions are a kind of template to which several possible strings may match.  The regular expression is a way of specifying such a template or a string pattern.</a:t>
            </a:r>
          </a:p>
          <a:p>
            <a:pPr algn="just"/>
            <a:r>
              <a:rPr lang="en-US" sz="3200" dirty="0" smtClean="0"/>
              <a:t>	A given string could be identified to be following the pattern specified by a regular expression.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9833</TotalTime>
  <Words>515</Words>
  <Application>Microsoft Office PowerPoint</Application>
  <PresentationFormat>On-screen Show (4:3)</PresentationFormat>
  <Paragraphs>146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Marwadi Education Foundation’s Group of Institutions Faculty of Computer Applications MCA Sem- III</vt:lpstr>
      <vt:lpstr>Generics in Collection Framework</vt:lpstr>
      <vt:lpstr>Generics in Collection Framework</vt:lpstr>
      <vt:lpstr>Generics in Collection Framework</vt:lpstr>
      <vt:lpstr>Generics in Collection Framework</vt:lpstr>
      <vt:lpstr>StringTokenizer Class</vt:lpstr>
      <vt:lpstr>StringTokenizer Class</vt:lpstr>
      <vt:lpstr>StringTokenizer Class</vt:lpstr>
      <vt:lpstr>Regular Expressions</vt:lpstr>
      <vt:lpstr>Regular Expressions</vt:lpstr>
      <vt:lpstr>Regular Expressions</vt:lpstr>
      <vt:lpstr>Regular Expressions</vt:lpstr>
      <vt:lpstr>Regular Expressions</vt:lpstr>
      <vt:lpstr>The Pattern and Matcher Classes</vt:lpstr>
      <vt:lpstr>The Pattern and Matcher Classes</vt:lpstr>
      <vt:lpstr>The Pattern and Matcher Classes</vt:lpstr>
      <vt:lpstr>The Scanner Class</vt:lpstr>
      <vt:lpstr>The Scanner Class</vt:lpstr>
      <vt:lpstr>The Scanner Class</vt:lpstr>
      <vt:lpstr>The Scanner Class</vt:lpstr>
      <vt:lpstr>The Formatter Class</vt:lpstr>
      <vt:lpstr>The Formatter Class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1408</cp:revision>
  <dcterms:created xsi:type="dcterms:W3CDTF">2010-12-23T08:45:33Z</dcterms:created>
  <dcterms:modified xsi:type="dcterms:W3CDTF">2011-09-11T06:59:33Z</dcterms:modified>
</cp:coreProperties>
</file>