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20" r:id="rId12"/>
    <p:sldId id="321" r:id="rId13"/>
    <p:sldId id="322" r:id="rId14"/>
    <p:sldId id="323" r:id="rId15"/>
    <p:sldId id="324" r:id="rId16"/>
    <p:sldId id="317" r:id="rId17"/>
    <p:sldId id="318" r:id="rId18"/>
    <p:sldId id="325" r:id="rId19"/>
    <p:sldId id="326" r:id="rId20"/>
    <p:sldId id="327" r:id="rId21"/>
    <p:sldId id="328" r:id="rId22"/>
    <p:sldId id="329" r:id="rId23"/>
    <p:sldId id="330" r:id="rId24"/>
    <p:sldId id="331" r:id="rId25"/>
    <p:sldId id="332" r:id="rId26"/>
    <p:sldId id="333" r:id="rId27"/>
    <p:sldId id="334" r:id="rId28"/>
    <p:sldId id="336" r:id="rId29"/>
    <p:sldId id="335" r:id="rId30"/>
    <p:sldId id="337" r:id="rId31"/>
    <p:sldId id="338" r:id="rId32"/>
    <p:sldId id="339" r:id="rId33"/>
    <p:sldId id="340" r:id="rId34"/>
    <p:sldId id="341" r:id="rId35"/>
    <p:sldId id="342" r:id="rId36"/>
    <p:sldId id="343" r:id="rId37"/>
    <p:sldId id="30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9/14/2011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9/14/2011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9/14/2011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9/14/2011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9/14/2011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9/14/2011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ex/ex24.java"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ex/ex25.java"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ex/ex26.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ex/ex27.java"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ex/ex29.java" TargetMode="External"/><Relationship Id="rId2" Type="http://schemas.openxmlformats.org/officeDocument/2006/relationships/hyperlink" Target="ex/ex28.java"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ex/ex79.java"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ex/ex80.java"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ex/ex23.jav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4</a:t>
            </a:r>
          </a:p>
          <a:p>
            <a:pPr algn="ctr"/>
            <a:r>
              <a:rPr lang="en-US" sz="3200" b="1" smtClean="0"/>
              <a:t>Multithreading</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3135313" y="347663"/>
            <a:ext cx="2670175" cy="769937"/>
          </a:xfrm>
          <a:prstGeom prst="rect">
            <a:avLst/>
          </a:prstGeom>
          <a:noFill/>
          <a:ln w="9525">
            <a:solidFill>
              <a:schemeClr val="tx1"/>
            </a:solidFill>
            <a:miter lim="800000"/>
            <a:headEnd/>
            <a:tailEnd/>
          </a:ln>
        </p:spPr>
        <p:txBody>
          <a:bodyPr>
            <a:spAutoFit/>
          </a:bodyPr>
          <a:lstStyle/>
          <a:p>
            <a:pPr algn="ctr"/>
            <a:r>
              <a:rPr lang="en-US" sz="4400"/>
              <a:t>Newborn</a:t>
            </a:r>
          </a:p>
        </p:txBody>
      </p:sp>
      <p:sp>
        <p:nvSpPr>
          <p:cNvPr id="7" name="TextBox 2"/>
          <p:cNvSpPr txBox="1">
            <a:spLocks noChangeArrowheads="1"/>
          </p:cNvSpPr>
          <p:nvPr/>
        </p:nvSpPr>
        <p:spPr bwMode="auto">
          <a:xfrm>
            <a:off x="7038975" y="2751138"/>
            <a:ext cx="1873250" cy="790575"/>
          </a:xfrm>
          <a:prstGeom prst="rect">
            <a:avLst/>
          </a:prstGeom>
          <a:noFill/>
          <a:ln w="9525">
            <a:solidFill>
              <a:schemeClr val="tx1"/>
            </a:solidFill>
            <a:miter lim="800000"/>
            <a:headEnd/>
            <a:tailEnd/>
          </a:ln>
        </p:spPr>
        <p:txBody>
          <a:bodyPr>
            <a:spAutoFit/>
          </a:bodyPr>
          <a:lstStyle/>
          <a:p>
            <a:pPr algn="ctr"/>
            <a:r>
              <a:rPr lang="en-US" sz="4400"/>
              <a:t>Dead</a:t>
            </a:r>
          </a:p>
        </p:txBody>
      </p:sp>
      <p:sp>
        <p:nvSpPr>
          <p:cNvPr id="8" name="TextBox 3"/>
          <p:cNvSpPr txBox="1">
            <a:spLocks noChangeArrowheads="1"/>
          </p:cNvSpPr>
          <p:nvPr/>
        </p:nvSpPr>
        <p:spPr bwMode="auto">
          <a:xfrm>
            <a:off x="6981825" y="2192338"/>
            <a:ext cx="1916113" cy="460375"/>
          </a:xfrm>
          <a:prstGeom prst="rect">
            <a:avLst/>
          </a:prstGeom>
          <a:noFill/>
          <a:ln w="9525">
            <a:noFill/>
            <a:miter lim="800000"/>
            <a:headEnd/>
            <a:tailEnd/>
          </a:ln>
        </p:spPr>
        <p:txBody>
          <a:bodyPr>
            <a:spAutoFit/>
          </a:bodyPr>
          <a:lstStyle/>
          <a:p>
            <a:r>
              <a:rPr lang="en-US" sz="2400"/>
              <a:t>Killed Thread</a:t>
            </a:r>
          </a:p>
        </p:txBody>
      </p:sp>
      <p:cxnSp>
        <p:nvCxnSpPr>
          <p:cNvPr id="9" name="Straight Arrow Connector 5"/>
          <p:cNvCxnSpPr>
            <a:cxnSpLocks noChangeShapeType="1"/>
          </p:cNvCxnSpPr>
          <p:nvPr/>
        </p:nvCxnSpPr>
        <p:spPr bwMode="auto">
          <a:xfrm rot="16200000" flipH="1">
            <a:off x="5616575" y="1320800"/>
            <a:ext cx="1611313" cy="1204913"/>
          </a:xfrm>
          <a:prstGeom prst="straightConnector1">
            <a:avLst/>
          </a:prstGeom>
          <a:noFill/>
          <a:ln w="9525" algn="ctr">
            <a:solidFill>
              <a:schemeClr val="tx1"/>
            </a:solidFill>
            <a:round/>
            <a:headEnd/>
            <a:tailEnd type="arrow" w="med" len="med"/>
          </a:ln>
        </p:spPr>
      </p:cxnSp>
      <p:sp>
        <p:nvSpPr>
          <p:cNvPr id="10" name="Rectangle 6"/>
          <p:cNvSpPr>
            <a:spLocks noChangeArrowheads="1"/>
          </p:cNvSpPr>
          <p:nvPr/>
        </p:nvSpPr>
        <p:spPr bwMode="auto">
          <a:xfrm>
            <a:off x="1741488" y="2017713"/>
            <a:ext cx="4397375" cy="1944687"/>
          </a:xfrm>
          <a:prstGeom prst="rect">
            <a:avLst/>
          </a:prstGeom>
          <a:noFill/>
          <a:ln w="9525" algn="ctr">
            <a:solidFill>
              <a:schemeClr val="tx1"/>
            </a:solidFill>
            <a:round/>
            <a:headEnd/>
            <a:tailEnd/>
          </a:ln>
        </p:spPr>
        <p:txBody>
          <a:bodyPr/>
          <a:lstStyle/>
          <a:p>
            <a:endParaRPr lang="en-US"/>
          </a:p>
        </p:txBody>
      </p:sp>
      <p:sp>
        <p:nvSpPr>
          <p:cNvPr id="11" name="TextBox 7"/>
          <p:cNvSpPr txBox="1">
            <a:spLocks noChangeArrowheads="1"/>
          </p:cNvSpPr>
          <p:nvPr/>
        </p:nvSpPr>
        <p:spPr bwMode="auto">
          <a:xfrm>
            <a:off x="3127375" y="5494338"/>
            <a:ext cx="2671763" cy="768350"/>
          </a:xfrm>
          <a:prstGeom prst="rect">
            <a:avLst/>
          </a:prstGeom>
          <a:noFill/>
          <a:ln w="9525">
            <a:solidFill>
              <a:schemeClr val="tx1"/>
            </a:solidFill>
            <a:miter lim="800000"/>
            <a:headEnd/>
            <a:tailEnd/>
          </a:ln>
        </p:spPr>
        <p:txBody>
          <a:bodyPr>
            <a:spAutoFit/>
          </a:bodyPr>
          <a:lstStyle/>
          <a:p>
            <a:pPr algn="ctr"/>
            <a:r>
              <a:rPr lang="en-US" sz="4400"/>
              <a:t>Blocked</a:t>
            </a:r>
          </a:p>
        </p:txBody>
      </p:sp>
      <p:cxnSp>
        <p:nvCxnSpPr>
          <p:cNvPr id="12" name="Straight Arrow Connector 9"/>
          <p:cNvCxnSpPr>
            <a:cxnSpLocks noChangeShapeType="1"/>
          </p:cNvCxnSpPr>
          <p:nvPr/>
        </p:nvCxnSpPr>
        <p:spPr bwMode="auto">
          <a:xfrm rot="5400000" flipH="1" flipV="1">
            <a:off x="5435600" y="3868738"/>
            <a:ext cx="1958975" cy="1247775"/>
          </a:xfrm>
          <a:prstGeom prst="straightConnector1">
            <a:avLst/>
          </a:prstGeom>
          <a:noFill/>
          <a:ln w="9525" algn="ctr">
            <a:solidFill>
              <a:schemeClr val="tx1"/>
            </a:solidFill>
            <a:round/>
            <a:headEnd/>
            <a:tailEnd type="arrow" w="med" len="med"/>
          </a:ln>
        </p:spPr>
      </p:cxnSp>
      <p:sp>
        <p:nvSpPr>
          <p:cNvPr id="13" name="TextBox 10"/>
          <p:cNvSpPr txBox="1">
            <a:spLocks noChangeArrowheads="1"/>
          </p:cNvSpPr>
          <p:nvPr/>
        </p:nvSpPr>
        <p:spPr bwMode="auto">
          <a:xfrm>
            <a:off x="6350000" y="1270000"/>
            <a:ext cx="863600" cy="461963"/>
          </a:xfrm>
          <a:prstGeom prst="rect">
            <a:avLst/>
          </a:prstGeom>
          <a:noFill/>
          <a:ln w="9525">
            <a:noFill/>
            <a:miter lim="800000"/>
            <a:headEnd/>
            <a:tailEnd/>
          </a:ln>
        </p:spPr>
        <p:txBody>
          <a:bodyPr>
            <a:spAutoFit/>
          </a:bodyPr>
          <a:lstStyle/>
          <a:p>
            <a:r>
              <a:rPr lang="en-US" sz="2400"/>
              <a:t>Stop</a:t>
            </a:r>
          </a:p>
        </p:txBody>
      </p:sp>
      <p:sp>
        <p:nvSpPr>
          <p:cNvPr id="14" name="TextBox 11"/>
          <p:cNvSpPr txBox="1">
            <a:spLocks noChangeArrowheads="1"/>
          </p:cNvSpPr>
          <p:nvPr/>
        </p:nvSpPr>
        <p:spPr bwMode="auto">
          <a:xfrm>
            <a:off x="6327775" y="4732338"/>
            <a:ext cx="863600" cy="460375"/>
          </a:xfrm>
          <a:prstGeom prst="rect">
            <a:avLst/>
          </a:prstGeom>
          <a:noFill/>
          <a:ln w="9525">
            <a:noFill/>
            <a:miter lim="800000"/>
            <a:headEnd/>
            <a:tailEnd/>
          </a:ln>
        </p:spPr>
        <p:txBody>
          <a:bodyPr>
            <a:spAutoFit/>
          </a:bodyPr>
          <a:lstStyle/>
          <a:p>
            <a:r>
              <a:rPr lang="en-US" sz="2400"/>
              <a:t>Stop</a:t>
            </a:r>
          </a:p>
        </p:txBody>
      </p:sp>
      <p:cxnSp>
        <p:nvCxnSpPr>
          <p:cNvPr id="15" name="Straight Arrow Connector 13"/>
          <p:cNvCxnSpPr>
            <a:cxnSpLocks noChangeShapeType="1"/>
            <a:endCxn id="7" idx="1"/>
          </p:cNvCxnSpPr>
          <p:nvPr/>
        </p:nvCxnSpPr>
        <p:spPr bwMode="auto">
          <a:xfrm>
            <a:off x="6197600" y="3103563"/>
            <a:ext cx="841375" cy="42862"/>
          </a:xfrm>
          <a:prstGeom prst="straightConnector1">
            <a:avLst/>
          </a:prstGeom>
          <a:noFill/>
          <a:ln w="9525" algn="ctr">
            <a:solidFill>
              <a:schemeClr val="tx1"/>
            </a:solidFill>
            <a:round/>
            <a:headEnd/>
            <a:tailEnd type="arrow" w="med" len="med"/>
          </a:ln>
        </p:spPr>
      </p:cxnSp>
      <p:sp>
        <p:nvSpPr>
          <p:cNvPr id="16" name="TextBox 14"/>
          <p:cNvSpPr txBox="1">
            <a:spLocks noChangeArrowheads="1"/>
          </p:cNvSpPr>
          <p:nvPr/>
        </p:nvSpPr>
        <p:spPr bwMode="auto">
          <a:xfrm>
            <a:off x="6110288" y="2670175"/>
            <a:ext cx="863600" cy="461963"/>
          </a:xfrm>
          <a:prstGeom prst="rect">
            <a:avLst/>
          </a:prstGeom>
          <a:noFill/>
          <a:ln w="9525">
            <a:noFill/>
            <a:miter lim="800000"/>
            <a:headEnd/>
            <a:tailEnd/>
          </a:ln>
        </p:spPr>
        <p:txBody>
          <a:bodyPr>
            <a:spAutoFit/>
          </a:bodyPr>
          <a:lstStyle/>
          <a:p>
            <a:r>
              <a:rPr lang="en-US" sz="2400"/>
              <a:t>Stop</a:t>
            </a:r>
          </a:p>
        </p:txBody>
      </p:sp>
      <p:cxnSp>
        <p:nvCxnSpPr>
          <p:cNvPr id="17" name="Straight Arrow Connector 16"/>
          <p:cNvCxnSpPr>
            <a:cxnSpLocks noChangeShapeType="1"/>
            <a:stCxn id="6" idx="2"/>
          </p:cNvCxnSpPr>
          <p:nvPr/>
        </p:nvCxnSpPr>
        <p:spPr bwMode="auto">
          <a:xfrm rot="5400000">
            <a:off x="4064794" y="1524794"/>
            <a:ext cx="812800" cy="1588"/>
          </a:xfrm>
          <a:prstGeom prst="straightConnector1">
            <a:avLst/>
          </a:prstGeom>
          <a:noFill/>
          <a:ln w="9525" algn="ctr">
            <a:solidFill>
              <a:schemeClr val="tx1"/>
            </a:solidFill>
            <a:round/>
            <a:headEnd/>
            <a:tailEnd type="arrow" w="med" len="med"/>
          </a:ln>
        </p:spPr>
      </p:cxnSp>
      <p:sp>
        <p:nvSpPr>
          <p:cNvPr id="18" name="TextBox 17"/>
          <p:cNvSpPr txBox="1">
            <a:spLocks noChangeArrowheads="1"/>
          </p:cNvSpPr>
          <p:nvPr/>
        </p:nvSpPr>
        <p:spPr bwMode="auto">
          <a:xfrm>
            <a:off x="4572000" y="1422400"/>
            <a:ext cx="863600" cy="461963"/>
          </a:xfrm>
          <a:prstGeom prst="rect">
            <a:avLst/>
          </a:prstGeom>
          <a:noFill/>
          <a:ln w="9525">
            <a:noFill/>
            <a:miter lim="800000"/>
            <a:headEnd/>
            <a:tailEnd/>
          </a:ln>
        </p:spPr>
        <p:txBody>
          <a:bodyPr>
            <a:spAutoFit/>
          </a:bodyPr>
          <a:lstStyle/>
          <a:p>
            <a:r>
              <a:rPr lang="en-US" sz="2400"/>
              <a:t>Start</a:t>
            </a:r>
          </a:p>
        </p:txBody>
      </p:sp>
      <p:sp>
        <p:nvSpPr>
          <p:cNvPr id="19" name="TextBox 20"/>
          <p:cNvSpPr txBox="1">
            <a:spLocks noChangeArrowheads="1"/>
          </p:cNvSpPr>
          <p:nvPr/>
        </p:nvSpPr>
        <p:spPr bwMode="auto">
          <a:xfrm>
            <a:off x="1335088" y="508000"/>
            <a:ext cx="1568450" cy="400050"/>
          </a:xfrm>
          <a:prstGeom prst="rect">
            <a:avLst/>
          </a:prstGeom>
          <a:noFill/>
          <a:ln w="9525">
            <a:noFill/>
            <a:miter lim="800000"/>
            <a:headEnd/>
            <a:tailEnd/>
          </a:ln>
        </p:spPr>
        <p:txBody>
          <a:bodyPr>
            <a:spAutoFit/>
          </a:bodyPr>
          <a:lstStyle/>
          <a:p>
            <a:r>
              <a:rPr lang="en-US" sz="2000"/>
              <a:t>New Thread</a:t>
            </a:r>
          </a:p>
        </p:txBody>
      </p:sp>
      <p:sp>
        <p:nvSpPr>
          <p:cNvPr id="20" name="TextBox 21"/>
          <p:cNvSpPr txBox="1">
            <a:spLocks noChangeArrowheads="1"/>
          </p:cNvSpPr>
          <p:nvPr/>
        </p:nvSpPr>
        <p:spPr bwMode="auto">
          <a:xfrm>
            <a:off x="558800" y="2822575"/>
            <a:ext cx="965200" cy="708025"/>
          </a:xfrm>
          <a:prstGeom prst="rect">
            <a:avLst/>
          </a:prstGeom>
          <a:noFill/>
          <a:ln w="9525">
            <a:noFill/>
            <a:miter lim="800000"/>
            <a:headEnd/>
            <a:tailEnd/>
          </a:ln>
        </p:spPr>
        <p:txBody>
          <a:bodyPr>
            <a:spAutoFit/>
          </a:bodyPr>
          <a:lstStyle/>
          <a:p>
            <a:r>
              <a:rPr lang="en-US" sz="2000"/>
              <a:t>Active Thread</a:t>
            </a:r>
          </a:p>
        </p:txBody>
      </p:sp>
      <p:sp>
        <p:nvSpPr>
          <p:cNvPr id="21" name="TextBox 22"/>
          <p:cNvSpPr txBox="1">
            <a:spLocks noChangeArrowheads="1"/>
          </p:cNvSpPr>
          <p:nvPr/>
        </p:nvSpPr>
        <p:spPr bwMode="auto">
          <a:xfrm>
            <a:off x="1654175" y="5545138"/>
            <a:ext cx="965200" cy="706437"/>
          </a:xfrm>
          <a:prstGeom prst="rect">
            <a:avLst/>
          </a:prstGeom>
          <a:noFill/>
          <a:ln w="9525">
            <a:noFill/>
            <a:miter lim="800000"/>
            <a:headEnd/>
            <a:tailEnd/>
          </a:ln>
        </p:spPr>
        <p:txBody>
          <a:bodyPr>
            <a:spAutoFit/>
          </a:bodyPr>
          <a:lstStyle/>
          <a:p>
            <a:pPr algn="ctr"/>
            <a:r>
              <a:rPr lang="en-US" sz="2000"/>
              <a:t>Idle Thread</a:t>
            </a:r>
          </a:p>
        </p:txBody>
      </p:sp>
      <p:cxnSp>
        <p:nvCxnSpPr>
          <p:cNvPr id="22" name="Straight Arrow Connector 24"/>
          <p:cNvCxnSpPr>
            <a:cxnSpLocks noChangeShapeType="1"/>
          </p:cNvCxnSpPr>
          <p:nvPr/>
        </p:nvCxnSpPr>
        <p:spPr bwMode="auto">
          <a:xfrm rot="5400000">
            <a:off x="2605882" y="4725194"/>
            <a:ext cx="1524000" cy="1587"/>
          </a:xfrm>
          <a:prstGeom prst="straightConnector1">
            <a:avLst/>
          </a:prstGeom>
          <a:noFill/>
          <a:ln w="9525" algn="ctr">
            <a:solidFill>
              <a:schemeClr val="tx1"/>
            </a:solidFill>
            <a:round/>
            <a:headEnd/>
            <a:tailEnd type="arrow" w="med" len="med"/>
          </a:ln>
        </p:spPr>
      </p:cxnSp>
      <p:cxnSp>
        <p:nvCxnSpPr>
          <p:cNvPr id="23" name="Straight Arrow Connector 25"/>
          <p:cNvCxnSpPr>
            <a:cxnSpLocks noChangeShapeType="1"/>
          </p:cNvCxnSpPr>
          <p:nvPr/>
        </p:nvCxnSpPr>
        <p:spPr bwMode="auto">
          <a:xfrm rot="5400000">
            <a:off x="4079082" y="4702969"/>
            <a:ext cx="1524000" cy="1587"/>
          </a:xfrm>
          <a:prstGeom prst="straightConnector1">
            <a:avLst/>
          </a:prstGeom>
          <a:noFill/>
          <a:ln w="9525" algn="ctr">
            <a:solidFill>
              <a:schemeClr val="tx1"/>
            </a:solidFill>
            <a:round/>
            <a:headEnd type="triangle" w="med" len="med"/>
            <a:tailEnd/>
          </a:ln>
        </p:spPr>
      </p:cxnSp>
      <p:sp>
        <p:nvSpPr>
          <p:cNvPr id="24" name="TextBox 26"/>
          <p:cNvSpPr txBox="1">
            <a:spLocks noChangeArrowheads="1"/>
          </p:cNvSpPr>
          <p:nvPr/>
        </p:nvSpPr>
        <p:spPr bwMode="auto">
          <a:xfrm>
            <a:off x="2032000" y="4071938"/>
            <a:ext cx="1131888" cy="1014412"/>
          </a:xfrm>
          <a:prstGeom prst="rect">
            <a:avLst/>
          </a:prstGeom>
          <a:noFill/>
          <a:ln w="9525">
            <a:noFill/>
            <a:miter lim="800000"/>
            <a:headEnd/>
            <a:tailEnd/>
          </a:ln>
        </p:spPr>
        <p:txBody>
          <a:bodyPr>
            <a:spAutoFit/>
          </a:bodyPr>
          <a:lstStyle/>
          <a:p>
            <a:pPr algn="ctr"/>
            <a:r>
              <a:rPr lang="en-US" sz="2000"/>
              <a:t>Suspend</a:t>
            </a:r>
          </a:p>
          <a:p>
            <a:pPr algn="ctr"/>
            <a:r>
              <a:rPr lang="en-US" sz="2000"/>
              <a:t>Sleep</a:t>
            </a:r>
          </a:p>
          <a:p>
            <a:pPr algn="ctr"/>
            <a:r>
              <a:rPr lang="en-US" sz="2000"/>
              <a:t>Wait</a:t>
            </a:r>
          </a:p>
        </p:txBody>
      </p:sp>
      <p:sp>
        <p:nvSpPr>
          <p:cNvPr id="25" name="TextBox 27"/>
          <p:cNvSpPr txBox="1">
            <a:spLocks noChangeArrowheads="1"/>
          </p:cNvSpPr>
          <p:nvPr/>
        </p:nvSpPr>
        <p:spPr bwMode="auto">
          <a:xfrm>
            <a:off x="4868863" y="4295775"/>
            <a:ext cx="1133475" cy="708025"/>
          </a:xfrm>
          <a:prstGeom prst="rect">
            <a:avLst/>
          </a:prstGeom>
          <a:noFill/>
          <a:ln w="9525">
            <a:noFill/>
            <a:miter lim="800000"/>
            <a:headEnd/>
            <a:tailEnd/>
          </a:ln>
        </p:spPr>
        <p:txBody>
          <a:bodyPr>
            <a:spAutoFit/>
          </a:bodyPr>
          <a:lstStyle/>
          <a:p>
            <a:pPr algn="ctr"/>
            <a:r>
              <a:rPr lang="en-US" sz="2000"/>
              <a:t>Resume</a:t>
            </a:r>
          </a:p>
          <a:p>
            <a:pPr algn="ctr"/>
            <a:r>
              <a:rPr lang="en-US" sz="2000"/>
              <a:t>Notify</a:t>
            </a:r>
          </a:p>
        </p:txBody>
      </p:sp>
      <p:sp>
        <p:nvSpPr>
          <p:cNvPr id="26" name="Oval 28"/>
          <p:cNvSpPr>
            <a:spLocks noChangeArrowheads="1"/>
          </p:cNvSpPr>
          <p:nvPr/>
        </p:nvSpPr>
        <p:spPr bwMode="auto">
          <a:xfrm>
            <a:off x="1916113" y="2641600"/>
            <a:ext cx="1770062" cy="784225"/>
          </a:xfrm>
          <a:prstGeom prst="ellipse">
            <a:avLst/>
          </a:prstGeom>
          <a:noFill/>
          <a:ln w="9525" algn="ctr">
            <a:solidFill>
              <a:schemeClr val="tx1"/>
            </a:solidFill>
            <a:round/>
            <a:headEnd/>
            <a:tailEnd/>
          </a:ln>
        </p:spPr>
        <p:txBody>
          <a:bodyPr/>
          <a:lstStyle/>
          <a:p>
            <a:r>
              <a:rPr lang="en-US" sz="2400"/>
              <a:t>Running</a:t>
            </a:r>
          </a:p>
        </p:txBody>
      </p:sp>
      <p:sp>
        <p:nvSpPr>
          <p:cNvPr id="27" name="Oval 29"/>
          <p:cNvSpPr>
            <a:spLocks noChangeArrowheads="1"/>
          </p:cNvSpPr>
          <p:nvPr/>
        </p:nvSpPr>
        <p:spPr bwMode="auto">
          <a:xfrm>
            <a:off x="4021138" y="2619375"/>
            <a:ext cx="2009775" cy="784225"/>
          </a:xfrm>
          <a:prstGeom prst="ellipse">
            <a:avLst/>
          </a:prstGeom>
          <a:noFill/>
          <a:ln w="9525" algn="ctr">
            <a:solidFill>
              <a:schemeClr val="tx1"/>
            </a:solidFill>
            <a:round/>
            <a:headEnd/>
            <a:tailEnd/>
          </a:ln>
        </p:spPr>
        <p:txBody>
          <a:bodyPr/>
          <a:lstStyle/>
          <a:p>
            <a:r>
              <a:rPr lang="en-US" sz="2400"/>
              <a:t>Runnable</a:t>
            </a:r>
          </a:p>
        </p:txBody>
      </p:sp>
      <p:cxnSp>
        <p:nvCxnSpPr>
          <p:cNvPr id="28" name="Elbow Connector 33"/>
          <p:cNvCxnSpPr>
            <a:cxnSpLocks noChangeShapeType="1"/>
            <a:stCxn id="26" idx="4"/>
            <a:endCxn id="27" idx="4"/>
          </p:cNvCxnSpPr>
          <p:nvPr/>
        </p:nvCxnSpPr>
        <p:spPr bwMode="auto">
          <a:xfrm rot="5400000" flipH="1" flipV="1">
            <a:off x="3902869" y="2302669"/>
            <a:ext cx="22225" cy="2224087"/>
          </a:xfrm>
          <a:prstGeom prst="bentConnector3">
            <a:avLst>
              <a:gd name="adj1" fmla="val -1316824"/>
            </a:avLst>
          </a:prstGeom>
          <a:noFill/>
          <a:ln w="9525" algn="ctr">
            <a:solidFill>
              <a:schemeClr val="tx1"/>
            </a:solidFill>
            <a:round/>
            <a:headEnd/>
            <a:tailEnd type="arrow" w="med" len="med"/>
          </a:ln>
        </p:spPr>
      </p:cxnSp>
      <p:cxnSp>
        <p:nvCxnSpPr>
          <p:cNvPr id="29" name="Elbow Connector 37"/>
          <p:cNvCxnSpPr>
            <a:cxnSpLocks noChangeShapeType="1"/>
            <a:stCxn id="27" idx="0"/>
            <a:endCxn id="26" idx="0"/>
          </p:cNvCxnSpPr>
          <p:nvPr/>
        </p:nvCxnSpPr>
        <p:spPr bwMode="auto">
          <a:xfrm rot="16200000" flipH="1" flipV="1">
            <a:off x="3902869" y="1518444"/>
            <a:ext cx="22225" cy="2224087"/>
          </a:xfrm>
          <a:prstGeom prst="bentConnector3">
            <a:avLst>
              <a:gd name="adj1" fmla="val -1050116"/>
            </a:avLst>
          </a:prstGeom>
          <a:noFill/>
          <a:ln w="9525" algn="ctr">
            <a:solidFill>
              <a:schemeClr val="tx1"/>
            </a:solidFill>
            <a:round/>
            <a:headEnd/>
            <a:tailEnd type="arrow" w="med" len="med"/>
          </a:ln>
        </p:spPr>
      </p:cxnSp>
      <p:sp>
        <p:nvSpPr>
          <p:cNvPr id="30" name="TextBox 39"/>
          <p:cNvSpPr txBox="1">
            <a:spLocks noChangeArrowheads="1"/>
          </p:cNvSpPr>
          <p:nvPr/>
        </p:nvSpPr>
        <p:spPr bwMode="auto">
          <a:xfrm>
            <a:off x="3113088" y="3273425"/>
            <a:ext cx="1568450" cy="400050"/>
          </a:xfrm>
          <a:prstGeom prst="rect">
            <a:avLst/>
          </a:prstGeom>
          <a:noFill/>
          <a:ln w="9525">
            <a:noFill/>
            <a:miter lim="800000"/>
            <a:headEnd/>
            <a:tailEnd/>
          </a:ln>
        </p:spPr>
        <p:txBody>
          <a:bodyPr>
            <a:spAutoFit/>
          </a:bodyPr>
          <a:lstStyle/>
          <a:p>
            <a:pPr algn="ctr"/>
            <a:r>
              <a:rPr lang="en-US" sz="2000"/>
              <a:t>yield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a:spLocks noChangeArrowheads="1"/>
          </p:cNvSpPr>
          <p:nvPr/>
        </p:nvSpPr>
        <p:spPr bwMode="auto">
          <a:xfrm>
            <a:off x="3135313" y="347663"/>
            <a:ext cx="2670175" cy="769937"/>
          </a:xfrm>
          <a:prstGeom prst="rect">
            <a:avLst/>
          </a:prstGeom>
          <a:noFill/>
          <a:ln w="9525">
            <a:solidFill>
              <a:schemeClr val="tx1"/>
            </a:solidFill>
            <a:miter lim="800000"/>
            <a:headEnd/>
            <a:tailEnd/>
          </a:ln>
        </p:spPr>
        <p:txBody>
          <a:bodyPr>
            <a:spAutoFit/>
          </a:bodyPr>
          <a:lstStyle/>
          <a:p>
            <a:pPr algn="ctr"/>
            <a:r>
              <a:rPr lang="en-US" sz="4400"/>
              <a:t>Newborn</a:t>
            </a:r>
          </a:p>
        </p:txBody>
      </p:sp>
      <p:cxnSp>
        <p:nvCxnSpPr>
          <p:cNvPr id="17" name="Straight Arrow Connector 16"/>
          <p:cNvCxnSpPr>
            <a:cxnSpLocks noChangeShapeType="1"/>
            <a:stCxn id="6" idx="2"/>
          </p:cNvCxnSpPr>
          <p:nvPr/>
        </p:nvCxnSpPr>
        <p:spPr bwMode="auto">
          <a:xfrm rot="5400000">
            <a:off x="2413001" y="990600"/>
            <a:ext cx="1930400" cy="2184401"/>
          </a:xfrm>
          <a:prstGeom prst="straightConnector1">
            <a:avLst/>
          </a:prstGeom>
          <a:noFill/>
          <a:ln w="9525" algn="ctr">
            <a:solidFill>
              <a:schemeClr val="tx1"/>
            </a:solidFill>
            <a:round/>
            <a:headEnd/>
            <a:tailEnd type="arrow" w="med" len="med"/>
          </a:ln>
        </p:spPr>
      </p:cxnSp>
      <p:sp>
        <p:nvSpPr>
          <p:cNvPr id="18" name="TextBox 17"/>
          <p:cNvSpPr txBox="1">
            <a:spLocks noChangeArrowheads="1"/>
          </p:cNvSpPr>
          <p:nvPr/>
        </p:nvSpPr>
        <p:spPr bwMode="auto">
          <a:xfrm>
            <a:off x="2590800" y="1524000"/>
            <a:ext cx="863600" cy="461963"/>
          </a:xfrm>
          <a:prstGeom prst="rect">
            <a:avLst/>
          </a:prstGeom>
          <a:noFill/>
          <a:ln w="9525">
            <a:noFill/>
            <a:miter lim="800000"/>
            <a:headEnd/>
            <a:tailEnd/>
          </a:ln>
        </p:spPr>
        <p:txBody>
          <a:bodyPr>
            <a:spAutoFit/>
          </a:bodyPr>
          <a:lstStyle/>
          <a:p>
            <a:r>
              <a:rPr lang="en-US" sz="2400" dirty="0"/>
              <a:t>Start</a:t>
            </a:r>
          </a:p>
        </p:txBody>
      </p:sp>
      <p:sp>
        <p:nvSpPr>
          <p:cNvPr id="19" name="TextBox 20"/>
          <p:cNvSpPr txBox="1">
            <a:spLocks noChangeArrowheads="1"/>
          </p:cNvSpPr>
          <p:nvPr/>
        </p:nvSpPr>
        <p:spPr bwMode="auto">
          <a:xfrm>
            <a:off x="1335088" y="508000"/>
            <a:ext cx="1568450" cy="400050"/>
          </a:xfrm>
          <a:prstGeom prst="rect">
            <a:avLst/>
          </a:prstGeom>
          <a:noFill/>
          <a:ln w="9525">
            <a:noFill/>
            <a:miter lim="800000"/>
            <a:headEnd/>
            <a:tailEnd/>
          </a:ln>
        </p:spPr>
        <p:txBody>
          <a:bodyPr>
            <a:spAutoFit/>
          </a:bodyPr>
          <a:lstStyle/>
          <a:p>
            <a:r>
              <a:rPr lang="en-US" sz="2000"/>
              <a:t>New Thread</a:t>
            </a:r>
          </a:p>
        </p:txBody>
      </p:sp>
      <p:sp>
        <p:nvSpPr>
          <p:cNvPr id="32" name="TextBox 1"/>
          <p:cNvSpPr txBox="1">
            <a:spLocks noChangeArrowheads="1"/>
          </p:cNvSpPr>
          <p:nvPr/>
        </p:nvSpPr>
        <p:spPr bwMode="auto">
          <a:xfrm>
            <a:off x="838200" y="3048000"/>
            <a:ext cx="2670175" cy="1446550"/>
          </a:xfrm>
          <a:prstGeom prst="rect">
            <a:avLst/>
          </a:prstGeom>
          <a:noFill/>
          <a:ln w="9525">
            <a:solidFill>
              <a:schemeClr val="tx1"/>
            </a:solidFill>
            <a:miter lim="800000"/>
            <a:headEnd/>
            <a:tailEnd/>
          </a:ln>
        </p:spPr>
        <p:txBody>
          <a:bodyPr>
            <a:spAutoFit/>
          </a:bodyPr>
          <a:lstStyle/>
          <a:p>
            <a:pPr algn="ctr"/>
            <a:r>
              <a:rPr lang="en-US" sz="4400" dirty="0" err="1" smtClean="0"/>
              <a:t>Runnable</a:t>
            </a:r>
            <a:r>
              <a:rPr lang="en-US" sz="4400" dirty="0" smtClean="0"/>
              <a:t> State</a:t>
            </a:r>
            <a:endParaRPr lang="en-US" sz="4400" dirty="0"/>
          </a:p>
        </p:txBody>
      </p:sp>
      <p:cxnSp>
        <p:nvCxnSpPr>
          <p:cNvPr id="33" name="Straight Arrow Connector 32"/>
          <p:cNvCxnSpPr>
            <a:cxnSpLocks noChangeShapeType="1"/>
          </p:cNvCxnSpPr>
          <p:nvPr/>
        </p:nvCxnSpPr>
        <p:spPr bwMode="auto">
          <a:xfrm>
            <a:off x="5029200" y="1143000"/>
            <a:ext cx="2006601" cy="1981201"/>
          </a:xfrm>
          <a:prstGeom prst="straightConnector1">
            <a:avLst/>
          </a:prstGeom>
          <a:noFill/>
          <a:ln w="9525" algn="ctr">
            <a:solidFill>
              <a:schemeClr val="tx1"/>
            </a:solidFill>
            <a:round/>
            <a:headEnd/>
            <a:tailEnd type="arrow" w="med" len="med"/>
          </a:ln>
        </p:spPr>
      </p:cxnSp>
      <p:sp>
        <p:nvSpPr>
          <p:cNvPr id="35" name="TextBox 1"/>
          <p:cNvSpPr txBox="1">
            <a:spLocks noChangeArrowheads="1"/>
          </p:cNvSpPr>
          <p:nvPr/>
        </p:nvSpPr>
        <p:spPr bwMode="auto">
          <a:xfrm>
            <a:off x="6019800" y="3124200"/>
            <a:ext cx="2670175" cy="1446550"/>
          </a:xfrm>
          <a:prstGeom prst="rect">
            <a:avLst/>
          </a:prstGeom>
          <a:noFill/>
          <a:ln w="9525">
            <a:solidFill>
              <a:schemeClr val="tx1"/>
            </a:solidFill>
            <a:miter lim="800000"/>
            <a:headEnd/>
            <a:tailEnd/>
          </a:ln>
        </p:spPr>
        <p:txBody>
          <a:bodyPr>
            <a:spAutoFit/>
          </a:bodyPr>
          <a:lstStyle/>
          <a:p>
            <a:pPr algn="ctr"/>
            <a:r>
              <a:rPr lang="en-US" sz="4400" dirty="0" smtClean="0"/>
              <a:t>Dead</a:t>
            </a:r>
          </a:p>
          <a:p>
            <a:pPr algn="ctr"/>
            <a:r>
              <a:rPr lang="en-US" sz="4400" dirty="0" smtClean="0"/>
              <a:t>State</a:t>
            </a:r>
            <a:endParaRPr lang="en-US" sz="4400" dirty="0"/>
          </a:p>
        </p:txBody>
      </p:sp>
      <p:sp>
        <p:nvSpPr>
          <p:cNvPr id="36" name="TextBox 35"/>
          <p:cNvSpPr txBox="1">
            <a:spLocks noChangeArrowheads="1"/>
          </p:cNvSpPr>
          <p:nvPr/>
        </p:nvSpPr>
        <p:spPr bwMode="auto">
          <a:xfrm>
            <a:off x="6070600" y="1524000"/>
            <a:ext cx="863600" cy="461963"/>
          </a:xfrm>
          <a:prstGeom prst="rect">
            <a:avLst/>
          </a:prstGeom>
          <a:noFill/>
          <a:ln w="9525">
            <a:noFill/>
            <a:miter lim="800000"/>
            <a:headEnd/>
            <a:tailEnd/>
          </a:ln>
        </p:spPr>
        <p:txBody>
          <a:bodyPr>
            <a:spAutoFit/>
          </a:bodyPr>
          <a:lstStyle/>
          <a:p>
            <a:r>
              <a:rPr lang="en-US" sz="2400" dirty="0" smtClean="0"/>
              <a:t>Stop</a:t>
            </a:r>
            <a:endParaRPr lang="en-US" sz="2400" dirty="0"/>
          </a:p>
        </p:txBody>
      </p:sp>
      <p:sp>
        <p:nvSpPr>
          <p:cNvPr id="37" name="TextBox 36"/>
          <p:cNvSpPr txBox="1"/>
          <p:nvPr/>
        </p:nvSpPr>
        <p:spPr>
          <a:xfrm>
            <a:off x="228600" y="4842063"/>
            <a:ext cx="8763000" cy="1569660"/>
          </a:xfrm>
          <a:prstGeom prst="rect">
            <a:avLst/>
          </a:prstGeom>
          <a:noFill/>
        </p:spPr>
        <p:txBody>
          <a:bodyPr wrap="square" rtlCol="0">
            <a:spAutoFit/>
          </a:bodyPr>
          <a:lstStyle/>
          <a:p>
            <a:pPr algn="just"/>
            <a:r>
              <a:rPr lang="en-US" sz="3200" dirty="0" smtClean="0"/>
              <a:t>	When we create any thread object, it is said to be in newborn state.  At this stage we can do two things (1) start (2) stop.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304800" y="2286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Running Thread</a:t>
            </a:r>
            <a:endParaRPr lang="en-US" sz="2800" dirty="0">
              <a:solidFill>
                <a:schemeClr val="tx1"/>
              </a:solidFill>
            </a:endParaRPr>
          </a:p>
        </p:txBody>
      </p:sp>
      <p:sp>
        <p:nvSpPr>
          <p:cNvPr id="10" name="Oval 9"/>
          <p:cNvSpPr/>
          <p:nvPr/>
        </p:nvSpPr>
        <p:spPr>
          <a:xfrm>
            <a:off x="4343400" y="2286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Running Thread</a:t>
            </a:r>
            <a:endParaRPr lang="en-US" sz="2800" dirty="0">
              <a:solidFill>
                <a:schemeClr val="tx1"/>
              </a:solidFill>
            </a:endParaRPr>
          </a:p>
        </p:txBody>
      </p:sp>
      <p:sp>
        <p:nvSpPr>
          <p:cNvPr id="11" name="Oval 10"/>
          <p:cNvSpPr/>
          <p:nvPr/>
        </p:nvSpPr>
        <p:spPr>
          <a:xfrm>
            <a:off x="6400800" y="22098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Running Thread</a:t>
            </a:r>
            <a:endParaRPr lang="en-US" sz="2800" dirty="0">
              <a:solidFill>
                <a:schemeClr val="tx1"/>
              </a:solidFill>
            </a:endParaRPr>
          </a:p>
        </p:txBody>
      </p:sp>
      <p:cxnSp>
        <p:nvCxnSpPr>
          <p:cNvPr id="15" name="Shape 14"/>
          <p:cNvCxnSpPr>
            <a:stCxn id="9" idx="0"/>
            <a:endCxn id="11" idx="0"/>
          </p:cNvCxnSpPr>
          <p:nvPr/>
        </p:nvCxnSpPr>
        <p:spPr>
          <a:xfrm rot="5400000" flipH="1" flipV="1">
            <a:off x="4305300" y="-800100"/>
            <a:ext cx="76200" cy="6096000"/>
          </a:xfrm>
          <a:prstGeom prst="curvedConnector3">
            <a:avLst>
              <a:gd name="adj1" fmla="val 2066667"/>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886200" y="228600"/>
            <a:ext cx="863600" cy="461963"/>
          </a:xfrm>
          <a:prstGeom prst="rect">
            <a:avLst/>
          </a:prstGeom>
          <a:noFill/>
          <a:ln w="9525">
            <a:noFill/>
            <a:miter lim="800000"/>
            <a:headEnd/>
            <a:tailEnd/>
          </a:ln>
        </p:spPr>
        <p:txBody>
          <a:bodyPr>
            <a:spAutoFit/>
          </a:bodyPr>
          <a:lstStyle/>
          <a:p>
            <a:r>
              <a:rPr lang="en-US" sz="2400" dirty="0" smtClean="0"/>
              <a:t>yield</a:t>
            </a:r>
            <a:endParaRPr lang="en-US" sz="2400" dirty="0"/>
          </a:p>
        </p:txBody>
      </p:sp>
      <p:sp>
        <p:nvSpPr>
          <p:cNvPr id="22" name="TextBox 21"/>
          <p:cNvSpPr txBox="1">
            <a:spLocks noChangeArrowheads="1"/>
          </p:cNvSpPr>
          <p:nvPr/>
        </p:nvSpPr>
        <p:spPr bwMode="auto">
          <a:xfrm>
            <a:off x="4572000" y="1371600"/>
            <a:ext cx="1371600" cy="830997"/>
          </a:xfrm>
          <a:prstGeom prst="rect">
            <a:avLst/>
          </a:prstGeom>
          <a:noFill/>
          <a:ln w="9525">
            <a:noFill/>
            <a:miter lim="800000"/>
            <a:headEnd/>
            <a:tailEnd/>
          </a:ln>
        </p:spPr>
        <p:txBody>
          <a:bodyPr wrap="square">
            <a:spAutoFit/>
          </a:bodyPr>
          <a:lstStyle/>
          <a:p>
            <a:r>
              <a:rPr lang="en-US" sz="2400" dirty="0" err="1" smtClean="0"/>
              <a:t>Runnable</a:t>
            </a:r>
            <a:r>
              <a:rPr lang="en-US" sz="2400" dirty="0" smtClean="0"/>
              <a:t> Threads</a:t>
            </a:r>
            <a:endParaRPr lang="en-US" sz="2400" dirty="0"/>
          </a:p>
        </p:txBody>
      </p:sp>
      <p:sp>
        <p:nvSpPr>
          <p:cNvPr id="23" name="TextBox 22"/>
          <p:cNvSpPr txBox="1"/>
          <p:nvPr/>
        </p:nvSpPr>
        <p:spPr>
          <a:xfrm>
            <a:off x="152400" y="3733800"/>
            <a:ext cx="8763000" cy="2554545"/>
          </a:xfrm>
          <a:prstGeom prst="rect">
            <a:avLst/>
          </a:prstGeom>
          <a:noFill/>
        </p:spPr>
        <p:txBody>
          <a:bodyPr wrap="square" rtlCol="0">
            <a:spAutoFit/>
          </a:bodyPr>
          <a:lstStyle/>
          <a:p>
            <a:pPr algn="just"/>
            <a:r>
              <a:rPr lang="en-US" sz="3200" dirty="0" smtClean="0"/>
              <a:t>	The </a:t>
            </a:r>
            <a:r>
              <a:rPr lang="en-US" sz="3200" dirty="0" err="1" smtClean="0"/>
              <a:t>Runnable</a:t>
            </a:r>
            <a:r>
              <a:rPr lang="en-US" sz="3200" dirty="0" smtClean="0"/>
              <a:t> state means that the thread is ready for execution and is waiting for availability of the processor.  The thread is in queue now and waiting for execution.  Generally they will be executed in FCFS manner.</a:t>
            </a:r>
          </a:p>
        </p:txBody>
      </p:sp>
      <p:sp>
        <p:nvSpPr>
          <p:cNvPr id="24" name="TextBox 1"/>
          <p:cNvSpPr txBox="1">
            <a:spLocks noChangeArrowheads="1"/>
          </p:cNvSpPr>
          <p:nvPr/>
        </p:nvSpPr>
        <p:spPr bwMode="auto">
          <a:xfrm>
            <a:off x="0" y="152400"/>
            <a:ext cx="2670175" cy="1446550"/>
          </a:xfrm>
          <a:prstGeom prst="rect">
            <a:avLst/>
          </a:prstGeom>
          <a:noFill/>
          <a:ln w="9525">
            <a:solidFill>
              <a:schemeClr val="tx1"/>
            </a:solidFill>
            <a:miter lim="800000"/>
            <a:headEnd/>
            <a:tailEnd/>
          </a:ln>
        </p:spPr>
        <p:txBody>
          <a:bodyPr>
            <a:spAutoFit/>
          </a:bodyPr>
          <a:lstStyle/>
          <a:p>
            <a:pPr algn="ctr"/>
            <a:r>
              <a:rPr lang="en-US" sz="4400" dirty="0" err="1" smtClean="0"/>
              <a:t>Runnable</a:t>
            </a:r>
            <a:r>
              <a:rPr lang="en-US" sz="4400" dirty="0" smtClean="0"/>
              <a:t> State</a:t>
            </a:r>
            <a:endParaRPr lang="en-US" sz="4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304800" y="2286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Running Thread</a:t>
            </a:r>
            <a:endParaRPr lang="en-US" sz="2800" dirty="0">
              <a:solidFill>
                <a:schemeClr val="tx1"/>
              </a:solidFill>
            </a:endParaRPr>
          </a:p>
        </p:txBody>
      </p:sp>
      <p:sp>
        <p:nvSpPr>
          <p:cNvPr id="10" name="Oval 9"/>
          <p:cNvSpPr/>
          <p:nvPr/>
        </p:nvSpPr>
        <p:spPr>
          <a:xfrm>
            <a:off x="3124200" y="2209800"/>
            <a:ext cx="22860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Runnable</a:t>
            </a:r>
            <a:r>
              <a:rPr lang="en-US" sz="2800" dirty="0" smtClean="0">
                <a:solidFill>
                  <a:schemeClr val="tx1"/>
                </a:solidFill>
              </a:rPr>
              <a:t> Thread</a:t>
            </a:r>
            <a:endParaRPr lang="en-US" sz="2800" dirty="0">
              <a:solidFill>
                <a:schemeClr val="tx1"/>
              </a:solidFill>
            </a:endParaRPr>
          </a:p>
        </p:txBody>
      </p:sp>
      <p:sp>
        <p:nvSpPr>
          <p:cNvPr id="11" name="Oval 10"/>
          <p:cNvSpPr/>
          <p:nvPr/>
        </p:nvSpPr>
        <p:spPr>
          <a:xfrm>
            <a:off x="6248400" y="2209800"/>
            <a:ext cx="26670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Suspended</a:t>
            </a:r>
            <a:endParaRPr lang="en-US" sz="2800" dirty="0">
              <a:solidFill>
                <a:schemeClr val="tx1"/>
              </a:solidFill>
            </a:endParaRPr>
          </a:p>
        </p:txBody>
      </p:sp>
      <p:cxnSp>
        <p:nvCxnSpPr>
          <p:cNvPr id="15" name="Shape 14"/>
          <p:cNvCxnSpPr>
            <a:stCxn id="9" idx="0"/>
            <a:endCxn id="11" idx="0"/>
          </p:cNvCxnSpPr>
          <p:nvPr/>
        </p:nvCxnSpPr>
        <p:spPr>
          <a:xfrm rot="5400000" flipH="1" flipV="1">
            <a:off x="4400550" y="-895350"/>
            <a:ext cx="76200" cy="6286500"/>
          </a:xfrm>
          <a:prstGeom prst="curvedConnector3">
            <a:avLst>
              <a:gd name="adj1" fmla="val 1616667"/>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886200" y="533400"/>
            <a:ext cx="1219200" cy="461665"/>
          </a:xfrm>
          <a:prstGeom prst="rect">
            <a:avLst/>
          </a:prstGeom>
          <a:noFill/>
          <a:ln w="9525">
            <a:noFill/>
            <a:miter lim="800000"/>
            <a:headEnd/>
            <a:tailEnd/>
          </a:ln>
        </p:spPr>
        <p:txBody>
          <a:bodyPr wrap="square">
            <a:spAutoFit/>
          </a:bodyPr>
          <a:lstStyle/>
          <a:p>
            <a:r>
              <a:rPr lang="en-US" sz="2400" dirty="0" smtClean="0"/>
              <a:t>suspend</a:t>
            </a:r>
            <a:endParaRPr lang="en-US" sz="2400" dirty="0"/>
          </a:p>
        </p:txBody>
      </p:sp>
      <p:sp>
        <p:nvSpPr>
          <p:cNvPr id="23" name="TextBox 22"/>
          <p:cNvSpPr txBox="1"/>
          <p:nvPr/>
        </p:nvSpPr>
        <p:spPr>
          <a:xfrm>
            <a:off x="152400" y="3733800"/>
            <a:ext cx="8763000" cy="2554545"/>
          </a:xfrm>
          <a:prstGeom prst="rect">
            <a:avLst/>
          </a:prstGeom>
          <a:noFill/>
        </p:spPr>
        <p:txBody>
          <a:bodyPr wrap="square" rtlCol="0">
            <a:spAutoFit/>
          </a:bodyPr>
          <a:lstStyle/>
          <a:p>
            <a:pPr algn="just"/>
            <a:r>
              <a:rPr lang="en-US" sz="3200" dirty="0" smtClean="0"/>
              <a:t>	In Running state means the processor has given its time to thread for its execution.  The thread runs till it gives control to another.</a:t>
            </a:r>
          </a:p>
          <a:p>
            <a:pPr algn="just"/>
            <a:r>
              <a:rPr lang="en-US" sz="3200" dirty="0" smtClean="0"/>
              <a:t>	There is one method called suspend() which can be again put in running by resume() method.</a:t>
            </a:r>
          </a:p>
        </p:txBody>
      </p:sp>
      <p:sp>
        <p:nvSpPr>
          <p:cNvPr id="12" name="TextBox 1"/>
          <p:cNvSpPr txBox="1">
            <a:spLocks noChangeArrowheads="1"/>
          </p:cNvSpPr>
          <p:nvPr/>
        </p:nvSpPr>
        <p:spPr bwMode="auto">
          <a:xfrm>
            <a:off x="0" y="152400"/>
            <a:ext cx="2670175" cy="1446550"/>
          </a:xfrm>
          <a:prstGeom prst="rect">
            <a:avLst/>
          </a:prstGeom>
          <a:noFill/>
          <a:ln w="9525">
            <a:solidFill>
              <a:schemeClr val="tx1"/>
            </a:solidFill>
            <a:miter lim="800000"/>
            <a:headEnd/>
            <a:tailEnd/>
          </a:ln>
        </p:spPr>
        <p:txBody>
          <a:bodyPr>
            <a:spAutoFit/>
          </a:bodyPr>
          <a:lstStyle/>
          <a:p>
            <a:pPr algn="ctr"/>
            <a:r>
              <a:rPr lang="en-US" sz="4400" dirty="0" smtClean="0"/>
              <a:t>Running</a:t>
            </a:r>
          </a:p>
          <a:p>
            <a:pPr algn="ctr"/>
            <a:r>
              <a:rPr lang="en-US" sz="4400" dirty="0" smtClean="0"/>
              <a:t>State</a:t>
            </a:r>
            <a:endParaRPr lang="en-US" sz="4400" dirty="0"/>
          </a:p>
        </p:txBody>
      </p:sp>
      <p:cxnSp>
        <p:nvCxnSpPr>
          <p:cNvPr id="24" name="Straight Arrow Connector 23"/>
          <p:cNvCxnSpPr>
            <a:stCxn id="10" idx="2"/>
            <a:endCxn id="9" idx="6"/>
          </p:cNvCxnSpPr>
          <p:nvPr/>
        </p:nvCxnSpPr>
        <p:spPr>
          <a:xfrm rot="10800000" flipV="1">
            <a:off x="2286000" y="27813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5410200" y="27432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5257800" y="2133600"/>
            <a:ext cx="1219200" cy="461665"/>
          </a:xfrm>
          <a:prstGeom prst="rect">
            <a:avLst/>
          </a:prstGeom>
          <a:noFill/>
          <a:ln w="9525">
            <a:noFill/>
            <a:miter lim="800000"/>
            <a:headEnd/>
            <a:tailEnd/>
          </a:ln>
        </p:spPr>
        <p:txBody>
          <a:bodyPr wrap="square">
            <a:spAutoFit/>
          </a:bodyPr>
          <a:lstStyle/>
          <a:p>
            <a:r>
              <a:rPr lang="en-US" sz="2400" dirty="0" smtClean="0"/>
              <a:t>resume</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304800" y="2286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Running Thread</a:t>
            </a:r>
            <a:endParaRPr lang="en-US" sz="2800" dirty="0">
              <a:solidFill>
                <a:schemeClr val="tx1"/>
              </a:solidFill>
            </a:endParaRPr>
          </a:p>
        </p:txBody>
      </p:sp>
      <p:sp>
        <p:nvSpPr>
          <p:cNvPr id="10" name="Oval 9"/>
          <p:cNvSpPr/>
          <p:nvPr/>
        </p:nvSpPr>
        <p:spPr>
          <a:xfrm>
            <a:off x="3124200" y="2209800"/>
            <a:ext cx="22860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Runnable</a:t>
            </a:r>
            <a:r>
              <a:rPr lang="en-US" sz="2800" dirty="0" smtClean="0">
                <a:solidFill>
                  <a:schemeClr val="tx1"/>
                </a:solidFill>
              </a:rPr>
              <a:t> Thread</a:t>
            </a:r>
            <a:endParaRPr lang="en-US" sz="2800" dirty="0">
              <a:solidFill>
                <a:schemeClr val="tx1"/>
              </a:solidFill>
            </a:endParaRPr>
          </a:p>
        </p:txBody>
      </p:sp>
      <p:sp>
        <p:nvSpPr>
          <p:cNvPr id="11" name="Oval 10"/>
          <p:cNvSpPr/>
          <p:nvPr/>
        </p:nvSpPr>
        <p:spPr>
          <a:xfrm>
            <a:off x="6248400" y="2209800"/>
            <a:ext cx="26670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Suspended</a:t>
            </a:r>
            <a:endParaRPr lang="en-US" sz="2800" dirty="0">
              <a:solidFill>
                <a:schemeClr val="tx1"/>
              </a:solidFill>
            </a:endParaRPr>
          </a:p>
        </p:txBody>
      </p:sp>
      <p:cxnSp>
        <p:nvCxnSpPr>
          <p:cNvPr id="15" name="Shape 14"/>
          <p:cNvCxnSpPr>
            <a:stCxn id="9" idx="0"/>
            <a:endCxn id="11" idx="0"/>
          </p:cNvCxnSpPr>
          <p:nvPr/>
        </p:nvCxnSpPr>
        <p:spPr>
          <a:xfrm rot="5400000" flipH="1" flipV="1">
            <a:off x="4400550" y="-895350"/>
            <a:ext cx="76200" cy="6286500"/>
          </a:xfrm>
          <a:prstGeom prst="curvedConnector3">
            <a:avLst>
              <a:gd name="adj1" fmla="val 1616667"/>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886200" y="533400"/>
            <a:ext cx="1219200" cy="461665"/>
          </a:xfrm>
          <a:prstGeom prst="rect">
            <a:avLst/>
          </a:prstGeom>
          <a:noFill/>
          <a:ln w="9525">
            <a:noFill/>
            <a:miter lim="800000"/>
            <a:headEnd/>
            <a:tailEnd/>
          </a:ln>
        </p:spPr>
        <p:txBody>
          <a:bodyPr wrap="square">
            <a:spAutoFit/>
          </a:bodyPr>
          <a:lstStyle/>
          <a:p>
            <a:r>
              <a:rPr lang="en-US" sz="2400" dirty="0" smtClean="0"/>
              <a:t>Sleep(t)</a:t>
            </a:r>
            <a:endParaRPr lang="en-US" sz="2400" dirty="0"/>
          </a:p>
        </p:txBody>
      </p:sp>
      <p:sp>
        <p:nvSpPr>
          <p:cNvPr id="23" name="TextBox 22"/>
          <p:cNvSpPr txBox="1"/>
          <p:nvPr/>
        </p:nvSpPr>
        <p:spPr>
          <a:xfrm>
            <a:off x="152400" y="3733800"/>
            <a:ext cx="8763000" cy="2062103"/>
          </a:xfrm>
          <a:prstGeom prst="rect">
            <a:avLst/>
          </a:prstGeom>
          <a:noFill/>
        </p:spPr>
        <p:txBody>
          <a:bodyPr wrap="square" rtlCol="0">
            <a:spAutoFit/>
          </a:bodyPr>
          <a:lstStyle/>
          <a:p>
            <a:pPr algn="just"/>
            <a:r>
              <a:rPr lang="en-US" sz="3200" dirty="0" smtClean="0"/>
              <a:t>	We can make a thread to sleep.  We can put a thread to sleep by using sleep(time) where time is in </a:t>
            </a:r>
            <a:r>
              <a:rPr lang="en-US" sz="3200" dirty="0" err="1" smtClean="0"/>
              <a:t>miliseconds</a:t>
            </a:r>
            <a:r>
              <a:rPr lang="en-US" sz="3200" dirty="0" smtClean="0"/>
              <a:t>.  The thread will re-enter into the </a:t>
            </a:r>
            <a:r>
              <a:rPr lang="en-US" sz="3200" dirty="0" err="1" smtClean="0"/>
              <a:t>runnable</a:t>
            </a:r>
            <a:r>
              <a:rPr lang="en-US" sz="3200" dirty="0" smtClean="0"/>
              <a:t> state as soon as the time is over.</a:t>
            </a:r>
          </a:p>
        </p:txBody>
      </p:sp>
      <p:sp>
        <p:nvSpPr>
          <p:cNvPr id="12" name="TextBox 1"/>
          <p:cNvSpPr txBox="1">
            <a:spLocks noChangeArrowheads="1"/>
          </p:cNvSpPr>
          <p:nvPr/>
        </p:nvSpPr>
        <p:spPr bwMode="auto">
          <a:xfrm>
            <a:off x="0" y="152400"/>
            <a:ext cx="2670175" cy="1446550"/>
          </a:xfrm>
          <a:prstGeom prst="rect">
            <a:avLst/>
          </a:prstGeom>
          <a:noFill/>
          <a:ln w="9525">
            <a:solidFill>
              <a:schemeClr val="tx1"/>
            </a:solidFill>
            <a:miter lim="800000"/>
            <a:headEnd/>
            <a:tailEnd/>
          </a:ln>
        </p:spPr>
        <p:txBody>
          <a:bodyPr>
            <a:spAutoFit/>
          </a:bodyPr>
          <a:lstStyle/>
          <a:p>
            <a:pPr algn="ctr"/>
            <a:r>
              <a:rPr lang="en-US" sz="4400" dirty="0" smtClean="0"/>
              <a:t>Running</a:t>
            </a:r>
          </a:p>
          <a:p>
            <a:pPr algn="ctr"/>
            <a:r>
              <a:rPr lang="en-US" sz="4400" dirty="0" smtClean="0"/>
              <a:t>State</a:t>
            </a:r>
            <a:endParaRPr lang="en-US" sz="4400" dirty="0"/>
          </a:p>
        </p:txBody>
      </p:sp>
      <p:cxnSp>
        <p:nvCxnSpPr>
          <p:cNvPr id="24" name="Straight Arrow Connector 23"/>
          <p:cNvCxnSpPr>
            <a:stCxn id="10" idx="2"/>
            <a:endCxn id="9" idx="6"/>
          </p:cNvCxnSpPr>
          <p:nvPr/>
        </p:nvCxnSpPr>
        <p:spPr>
          <a:xfrm rot="10800000" flipV="1">
            <a:off x="2286000" y="27813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5410200" y="27432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5257800" y="2133600"/>
            <a:ext cx="1219200" cy="461665"/>
          </a:xfrm>
          <a:prstGeom prst="rect">
            <a:avLst/>
          </a:prstGeom>
          <a:noFill/>
          <a:ln w="9525">
            <a:noFill/>
            <a:miter lim="800000"/>
            <a:headEnd/>
            <a:tailEnd/>
          </a:ln>
        </p:spPr>
        <p:txBody>
          <a:bodyPr wrap="square">
            <a:spAutoFit/>
          </a:bodyPr>
          <a:lstStyle/>
          <a:p>
            <a:r>
              <a:rPr lang="en-US" sz="2400" dirty="0" smtClean="0"/>
              <a:t>After(t)</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304800" y="2286000"/>
            <a:ext cx="19812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Running Thread</a:t>
            </a:r>
            <a:endParaRPr lang="en-US" sz="2800" dirty="0">
              <a:solidFill>
                <a:schemeClr val="tx1"/>
              </a:solidFill>
            </a:endParaRPr>
          </a:p>
        </p:txBody>
      </p:sp>
      <p:sp>
        <p:nvSpPr>
          <p:cNvPr id="10" name="Oval 9"/>
          <p:cNvSpPr/>
          <p:nvPr/>
        </p:nvSpPr>
        <p:spPr>
          <a:xfrm>
            <a:off x="3124200" y="2209800"/>
            <a:ext cx="22860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Runnable</a:t>
            </a:r>
            <a:r>
              <a:rPr lang="en-US" sz="2800" dirty="0" smtClean="0">
                <a:solidFill>
                  <a:schemeClr val="tx1"/>
                </a:solidFill>
              </a:rPr>
              <a:t> Thread</a:t>
            </a:r>
            <a:endParaRPr lang="en-US" sz="2800" dirty="0">
              <a:solidFill>
                <a:schemeClr val="tx1"/>
              </a:solidFill>
            </a:endParaRPr>
          </a:p>
        </p:txBody>
      </p:sp>
      <p:sp>
        <p:nvSpPr>
          <p:cNvPr id="11" name="Oval 10"/>
          <p:cNvSpPr/>
          <p:nvPr/>
        </p:nvSpPr>
        <p:spPr>
          <a:xfrm>
            <a:off x="6248400" y="2209800"/>
            <a:ext cx="2667000"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Suspended</a:t>
            </a:r>
            <a:endParaRPr lang="en-US" sz="2800" dirty="0">
              <a:solidFill>
                <a:schemeClr val="tx1"/>
              </a:solidFill>
            </a:endParaRPr>
          </a:p>
        </p:txBody>
      </p:sp>
      <p:cxnSp>
        <p:nvCxnSpPr>
          <p:cNvPr id="15" name="Shape 14"/>
          <p:cNvCxnSpPr>
            <a:stCxn id="9" idx="0"/>
            <a:endCxn id="11" idx="0"/>
          </p:cNvCxnSpPr>
          <p:nvPr/>
        </p:nvCxnSpPr>
        <p:spPr>
          <a:xfrm rot="5400000" flipH="1" flipV="1">
            <a:off x="4400550" y="-895350"/>
            <a:ext cx="76200" cy="6286500"/>
          </a:xfrm>
          <a:prstGeom prst="curvedConnector3">
            <a:avLst>
              <a:gd name="adj1" fmla="val 1616667"/>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3886200" y="533400"/>
            <a:ext cx="1219200" cy="461665"/>
          </a:xfrm>
          <a:prstGeom prst="rect">
            <a:avLst/>
          </a:prstGeom>
          <a:noFill/>
          <a:ln w="9525">
            <a:noFill/>
            <a:miter lim="800000"/>
            <a:headEnd/>
            <a:tailEnd/>
          </a:ln>
        </p:spPr>
        <p:txBody>
          <a:bodyPr wrap="square">
            <a:spAutoFit/>
          </a:bodyPr>
          <a:lstStyle/>
          <a:p>
            <a:r>
              <a:rPr lang="en-US" sz="2400" dirty="0" smtClean="0"/>
              <a:t>wait</a:t>
            </a:r>
            <a:endParaRPr lang="en-US" sz="2400" dirty="0"/>
          </a:p>
        </p:txBody>
      </p:sp>
      <p:sp>
        <p:nvSpPr>
          <p:cNvPr id="23" name="TextBox 22"/>
          <p:cNvSpPr txBox="1"/>
          <p:nvPr/>
        </p:nvSpPr>
        <p:spPr>
          <a:xfrm>
            <a:off x="152400" y="3733800"/>
            <a:ext cx="8763000" cy="2062103"/>
          </a:xfrm>
          <a:prstGeom prst="rect">
            <a:avLst/>
          </a:prstGeom>
          <a:noFill/>
        </p:spPr>
        <p:txBody>
          <a:bodyPr wrap="square" rtlCol="0">
            <a:spAutoFit/>
          </a:bodyPr>
          <a:lstStyle/>
          <a:p>
            <a:pPr algn="just"/>
            <a:r>
              <a:rPr lang="en-US" sz="3200" dirty="0" smtClean="0"/>
              <a:t>	It has been told to wait until some event occurs.  This is done using wait() method.  The thread can be scheduled to run again using notify() method.</a:t>
            </a:r>
          </a:p>
        </p:txBody>
      </p:sp>
      <p:sp>
        <p:nvSpPr>
          <p:cNvPr id="12" name="TextBox 1"/>
          <p:cNvSpPr txBox="1">
            <a:spLocks noChangeArrowheads="1"/>
          </p:cNvSpPr>
          <p:nvPr/>
        </p:nvSpPr>
        <p:spPr bwMode="auto">
          <a:xfrm>
            <a:off x="0" y="152400"/>
            <a:ext cx="2670175" cy="1446550"/>
          </a:xfrm>
          <a:prstGeom prst="rect">
            <a:avLst/>
          </a:prstGeom>
          <a:noFill/>
          <a:ln w="9525">
            <a:solidFill>
              <a:schemeClr val="tx1"/>
            </a:solidFill>
            <a:miter lim="800000"/>
            <a:headEnd/>
            <a:tailEnd/>
          </a:ln>
        </p:spPr>
        <p:txBody>
          <a:bodyPr>
            <a:spAutoFit/>
          </a:bodyPr>
          <a:lstStyle/>
          <a:p>
            <a:pPr algn="ctr"/>
            <a:r>
              <a:rPr lang="en-US" sz="4400" dirty="0" smtClean="0"/>
              <a:t>Running</a:t>
            </a:r>
          </a:p>
          <a:p>
            <a:pPr algn="ctr"/>
            <a:r>
              <a:rPr lang="en-US" sz="4400" dirty="0" smtClean="0"/>
              <a:t>State</a:t>
            </a:r>
            <a:endParaRPr lang="en-US" sz="4400" dirty="0"/>
          </a:p>
        </p:txBody>
      </p:sp>
      <p:cxnSp>
        <p:nvCxnSpPr>
          <p:cNvPr id="24" name="Straight Arrow Connector 23"/>
          <p:cNvCxnSpPr>
            <a:stCxn id="10" idx="2"/>
            <a:endCxn id="9" idx="6"/>
          </p:cNvCxnSpPr>
          <p:nvPr/>
        </p:nvCxnSpPr>
        <p:spPr>
          <a:xfrm rot="10800000" flipV="1">
            <a:off x="2286000" y="27813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5410200" y="27432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5257800" y="2133600"/>
            <a:ext cx="1219200" cy="461665"/>
          </a:xfrm>
          <a:prstGeom prst="rect">
            <a:avLst/>
          </a:prstGeom>
          <a:noFill/>
          <a:ln w="9525">
            <a:noFill/>
            <a:miter lim="800000"/>
            <a:headEnd/>
            <a:tailEnd/>
          </a:ln>
        </p:spPr>
        <p:txBody>
          <a:bodyPr wrap="square">
            <a:spAutoFit/>
          </a:bodyPr>
          <a:lstStyle/>
          <a:p>
            <a:r>
              <a:rPr lang="en-US" sz="2400" dirty="0" smtClean="0"/>
              <a:t>Notify()</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Methods of Thread Class</a:t>
            </a:r>
            <a:endParaRPr lang="en-US" dirty="0"/>
          </a:p>
        </p:txBody>
      </p:sp>
      <p:graphicFrame>
        <p:nvGraphicFramePr>
          <p:cNvPr id="5" name="Table 4"/>
          <p:cNvGraphicFramePr>
            <a:graphicFrameLocks noGrp="1"/>
          </p:cNvGraphicFramePr>
          <p:nvPr/>
        </p:nvGraphicFramePr>
        <p:xfrm>
          <a:off x="304800" y="990600"/>
          <a:ext cx="8610600" cy="5582198"/>
        </p:xfrm>
        <a:graphic>
          <a:graphicData uri="http://schemas.openxmlformats.org/drawingml/2006/table">
            <a:tbl>
              <a:tblPr firstRow="1" bandRow="1">
                <a:tableStyleId>{5C22544A-7EE6-4342-B048-85BDC9FD1C3A}</a:tableStyleId>
              </a:tblPr>
              <a:tblGrid>
                <a:gridCol w="4099405"/>
                <a:gridCol w="4511195"/>
              </a:tblGrid>
              <a:tr h="598314">
                <a:tc>
                  <a:txBody>
                    <a:bodyPr/>
                    <a:lstStyle/>
                    <a:p>
                      <a:r>
                        <a:rPr lang="en-US" dirty="0" smtClean="0"/>
                        <a:t>Method</a:t>
                      </a:r>
                      <a:endParaRPr lang="en-US" dirty="0"/>
                    </a:p>
                  </a:txBody>
                  <a:tcPr/>
                </a:tc>
                <a:tc>
                  <a:txBody>
                    <a:bodyPr/>
                    <a:lstStyle/>
                    <a:p>
                      <a:r>
                        <a:rPr lang="en-US" dirty="0" smtClean="0"/>
                        <a:t>Description</a:t>
                      </a:r>
                      <a:endParaRPr lang="en-US" dirty="0"/>
                    </a:p>
                  </a:txBody>
                  <a:tcPr/>
                </a:tc>
              </a:tr>
              <a:tr h="677376">
                <a:tc>
                  <a:txBody>
                    <a:bodyPr/>
                    <a:lstStyle/>
                    <a:p>
                      <a:r>
                        <a:rPr lang="en-US" dirty="0" smtClean="0"/>
                        <a:t>void destroy()</a:t>
                      </a:r>
                      <a:endParaRPr lang="en-US" dirty="0"/>
                    </a:p>
                  </a:txBody>
                  <a:tcPr/>
                </a:tc>
                <a:tc>
                  <a:txBody>
                    <a:bodyPr/>
                    <a:lstStyle/>
                    <a:p>
                      <a:r>
                        <a:rPr lang="en-US" dirty="0" smtClean="0"/>
                        <a:t>To destroy the Thread</a:t>
                      </a:r>
                      <a:r>
                        <a:rPr lang="en-US" baseline="0" dirty="0" smtClean="0"/>
                        <a:t> from the memory</a:t>
                      </a:r>
                      <a:endParaRPr lang="en-US" dirty="0"/>
                    </a:p>
                  </a:txBody>
                  <a:tcPr/>
                </a:tc>
              </a:tr>
              <a:tr h="598314">
                <a:tc>
                  <a:txBody>
                    <a:bodyPr/>
                    <a:lstStyle/>
                    <a:p>
                      <a:r>
                        <a:rPr lang="en-US" dirty="0" smtClean="0"/>
                        <a:t>String</a:t>
                      </a:r>
                      <a:r>
                        <a:rPr lang="en-US" baseline="0" dirty="0" smtClean="0"/>
                        <a:t> </a:t>
                      </a:r>
                      <a:r>
                        <a:rPr lang="en-US" baseline="0" dirty="0" err="1" smtClean="0"/>
                        <a:t>getName</a:t>
                      </a:r>
                      <a:r>
                        <a:rPr lang="en-US" baseline="0" dirty="0" smtClean="0"/>
                        <a:t>()</a:t>
                      </a:r>
                      <a:endParaRPr lang="en-US" dirty="0"/>
                    </a:p>
                  </a:txBody>
                  <a:tcPr/>
                </a:tc>
                <a:tc>
                  <a:txBody>
                    <a:bodyPr/>
                    <a:lstStyle/>
                    <a:p>
                      <a:r>
                        <a:rPr lang="en-US" dirty="0" smtClean="0"/>
                        <a:t>Returns the name of the thread.</a:t>
                      </a:r>
                      <a:endParaRPr lang="en-US" dirty="0"/>
                    </a:p>
                  </a:txBody>
                  <a:tcPr/>
                </a:tc>
              </a:tr>
              <a:tr h="598314">
                <a:tc>
                  <a:txBody>
                    <a:bodyPr/>
                    <a:lstStyle/>
                    <a:p>
                      <a:r>
                        <a:rPr lang="en-US" dirty="0" err="1" smtClean="0"/>
                        <a:t>int</a:t>
                      </a:r>
                      <a:r>
                        <a:rPr lang="en-US" dirty="0" smtClean="0"/>
                        <a:t> </a:t>
                      </a:r>
                      <a:r>
                        <a:rPr lang="en-US" dirty="0" err="1" smtClean="0"/>
                        <a:t>getPriority</a:t>
                      </a:r>
                      <a:r>
                        <a:rPr lang="en-US" dirty="0" smtClean="0"/>
                        <a:t>()</a:t>
                      </a:r>
                      <a:endParaRPr lang="en-US" dirty="0"/>
                    </a:p>
                  </a:txBody>
                  <a:tcPr/>
                </a:tc>
                <a:tc>
                  <a:txBody>
                    <a:bodyPr/>
                    <a:lstStyle/>
                    <a:p>
                      <a:r>
                        <a:rPr lang="en-US" dirty="0" smtClean="0"/>
                        <a:t>Returns</a:t>
                      </a:r>
                      <a:r>
                        <a:rPr lang="en-US" baseline="0" dirty="0" smtClean="0"/>
                        <a:t> the priority of the thread.</a:t>
                      </a:r>
                      <a:endParaRPr lang="en-US" dirty="0"/>
                    </a:p>
                  </a:txBody>
                  <a:tcPr/>
                </a:tc>
              </a:tr>
              <a:tr h="598314">
                <a:tc>
                  <a:txBody>
                    <a:bodyPr/>
                    <a:lstStyle/>
                    <a:p>
                      <a:r>
                        <a:rPr lang="en-US" dirty="0" smtClean="0"/>
                        <a:t>void interrupt()</a:t>
                      </a:r>
                      <a:endParaRPr lang="en-US" dirty="0"/>
                    </a:p>
                  </a:txBody>
                  <a:tcPr/>
                </a:tc>
                <a:tc>
                  <a:txBody>
                    <a:bodyPr/>
                    <a:lstStyle/>
                    <a:p>
                      <a:r>
                        <a:rPr lang="en-US" dirty="0" smtClean="0"/>
                        <a:t>Interrupts the current thread.</a:t>
                      </a:r>
                      <a:endParaRPr lang="en-US" dirty="0"/>
                    </a:p>
                  </a:txBody>
                  <a:tcPr/>
                </a:tc>
              </a:tr>
              <a:tr h="657469">
                <a:tc>
                  <a:txBody>
                    <a:bodyPr/>
                    <a:lstStyle/>
                    <a:p>
                      <a:r>
                        <a:rPr lang="en-US" dirty="0" err="1" smtClean="0"/>
                        <a:t>boolean</a:t>
                      </a:r>
                      <a:r>
                        <a:rPr lang="en-US" baseline="0" dirty="0" smtClean="0"/>
                        <a:t> interrupted()</a:t>
                      </a:r>
                      <a:endParaRPr lang="en-US" dirty="0"/>
                    </a:p>
                  </a:txBody>
                  <a:tcPr/>
                </a:tc>
                <a:tc>
                  <a:txBody>
                    <a:bodyPr/>
                    <a:lstStyle/>
                    <a:p>
                      <a:r>
                        <a:rPr lang="en-US" dirty="0" smtClean="0"/>
                        <a:t>Tests whether the thread</a:t>
                      </a:r>
                      <a:r>
                        <a:rPr lang="en-US" baseline="0" dirty="0" smtClean="0"/>
                        <a:t> is interrupted or not</a:t>
                      </a:r>
                      <a:endParaRPr lang="en-US" dirty="0"/>
                    </a:p>
                  </a:txBody>
                  <a:tcPr/>
                </a:tc>
              </a:tr>
              <a:tr h="598314">
                <a:tc>
                  <a:txBody>
                    <a:bodyPr/>
                    <a:lstStyle/>
                    <a:p>
                      <a:r>
                        <a:rPr lang="en-US" dirty="0" err="1" smtClean="0"/>
                        <a:t>boolean</a:t>
                      </a:r>
                      <a:r>
                        <a:rPr lang="en-US" baseline="0" dirty="0" smtClean="0"/>
                        <a:t> </a:t>
                      </a:r>
                      <a:r>
                        <a:rPr lang="en-US" baseline="0" dirty="0" err="1" smtClean="0"/>
                        <a:t>isAlive</a:t>
                      </a:r>
                      <a:r>
                        <a:rPr lang="en-US" baseline="0" dirty="0" smtClean="0"/>
                        <a:t>()</a:t>
                      </a:r>
                      <a:endParaRPr lang="en-US" dirty="0"/>
                    </a:p>
                  </a:txBody>
                  <a:tcPr/>
                </a:tc>
                <a:tc>
                  <a:txBody>
                    <a:bodyPr/>
                    <a:lstStyle/>
                    <a:p>
                      <a:r>
                        <a:rPr lang="en-US" dirty="0" smtClean="0"/>
                        <a:t>Tests</a:t>
                      </a:r>
                      <a:r>
                        <a:rPr lang="en-US" baseline="0" dirty="0" smtClean="0"/>
                        <a:t> whether the thread is alive or not</a:t>
                      </a:r>
                      <a:endParaRPr lang="en-US" dirty="0"/>
                    </a:p>
                  </a:txBody>
                  <a:tcPr/>
                </a:tc>
              </a:tr>
              <a:tr h="598314">
                <a:tc>
                  <a:txBody>
                    <a:bodyPr/>
                    <a:lstStyle/>
                    <a:p>
                      <a:r>
                        <a:rPr lang="en-US" dirty="0" smtClean="0"/>
                        <a:t>void</a:t>
                      </a:r>
                      <a:r>
                        <a:rPr lang="en-US" baseline="0" dirty="0" smtClean="0"/>
                        <a:t> join()</a:t>
                      </a:r>
                      <a:endParaRPr lang="en-US" dirty="0"/>
                    </a:p>
                  </a:txBody>
                  <a:tcPr/>
                </a:tc>
                <a:tc>
                  <a:txBody>
                    <a:bodyPr/>
                    <a:lstStyle/>
                    <a:p>
                      <a:r>
                        <a:rPr lang="en-US" dirty="0" smtClean="0"/>
                        <a:t>Wait for the calling thread</a:t>
                      </a:r>
                      <a:r>
                        <a:rPr lang="en-US" baseline="0" dirty="0" smtClean="0"/>
                        <a:t> to die.</a:t>
                      </a:r>
                      <a:endParaRPr lang="en-US" dirty="0"/>
                    </a:p>
                  </a:txBody>
                  <a:tcPr/>
                </a:tc>
              </a:tr>
              <a:tr h="657469">
                <a:tc>
                  <a:txBody>
                    <a:bodyPr/>
                    <a:lstStyle/>
                    <a:p>
                      <a:r>
                        <a:rPr lang="en-US" dirty="0" smtClean="0"/>
                        <a:t>voi</a:t>
                      </a:r>
                      <a:r>
                        <a:rPr lang="en-US" baseline="0" dirty="0" smtClean="0"/>
                        <a:t>d join(long </a:t>
                      </a:r>
                      <a:r>
                        <a:rPr lang="en-US" baseline="0" dirty="0" err="1" smtClean="0"/>
                        <a:t>millis</a:t>
                      </a:r>
                      <a:r>
                        <a:rPr lang="en-US" baseline="0" dirty="0" smtClean="0"/>
                        <a:t>)</a:t>
                      </a:r>
                      <a:endParaRPr lang="en-US" dirty="0"/>
                    </a:p>
                  </a:txBody>
                  <a:tcPr/>
                </a:tc>
                <a:tc>
                  <a:txBody>
                    <a:bodyPr/>
                    <a:lstStyle/>
                    <a:p>
                      <a:r>
                        <a:rPr lang="en-US" dirty="0" smtClean="0"/>
                        <a:t>Wait</a:t>
                      </a:r>
                      <a:r>
                        <a:rPr lang="en-US" baseline="0" dirty="0" smtClean="0"/>
                        <a:t> </a:t>
                      </a:r>
                      <a:r>
                        <a:rPr lang="en-US" baseline="0" dirty="0" err="1" smtClean="0"/>
                        <a:t>atmost</a:t>
                      </a:r>
                      <a:r>
                        <a:rPr lang="en-US" baseline="0" dirty="0" smtClean="0"/>
                        <a:t> &lt;</a:t>
                      </a:r>
                      <a:r>
                        <a:rPr lang="en-US" baseline="0" dirty="0" err="1" smtClean="0"/>
                        <a:t>millis</a:t>
                      </a:r>
                      <a:r>
                        <a:rPr lang="en-US" baseline="0" dirty="0" smtClean="0"/>
                        <a:t>&gt; millisecond for this thread to die.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Methods of Thread Class</a:t>
            </a:r>
            <a:endParaRPr lang="en-US" dirty="0"/>
          </a:p>
        </p:txBody>
      </p:sp>
      <p:graphicFrame>
        <p:nvGraphicFramePr>
          <p:cNvPr id="4" name="Table 3"/>
          <p:cNvGraphicFramePr>
            <a:graphicFrameLocks noGrp="1"/>
          </p:cNvGraphicFramePr>
          <p:nvPr/>
        </p:nvGraphicFramePr>
        <p:xfrm>
          <a:off x="228600" y="1023938"/>
          <a:ext cx="8683650" cy="5079385"/>
        </p:xfrm>
        <a:graphic>
          <a:graphicData uri="http://schemas.openxmlformats.org/drawingml/2006/table">
            <a:tbl>
              <a:tblPr firstRow="1" bandRow="1">
                <a:tableStyleId>{5C22544A-7EE6-4342-B048-85BDC9FD1C3A}</a:tableStyleId>
              </a:tblPr>
              <a:tblGrid>
                <a:gridCol w="3200400"/>
                <a:gridCol w="5483250"/>
              </a:tblGrid>
              <a:tr h="531448">
                <a:tc>
                  <a:txBody>
                    <a:bodyPr/>
                    <a:lstStyle/>
                    <a:p>
                      <a:r>
                        <a:rPr lang="en-US" dirty="0" smtClean="0"/>
                        <a:t>Method</a:t>
                      </a:r>
                      <a:endParaRPr lang="en-US" dirty="0"/>
                    </a:p>
                  </a:txBody>
                  <a:tcPr/>
                </a:tc>
                <a:tc>
                  <a:txBody>
                    <a:bodyPr/>
                    <a:lstStyle/>
                    <a:p>
                      <a:r>
                        <a:rPr lang="en-US" dirty="0" smtClean="0"/>
                        <a:t>Description</a:t>
                      </a:r>
                      <a:endParaRPr lang="en-US" dirty="0"/>
                    </a:p>
                  </a:txBody>
                  <a:tcPr/>
                </a:tc>
              </a:tr>
              <a:tr h="414343">
                <a:tc>
                  <a:txBody>
                    <a:bodyPr/>
                    <a:lstStyle/>
                    <a:p>
                      <a:r>
                        <a:rPr lang="en-US" dirty="0" smtClean="0"/>
                        <a:t>void resume()</a:t>
                      </a:r>
                      <a:endParaRPr lang="en-US" dirty="0"/>
                    </a:p>
                  </a:txBody>
                  <a:tcPr/>
                </a:tc>
                <a:tc>
                  <a:txBody>
                    <a:bodyPr/>
                    <a:lstStyle/>
                    <a:p>
                      <a:r>
                        <a:rPr lang="en-US" dirty="0" smtClean="0"/>
                        <a:t>Resumes the thread execution</a:t>
                      </a:r>
                      <a:endParaRPr lang="en-US" dirty="0"/>
                    </a:p>
                  </a:txBody>
                  <a:tcPr/>
                </a:tc>
              </a:tr>
              <a:tr h="387920">
                <a:tc>
                  <a:txBody>
                    <a:bodyPr/>
                    <a:lstStyle/>
                    <a:p>
                      <a:r>
                        <a:rPr lang="en-US" dirty="0" smtClean="0"/>
                        <a:t>void </a:t>
                      </a:r>
                      <a:r>
                        <a:rPr lang="en-US" dirty="0" err="1" smtClean="0"/>
                        <a:t>setPriority</a:t>
                      </a:r>
                      <a:r>
                        <a:rPr lang="en-US" dirty="0" smtClean="0"/>
                        <a:t>(</a:t>
                      </a:r>
                      <a:r>
                        <a:rPr lang="en-US" dirty="0" err="1" smtClean="0"/>
                        <a:t>int</a:t>
                      </a:r>
                      <a:r>
                        <a:rPr lang="en-US" dirty="0" smtClean="0"/>
                        <a:t> </a:t>
                      </a:r>
                      <a:r>
                        <a:rPr lang="en-US" dirty="0" err="1" smtClean="0"/>
                        <a:t>newPriority</a:t>
                      </a:r>
                      <a:r>
                        <a:rPr lang="en-US" dirty="0" smtClean="0"/>
                        <a:t>)</a:t>
                      </a:r>
                      <a:endParaRPr lang="en-US" dirty="0"/>
                    </a:p>
                  </a:txBody>
                  <a:tcPr/>
                </a:tc>
                <a:tc>
                  <a:txBody>
                    <a:bodyPr/>
                    <a:lstStyle/>
                    <a:p>
                      <a:r>
                        <a:rPr lang="en-US" dirty="0" smtClean="0"/>
                        <a:t>Change</a:t>
                      </a:r>
                      <a:r>
                        <a:rPr lang="en-US" baseline="0" dirty="0" smtClean="0"/>
                        <a:t> the priority of the thread</a:t>
                      </a:r>
                      <a:endParaRPr lang="en-US" dirty="0"/>
                    </a:p>
                  </a:txBody>
                  <a:tcPr/>
                </a:tc>
              </a:tr>
              <a:tr h="865269">
                <a:tc>
                  <a:txBody>
                    <a:bodyPr/>
                    <a:lstStyle/>
                    <a:p>
                      <a:r>
                        <a:rPr lang="en-US" dirty="0" smtClean="0"/>
                        <a:t>void sleep(</a:t>
                      </a:r>
                      <a:r>
                        <a:rPr lang="en-US" baseline="0" dirty="0" smtClean="0"/>
                        <a:t>long </a:t>
                      </a:r>
                      <a:r>
                        <a:rPr lang="en-US" baseline="0" dirty="0" err="1" smtClean="0"/>
                        <a:t>millis</a:t>
                      </a:r>
                      <a:r>
                        <a:rPr lang="en-US" baseline="0" dirty="0" smtClean="0"/>
                        <a:t>)</a:t>
                      </a:r>
                      <a:endParaRPr lang="en-US" dirty="0"/>
                    </a:p>
                  </a:txBody>
                  <a:tcPr/>
                </a:tc>
                <a:tc>
                  <a:txBody>
                    <a:bodyPr/>
                    <a:lstStyle/>
                    <a:p>
                      <a:r>
                        <a:rPr lang="en-US" dirty="0" smtClean="0"/>
                        <a:t>Causes the currently executing thread to sleep (temporarily cease execution) for the specified number of milliseconds.</a:t>
                      </a:r>
                      <a:endParaRPr lang="en-US" dirty="0"/>
                    </a:p>
                  </a:txBody>
                  <a:tcPr/>
                </a:tc>
              </a:tr>
              <a:tr h="865269">
                <a:tc>
                  <a:txBody>
                    <a:bodyPr/>
                    <a:lstStyle/>
                    <a:p>
                      <a:r>
                        <a:rPr lang="en-US" dirty="0" smtClean="0"/>
                        <a:t>void start()</a:t>
                      </a:r>
                      <a:endParaRPr lang="en-US" dirty="0"/>
                    </a:p>
                  </a:txBody>
                  <a:tcPr/>
                </a:tc>
                <a:tc>
                  <a:txBody>
                    <a:bodyPr/>
                    <a:lstStyle/>
                    <a:p>
                      <a:r>
                        <a:rPr lang="en-US" dirty="0" smtClean="0"/>
                        <a:t>Causes this thread to begin execution; the Java Virtual Machine calls the run method of this thread.</a:t>
                      </a:r>
                      <a:endParaRPr lang="en-US" dirty="0"/>
                    </a:p>
                  </a:txBody>
                  <a:tcPr/>
                </a:tc>
              </a:tr>
              <a:tr h="460656">
                <a:tc>
                  <a:txBody>
                    <a:bodyPr/>
                    <a:lstStyle/>
                    <a:p>
                      <a:r>
                        <a:rPr lang="en-US" dirty="0" smtClean="0"/>
                        <a:t>void stop()</a:t>
                      </a:r>
                      <a:endParaRPr lang="en-US" dirty="0"/>
                    </a:p>
                  </a:txBody>
                  <a:tcPr/>
                </a:tc>
                <a:tc>
                  <a:txBody>
                    <a:bodyPr/>
                    <a:lstStyle/>
                    <a:p>
                      <a:r>
                        <a:rPr lang="en-US" dirty="0" smtClean="0"/>
                        <a:t>Stops the execution of current thread</a:t>
                      </a:r>
                      <a:endParaRPr lang="en-US" dirty="0"/>
                    </a:p>
                  </a:txBody>
                  <a:tcPr/>
                </a:tc>
              </a:tr>
              <a:tr h="605688">
                <a:tc>
                  <a:txBody>
                    <a:bodyPr/>
                    <a:lstStyle/>
                    <a:p>
                      <a:r>
                        <a:rPr lang="en-US" dirty="0" smtClean="0"/>
                        <a:t>void suspend()</a:t>
                      </a:r>
                      <a:endParaRPr lang="en-US" dirty="0"/>
                    </a:p>
                  </a:txBody>
                  <a:tcPr/>
                </a:tc>
                <a:tc>
                  <a:txBody>
                    <a:bodyPr/>
                    <a:lstStyle/>
                    <a:p>
                      <a:r>
                        <a:rPr lang="en-US" dirty="0" smtClean="0"/>
                        <a:t>Suspends</a:t>
                      </a:r>
                      <a:r>
                        <a:rPr lang="en-US" baseline="0" dirty="0" smtClean="0"/>
                        <a:t> the current thread execution until the resume method has been called.</a:t>
                      </a:r>
                      <a:endParaRPr lang="en-US" dirty="0"/>
                    </a:p>
                  </a:txBody>
                  <a:tcPr/>
                </a:tc>
              </a:tr>
              <a:tr h="865269">
                <a:tc>
                  <a:txBody>
                    <a:bodyPr/>
                    <a:lstStyle/>
                    <a:p>
                      <a:r>
                        <a:rPr lang="en-US" dirty="0" smtClean="0"/>
                        <a:t>void yield()</a:t>
                      </a:r>
                      <a:endParaRPr lang="en-US" dirty="0"/>
                    </a:p>
                  </a:txBody>
                  <a:tcPr/>
                </a:tc>
                <a:tc>
                  <a:txBody>
                    <a:bodyPr/>
                    <a:lstStyle/>
                    <a:p>
                      <a:r>
                        <a:rPr lang="en-US" dirty="0" smtClean="0"/>
                        <a:t>Causes the currently executing thread object to temporarily pause and allow other threads to execute.</a:t>
                      </a:r>
                      <a:endParaRPr lang="en-US" dirty="0"/>
                    </a:p>
                  </a:txBody>
                  <a:tcPr/>
                </a:tc>
              </a:tr>
            </a:tbl>
          </a:graphicData>
        </a:graphic>
      </p:graphicFrame>
      <p:sp>
        <p:nvSpPr>
          <p:cNvPr id="5" name="TextBox 4"/>
          <p:cNvSpPr txBox="1"/>
          <p:nvPr/>
        </p:nvSpPr>
        <p:spPr>
          <a:xfrm>
            <a:off x="228600" y="6096000"/>
            <a:ext cx="8763000" cy="584775"/>
          </a:xfrm>
          <a:prstGeom prst="rect">
            <a:avLst/>
          </a:prstGeom>
          <a:noFill/>
        </p:spPr>
        <p:txBody>
          <a:bodyPr wrap="square" rtlCol="0">
            <a:spAutoFit/>
          </a:bodyPr>
          <a:lstStyle/>
          <a:p>
            <a:pPr algn="just"/>
            <a:r>
              <a:rPr lang="en-US" sz="3200" dirty="0" smtClean="0">
                <a:hlinkClick r:id="rId2" action="ppaction://hlinkfile"/>
              </a:rPr>
              <a:t>ex\ex24.java</a:t>
            </a:r>
            <a:endParaRPr lang="en-US" sz="3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Thread Priority</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In Java each thread will be assigned a priority, which affects the order of its execution.</a:t>
            </a:r>
          </a:p>
          <a:p>
            <a:pPr algn="just"/>
            <a:r>
              <a:rPr lang="en-US" sz="3200" dirty="0" smtClean="0"/>
              <a:t>	If the two or more threads have same priority then they have been given equal treatment by Java scheduler and they will be processed on FCFS basis.</a:t>
            </a:r>
          </a:p>
          <a:p>
            <a:pPr algn="just"/>
            <a:r>
              <a:rPr lang="en-US" sz="3200" dirty="0" smtClean="0"/>
              <a:t>	On the other hand we – the programmers can also set the priority by using </a:t>
            </a:r>
            <a:r>
              <a:rPr lang="en-US" sz="3200" dirty="0" err="1" smtClean="0"/>
              <a:t>setPriority</a:t>
            </a:r>
            <a:r>
              <a:rPr lang="en-US" sz="3200" dirty="0" smtClean="0"/>
              <a:t>() method.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Thread Priority</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In </a:t>
            </a:r>
            <a:r>
              <a:rPr lang="en-US" sz="3200" dirty="0" err="1" smtClean="0"/>
              <a:t>setPriority</a:t>
            </a:r>
            <a:r>
              <a:rPr lang="en-US" sz="3200" dirty="0" smtClean="0"/>
              <a:t>() method we have to pass integer no. or constant according to our requirement just like</a:t>
            </a:r>
          </a:p>
          <a:p>
            <a:pPr algn="just"/>
            <a:r>
              <a:rPr lang="en-US" sz="3200" dirty="0" smtClean="0"/>
              <a:t>		</a:t>
            </a:r>
            <a:r>
              <a:rPr lang="en-US" sz="3200" dirty="0" err="1" smtClean="0"/>
              <a:t>threadname.setPriority</a:t>
            </a:r>
            <a:r>
              <a:rPr lang="en-US" sz="3200" dirty="0" smtClean="0"/>
              <a:t>(</a:t>
            </a:r>
            <a:r>
              <a:rPr lang="en-US" sz="3200" dirty="0" err="1" smtClean="0"/>
              <a:t>intnumber</a:t>
            </a:r>
            <a:r>
              <a:rPr lang="en-US" sz="3200" dirty="0" smtClean="0"/>
              <a:t>)</a:t>
            </a:r>
          </a:p>
          <a:p>
            <a:pPr algn="just"/>
            <a:r>
              <a:rPr lang="en-US" sz="3200" dirty="0" smtClean="0"/>
              <a:t>Thread class has </a:t>
            </a:r>
            <a:r>
              <a:rPr lang="en-US" sz="3200" dirty="0" err="1" smtClean="0"/>
              <a:t>sevelral</a:t>
            </a:r>
            <a:r>
              <a:rPr lang="en-US" sz="3200" dirty="0" smtClean="0"/>
              <a:t> constants also they are</a:t>
            </a:r>
          </a:p>
          <a:p>
            <a:pPr algn="just"/>
            <a:r>
              <a:rPr lang="en-US" sz="3200" dirty="0" smtClean="0"/>
              <a:t>		MIN_PRIORITY = 1</a:t>
            </a:r>
          </a:p>
          <a:p>
            <a:pPr algn="just"/>
            <a:r>
              <a:rPr lang="en-US" sz="3200" dirty="0" smtClean="0"/>
              <a:t>		NORM_PRIORITY = 5</a:t>
            </a:r>
          </a:p>
          <a:p>
            <a:pPr algn="just"/>
            <a:r>
              <a:rPr lang="en-US" sz="3200" dirty="0" smtClean="0"/>
              <a:t>		MAX_PRIORITY = 10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In modern Operating Systems like Windows 95 / 98 or XP, we know that they can execute several programs simultaneously.  This is known as </a:t>
            </a:r>
            <a:r>
              <a:rPr lang="en-US" sz="3200" b="1" dirty="0" smtClean="0"/>
              <a:t>multitasking.</a:t>
            </a:r>
            <a:r>
              <a:rPr lang="en-US" sz="3200" dirty="0" smtClean="0"/>
              <a:t>  In system’s terminology it is called as </a:t>
            </a:r>
            <a:r>
              <a:rPr lang="en-US" sz="3200" b="1" dirty="0" smtClean="0"/>
              <a:t>multithreading.</a:t>
            </a:r>
          </a:p>
          <a:p>
            <a:pPr algn="just"/>
            <a:r>
              <a:rPr lang="en-US" sz="3200" b="1" dirty="0" smtClean="0"/>
              <a:t>	</a:t>
            </a:r>
            <a:r>
              <a:rPr lang="en-US" sz="3200" dirty="0" smtClean="0"/>
              <a:t>In other words </a:t>
            </a:r>
            <a:r>
              <a:rPr lang="en-US" sz="3200" dirty="0" err="1" smtClean="0"/>
              <a:t>MultiThreading</a:t>
            </a:r>
            <a:r>
              <a:rPr lang="en-US" sz="3200" dirty="0" smtClean="0"/>
              <a:t> is a concept where the program (process) is divided into two or more subprograms (processes),  which can be implemented at the same time in parallel.</a:t>
            </a:r>
            <a:endParaRPr lang="en-US" sz="32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Thread Priority</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Remember that the default setting is NORM_PRIORITY</a:t>
            </a:r>
          </a:p>
          <a:p>
            <a:pPr algn="just"/>
            <a:r>
              <a:rPr lang="en-US" sz="3200" dirty="0" smtClean="0"/>
              <a:t>	When java program gets a new thread with higher priority then presently running thread then the presently running thread will move into the </a:t>
            </a:r>
            <a:r>
              <a:rPr lang="en-US" sz="3200" dirty="0" err="1" smtClean="0"/>
              <a:t>runnable</a:t>
            </a:r>
            <a:r>
              <a:rPr lang="en-US" sz="3200" dirty="0" smtClean="0"/>
              <a:t> state and new thread will come in to execution.</a:t>
            </a:r>
          </a:p>
          <a:p>
            <a:pPr algn="just"/>
            <a:r>
              <a:rPr lang="en-US" sz="3200" dirty="0" smtClean="0">
                <a:hlinkClick r:id="rId2" action="ppaction://hlinkfile"/>
              </a:rPr>
              <a:t>ex\ex25.java</a:t>
            </a:r>
            <a:endParaRPr lang="en-US" sz="3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Runnable</a:t>
            </a:r>
            <a:r>
              <a:rPr lang="en-US" b="1" dirty="0" smtClean="0"/>
              <a:t> Interface</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From the first slide we know that threads can be created in two ways :</a:t>
            </a:r>
          </a:p>
          <a:p>
            <a:pPr algn="just"/>
            <a:r>
              <a:rPr lang="en-US" sz="3200" dirty="0" smtClean="0"/>
              <a:t>(1) By extending Thread class</a:t>
            </a:r>
          </a:p>
          <a:p>
            <a:pPr algn="just"/>
            <a:r>
              <a:rPr lang="en-US" sz="3200" dirty="0" smtClean="0"/>
              <a:t>(2) By implementing </a:t>
            </a:r>
            <a:r>
              <a:rPr lang="en-US" sz="3200" dirty="0" err="1" smtClean="0"/>
              <a:t>Runnable</a:t>
            </a:r>
            <a:r>
              <a:rPr lang="en-US" sz="3200" dirty="0" smtClean="0"/>
              <a:t> Interface.</a:t>
            </a:r>
          </a:p>
          <a:p>
            <a:pPr algn="just"/>
            <a:r>
              <a:rPr lang="en-US" sz="3200" dirty="0" smtClean="0"/>
              <a:t>	</a:t>
            </a:r>
            <a:r>
              <a:rPr lang="en-US" sz="3200" dirty="0" err="1" smtClean="0"/>
              <a:t>Runnable</a:t>
            </a:r>
            <a:r>
              <a:rPr lang="en-US" sz="3200" dirty="0" smtClean="0"/>
              <a:t> Interface will work same as extending thread class.  But it is useful when we need to extend some other class at that time this implementation will be much useful.</a:t>
            </a:r>
          </a:p>
          <a:p>
            <a:pPr algn="just"/>
            <a:r>
              <a:rPr lang="en-US" sz="3200" dirty="0" smtClean="0">
                <a:hlinkClick r:id="rId2" action="ppaction://hlinkfile"/>
              </a:rPr>
              <a:t>ex\ex26.java</a:t>
            </a:r>
            <a:endParaRPr lang="en-US"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Synchronization</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Synchronization is a problem that can occur when multiple threads access shared data and we have to take care of it.</a:t>
            </a:r>
          </a:p>
          <a:p>
            <a:pPr algn="just"/>
            <a:r>
              <a:rPr lang="en-US" sz="3200" dirty="0" smtClean="0"/>
              <a:t>	If the multithreading does not handle properly then data corruption can also be occurred which will leads us to system failure also.</a:t>
            </a:r>
          </a:p>
          <a:p>
            <a:pPr algn="ctr"/>
            <a:r>
              <a:rPr lang="en-US" sz="3200" b="1" dirty="0" smtClean="0"/>
              <a:t>******** Bank Example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Solution to Synchronization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One of the solution is use of synchronized keyword.  When we use a synchronized against method, it automatically acquires a lock on the object. The lock is automatically relinquished when the method completes. So only one thread has a lock at any time so only one thread will be executed in synchronization situation.</a:t>
            </a:r>
          </a:p>
          <a:p>
            <a:pPr algn="just"/>
            <a:r>
              <a:rPr lang="en-US" sz="3200" dirty="0" smtClean="0">
                <a:hlinkClick r:id="rId2" action="ppaction://hlinkfile"/>
              </a:rPr>
              <a:t>ex\ex27.java</a:t>
            </a:r>
            <a:endParaRPr lang="en-US" sz="3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DeadLock</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Deadlock is an error that can be encountered in multithreaded programs. It occurs when two or more threads wait indefinitely for each other to relinquish locks  Assume that thread-1 has a lock on object-1 and waits for a lock on object-2.  Thread-2 holds a lock on object 2 and waits for a lock on object-1. Neither if these threads may proceeds because each waits forever for the other to relinquish the lock it needs.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DeadLock</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Deadlock situation can also arise when it involves more than two threads also.  Assume that thread-1 wait for lock held by thread-2.  Thread-2 waits for a lock held by Thread-3 and Thread-3 waits for a lock held by Thread-1.</a:t>
            </a:r>
          </a:p>
          <a:p>
            <a:pPr algn="just"/>
            <a:endParaRPr lang="en-US" sz="3200" dirty="0" smtClean="0"/>
          </a:p>
          <a:p>
            <a:pPr algn="just"/>
            <a:r>
              <a:rPr lang="en-US" sz="3200" dirty="0" smtClean="0">
                <a:hlinkClick r:id="rId2" action="ppaction://hlinkfile"/>
              </a:rPr>
              <a:t>ex\ex28.java</a:t>
            </a:r>
            <a:endParaRPr lang="en-US" sz="3200" dirty="0" smtClean="0"/>
          </a:p>
          <a:p>
            <a:pPr algn="just"/>
            <a:r>
              <a:rPr lang="en-US" sz="3200" smtClean="0">
                <a:hlinkClick r:id="rId3" action="ppaction://hlinkfile"/>
              </a:rPr>
              <a:t>ex\ex29.java</a:t>
            </a:r>
            <a:endParaRPr lang="en-US" sz="32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Grouping Threads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IN" sz="3200" dirty="0" smtClean="0"/>
              <a:t>	Every </a:t>
            </a:r>
            <a:r>
              <a:rPr lang="en-IN" sz="3200" dirty="0" smtClean="0"/>
              <a:t>Java thread is a member of a thread group. Thread groups provide a mechanism </a:t>
            </a:r>
            <a:r>
              <a:rPr lang="en-IN" sz="3200" dirty="0" smtClean="0"/>
              <a:t>for collecting </a:t>
            </a:r>
            <a:r>
              <a:rPr lang="en-IN" sz="3200" dirty="0" smtClean="0"/>
              <a:t>multiple threads into a single object and manipulating those threads all at </a:t>
            </a:r>
            <a:r>
              <a:rPr lang="en-IN" sz="3200" dirty="0" smtClean="0"/>
              <a:t>once, rather </a:t>
            </a:r>
            <a:r>
              <a:rPr lang="en-IN" sz="3200" dirty="0" smtClean="0"/>
              <a:t>than individually. For example, you can start or suspend all the threads within a </a:t>
            </a:r>
            <a:r>
              <a:rPr lang="en-IN" sz="3200" dirty="0" smtClean="0"/>
              <a:t>group with </a:t>
            </a:r>
            <a:r>
              <a:rPr lang="en-IN" sz="3200" dirty="0" smtClean="0"/>
              <a:t>a single method call. Java thread groups are implemented by the </a:t>
            </a:r>
            <a:r>
              <a:rPr lang="en-IN" sz="3200" dirty="0" err="1" smtClean="0"/>
              <a:t>ThreadGroup</a:t>
            </a:r>
            <a:r>
              <a:rPr lang="en-IN" sz="3200" dirty="0" smtClean="0"/>
              <a:t> class </a:t>
            </a:r>
            <a:r>
              <a:rPr lang="en-IN" sz="3200" dirty="0" smtClean="0"/>
              <a:t>in the </a:t>
            </a:r>
            <a:r>
              <a:rPr lang="en-IN" sz="3200" dirty="0" err="1" smtClean="0"/>
              <a:t>java.lang</a:t>
            </a:r>
            <a:r>
              <a:rPr lang="en-IN" sz="3200" dirty="0" smtClean="0"/>
              <a:t> package.</a:t>
            </a:r>
            <a:endParaRPr lang="en-US"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Grouping Threads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IN" sz="3200" dirty="0" smtClean="0"/>
              <a:t>	The </a:t>
            </a:r>
            <a:r>
              <a:rPr lang="en-IN" sz="3200" dirty="0" smtClean="0"/>
              <a:t>runtime system puts a thread into a thread group during thread construction. </a:t>
            </a:r>
            <a:r>
              <a:rPr lang="en-IN" sz="3200" dirty="0" smtClean="0"/>
              <a:t> When you create </a:t>
            </a:r>
            <a:r>
              <a:rPr lang="en-IN" sz="3200" dirty="0" smtClean="0"/>
              <a:t>a thread, you can either allow the runtime system to put the new thread in </a:t>
            </a:r>
            <a:r>
              <a:rPr lang="en-IN" sz="3200" dirty="0" smtClean="0"/>
              <a:t>some reasonable </a:t>
            </a:r>
            <a:r>
              <a:rPr lang="en-IN" sz="3200" dirty="0" smtClean="0"/>
              <a:t>default group or you can explicitly set the new thread's group. The thread is </a:t>
            </a:r>
            <a:r>
              <a:rPr lang="en-IN" sz="3200" dirty="0" smtClean="0"/>
              <a:t>a permanent </a:t>
            </a:r>
            <a:r>
              <a:rPr lang="en-IN" sz="3200" dirty="0" smtClean="0"/>
              <a:t>member of whatever thread group it joins upon its </a:t>
            </a:r>
            <a:r>
              <a:rPr lang="en-IN" sz="3200" dirty="0" smtClean="0"/>
              <a:t>creation.  </a:t>
            </a:r>
            <a:r>
              <a:rPr lang="en-IN" sz="3200" b="1" dirty="0" smtClean="0"/>
              <a:t>Remember that : you </a:t>
            </a:r>
            <a:r>
              <a:rPr lang="en-IN" sz="3200" b="1" dirty="0" smtClean="0"/>
              <a:t>cannot move </a:t>
            </a:r>
            <a:r>
              <a:rPr lang="en-IN" sz="3200" b="1" dirty="0" smtClean="0"/>
              <a:t>a thread </a:t>
            </a:r>
            <a:r>
              <a:rPr lang="en-IN" sz="3200" b="1" dirty="0" smtClean="0"/>
              <a:t>to a new group after the thread has been created.</a:t>
            </a:r>
            <a:endParaRPr lang="en-US" sz="32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Need for Grouped Threads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IN" sz="3200" dirty="0" smtClean="0"/>
              <a:t>	Thread </a:t>
            </a:r>
            <a:r>
              <a:rPr lang="en-IN" sz="3200" dirty="0" smtClean="0"/>
              <a:t>groups offer a convenient way to manage groups of threads as a unit. This is particularly valuable in situations in which you want to suspend and resume a number of related threads. For example, imagine a program in which one set of threads is used for printing a document, another set is used to display the document on the screen, and another set saves the document to a disk file. If printing is aborted, you will want an easy way to stop all threads related to printing. Thread groups offer this convenience.</a:t>
            </a:r>
            <a:endParaRPr lang="en-US" sz="32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The Default Thread Group</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IN" sz="3200" dirty="0" smtClean="0"/>
              <a:t>	If </a:t>
            </a:r>
            <a:r>
              <a:rPr lang="en-IN" sz="3200" dirty="0" smtClean="0"/>
              <a:t>you create a new Thread without specifying its group in the constructor, the </a:t>
            </a:r>
            <a:r>
              <a:rPr lang="en-IN" sz="3200" dirty="0" smtClean="0"/>
              <a:t>runtime system </a:t>
            </a:r>
            <a:r>
              <a:rPr lang="en-IN" sz="3200" dirty="0" smtClean="0"/>
              <a:t>automatically places the new thread in the same group as the thread that created </a:t>
            </a:r>
            <a:r>
              <a:rPr lang="en-IN" sz="3200" dirty="0" smtClean="0"/>
              <a:t>it (</a:t>
            </a:r>
            <a:r>
              <a:rPr lang="en-IN" sz="3200" dirty="0" smtClean="0"/>
              <a:t>known as the current thread </a:t>
            </a:r>
            <a:r>
              <a:rPr lang="en-IN" sz="3200" dirty="0" smtClean="0"/>
              <a:t>group.) </a:t>
            </a:r>
            <a:r>
              <a:rPr lang="en-IN" sz="3200" dirty="0" smtClean="0"/>
              <a:t>So, if you leave </a:t>
            </a:r>
            <a:r>
              <a:rPr lang="en-IN" sz="3200" dirty="0" smtClean="0"/>
              <a:t>the thread </a:t>
            </a:r>
            <a:r>
              <a:rPr lang="en-IN" sz="3200" dirty="0" smtClean="0"/>
              <a:t>group unspecified when you create your </a:t>
            </a:r>
            <a:r>
              <a:rPr lang="en-IN" sz="3200" dirty="0" smtClean="0"/>
              <a:t>thread, the </a:t>
            </a:r>
            <a:r>
              <a:rPr lang="en-IN" sz="3200" dirty="0" smtClean="0"/>
              <a:t>Java runtime system creates a </a:t>
            </a:r>
            <a:r>
              <a:rPr lang="en-IN" sz="3200" dirty="0" err="1" smtClean="0"/>
              <a:t>ThreadGroup</a:t>
            </a:r>
            <a:r>
              <a:rPr lang="en-IN" sz="3200" dirty="0" smtClean="0"/>
              <a:t> named </a:t>
            </a:r>
            <a:r>
              <a:rPr lang="en-IN" sz="3200" dirty="0" smtClean="0"/>
              <a:t>main. Unless specified otherwise, all new threads that you create become </a:t>
            </a:r>
            <a:r>
              <a:rPr lang="en-IN" sz="3200" dirty="0" smtClean="0"/>
              <a:t>members of </a:t>
            </a:r>
            <a:r>
              <a:rPr lang="en-IN" sz="3200" dirty="0" smtClean="0"/>
              <a:t>the main thread group.</a:t>
            </a:r>
            <a:endParaRPr lang="en-US" sz="32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For example : One subprogram is displaying an animation on the screen while another subprogram will build the next animation to be displayed.  This is something like dividing a task into subtasks and assigning them to different people for execution independently and simultaneously.</a:t>
            </a:r>
          </a:p>
          <a:p>
            <a:pPr algn="just"/>
            <a:r>
              <a:rPr lang="en-US" sz="3200" b="1" dirty="0" smtClean="0"/>
              <a:t>	</a:t>
            </a:r>
            <a:r>
              <a:rPr lang="en-US" sz="3200" dirty="0" smtClean="0"/>
              <a:t>In most of our computers we have single processor and therefore in reality the processor is doing one thing at a time.  But the processor switches between the processes so fast that it appears that they are being done simultaneously.</a:t>
            </a:r>
            <a:endParaRPr lang="en-US" sz="3200" b="1"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Our own Thread Group</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IN" sz="3200" dirty="0" smtClean="0"/>
              <a:t>	Here we can also create our own thread group in which we can add our threads as and when we require.  For creating a new thread we have </a:t>
            </a:r>
            <a:r>
              <a:rPr lang="en-IN" sz="3200" dirty="0" err="1" smtClean="0"/>
              <a:t>ThreadGroup</a:t>
            </a:r>
            <a:r>
              <a:rPr lang="en-IN" sz="3200" dirty="0" smtClean="0"/>
              <a:t> class and the object of this class will work as a Thread Group.  Now at the time of creating the thread we have to specify this group name in the constructor of the Thread.</a:t>
            </a:r>
          </a:p>
          <a:p>
            <a:pPr algn="just"/>
            <a:endParaRPr lang="en-US" sz="3200" b="1" dirty="0" smtClean="0"/>
          </a:p>
          <a:p>
            <a:pPr algn="just"/>
            <a:r>
              <a:rPr lang="en-US" sz="3200" b="1" dirty="0" smtClean="0">
                <a:hlinkClick r:id="rId2" action="ppaction://hlinkfile"/>
              </a:rPr>
              <a:t>ex\ex79.java</a:t>
            </a:r>
            <a:endParaRPr lang="en-US" sz="32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Our own Thread Group</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IN" sz="3200" dirty="0" smtClean="0"/>
              <a:t>	A </a:t>
            </a:r>
            <a:r>
              <a:rPr lang="en-IN" sz="3200" dirty="0" smtClean="0"/>
              <a:t>thread group represents a set of threads. In addition, a thread group can also include other thread groups. The thread groups form a tree in which every thread group except the initial thread group has a parent. </a:t>
            </a:r>
          </a:p>
          <a:p>
            <a:pPr algn="just"/>
            <a:r>
              <a:rPr lang="en-IN" sz="3200" dirty="0" smtClean="0"/>
              <a:t>	</a:t>
            </a:r>
            <a:r>
              <a:rPr lang="en-IN" sz="3200" b="1" dirty="0" smtClean="0"/>
              <a:t>Remember that : A </a:t>
            </a:r>
            <a:r>
              <a:rPr lang="en-IN" sz="3200" b="1" dirty="0" smtClean="0"/>
              <a:t>thread is allowed to access information about its own thread group, but not to access information about its thread group's parent thread group or any other thread groups.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Various Methods of </a:t>
            </a:r>
            <a:r>
              <a:rPr lang="en-US" b="1" dirty="0" err="1" smtClean="0"/>
              <a:t>ThreadGroup</a:t>
            </a:r>
            <a:endParaRPr lang="en-US" dirty="0"/>
          </a:p>
        </p:txBody>
      </p:sp>
      <p:graphicFrame>
        <p:nvGraphicFramePr>
          <p:cNvPr id="4" name="Table 3"/>
          <p:cNvGraphicFramePr>
            <a:graphicFrameLocks noGrp="1"/>
          </p:cNvGraphicFramePr>
          <p:nvPr/>
        </p:nvGraphicFramePr>
        <p:xfrm>
          <a:off x="228600" y="1023938"/>
          <a:ext cx="8683650" cy="4029500"/>
        </p:xfrm>
        <a:graphic>
          <a:graphicData uri="http://schemas.openxmlformats.org/drawingml/2006/table">
            <a:tbl>
              <a:tblPr firstRow="1" bandRow="1">
                <a:tableStyleId>{5C22544A-7EE6-4342-B048-85BDC9FD1C3A}</a:tableStyleId>
              </a:tblPr>
              <a:tblGrid>
                <a:gridCol w="3200400"/>
                <a:gridCol w="5483250"/>
              </a:tblGrid>
              <a:tr h="239633">
                <a:tc>
                  <a:txBody>
                    <a:bodyPr/>
                    <a:lstStyle/>
                    <a:p>
                      <a:r>
                        <a:rPr lang="en-US" dirty="0" smtClean="0"/>
                        <a:t>Method</a:t>
                      </a:r>
                      <a:endParaRPr lang="en-US" dirty="0"/>
                    </a:p>
                  </a:txBody>
                  <a:tcPr/>
                </a:tc>
                <a:tc>
                  <a:txBody>
                    <a:bodyPr/>
                    <a:lstStyle/>
                    <a:p>
                      <a:r>
                        <a:rPr lang="en-US" dirty="0" smtClean="0"/>
                        <a:t>Description</a:t>
                      </a:r>
                      <a:endParaRPr lang="en-US" dirty="0"/>
                    </a:p>
                  </a:txBody>
                  <a:tcPr/>
                </a:tc>
              </a:tr>
              <a:tr h="186830">
                <a:tc>
                  <a:txBody>
                    <a:bodyPr/>
                    <a:lstStyle/>
                    <a:p>
                      <a:r>
                        <a:rPr lang="en-US" dirty="0" err="1" smtClean="0"/>
                        <a:t>int</a:t>
                      </a:r>
                      <a:r>
                        <a:rPr lang="en-US" dirty="0" smtClean="0"/>
                        <a:t> </a:t>
                      </a:r>
                      <a:r>
                        <a:rPr lang="en-US" dirty="0" err="1" smtClean="0"/>
                        <a:t>activeCount</a:t>
                      </a:r>
                      <a:r>
                        <a:rPr lang="en-US" dirty="0" smtClean="0"/>
                        <a:t>()</a:t>
                      </a:r>
                      <a:endParaRPr lang="en-US" dirty="0"/>
                    </a:p>
                  </a:txBody>
                  <a:tcPr/>
                </a:tc>
                <a:tc>
                  <a:txBody>
                    <a:bodyPr/>
                    <a:lstStyle/>
                    <a:p>
                      <a:r>
                        <a:rPr lang="en-US" dirty="0" smtClean="0"/>
                        <a:t>Returns the no. of active threads in a group</a:t>
                      </a:r>
                      <a:endParaRPr lang="en-US" dirty="0"/>
                    </a:p>
                  </a:txBody>
                  <a:tcPr/>
                </a:tc>
              </a:tr>
              <a:tr h="174915">
                <a:tc>
                  <a:txBody>
                    <a:bodyPr/>
                    <a:lstStyle/>
                    <a:p>
                      <a:r>
                        <a:rPr lang="en-US" dirty="0" err="1" smtClean="0"/>
                        <a:t>int</a:t>
                      </a:r>
                      <a:r>
                        <a:rPr lang="en-US" dirty="0" smtClean="0"/>
                        <a:t> </a:t>
                      </a:r>
                      <a:r>
                        <a:rPr lang="en-US" dirty="0" err="1" smtClean="0"/>
                        <a:t>activeGroupCount</a:t>
                      </a:r>
                      <a:r>
                        <a:rPr lang="en-US" dirty="0" smtClean="0"/>
                        <a:t>()</a:t>
                      </a:r>
                      <a:endParaRPr lang="en-US" dirty="0"/>
                    </a:p>
                  </a:txBody>
                  <a:tcPr/>
                </a:tc>
                <a:tc>
                  <a:txBody>
                    <a:bodyPr/>
                    <a:lstStyle/>
                    <a:p>
                      <a:r>
                        <a:rPr lang="en-US" dirty="0" smtClean="0"/>
                        <a:t>Returns</a:t>
                      </a:r>
                      <a:r>
                        <a:rPr lang="en-US" baseline="0" dirty="0" smtClean="0"/>
                        <a:t> the no. of active groups in a group</a:t>
                      </a:r>
                      <a:endParaRPr lang="en-US" dirty="0"/>
                    </a:p>
                  </a:txBody>
                  <a:tcPr/>
                </a:tc>
              </a:tr>
              <a:tr h="390155">
                <a:tc>
                  <a:txBody>
                    <a:bodyPr/>
                    <a:lstStyle/>
                    <a:p>
                      <a:r>
                        <a:rPr lang="en-US" dirty="0" smtClean="0"/>
                        <a:t>void </a:t>
                      </a:r>
                      <a:r>
                        <a:rPr lang="en-US" dirty="0" err="1" smtClean="0"/>
                        <a:t>distroy</a:t>
                      </a:r>
                      <a:r>
                        <a:rPr lang="en-US" dirty="0" smtClean="0"/>
                        <a:t>()</a:t>
                      </a:r>
                      <a:endParaRPr lang="en-US" dirty="0"/>
                    </a:p>
                  </a:txBody>
                  <a:tcPr/>
                </a:tc>
                <a:tc>
                  <a:txBody>
                    <a:bodyPr/>
                    <a:lstStyle/>
                    <a:p>
                      <a:r>
                        <a:rPr lang="en-IN" dirty="0" smtClean="0"/>
                        <a:t>Destroys this thread group and all of its subgroups.</a:t>
                      </a:r>
                      <a:endParaRPr lang="en-US" dirty="0"/>
                    </a:p>
                  </a:txBody>
                  <a:tcPr/>
                </a:tc>
              </a:tr>
              <a:tr h="390155">
                <a:tc>
                  <a:txBody>
                    <a:bodyPr/>
                    <a:lstStyle/>
                    <a:p>
                      <a:r>
                        <a:rPr lang="en-US" dirty="0" smtClean="0"/>
                        <a:t>String </a:t>
                      </a:r>
                      <a:r>
                        <a:rPr lang="en-US" dirty="0" err="1" smtClean="0"/>
                        <a:t>getName</a:t>
                      </a:r>
                      <a:r>
                        <a:rPr lang="en-US" dirty="0" smtClean="0"/>
                        <a:t>()</a:t>
                      </a:r>
                      <a:endParaRPr lang="en-US" dirty="0"/>
                    </a:p>
                  </a:txBody>
                  <a:tcPr/>
                </a:tc>
                <a:tc>
                  <a:txBody>
                    <a:bodyPr/>
                    <a:lstStyle/>
                    <a:p>
                      <a:r>
                        <a:rPr lang="en-IN" dirty="0" smtClean="0"/>
                        <a:t>Returns the name of this thread group.</a:t>
                      </a:r>
                      <a:endParaRPr lang="en-US" dirty="0"/>
                    </a:p>
                  </a:txBody>
                  <a:tcPr/>
                </a:tc>
              </a:tr>
              <a:tr h="207712">
                <a:tc>
                  <a:txBody>
                    <a:bodyPr/>
                    <a:lstStyle/>
                    <a:p>
                      <a:r>
                        <a:rPr lang="en-US" dirty="0" err="1" smtClean="0"/>
                        <a:t>ThreadGroup</a:t>
                      </a:r>
                      <a:r>
                        <a:rPr lang="en-US" dirty="0" smtClean="0"/>
                        <a:t> </a:t>
                      </a:r>
                      <a:r>
                        <a:rPr lang="en-US" dirty="0" err="1" smtClean="0"/>
                        <a:t>getParent</a:t>
                      </a:r>
                      <a:r>
                        <a:rPr lang="en-US" dirty="0" smtClean="0"/>
                        <a:t>()</a:t>
                      </a:r>
                      <a:endParaRPr lang="en-US" dirty="0"/>
                    </a:p>
                  </a:txBody>
                  <a:tcPr/>
                </a:tc>
                <a:tc>
                  <a:txBody>
                    <a:bodyPr/>
                    <a:lstStyle/>
                    <a:p>
                      <a:r>
                        <a:rPr lang="en-IN" dirty="0" smtClean="0"/>
                        <a:t>Returns the parent of this thread group.</a:t>
                      </a:r>
                      <a:endParaRPr lang="en-US" dirty="0"/>
                    </a:p>
                  </a:txBody>
                  <a:tcPr/>
                </a:tc>
              </a:tr>
              <a:tr h="273108">
                <a:tc>
                  <a:txBody>
                    <a:bodyPr/>
                    <a:lstStyle/>
                    <a:p>
                      <a:r>
                        <a:rPr lang="en-US" dirty="0" err="1" smtClean="0"/>
                        <a:t>boolean</a:t>
                      </a:r>
                      <a:r>
                        <a:rPr lang="en-US" dirty="0" smtClean="0"/>
                        <a:t> </a:t>
                      </a:r>
                      <a:r>
                        <a:rPr lang="en-US" dirty="0" err="1" smtClean="0"/>
                        <a:t>isDaemon</a:t>
                      </a:r>
                      <a:r>
                        <a:rPr lang="en-US" dirty="0" smtClean="0"/>
                        <a:t>()</a:t>
                      </a:r>
                      <a:endParaRPr lang="en-US" dirty="0"/>
                    </a:p>
                  </a:txBody>
                  <a:tcPr/>
                </a:tc>
                <a:tc>
                  <a:txBody>
                    <a:bodyPr/>
                    <a:lstStyle/>
                    <a:p>
                      <a:r>
                        <a:rPr lang="en-IN" dirty="0" smtClean="0"/>
                        <a:t>Tests if this thread group is a daemon thread group.</a:t>
                      </a:r>
                      <a:endParaRPr lang="en-US" dirty="0"/>
                    </a:p>
                  </a:txBody>
                  <a:tcPr/>
                </a:tc>
              </a:tr>
              <a:tr h="390155">
                <a:tc>
                  <a:txBody>
                    <a:bodyPr/>
                    <a:lstStyle/>
                    <a:p>
                      <a:r>
                        <a:rPr lang="en-US" dirty="0" err="1" smtClean="0"/>
                        <a:t>boolean</a:t>
                      </a:r>
                      <a:r>
                        <a:rPr lang="en-US" dirty="0" smtClean="0"/>
                        <a:t> </a:t>
                      </a:r>
                      <a:r>
                        <a:rPr lang="en-US" dirty="0" err="1" smtClean="0"/>
                        <a:t>isDestroyed</a:t>
                      </a:r>
                      <a:r>
                        <a:rPr lang="en-US" dirty="0" smtClean="0"/>
                        <a:t>()</a:t>
                      </a:r>
                      <a:endParaRPr lang="en-US" dirty="0"/>
                    </a:p>
                  </a:txBody>
                  <a:tcPr/>
                </a:tc>
                <a:tc>
                  <a:txBody>
                    <a:bodyPr/>
                    <a:lstStyle/>
                    <a:p>
                      <a:r>
                        <a:rPr lang="en-IN" dirty="0" smtClean="0"/>
                        <a:t>Tests if this thread group has been destroyed.</a:t>
                      </a:r>
                      <a:endParaRPr lang="en-US" dirty="0"/>
                    </a:p>
                  </a:txBody>
                  <a:tcPr/>
                </a:tc>
              </a:tr>
              <a:tr h="390155">
                <a:tc>
                  <a:txBody>
                    <a:bodyPr/>
                    <a:lstStyle/>
                    <a:p>
                      <a:r>
                        <a:rPr lang="en-US" dirty="0" smtClean="0"/>
                        <a:t>void list()</a:t>
                      </a:r>
                      <a:endParaRPr lang="en-US" dirty="0"/>
                    </a:p>
                  </a:txBody>
                  <a:tcPr/>
                </a:tc>
                <a:tc>
                  <a:txBody>
                    <a:bodyPr/>
                    <a:lstStyle/>
                    <a:p>
                      <a:pPr algn="just"/>
                      <a:r>
                        <a:rPr lang="en-IN" dirty="0" smtClean="0"/>
                        <a:t>Prints information about this thread group to the standard output.</a:t>
                      </a:r>
                      <a:endParaRPr lang="en-US" dirty="0"/>
                    </a:p>
                  </a:txBody>
                  <a:tcPr/>
                </a:tc>
              </a:tr>
              <a:tr h="390155">
                <a:tc>
                  <a:txBody>
                    <a:bodyPr/>
                    <a:lstStyle/>
                    <a:p>
                      <a:r>
                        <a:rPr lang="en-US" dirty="0" smtClean="0"/>
                        <a:t>void </a:t>
                      </a:r>
                      <a:r>
                        <a:rPr lang="en-US" dirty="0" err="1" smtClean="0"/>
                        <a:t>setMaxPriority</a:t>
                      </a:r>
                      <a:r>
                        <a:rPr lang="en-US" dirty="0" smtClean="0"/>
                        <a:t>(</a:t>
                      </a:r>
                      <a:r>
                        <a:rPr lang="en-US" dirty="0" err="1" smtClean="0"/>
                        <a:t>int</a:t>
                      </a:r>
                      <a:r>
                        <a:rPr lang="en-US" baseline="0" dirty="0" smtClean="0"/>
                        <a:t> p)</a:t>
                      </a:r>
                      <a:endParaRPr lang="en-US" dirty="0"/>
                    </a:p>
                  </a:txBody>
                  <a:tcPr/>
                </a:tc>
                <a:tc>
                  <a:txBody>
                    <a:bodyPr/>
                    <a:lstStyle/>
                    <a:p>
                      <a:pPr algn="just"/>
                      <a:r>
                        <a:rPr lang="en-IN" dirty="0" smtClean="0"/>
                        <a:t>Sets the maximum priority of the group.</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1371600"/>
          </a:xfrm>
        </p:spPr>
        <p:txBody>
          <a:bodyPr>
            <a:normAutofit fontScale="90000"/>
          </a:bodyPr>
          <a:lstStyle/>
          <a:p>
            <a:r>
              <a:rPr lang="en-US" b="1" dirty="0" smtClean="0"/>
              <a:t>Common Methods we can operate on </a:t>
            </a:r>
            <a:r>
              <a:rPr lang="en-US" b="1" dirty="0" err="1" smtClean="0"/>
              <a:t>ThreadGroup</a:t>
            </a:r>
            <a:endParaRPr lang="en-US" dirty="0"/>
          </a:p>
        </p:txBody>
      </p:sp>
      <p:sp>
        <p:nvSpPr>
          <p:cNvPr id="4" name="TextBox 3"/>
          <p:cNvSpPr txBox="1"/>
          <p:nvPr/>
        </p:nvSpPr>
        <p:spPr>
          <a:xfrm>
            <a:off x="228600" y="1724085"/>
            <a:ext cx="8763000" cy="4524315"/>
          </a:xfrm>
          <a:prstGeom prst="rect">
            <a:avLst/>
          </a:prstGeom>
          <a:noFill/>
        </p:spPr>
        <p:txBody>
          <a:bodyPr wrap="square" rtlCol="0">
            <a:spAutoFit/>
          </a:bodyPr>
          <a:lstStyle/>
          <a:p>
            <a:pPr algn="just"/>
            <a:r>
              <a:rPr lang="en-IN" sz="3200" dirty="0" smtClean="0"/>
              <a:t>	The </a:t>
            </a:r>
            <a:r>
              <a:rPr lang="en-IN" sz="3200" dirty="0" err="1" smtClean="0"/>
              <a:t>ThreadGroup</a:t>
            </a:r>
            <a:r>
              <a:rPr lang="en-IN" sz="3200" dirty="0" smtClean="0"/>
              <a:t> class has three methods that allow you to modify the current state of </a:t>
            </a:r>
            <a:r>
              <a:rPr lang="en-IN" sz="3200" dirty="0" smtClean="0"/>
              <a:t>all the </a:t>
            </a:r>
            <a:r>
              <a:rPr lang="en-IN" sz="3200" dirty="0" smtClean="0"/>
              <a:t>threads within that group:</a:t>
            </a:r>
          </a:p>
          <a:p>
            <a:pPr algn="just"/>
            <a:r>
              <a:rPr lang="en-IN" sz="3200" b="1" dirty="0" smtClean="0"/>
              <a:t>(1) resume</a:t>
            </a:r>
            <a:endParaRPr lang="en-IN" sz="3200" b="1" dirty="0" smtClean="0"/>
          </a:p>
          <a:p>
            <a:pPr algn="just"/>
            <a:r>
              <a:rPr lang="en-IN" sz="3200" b="1" dirty="0" smtClean="0"/>
              <a:t>(2) stop</a:t>
            </a:r>
            <a:endParaRPr lang="en-IN" sz="3200" b="1" dirty="0" smtClean="0"/>
          </a:p>
          <a:p>
            <a:pPr algn="just"/>
            <a:r>
              <a:rPr lang="en-IN" sz="3200" b="1" dirty="0" smtClean="0"/>
              <a:t>(3) suspend</a:t>
            </a:r>
            <a:endParaRPr lang="en-IN" sz="3200" b="1" dirty="0" smtClean="0"/>
          </a:p>
          <a:p>
            <a:pPr algn="just"/>
            <a:r>
              <a:rPr lang="en-IN" sz="3200" dirty="0" smtClean="0"/>
              <a:t>	These </a:t>
            </a:r>
            <a:r>
              <a:rPr lang="en-IN" sz="3200" dirty="0" smtClean="0"/>
              <a:t>methods apply the appropriate state change to every thread in the thread group </a:t>
            </a:r>
            <a:r>
              <a:rPr lang="en-IN" sz="3200" dirty="0" smtClean="0"/>
              <a:t>and its </a:t>
            </a:r>
            <a:r>
              <a:rPr lang="en-IN" sz="3200" dirty="0" smtClean="0"/>
              <a:t>subgroups.</a:t>
            </a:r>
            <a:endParaRPr lang="en-IN" sz="32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Daemon Thread</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IN" sz="3200" dirty="0" smtClean="0"/>
              <a:t>	In </a:t>
            </a:r>
            <a:r>
              <a:rPr lang="en-IN" sz="3200" dirty="0" smtClean="0"/>
              <a:t>Java, any thread can be a Daemon thread. Daemon threads are like a service providers for other threads or objects running in the same process as the daemon thread. Daemon threads are used for background supporting tasks and are only needed while normal threads are executing. </a:t>
            </a:r>
            <a:r>
              <a:rPr lang="en-IN" sz="3200" dirty="0" smtClean="0"/>
              <a:t/>
            </a:r>
            <a:br>
              <a:rPr lang="en-IN" sz="3200" dirty="0" smtClean="0"/>
            </a:br>
            <a:r>
              <a:rPr lang="en-IN" sz="3200" dirty="0" smtClean="0"/>
              <a:t>If </a:t>
            </a:r>
            <a:r>
              <a:rPr lang="en-IN" sz="3200" dirty="0" smtClean="0"/>
              <a:t>normal threads are not running and </a:t>
            </a:r>
            <a:r>
              <a:rPr lang="en-IN" sz="3200" dirty="0" smtClean="0"/>
              <a:t/>
            </a:r>
            <a:br>
              <a:rPr lang="en-IN" sz="3200" dirty="0" smtClean="0"/>
            </a:br>
            <a:r>
              <a:rPr lang="en-IN" sz="3200" dirty="0" smtClean="0"/>
              <a:t>remaining </a:t>
            </a:r>
            <a:r>
              <a:rPr lang="en-IN" sz="3200" dirty="0" smtClean="0"/>
              <a:t>threads are daemon threads then the interpreter exits.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Daemon Thread</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IN" sz="3200" dirty="0" smtClean="0"/>
              <a:t>	Daemons </a:t>
            </a:r>
            <a:r>
              <a:rPr lang="en-IN" sz="3200" dirty="0" smtClean="0"/>
              <a:t>are used for background tasks </a:t>
            </a:r>
            <a:r>
              <a:rPr lang="en-IN" sz="3200" dirty="0" smtClean="0"/>
              <a:t>that make </a:t>
            </a:r>
            <a:r>
              <a:rPr lang="en-IN" sz="3200" dirty="0" smtClean="0"/>
              <a:t>sense only when there are other </a:t>
            </a:r>
            <a:r>
              <a:rPr lang="en-IN" sz="3200" dirty="0" smtClean="0"/>
              <a:t>threads that </a:t>
            </a:r>
            <a:r>
              <a:rPr lang="en-IN" sz="3200" dirty="0" smtClean="0"/>
              <a:t>are doing the real work. The garbage collector is an excellent example of a proper use </a:t>
            </a:r>
            <a:r>
              <a:rPr lang="en-IN" sz="3200" dirty="0" smtClean="0"/>
              <a:t>of daemons</a:t>
            </a:r>
            <a:r>
              <a:rPr lang="en-IN" sz="3200" dirty="0" smtClean="0"/>
              <a:t>. You can set the daemon flag on or off as your program requires </a:t>
            </a:r>
            <a:r>
              <a:rPr lang="en-IN" sz="3200" dirty="0" smtClean="0"/>
              <a:t>with </a:t>
            </a:r>
            <a:r>
              <a:rPr lang="en-IN" sz="3200" dirty="0" err="1" smtClean="0"/>
              <a:t>thread.setDaemon</a:t>
            </a:r>
            <a:r>
              <a:rPr lang="en-IN" sz="3200" dirty="0" smtClean="0"/>
              <a:t>(), </a:t>
            </a:r>
            <a:r>
              <a:rPr lang="en-IN" sz="3200" b="1" dirty="0" smtClean="0"/>
              <a:t>but you can only do this before you call start().</a:t>
            </a:r>
            <a:r>
              <a:rPr lang="en-IN" sz="3200" dirty="0" smtClean="0"/>
              <a:t> </a:t>
            </a:r>
            <a:r>
              <a:rPr lang="en-IN" sz="3200" b="1" dirty="0" smtClean="0"/>
              <a:t>You cannot change </a:t>
            </a:r>
            <a:r>
              <a:rPr lang="en-IN" sz="3200" b="1" dirty="0" smtClean="0"/>
              <a:t>the status </a:t>
            </a:r>
            <a:r>
              <a:rPr lang="en-IN" sz="3200" b="1" dirty="0" smtClean="0"/>
              <a:t>of a running thread. </a:t>
            </a:r>
            <a:r>
              <a:rPr lang="en-IN" sz="3200" dirty="0" smtClean="0"/>
              <a:t>You can also check the status of a thread with </a:t>
            </a:r>
            <a:r>
              <a:rPr lang="en-IN" sz="3200" dirty="0" err="1" smtClean="0"/>
              <a:t>isDaemon</a:t>
            </a:r>
            <a:r>
              <a:rPr lang="en-IN" sz="3200" dirty="0" smtClean="0"/>
              <a:t>(). </a:t>
            </a:r>
            <a:r>
              <a:rPr lang="en-IN" sz="3200" dirty="0" smtClean="0"/>
              <a:t>You will </a:t>
            </a:r>
            <a:r>
              <a:rPr lang="en-IN" sz="3200" dirty="0" smtClean="0"/>
              <a:t>probably never use daemons.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Daemon Thread</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IN" sz="3200" dirty="0" smtClean="0"/>
              <a:t>	There </a:t>
            </a:r>
            <a:r>
              <a:rPr lang="en-IN" sz="3200" dirty="0" smtClean="0"/>
              <a:t>are two methods of thread for daemon</a:t>
            </a:r>
          </a:p>
          <a:p>
            <a:pPr algn="just"/>
            <a:r>
              <a:rPr lang="en-IN" sz="3200" dirty="0" smtClean="0"/>
              <a:t>(1)	void </a:t>
            </a:r>
            <a:r>
              <a:rPr lang="en-IN" sz="3200" dirty="0" err="1" smtClean="0"/>
              <a:t>setDaemon</a:t>
            </a:r>
            <a:r>
              <a:rPr lang="en-IN" sz="3200" dirty="0" smtClean="0"/>
              <a:t> (Boolean daemon)</a:t>
            </a:r>
          </a:p>
          <a:p>
            <a:pPr algn="just"/>
            <a:r>
              <a:rPr lang="en-IN" sz="3200" dirty="0" smtClean="0"/>
              <a:t>(2) 	</a:t>
            </a:r>
            <a:r>
              <a:rPr lang="en-IN" sz="3200" dirty="0" err="1" smtClean="0"/>
              <a:t>boolean</a:t>
            </a:r>
            <a:r>
              <a:rPr lang="en-IN" sz="3200" dirty="0" smtClean="0"/>
              <a:t> </a:t>
            </a:r>
            <a:r>
              <a:rPr lang="en-IN" sz="3200" dirty="0" err="1" smtClean="0"/>
              <a:t>isDaemon</a:t>
            </a:r>
            <a:r>
              <a:rPr lang="en-IN" sz="3200" dirty="0" smtClean="0"/>
              <a:t>()</a:t>
            </a:r>
          </a:p>
          <a:p>
            <a:pPr algn="just"/>
            <a:endParaRPr lang="en-US" sz="3200" dirty="0" smtClean="0"/>
          </a:p>
          <a:p>
            <a:pPr algn="just"/>
            <a:endParaRPr lang="en-US" sz="3200" dirty="0" smtClean="0"/>
          </a:p>
          <a:p>
            <a:pPr algn="just"/>
            <a:r>
              <a:rPr lang="en-IN" sz="3200" dirty="0" smtClean="0">
                <a:hlinkClick r:id="rId2" action="ppaction://hlinkfile"/>
              </a:rPr>
              <a:t>ex\ex80.java</a:t>
            </a:r>
            <a:endParaRPr lang="en-IN" sz="32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A thread is similar to a program that has a single flow of control.  It has beginning, a body and an end.  So in other words we can say that all our programs till to date are single-threaded programs.</a:t>
            </a:r>
            <a:endParaRPr lang="en-US" sz="3200" b="1" dirty="0" smtClean="0"/>
          </a:p>
          <a:p>
            <a:pPr algn="just"/>
            <a:r>
              <a:rPr lang="en-US" sz="3200" b="1" dirty="0" smtClean="0"/>
              <a:t>	</a:t>
            </a:r>
            <a:r>
              <a:rPr lang="en-US" sz="3200" dirty="0" smtClean="0"/>
              <a:t>A unique feature of java is its support for multithreading.  A program that contains multiple flows of control is known as multithreaded program.</a:t>
            </a:r>
          </a:p>
          <a:p>
            <a:pPr algn="just"/>
            <a:r>
              <a:rPr lang="en-US" sz="3200" dirty="0" smtClean="0"/>
              <a:t>	</a:t>
            </a:r>
            <a:r>
              <a:rPr lang="en-US" sz="3200" b="1" dirty="0" smtClean="0"/>
              <a:t>Remember that  : </a:t>
            </a:r>
            <a:r>
              <a:rPr lang="en-IN" sz="3200" b="1" dirty="0" smtClean="0"/>
              <a:t>The Java Virtual Machine (JVM) manages these and schedules them for execution.</a:t>
            </a:r>
            <a:endParaRPr lang="en-US" sz="32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 thread is a sequence of execution within a process and we may think thread as a “lightweight” process.</a:t>
            </a:r>
          </a:p>
          <a:p>
            <a:pPr algn="just"/>
            <a:r>
              <a:rPr lang="en-US" sz="3200" dirty="0" smtClean="0"/>
              <a:t>	There may be several threads in one process and Java Virtual Machine (JVM) will manage the schedules of execution of them.</a:t>
            </a:r>
          </a:p>
          <a:p>
            <a:pPr algn="just"/>
            <a:r>
              <a:rPr lang="en-US" sz="3200" dirty="0" smtClean="0"/>
              <a:t>	The time needed to perform context switching from one thread to another is quite less than that required for performing such a change between processes - it is a benefit of </a:t>
            </a:r>
            <a:r>
              <a:rPr lang="en-US" sz="3200" dirty="0" err="1" smtClean="0"/>
              <a:t>Threding</a:t>
            </a:r>
            <a:r>
              <a:rPr lang="en-US" sz="32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a:spLocks noChangeArrowheads="1"/>
          </p:cNvSpPr>
          <p:nvPr/>
        </p:nvSpPr>
        <p:spPr bwMode="auto">
          <a:xfrm>
            <a:off x="3840162" y="349250"/>
            <a:ext cx="1595438" cy="2246312"/>
          </a:xfrm>
          <a:prstGeom prst="rect">
            <a:avLst/>
          </a:prstGeom>
          <a:noFill/>
          <a:ln w="9525">
            <a:solidFill>
              <a:schemeClr val="tx1"/>
            </a:solidFill>
            <a:miter lim="800000"/>
            <a:headEnd/>
            <a:tailEnd/>
          </a:ln>
        </p:spPr>
        <p:txBody>
          <a:bodyPr>
            <a:spAutoFit/>
          </a:bodyPr>
          <a:lstStyle/>
          <a:p>
            <a:r>
              <a:rPr lang="en-US"/>
              <a:t>___________________________________</a:t>
            </a:r>
          </a:p>
        </p:txBody>
      </p:sp>
      <p:sp>
        <p:nvSpPr>
          <p:cNvPr id="6" name="TextBox 4"/>
          <p:cNvSpPr txBox="1">
            <a:spLocks noChangeArrowheads="1"/>
          </p:cNvSpPr>
          <p:nvPr/>
        </p:nvSpPr>
        <p:spPr bwMode="auto">
          <a:xfrm>
            <a:off x="2141537" y="493712"/>
            <a:ext cx="1582738" cy="369888"/>
          </a:xfrm>
          <a:prstGeom prst="rect">
            <a:avLst/>
          </a:prstGeom>
          <a:noFill/>
          <a:ln w="9525">
            <a:noFill/>
            <a:miter lim="800000"/>
            <a:headEnd/>
            <a:tailEnd/>
          </a:ln>
        </p:spPr>
        <p:txBody>
          <a:bodyPr>
            <a:spAutoFit/>
          </a:bodyPr>
          <a:lstStyle/>
          <a:p>
            <a:pPr algn="ctr"/>
            <a:r>
              <a:rPr lang="en-US" sz="1800"/>
              <a:t>Main Thread</a:t>
            </a:r>
          </a:p>
        </p:txBody>
      </p:sp>
      <p:sp>
        <p:nvSpPr>
          <p:cNvPr id="7" name="TextBox 5"/>
          <p:cNvSpPr txBox="1">
            <a:spLocks noChangeArrowheads="1"/>
          </p:cNvSpPr>
          <p:nvPr/>
        </p:nvSpPr>
        <p:spPr bwMode="auto">
          <a:xfrm>
            <a:off x="828675" y="3940175"/>
            <a:ext cx="1595437" cy="2247900"/>
          </a:xfrm>
          <a:prstGeom prst="rect">
            <a:avLst/>
          </a:prstGeom>
          <a:noFill/>
          <a:ln w="9525">
            <a:solidFill>
              <a:schemeClr val="tx1"/>
            </a:solidFill>
            <a:miter lim="800000"/>
            <a:headEnd/>
            <a:tailEnd/>
          </a:ln>
        </p:spPr>
        <p:txBody>
          <a:bodyPr>
            <a:spAutoFit/>
          </a:bodyPr>
          <a:lstStyle/>
          <a:p>
            <a:r>
              <a:rPr lang="en-US"/>
              <a:t>___________________________________</a:t>
            </a:r>
          </a:p>
        </p:txBody>
      </p:sp>
      <p:sp>
        <p:nvSpPr>
          <p:cNvPr id="8" name="TextBox 6"/>
          <p:cNvSpPr txBox="1">
            <a:spLocks noChangeArrowheads="1"/>
          </p:cNvSpPr>
          <p:nvPr/>
        </p:nvSpPr>
        <p:spPr bwMode="auto">
          <a:xfrm>
            <a:off x="3846512" y="3854450"/>
            <a:ext cx="1597025" cy="2246312"/>
          </a:xfrm>
          <a:prstGeom prst="rect">
            <a:avLst/>
          </a:prstGeom>
          <a:noFill/>
          <a:ln w="9525">
            <a:solidFill>
              <a:schemeClr val="tx1"/>
            </a:solidFill>
            <a:miter lim="800000"/>
            <a:headEnd/>
            <a:tailEnd/>
          </a:ln>
        </p:spPr>
        <p:txBody>
          <a:bodyPr>
            <a:spAutoFit/>
          </a:bodyPr>
          <a:lstStyle/>
          <a:p>
            <a:r>
              <a:rPr lang="en-US"/>
              <a:t>___________________________________</a:t>
            </a:r>
          </a:p>
        </p:txBody>
      </p:sp>
      <p:sp>
        <p:nvSpPr>
          <p:cNvPr id="9" name="TextBox 7"/>
          <p:cNvSpPr txBox="1">
            <a:spLocks noChangeArrowheads="1"/>
          </p:cNvSpPr>
          <p:nvPr/>
        </p:nvSpPr>
        <p:spPr bwMode="auto">
          <a:xfrm>
            <a:off x="6400800" y="3810000"/>
            <a:ext cx="1597025" cy="2246312"/>
          </a:xfrm>
          <a:prstGeom prst="rect">
            <a:avLst/>
          </a:prstGeom>
          <a:noFill/>
          <a:ln w="9525">
            <a:solidFill>
              <a:schemeClr val="tx1"/>
            </a:solidFill>
            <a:miter lim="800000"/>
            <a:headEnd/>
            <a:tailEnd/>
          </a:ln>
        </p:spPr>
        <p:txBody>
          <a:bodyPr>
            <a:spAutoFit/>
          </a:bodyPr>
          <a:lstStyle/>
          <a:p>
            <a:r>
              <a:rPr lang="en-US"/>
              <a:t>___________________________________</a:t>
            </a:r>
          </a:p>
        </p:txBody>
      </p:sp>
      <p:cxnSp>
        <p:nvCxnSpPr>
          <p:cNvPr id="10" name="Straight Arrow Connector 9"/>
          <p:cNvCxnSpPr>
            <a:cxnSpLocks noChangeShapeType="1"/>
          </p:cNvCxnSpPr>
          <p:nvPr/>
        </p:nvCxnSpPr>
        <p:spPr bwMode="auto">
          <a:xfrm rot="10800000" flipV="1">
            <a:off x="2417762" y="2613025"/>
            <a:ext cx="1408113" cy="1276350"/>
          </a:xfrm>
          <a:prstGeom prst="straightConnector1">
            <a:avLst/>
          </a:prstGeom>
          <a:noFill/>
          <a:ln w="9525" algn="ctr">
            <a:solidFill>
              <a:schemeClr val="tx1"/>
            </a:solidFill>
            <a:round/>
            <a:headEnd/>
            <a:tailEnd type="arrow" w="med" len="med"/>
          </a:ln>
        </p:spPr>
      </p:cxnSp>
      <p:cxnSp>
        <p:nvCxnSpPr>
          <p:cNvPr id="11" name="Straight Arrow Connector 11"/>
          <p:cNvCxnSpPr>
            <a:cxnSpLocks noChangeShapeType="1"/>
            <a:stCxn id="5" idx="2"/>
            <a:endCxn id="8" idx="0"/>
          </p:cNvCxnSpPr>
          <p:nvPr/>
        </p:nvCxnSpPr>
        <p:spPr bwMode="auto">
          <a:xfrm rot="16200000" flipH="1">
            <a:off x="4012406" y="3221831"/>
            <a:ext cx="1258888" cy="6350"/>
          </a:xfrm>
          <a:prstGeom prst="straightConnector1">
            <a:avLst/>
          </a:prstGeom>
          <a:noFill/>
          <a:ln w="9525" algn="ctr">
            <a:solidFill>
              <a:schemeClr val="tx1"/>
            </a:solidFill>
            <a:round/>
            <a:headEnd/>
            <a:tailEnd type="arrow" w="med" len="med"/>
          </a:ln>
        </p:spPr>
      </p:cxnSp>
      <p:cxnSp>
        <p:nvCxnSpPr>
          <p:cNvPr id="12" name="Straight Arrow Connector 16"/>
          <p:cNvCxnSpPr>
            <a:cxnSpLocks noChangeShapeType="1"/>
          </p:cNvCxnSpPr>
          <p:nvPr/>
        </p:nvCxnSpPr>
        <p:spPr bwMode="auto">
          <a:xfrm rot="16200000" flipH="1">
            <a:off x="5319713" y="2714624"/>
            <a:ext cx="1204912" cy="1001713"/>
          </a:xfrm>
          <a:prstGeom prst="straightConnector1">
            <a:avLst/>
          </a:prstGeom>
          <a:noFill/>
          <a:ln w="9525" algn="ctr">
            <a:solidFill>
              <a:schemeClr val="tx1"/>
            </a:solidFill>
            <a:round/>
            <a:headEnd/>
            <a:tailEnd type="arrow" w="med" len="med"/>
          </a:ln>
        </p:spPr>
      </p:cxnSp>
      <p:sp>
        <p:nvSpPr>
          <p:cNvPr id="13" name="TextBox 17"/>
          <p:cNvSpPr txBox="1">
            <a:spLocks noChangeArrowheads="1"/>
          </p:cNvSpPr>
          <p:nvPr/>
        </p:nvSpPr>
        <p:spPr bwMode="auto">
          <a:xfrm>
            <a:off x="2062162" y="2794000"/>
            <a:ext cx="920750" cy="369887"/>
          </a:xfrm>
          <a:prstGeom prst="rect">
            <a:avLst/>
          </a:prstGeom>
          <a:noFill/>
          <a:ln w="9525">
            <a:noFill/>
            <a:miter lim="800000"/>
            <a:headEnd/>
            <a:tailEnd/>
          </a:ln>
        </p:spPr>
        <p:txBody>
          <a:bodyPr>
            <a:spAutoFit/>
          </a:bodyPr>
          <a:lstStyle/>
          <a:p>
            <a:pPr algn="ctr"/>
            <a:r>
              <a:rPr lang="en-US" sz="1800"/>
              <a:t>start</a:t>
            </a:r>
          </a:p>
        </p:txBody>
      </p:sp>
      <p:sp>
        <p:nvSpPr>
          <p:cNvPr id="14" name="TextBox 18"/>
          <p:cNvSpPr txBox="1">
            <a:spLocks noChangeArrowheads="1"/>
          </p:cNvSpPr>
          <p:nvPr/>
        </p:nvSpPr>
        <p:spPr bwMode="auto">
          <a:xfrm>
            <a:off x="4464050" y="2903537"/>
            <a:ext cx="920750" cy="368300"/>
          </a:xfrm>
          <a:prstGeom prst="rect">
            <a:avLst/>
          </a:prstGeom>
          <a:noFill/>
          <a:ln w="9525">
            <a:noFill/>
            <a:miter lim="800000"/>
            <a:headEnd/>
            <a:tailEnd/>
          </a:ln>
        </p:spPr>
        <p:txBody>
          <a:bodyPr>
            <a:spAutoFit/>
          </a:bodyPr>
          <a:lstStyle/>
          <a:p>
            <a:pPr algn="ctr"/>
            <a:r>
              <a:rPr lang="en-US" sz="1800"/>
              <a:t>start</a:t>
            </a:r>
          </a:p>
        </p:txBody>
      </p:sp>
      <p:sp>
        <p:nvSpPr>
          <p:cNvPr id="15" name="TextBox 19"/>
          <p:cNvSpPr txBox="1">
            <a:spLocks noChangeArrowheads="1"/>
          </p:cNvSpPr>
          <p:nvPr/>
        </p:nvSpPr>
        <p:spPr bwMode="auto">
          <a:xfrm>
            <a:off x="5719762" y="2867025"/>
            <a:ext cx="920750" cy="369887"/>
          </a:xfrm>
          <a:prstGeom prst="rect">
            <a:avLst/>
          </a:prstGeom>
          <a:noFill/>
          <a:ln w="9525">
            <a:noFill/>
            <a:miter lim="800000"/>
            <a:headEnd/>
            <a:tailEnd/>
          </a:ln>
        </p:spPr>
        <p:txBody>
          <a:bodyPr>
            <a:spAutoFit/>
          </a:bodyPr>
          <a:lstStyle/>
          <a:p>
            <a:pPr algn="ctr"/>
            <a:r>
              <a:rPr lang="en-US" sz="1800"/>
              <a:t>start</a:t>
            </a:r>
          </a:p>
        </p:txBody>
      </p:sp>
      <p:cxnSp>
        <p:nvCxnSpPr>
          <p:cNvPr id="16" name="Straight Arrow Connector 21"/>
          <p:cNvCxnSpPr>
            <a:cxnSpLocks noChangeShapeType="1"/>
          </p:cNvCxnSpPr>
          <p:nvPr/>
        </p:nvCxnSpPr>
        <p:spPr bwMode="auto">
          <a:xfrm>
            <a:off x="2417762" y="4586287"/>
            <a:ext cx="1422400" cy="1588"/>
          </a:xfrm>
          <a:prstGeom prst="straightConnector1">
            <a:avLst/>
          </a:prstGeom>
          <a:noFill/>
          <a:ln w="9525" algn="ctr">
            <a:solidFill>
              <a:schemeClr val="tx1"/>
            </a:solidFill>
            <a:round/>
            <a:headEnd/>
            <a:tailEnd type="arrow" w="med" len="med"/>
          </a:ln>
        </p:spPr>
      </p:cxnSp>
      <p:cxnSp>
        <p:nvCxnSpPr>
          <p:cNvPr id="17" name="Straight Arrow Connector 22"/>
          <p:cNvCxnSpPr>
            <a:cxnSpLocks noChangeShapeType="1"/>
          </p:cNvCxnSpPr>
          <p:nvPr/>
        </p:nvCxnSpPr>
        <p:spPr bwMode="auto">
          <a:xfrm>
            <a:off x="5486400" y="4579937"/>
            <a:ext cx="922337" cy="6350"/>
          </a:xfrm>
          <a:prstGeom prst="straightConnector1">
            <a:avLst/>
          </a:prstGeom>
          <a:noFill/>
          <a:ln w="9525" algn="ctr">
            <a:solidFill>
              <a:schemeClr val="tx1"/>
            </a:solidFill>
            <a:round/>
            <a:headEnd/>
            <a:tailEnd type="arrow" w="med" len="med"/>
          </a:ln>
        </p:spPr>
      </p:cxnSp>
      <p:cxnSp>
        <p:nvCxnSpPr>
          <p:cNvPr id="18" name="Straight Arrow Connector 26"/>
          <p:cNvCxnSpPr>
            <a:cxnSpLocks noChangeShapeType="1"/>
          </p:cNvCxnSpPr>
          <p:nvPr/>
        </p:nvCxnSpPr>
        <p:spPr bwMode="auto">
          <a:xfrm rot="10800000">
            <a:off x="2417762" y="5399087"/>
            <a:ext cx="1436688" cy="1588"/>
          </a:xfrm>
          <a:prstGeom prst="straightConnector1">
            <a:avLst/>
          </a:prstGeom>
          <a:noFill/>
          <a:ln w="9525" algn="ctr">
            <a:solidFill>
              <a:schemeClr val="tx1"/>
            </a:solidFill>
            <a:round/>
            <a:headEnd/>
            <a:tailEnd type="arrow" w="med" len="med"/>
          </a:ln>
        </p:spPr>
      </p:cxnSp>
      <p:cxnSp>
        <p:nvCxnSpPr>
          <p:cNvPr id="19" name="Straight Arrow Connector 27"/>
          <p:cNvCxnSpPr>
            <a:cxnSpLocks noChangeShapeType="1"/>
          </p:cNvCxnSpPr>
          <p:nvPr/>
        </p:nvCxnSpPr>
        <p:spPr bwMode="auto">
          <a:xfrm rot="10800000" flipV="1">
            <a:off x="5451475" y="5394325"/>
            <a:ext cx="965200" cy="4762"/>
          </a:xfrm>
          <a:prstGeom prst="straightConnector1">
            <a:avLst/>
          </a:prstGeom>
          <a:noFill/>
          <a:ln w="9525" algn="ctr">
            <a:solidFill>
              <a:schemeClr val="tx1"/>
            </a:solidFill>
            <a:round/>
            <a:headEnd/>
            <a:tailEnd type="arrow" w="med" len="med"/>
          </a:ln>
        </p:spPr>
      </p:cxnSp>
      <p:sp>
        <p:nvSpPr>
          <p:cNvPr id="20" name="TextBox 29"/>
          <p:cNvSpPr txBox="1">
            <a:spLocks noChangeArrowheads="1"/>
          </p:cNvSpPr>
          <p:nvPr/>
        </p:nvSpPr>
        <p:spPr bwMode="auto">
          <a:xfrm>
            <a:off x="2519362" y="4819650"/>
            <a:ext cx="1109663" cy="368300"/>
          </a:xfrm>
          <a:prstGeom prst="rect">
            <a:avLst/>
          </a:prstGeom>
          <a:noFill/>
          <a:ln w="9525">
            <a:noFill/>
            <a:miter lim="800000"/>
            <a:headEnd/>
            <a:tailEnd/>
          </a:ln>
        </p:spPr>
        <p:txBody>
          <a:bodyPr>
            <a:spAutoFit/>
          </a:bodyPr>
          <a:lstStyle/>
          <a:p>
            <a:pPr algn="ctr"/>
            <a:r>
              <a:rPr lang="en-US" sz="1800"/>
              <a:t>switching</a:t>
            </a:r>
          </a:p>
        </p:txBody>
      </p:sp>
      <p:sp>
        <p:nvSpPr>
          <p:cNvPr id="21" name="TextBox 30"/>
          <p:cNvSpPr txBox="1">
            <a:spLocks noChangeArrowheads="1"/>
          </p:cNvSpPr>
          <p:nvPr/>
        </p:nvSpPr>
        <p:spPr bwMode="auto">
          <a:xfrm>
            <a:off x="5341937" y="4826000"/>
            <a:ext cx="1109663" cy="369887"/>
          </a:xfrm>
          <a:prstGeom prst="rect">
            <a:avLst/>
          </a:prstGeom>
          <a:noFill/>
          <a:ln w="9525">
            <a:noFill/>
            <a:miter lim="800000"/>
            <a:headEnd/>
            <a:tailEnd/>
          </a:ln>
        </p:spPr>
        <p:txBody>
          <a:bodyPr>
            <a:spAutoFit/>
          </a:bodyPr>
          <a:lstStyle/>
          <a:p>
            <a:pPr algn="ctr"/>
            <a:r>
              <a:rPr lang="en-US" sz="1800"/>
              <a:t>switching</a:t>
            </a:r>
          </a:p>
        </p:txBody>
      </p:sp>
      <p:sp>
        <p:nvSpPr>
          <p:cNvPr id="22" name="TextBox 31"/>
          <p:cNvSpPr txBox="1">
            <a:spLocks noChangeArrowheads="1"/>
          </p:cNvSpPr>
          <p:nvPr/>
        </p:nvSpPr>
        <p:spPr bwMode="auto">
          <a:xfrm>
            <a:off x="1031875" y="6292850"/>
            <a:ext cx="1225550" cy="368300"/>
          </a:xfrm>
          <a:prstGeom prst="rect">
            <a:avLst/>
          </a:prstGeom>
          <a:noFill/>
          <a:ln w="9525">
            <a:noFill/>
            <a:miter lim="800000"/>
            <a:headEnd/>
            <a:tailEnd/>
          </a:ln>
        </p:spPr>
        <p:txBody>
          <a:bodyPr>
            <a:spAutoFit/>
          </a:bodyPr>
          <a:lstStyle/>
          <a:p>
            <a:pPr algn="ctr"/>
            <a:r>
              <a:rPr lang="en-US" sz="1800"/>
              <a:t>Thread - A</a:t>
            </a:r>
          </a:p>
        </p:txBody>
      </p:sp>
      <p:sp>
        <p:nvSpPr>
          <p:cNvPr id="23" name="TextBox 32"/>
          <p:cNvSpPr txBox="1">
            <a:spLocks noChangeArrowheads="1"/>
          </p:cNvSpPr>
          <p:nvPr/>
        </p:nvSpPr>
        <p:spPr bwMode="auto">
          <a:xfrm>
            <a:off x="4057650" y="6299200"/>
            <a:ext cx="1225550" cy="369887"/>
          </a:xfrm>
          <a:prstGeom prst="rect">
            <a:avLst/>
          </a:prstGeom>
          <a:noFill/>
          <a:ln w="9525">
            <a:noFill/>
            <a:miter lim="800000"/>
            <a:headEnd/>
            <a:tailEnd/>
          </a:ln>
        </p:spPr>
        <p:txBody>
          <a:bodyPr>
            <a:spAutoFit/>
          </a:bodyPr>
          <a:lstStyle/>
          <a:p>
            <a:pPr algn="ctr"/>
            <a:r>
              <a:rPr lang="en-US" sz="1800"/>
              <a:t>Thread - B</a:t>
            </a:r>
          </a:p>
        </p:txBody>
      </p:sp>
      <p:sp>
        <p:nvSpPr>
          <p:cNvPr id="24" name="TextBox 33"/>
          <p:cNvSpPr txBox="1">
            <a:spLocks noChangeArrowheads="1"/>
          </p:cNvSpPr>
          <p:nvPr/>
        </p:nvSpPr>
        <p:spPr bwMode="auto">
          <a:xfrm>
            <a:off x="6611937" y="6299200"/>
            <a:ext cx="1227138" cy="369887"/>
          </a:xfrm>
          <a:prstGeom prst="rect">
            <a:avLst/>
          </a:prstGeom>
          <a:noFill/>
          <a:ln w="9525">
            <a:noFill/>
            <a:miter lim="800000"/>
            <a:headEnd/>
            <a:tailEnd/>
          </a:ln>
        </p:spPr>
        <p:txBody>
          <a:bodyPr>
            <a:spAutoFit/>
          </a:bodyPr>
          <a:lstStyle/>
          <a:p>
            <a:pPr algn="ctr"/>
            <a:r>
              <a:rPr lang="en-US" sz="1800"/>
              <a:t>Thread - 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Thread</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Java provides two ways to create a new thread.</a:t>
            </a:r>
          </a:p>
          <a:p>
            <a:pPr marL="514350" indent="-514350" algn="just">
              <a:buAutoNum type="arabicParenBoth"/>
            </a:pPr>
            <a:r>
              <a:rPr lang="en-US" sz="3200" dirty="0" smtClean="0"/>
              <a:t>By Extending  the Thread class which is available in package </a:t>
            </a:r>
            <a:r>
              <a:rPr lang="en-US" sz="3200" dirty="0" err="1" smtClean="0"/>
              <a:t>java.lang.Thread</a:t>
            </a:r>
            <a:r>
              <a:rPr lang="en-US" sz="3200" dirty="0" smtClean="0"/>
              <a:t>    </a:t>
            </a:r>
          </a:p>
          <a:p>
            <a:pPr marL="514350" indent="-514350" algn="just"/>
            <a:r>
              <a:rPr lang="en-US" sz="3200" dirty="0" smtClean="0"/>
              <a:t>	e.g.</a:t>
            </a:r>
          </a:p>
          <a:p>
            <a:pPr algn="just"/>
            <a:r>
              <a:rPr lang="en-US" sz="3200" dirty="0" smtClean="0"/>
              <a:t>class </a:t>
            </a:r>
            <a:r>
              <a:rPr lang="en-US" sz="3200" dirty="0" err="1" smtClean="0"/>
              <a:t>myThread</a:t>
            </a:r>
            <a:r>
              <a:rPr lang="en-US" sz="3200" dirty="0" smtClean="0"/>
              <a:t> extends Thread</a:t>
            </a:r>
          </a:p>
          <a:p>
            <a:pPr algn="just"/>
            <a:r>
              <a:rPr lang="en-US" sz="3200" dirty="0" smtClean="0"/>
              <a:t>{</a:t>
            </a:r>
          </a:p>
          <a:p>
            <a:pPr algn="just"/>
            <a:r>
              <a:rPr lang="en-US" sz="3200" dirty="0" smtClean="0"/>
              <a:t>			……..</a:t>
            </a:r>
          </a:p>
          <a:p>
            <a:pPr algn="just"/>
            <a:r>
              <a:rPr lang="en-US" sz="3200" dirty="0" smtClean="0"/>
              <a:t>			……..</a:t>
            </a:r>
          </a:p>
          <a:p>
            <a:pPr algn="just"/>
            <a:r>
              <a:rPr lang="en-US" sz="3200" dirty="0" smtClean="0"/>
              <a:t>}</a:t>
            </a:r>
          </a:p>
          <a:p>
            <a:pPr algn="just"/>
            <a:r>
              <a:rPr lang="en-US" sz="3200" dirty="0" smtClean="0">
                <a:hlinkClick r:id="rId2" action="ppaction://hlinkfile"/>
              </a:rPr>
              <a:t>ex\ex23.java</a:t>
            </a:r>
            <a:endParaRPr lang="en-US" sz="3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Creation of New Thread</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Java provides two ways to create a new thread.</a:t>
            </a:r>
          </a:p>
          <a:p>
            <a:pPr marL="514350" indent="-514350" algn="just"/>
            <a:r>
              <a:rPr lang="en-US" sz="3200" dirty="0" smtClean="0"/>
              <a:t>(2) Implement the </a:t>
            </a:r>
            <a:r>
              <a:rPr lang="en-US" sz="3200" dirty="0" err="1" smtClean="0"/>
              <a:t>Runnable</a:t>
            </a:r>
            <a:r>
              <a:rPr lang="en-US" sz="3200" dirty="0" smtClean="0"/>
              <a:t> interface from the package </a:t>
            </a:r>
            <a:r>
              <a:rPr lang="en-US" sz="3200" dirty="0" err="1" smtClean="0"/>
              <a:t>java.lang.Runnable</a:t>
            </a:r>
            <a:r>
              <a:rPr lang="en-US" sz="3200" dirty="0" smtClean="0"/>
              <a:t> </a:t>
            </a:r>
          </a:p>
          <a:p>
            <a:pPr marL="514350" indent="-514350" algn="just"/>
            <a:r>
              <a:rPr lang="en-US" sz="3200" dirty="0" smtClean="0"/>
              <a:t>e.g.</a:t>
            </a:r>
          </a:p>
          <a:p>
            <a:pPr marL="514350" indent="-514350" algn="just"/>
            <a:r>
              <a:rPr lang="en-US" sz="3200" dirty="0" smtClean="0"/>
              <a:t>class </a:t>
            </a:r>
            <a:r>
              <a:rPr lang="en-US" sz="3200" dirty="0" err="1" smtClean="0"/>
              <a:t>myThread</a:t>
            </a:r>
            <a:r>
              <a:rPr lang="en-US" sz="3200" dirty="0" smtClean="0"/>
              <a:t> implements </a:t>
            </a:r>
            <a:r>
              <a:rPr lang="en-US" sz="3200" dirty="0" err="1" smtClean="0"/>
              <a:t>Runnable</a:t>
            </a:r>
            <a:endParaRPr lang="en-US" sz="3200" dirty="0" smtClean="0"/>
          </a:p>
          <a:p>
            <a:pPr marL="514350" indent="-514350" algn="just"/>
            <a:r>
              <a:rPr lang="en-US" sz="3200" dirty="0" smtClean="0"/>
              <a:t>{</a:t>
            </a:r>
          </a:p>
          <a:p>
            <a:pPr marL="514350" indent="-514350" algn="just"/>
            <a:r>
              <a:rPr lang="en-US" sz="3200" dirty="0" smtClean="0"/>
              <a:t>			……..</a:t>
            </a:r>
          </a:p>
          <a:p>
            <a:pPr marL="514350" indent="-514350" algn="just"/>
            <a:r>
              <a:rPr lang="en-US" sz="3200" dirty="0" smtClean="0"/>
              <a:t>			……..</a:t>
            </a:r>
          </a:p>
          <a:p>
            <a:pPr marL="514350" indent="-514350" algn="just"/>
            <a:r>
              <a:rPr lang="en-US" sz="32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Life Cycle of a Thread</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When we are using a thread in our program.  It always have a specific life cycle for all threads.  In a life cycle of a thread there are 5 stages like</a:t>
            </a:r>
          </a:p>
          <a:p>
            <a:pPr marL="514350" indent="-514350" algn="just">
              <a:buAutoNum type="arabicParenBoth"/>
            </a:pPr>
            <a:r>
              <a:rPr lang="en-US" sz="3200" dirty="0" smtClean="0"/>
              <a:t>Newborn state</a:t>
            </a:r>
          </a:p>
          <a:p>
            <a:pPr algn="just"/>
            <a:r>
              <a:rPr lang="en-US" sz="3200" dirty="0" smtClean="0"/>
              <a:t>(2) </a:t>
            </a:r>
            <a:r>
              <a:rPr lang="en-US" sz="3200" dirty="0" err="1" smtClean="0"/>
              <a:t>Runnable</a:t>
            </a:r>
            <a:r>
              <a:rPr lang="en-US" sz="3200" dirty="0" smtClean="0"/>
              <a:t> state</a:t>
            </a:r>
          </a:p>
          <a:p>
            <a:pPr algn="just"/>
            <a:r>
              <a:rPr lang="en-US" sz="3200" dirty="0" smtClean="0"/>
              <a:t>(3) Running state</a:t>
            </a:r>
          </a:p>
          <a:p>
            <a:pPr algn="just"/>
            <a:r>
              <a:rPr lang="en-US" sz="3200" dirty="0" smtClean="0"/>
              <a:t>(4) Blocked state</a:t>
            </a:r>
          </a:p>
          <a:p>
            <a:pPr algn="just"/>
            <a:r>
              <a:rPr lang="en-US" sz="3200" dirty="0" smtClean="0"/>
              <a:t>(5) Dead state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6147</TotalTime>
  <Words>503</Words>
  <Application>Microsoft Office PowerPoint</Application>
  <PresentationFormat>On-screen Show (4:3)</PresentationFormat>
  <Paragraphs>243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Marwadi Education Foundation’s Group of Institutions Faculty of Computer Applications MCA Sem- III</vt:lpstr>
      <vt:lpstr>Introduction</vt:lpstr>
      <vt:lpstr>Introduction</vt:lpstr>
      <vt:lpstr>Introduction</vt:lpstr>
      <vt:lpstr>Introduction</vt:lpstr>
      <vt:lpstr>Slide 6</vt:lpstr>
      <vt:lpstr>Creation of New Thread</vt:lpstr>
      <vt:lpstr>Creation of New Thread</vt:lpstr>
      <vt:lpstr>Life Cycle of a Thread</vt:lpstr>
      <vt:lpstr>Slide 10</vt:lpstr>
      <vt:lpstr>Slide 11</vt:lpstr>
      <vt:lpstr>Slide 12</vt:lpstr>
      <vt:lpstr>Slide 13</vt:lpstr>
      <vt:lpstr>Slide 14</vt:lpstr>
      <vt:lpstr>Slide 15</vt:lpstr>
      <vt:lpstr>Various Methods of Thread Class</vt:lpstr>
      <vt:lpstr>Various Methods of Thread Class</vt:lpstr>
      <vt:lpstr>Thread Priority</vt:lpstr>
      <vt:lpstr>Thread Priority</vt:lpstr>
      <vt:lpstr>Thread Priority</vt:lpstr>
      <vt:lpstr>Runnable Interface</vt:lpstr>
      <vt:lpstr>Synchronization</vt:lpstr>
      <vt:lpstr>Solution to Synchronization</vt:lpstr>
      <vt:lpstr>DeadLock</vt:lpstr>
      <vt:lpstr>DeadLock</vt:lpstr>
      <vt:lpstr>Grouping Threads</vt:lpstr>
      <vt:lpstr>Grouping Threads</vt:lpstr>
      <vt:lpstr>Need for Grouped Threads</vt:lpstr>
      <vt:lpstr>The Default Thread Group</vt:lpstr>
      <vt:lpstr>Our own Thread Group</vt:lpstr>
      <vt:lpstr>Our own Thread Group</vt:lpstr>
      <vt:lpstr>Various Methods of ThreadGroup</vt:lpstr>
      <vt:lpstr>Common Methods we can operate on ThreadGroup</vt:lpstr>
      <vt:lpstr>Daemon Thread</vt:lpstr>
      <vt:lpstr>Daemon Thread</vt:lpstr>
      <vt:lpstr>Daemon Thread</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 POPAT</cp:lastModifiedBy>
  <cp:revision>910</cp:revision>
  <dcterms:created xsi:type="dcterms:W3CDTF">2010-12-23T08:45:33Z</dcterms:created>
  <dcterms:modified xsi:type="dcterms:W3CDTF">2011-09-14T10:01:52Z</dcterms:modified>
</cp:coreProperties>
</file>