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handoutMasterIdLst>
    <p:handoutMasterId r:id="rId42"/>
  </p:handoutMasterIdLst>
  <p:sldIdLst>
    <p:sldId id="257" r:id="rId2"/>
    <p:sldId id="438" r:id="rId3"/>
    <p:sldId id="330" r:id="rId4"/>
    <p:sldId id="334" r:id="rId5"/>
    <p:sldId id="409" r:id="rId6"/>
    <p:sldId id="335" r:id="rId7"/>
    <p:sldId id="408" r:id="rId8"/>
    <p:sldId id="337" r:id="rId9"/>
    <p:sldId id="338" r:id="rId10"/>
    <p:sldId id="339" r:id="rId11"/>
    <p:sldId id="340" r:id="rId12"/>
    <p:sldId id="411" r:id="rId13"/>
    <p:sldId id="342" r:id="rId14"/>
    <p:sldId id="412" r:id="rId15"/>
    <p:sldId id="343" r:id="rId16"/>
    <p:sldId id="347" r:id="rId17"/>
    <p:sldId id="344" r:id="rId18"/>
    <p:sldId id="348" r:id="rId19"/>
    <p:sldId id="350" r:id="rId20"/>
    <p:sldId id="413" r:id="rId21"/>
    <p:sldId id="351" r:id="rId22"/>
    <p:sldId id="414" r:id="rId23"/>
    <p:sldId id="415" r:id="rId24"/>
    <p:sldId id="358" r:id="rId25"/>
    <p:sldId id="359" r:id="rId26"/>
    <p:sldId id="417" r:id="rId27"/>
    <p:sldId id="439" r:id="rId28"/>
    <p:sldId id="474" r:id="rId29"/>
    <p:sldId id="424" r:id="rId30"/>
    <p:sldId id="471" r:id="rId31"/>
    <p:sldId id="472" r:id="rId32"/>
    <p:sldId id="463" r:id="rId33"/>
    <p:sldId id="473" r:id="rId34"/>
    <p:sldId id="475" r:id="rId35"/>
    <p:sldId id="440" r:id="rId36"/>
    <p:sldId id="476" r:id="rId37"/>
    <p:sldId id="477" r:id="rId38"/>
    <p:sldId id="479" r:id="rId39"/>
    <p:sldId id="478" r:id="rId4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709"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12336"/>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0E2E6B6-6545-4788-B90C-22EF6EA7FFDB}" type="datetimeFigureOut">
              <a:rPr lang="en-US" smtClean="0"/>
              <a:pPr/>
              <a:t>5/9/2024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224B41A-3C80-4D84-B6E9-F15D68CBA483}"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14C13B5-6E7F-4BBD-B719-6368D27963C2}" type="datetimeFigureOut">
              <a:rPr lang="en-US" smtClean="0"/>
              <a:pPr/>
              <a:t>5/9/2024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776FDC-4671-497D-8161-FDB20B10C02E}"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p:spPr>
      </p:sp>
      <p:sp>
        <p:nvSpPr>
          <p:cNvPr id="174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p>
        </p:txBody>
      </p:sp>
      <p:sp>
        <p:nvSpPr>
          <p:cNvPr id="174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219E5C0-9AB7-4A50-8751-59F83C7DE950}" type="slidenum">
              <a:rPr lang="en-US" smtClean="0">
                <a:latin typeface="Arial" pitchFamily="34" charset="0"/>
              </a:rPr>
              <a:pPr/>
              <a:t>1</a:t>
            </a:fld>
            <a:endParaRPr lang="en-US">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bwMode="auto">
          <a:noFill/>
          <a:ln>
            <a:solidFill>
              <a:srgbClr val="000000"/>
            </a:solidFill>
            <a:miter lim="800000"/>
            <a:headEnd/>
            <a:tailEnd/>
          </a:ln>
        </p:spPr>
      </p:sp>
      <p:sp>
        <p:nvSpPr>
          <p:cNvPr id="9113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b="1" i="1"/>
              <a:t>Animated slide </a:t>
            </a:r>
            <a:r>
              <a:rPr lang="en-US"/>
              <a:t>The animation only shows one process moving.</a:t>
            </a:r>
            <a:endParaRPr lang="en-US" b="1" i="1"/>
          </a:p>
          <a:p>
            <a:endParaRPr lang="en-US" b="1" i="1"/>
          </a:p>
          <a:p>
            <a:r>
              <a:rPr lang="en-US"/>
              <a:t>There needs to be some structure so that the OS can keep track of the processes. This could be a simple queue which is managed by the dispatcher routine of the OS.</a:t>
            </a:r>
          </a:p>
          <a:p>
            <a:endParaRPr lang="en-US"/>
          </a:p>
        </p:txBody>
      </p:sp>
      <p:sp>
        <p:nvSpPr>
          <p:cNvPr id="4" name="Slide Number Placeholder 3"/>
          <p:cNvSpPr>
            <a:spLocks noGrp="1"/>
          </p:cNvSpPr>
          <p:nvPr>
            <p:ph type="sldNum" sz="quarter" idx="5"/>
          </p:nvPr>
        </p:nvSpPr>
        <p:spPr/>
        <p:txBody>
          <a:bodyPr/>
          <a:lstStyle/>
          <a:p>
            <a:pPr>
              <a:defRPr/>
            </a:pPr>
            <a:fld id="{D720B930-F99D-493A-87DE-C74DEDB71DE2}" type="slidenum">
              <a:rPr lang="en-US" smtClean="0"/>
              <a:pPr>
                <a:defRPr/>
              </a:pPr>
              <a:t>15</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noFill/>
          <a:ln>
            <a:solidFill>
              <a:srgbClr val="000000"/>
            </a:solidFill>
            <a:miter lim="800000"/>
            <a:headEnd/>
            <a:tailEnd/>
          </a:ln>
        </p:spPr>
      </p:sp>
      <p:sp>
        <p:nvSpPr>
          <p:cNvPr id="93187"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a:t>Typically, the “related” processes need to communicate and cooperate with each other. Achieving this cooperation is a difficult task for the programmer; discussed further in Chapter 5.</a:t>
            </a:r>
          </a:p>
        </p:txBody>
      </p:sp>
      <p:sp>
        <p:nvSpPr>
          <p:cNvPr id="4" name="Slide Number Placeholder 3"/>
          <p:cNvSpPr>
            <a:spLocks noGrp="1"/>
          </p:cNvSpPr>
          <p:nvPr>
            <p:ph type="sldNum" sz="quarter" idx="5"/>
          </p:nvPr>
        </p:nvSpPr>
        <p:spPr/>
        <p:txBody>
          <a:bodyPr/>
          <a:lstStyle/>
          <a:p>
            <a:pPr>
              <a:defRPr/>
            </a:pPr>
            <a:fld id="{685C4AE1-49F4-42E5-94DC-371F930DB96F}" type="slidenum">
              <a:rPr lang="en-US" smtClean="0"/>
              <a:pPr>
                <a:defRPr/>
              </a:pPr>
              <a:t>16</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a:defRPr/>
            </a:pPr>
            <a:r>
              <a:rPr lang="en-NZ" dirty="0"/>
              <a:t>If all processes were always ready to execute, then the simple FIFO queuing model would suffice.</a:t>
            </a:r>
          </a:p>
          <a:p>
            <a:pPr>
              <a:defRPr/>
            </a:pPr>
            <a:endParaRPr lang="en-NZ" dirty="0"/>
          </a:p>
          <a:p>
            <a:pPr>
              <a:defRPr/>
            </a:pPr>
            <a:r>
              <a:rPr lang="en-NZ" dirty="0"/>
              <a:t>However, even with simple examples, this implementation is inadequate:</a:t>
            </a:r>
          </a:p>
          <a:p>
            <a:pPr lvl="1">
              <a:buFont typeface="Arial" pitchFamily="34" charset="0"/>
              <a:buChar char="•"/>
              <a:defRPr/>
            </a:pPr>
            <a:r>
              <a:rPr lang="en-NZ" dirty="0"/>
              <a:t> some processes in the Not Running state are ready to execute,</a:t>
            </a:r>
          </a:p>
          <a:p>
            <a:pPr lvl="1">
              <a:buFont typeface="Arial" pitchFamily="34" charset="0"/>
              <a:buChar char="•"/>
              <a:defRPr/>
            </a:pPr>
            <a:r>
              <a:rPr lang="en-NZ" dirty="0"/>
              <a:t> while others are blocked, waiting for an I/O operation to complete.</a:t>
            </a:r>
          </a:p>
          <a:p>
            <a:pPr lvl="1">
              <a:buFont typeface="Arial" pitchFamily="34" charset="0"/>
              <a:buNone/>
              <a:defRPr/>
            </a:pPr>
            <a:endParaRPr lang="en-NZ" dirty="0"/>
          </a:p>
          <a:p>
            <a:pPr>
              <a:defRPr/>
            </a:pPr>
            <a:r>
              <a:rPr lang="en-NZ" dirty="0"/>
              <a:t>In a two state model, the dispatcher would have to scan the list looking for the process that is not blocked and that has been in the queue the longest.</a:t>
            </a:r>
          </a:p>
          <a:p>
            <a:pPr>
              <a:defRPr/>
            </a:pPr>
            <a:endParaRPr lang="en-NZ" dirty="0"/>
          </a:p>
          <a:p>
            <a:pPr>
              <a:defRPr/>
            </a:pPr>
            <a:r>
              <a:rPr lang="en-NZ" dirty="0"/>
              <a:t>But we could split the </a:t>
            </a:r>
            <a:r>
              <a:rPr lang="en-NZ" b="1" i="1" dirty="0"/>
              <a:t>Not Running </a:t>
            </a:r>
            <a:r>
              <a:rPr lang="en-NZ" dirty="0"/>
              <a:t>state into two states: </a:t>
            </a:r>
          </a:p>
          <a:p>
            <a:pPr lvl="1">
              <a:buFont typeface="Arial" pitchFamily="34" charset="0"/>
              <a:buChar char="•"/>
              <a:defRPr/>
            </a:pPr>
            <a:r>
              <a:rPr lang="en-NZ" dirty="0"/>
              <a:t> Ready and </a:t>
            </a:r>
          </a:p>
          <a:p>
            <a:pPr lvl="1">
              <a:buFont typeface="Arial" pitchFamily="34" charset="0"/>
              <a:buChar char="•"/>
              <a:defRPr/>
            </a:pPr>
            <a:r>
              <a:rPr lang="en-NZ" dirty="0"/>
              <a:t> Blocked. </a:t>
            </a:r>
          </a:p>
          <a:p>
            <a:pPr lvl="1">
              <a:buFont typeface="Arial" pitchFamily="34" charset="0"/>
              <a:buChar char="•"/>
              <a:defRPr/>
            </a:pPr>
            <a:endParaRPr lang="en-NZ" dirty="0"/>
          </a:p>
          <a:p>
            <a:pPr>
              <a:buFont typeface="Arial" pitchFamily="34" charset="0"/>
              <a:buNone/>
              <a:defRPr/>
            </a:pPr>
            <a:r>
              <a:rPr lang="en-NZ" dirty="0"/>
              <a:t>For good measure, we have added two additional states that will prove useful (new and exit)</a:t>
            </a:r>
          </a:p>
          <a:p>
            <a:pPr>
              <a:buFont typeface="Arial" pitchFamily="34" charset="0"/>
              <a:buNone/>
              <a:defRPr/>
            </a:pPr>
            <a:endParaRPr lang="en-NZ" dirty="0"/>
          </a:p>
          <a:p>
            <a:pPr>
              <a:buFont typeface="Arial" pitchFamily="34" charset="0"/>
              <a:buNone/>
              <a:defRPr/>
            </a:pPr>
            <a:r>
              <a:rPr lang="en-NZ" b="1" i="1" dirty="0"/>
              <a:t>Suggestion:</a:t>
            </a:r>
            <a:r>
              <a:rPr lang="en-NZ" dirty="0"/>
              <a:t> </a:t>
            </a:r>
          </a:p>
          <a:p>
            <a:pPr lvl="1">
              <a:buFont typeface="Arial" pitchFamily="34" charset="0"/>
              <a:buChar char="•"/>
              <a:defRPr/>
            </a:pPr>
            <a:r>
              <a:rPr lang="en-NZ" dirty="0"/>
              <a:t> Mention that “Wait” and “Blocked” have the same meaning here.</a:t>
            </a:r>
          </a:p>
          <a:p>
            <a:pPr lvl="1">
              <a:buFont typeface="Arial" pitchFamily="34" charset="0"/>
              <a:buChar char="•"/>
              <a:defRPr/>
            </a:pPr>
            <a:r>
              <a:rPr lang="en-NZ" dirty="0"/>
              <a:t> Talk through the state transitions.</a:t>
            </a:r>
            <a:endParaRPr lang="en-US" b="1" i="1" dirty="0"/>
          </a:p>
        </p:txBody>
      </p:sp>
      <p:sp>
        <p:nvSpPr>
          <p:cNvPr id="4" name="Slide Number Placeholder 3"/>
          <p:cNvSpPr>
            <a:spLocks noGrp="1"/>
          </p:cNvSpPr>
          <p:nvPr>
            <p:ph type="sldNum" sz="quarter" idx="5"/>
          </p:nvPr>
        </p:nvSpPr>
        <p:spPr/>
        <p:txBody>
          <a:bodyPr/>
          <a:lstStyle/>
          <a:p>
            <a:pPr>
              <a:defRPr/>
            </a:pPr>
            <a:fld id="{AD458067-EC4A-4577-95E5-8956BC1C053D}" type="slidenum">
              <a:rPr lang="en-US" smtClean="0"/>
              <a:pPr>
                <a:defRPr/>
              </a:pPr>
              <a:t>19</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bwMode="auto">
          <a:noFill/>
          <a:ln>
            <a:solidFill>
              <a:srgbClr val="000000"/>
            </a:solidFill>
            <a:miter lim="800000"/>
            <a:headEnd/>
            <a:tailEnd/>
          </a:ln>
        </p:spPr>
      </p:sp>
      <p:sp>
        <p:nvSpPr>
          <p:cNvPr id="99331" name="Notes Placeholder 2"/>
          <p:cNvSpPr>
            <a:spLocks noGrp="1"/>
          </p:cNvSpPr>
          <p:nvPr>
            <p:ph type="body" idx="1"/>
          </p:nvPr>
        </p:nvSpPr>
        <p:spPr bwMode="auto">
          <a:noFill/>
        </p:spPr>
        <p:txBody>
          <a:bodyPr wrap="square" numCol="1" anchor="t" anchorCtr="0" compatLnSpc="1">
            <a:prstTxWarp prst="textNoShape">
              <a:avLst/>
            </a:prstTxWarp>
            <a:normAutofit fontScale="55000" lnSpcReduction="20000"/>
          </a:bodyPr>
          <a:lstStyle/>
          <a:p>
            <a:r>
              <a:rPr lang="en-US" dirty="0"/>
              <a:t>Two suspend states allow all processes which are not actually running to be swapped.</a:t>
            </a:r>
          </a:p>
          <a:p>
            <a:endParaRPr lang="en-US" dirty="0"/>
          </a:p>
          <a:p>
            <a:r>
              <a:rPr lang="en-US" dirty="0"/>
              <a:t>Run through the four states:</a:t>
            </a:r>
          </a:p>
          <a:p>
            <a:pPr>
              <a:buFontTx/>
              <a:buChar char="•"/>
            </a:pPr>
            <a:r>
              <a:rPr lang="en-NZ" dirty="0"/>
              <a:t> </a:t>
            </a:r>
            <a:r>
              <a:rPr lang="en-NZ" b="1" dirty="0"/>
              <a:t>Ready: </a:t>
            </a:r>
            <a:r>
              <a:rPr lang="en-NZ" dirty="0"/>
              <a:t>The process is in main memory and available for execution.</a:t>
            </a:r>
          </a:p>
          <a:p>
            <a:r>
              <a:rPr lang="en-NZ" dirty="0"/>
              <a:t>• </a:t>
            </a:r>
            <a:r>
              <a:rPr lang="en-NZ" b="1" dirty="0"/>
              <a:t>Blocked:</a:t>
            </a:r>
            <a:r>
              <a:rPr lang="en-NZ" dirty="0"/>
              <a:t> The process is in main memory and awaiting an event.</a:t>
            </a:r>
          </a:p>
          <a:p>
            <a:r>
              <a:rPr lang="en-NZ" dirty="0"/>
              <a:t>• </a:t>
            </a:r>
            <a:r>
              <a:rPr lang="en-NZ" b="1" dirty="0"/>
              <a:t>Blocked/Suspend: </a:t>
            </a:r>
            <a:r>
              <a:rPr lang="en-NZ" dirty="0"/>
              <a:t>The process is in secondary memory and awaiting an event.</a:t>
            </a:r>
          </a:p>
          <a:p>
            <a:r>
              <a:rPr lang="en-NZ" dirty="0"/>
              <a:t>• </a:t>
            </a:r>
            <a:r>
              <a:rPr lang="en-NZ" b="1" dirty="0"/>
              <a:t>Ready/Suspend: </a:t>
            </a:r>
            <a:r>
              <a:rPr lang="en-NZ" dirty="0"/>
              <a:t>The process is in secondary memory but is available for execution as soon as it is loaded into main memory.</a:t>
            </a:r>
          </a:p>
          <a:p>
            <a:endParaRPr lang="en-NZ" dirty="0"/>
          </a:p>
          <a:p>
            <a:endParaRPr lang="en-NZ" dirty="0"/>
          </a:p>
          <a:p>
            <a:r>
              <a:rPr lang="en-NZ" dirty="0"/>
              <a:t>It would be useful to also summarise the main transitions (abridged)</a:t>
            </a:r>
          </a:p>
          <a:p>
            <a:r>
              <a:rPr lang="en-NZ" b="1" i="1" dirty="0"/>
              <a:t>Blocked  </a:t>
            </a:r>
            <a:r>
              <a:rPr lang="en-NZ" b="1" i="1" dirty="0">
                <a:sym typeface="Wingdings" pitchFamily="2" charset="2"/>
              </a:rPr>
              <a:t> </a:t>
            </a:r>
            <a:r>
              <a:rPr lang="en-NZ" b="1" i="1" dirty="0"/>
              <a:t>Blocked/Suspend: </a:t>
            </a:r>
            <a:r>
              <a:rPr lang="en-NZ" dirty="0"/>
              <a:t>If there are no ready processes, then at least one blocked process is swapped out to make room for another process that is not blocked. This transition can be made even if there are ready processes available, if the OS determines that the currently running process or a ready process that it would like to dispatch requires more main memory to maintain adequate performance.</a:t>
            </a:r>
          </a:p>
          <a:p>
            <a:r>
              <a:rPr lang="en-NZ" b="1" i="1" dirty="0"/>
              <a:t>Blocked/Suspend  </a:t>
            </a:r>
            <a:r>
              <a:rPr lang="en-NZ" b="1" i="1" dirty="0">
                <a:sym typeface="Wingdings" pitchFamily="2" charset="2"/>
              </a:rPr>
              <a:t></a:t>
            </a:r>
            <a:r>
              <a:rPr lang="en-NZ" b="1" i="1" dirty="0"/>
              <a:t> Ready/Suspend: </a:t>
            </a:r>
            <a:r>
              <a:rPr lang="en-NZ" dirty="0"/>
              <a:t>A process in the Blocked/Suspend state is moved to the Ready/Suspend state when the event for which it has been waiting occurs. </a:t>
            </a:r>
          </a:p>
          <a:p>
            <a:r>
              <a:rPr lang="en-NZ" b="1" i="1" dirty="0"/>
              <a:t>Ready/Suspend S </a:t>
            </a:r>
            <a:r>
              <a:rPr lang="en-NZ" b="1" i="1" dirty="0">
                <a:sym typeface="Wingdings" pitchFamily="2" charset="2"/>
              </a:rPr>
              <a:t> </a:t>
            </a:r>
            <a:r>
              <a:rPr lang="en-NZ" b="1" i="1" dirty="0"/>
              <a:t>Ready: </a:t>
            </a:r>
            <a:r>
              <a:rPr lang="en-NZ" dirty="0"/>
              <a:t>When there are no ready processes in main memory, or if a suspended process has a higher priority, the OS will need to bring one in to continue execution. </a:t>
            </a:r>
          </a:p>
          <a:p>
            <a:r>
              <a:rPr lang="en-NZ" b="1" i="1" dirty="0"/>
              <a:t>Ready  </a:t>
            </a:r>
            <a:r>
              <a:rPr lang="en-NZ" b="1" i="1" dirty="0">
                <a:sym typeface="Wingdings" pitchFamily="2" charset="2"/>
              </a:rPr>
              <a:t> </a:t>
            </a:r>
            <a:r>
              <a:rPr lang="en-NZ" b="1" i="1" dirty="0"/>
              <a:t>Ready/Suspend: </a:t>
            </a:r>
            <a:r>
              <a:rPr lang="en-NZ" dirty="0"/>
              <a:t>Normally, the OS would prefer to suspend a blocked process rather than a ready one, because the ready process can now be executed, whereas the blocked process is taking up main memory space and cannot be executed. However, it may be necessary to suspend a ready process if that is the only way to free up a sufficiently large block of main memory.</a:t>
            </a:r>
          </a:p>
          <a:p>
            <a:endParaRPr lang="en-NZ" dirty="0"/>
          </a:p>
          <a:p>
            <a:r>
              <a:rPr lang="en-NZ" dirty="0"/>
              <a:t>Several other transitions that are worth considering are the following:</a:t>
            </a:r>
          </a:p>
          <a:p>
            <a:r>
              <a:rPr lang="en-NZ" b="1" i="1" dirty="0"/>
              <a:t>New </a:t>
            </a:r>
            <a:r>
              <a:rPr lang="en-NZ" b="1" i="1" dirty="0">
                <a:sym typeface="Wingdings" pitchFamily="2" charset="2"/>
              </a:rPr>
              <a:t></a:t>
            </a:r>
            <a:r>
              <a:rPr lang="en-NZ" b="1" i="1" dirty="0"/>
              <a:t> Ready/Suspend and New </a:t>
            </a:r>
            <a:r>
              <a:rPr lang="en-NZ" b="1" i="1" dirty="0">
                <a:sym typeface="Wingdings" pitchFamily="2" charset="2"/>
              </a:rPr>
              <a:t></a:t>
            </a:r>
            <a:r>
              <a:rPr lang="en-NZ" b="1" i="1" dirty="0"/>
              <a:t>Ready:  </a:t>
            </a:r>
            <a:r>
              <a:rPr lang="en-NZ" dirty="0"/>
              <a:t>When a new process is created, it can either be added to the Ready queue or the Ready/Suspend queue. In either case, the OS must create a process control block and allocate an address space to the process. It might be preferable for the OS to perform these housekeeping duties at an early time, so that it can maintain a large pool of processes that are not blocked. With this strategy, there would often be insufficient room in main memory for a new process; hence the use of the (New </a:t>
            </a:r>
            <a:r>
              <a:rPr lang="en-NZ" dirty="0">
                <a:sym typeface="Wingdings" pitchFamily="2" charset="2"/>
              </a:rPr>
              <a:t> </a:t>
            </a:r>
            <a:r>
              <a:rPr lang="en-NZ" dirty="0"/>
              <a:t>Ready/Suspend) transition. </a:t>
            </a:r>
          </a:p>
          <a:p>
            <a:r>
              <a:rPr lang="en-NZ" b="1" i="1" dirty="0"/>
              <a:t>Blocked/Suspend </a:t>
            </a:r>
            <a:r>
              <a:rPr lang="en-NZ" b="1" i="1" dirty="0">
                <a:sym typeface="Wingdings" pitchFamily="2" charset="2"/>
              </a:rPr>
              <a:t> </a:t>
            </a:r>
            <a:r>
              <a:rPr lang="en-NZ" b="1" i="1" dirty="0"/>
              <a:t>Blocked: </a:t>
            </a:r>
            <a:r>
              <a:rPr lang="en-NZ" dirty="0"/>
              <a:t>Inclusion of this transition may seem to be poor design. After all, if a process is not ready to execute and is not already in main memory, what is the point of bringing it in? But consider the following scenario:</a:t>
            </a:r>
          </a:p>
          <a:p>
            <a:pPr lvl="1">
              <a:buFontTx/>
              <a:buChar char="•"/>
            </a:pPr>
            <a:r>
              <a:rPr lang="en-NZ" dirty="0"/>
              <a:t> A process terminates, freeing up some main memory.</a:t>
            </a:r>
          </a:p>
          <a:p>
            <a:pPr lvl="1">
              <a:buFontTx/>
              <a:buChar char="•"/>
            </a:pPr>
            <a:r>
              <a:rPr lang="en-NZ" dirty="0"/>
              <a:t> There is a process in the (Blocked/Suspend) queue with a higher priority than any of the processes in the (Ready/Suspend) queue and </a:t>
            </a:r>
          </a:p>
          <a:p>
            <a:pPr lvl="1">
              <a:buFontTx/>
              <a:buChar char="•"/>
            </a:pPr>
            <a:r>
              <a:rPr lang="en-NZ" dirty="0"/>
              <a:t> the OS has reason to believe that the blocking event for that process will occur soon. </a:t>
            </a:r>
          </a:p>
          <a:p>
            <a:pPr lvl="1">
              <a:buFontTx/>
              <a:buChar char="•"/>
            </a:pPr>
            <a:r>
              <a:rPr lang="en-NZ" dirty="0"/>
              <a:t> Under these circumstances, it would seem reasonable to bring a blocked process into main memory in preference to a ready process.</a:t>
            </a:r>
          </a:p>
          <a:p>
            <a:r>
              <a:rPr lang="en-NZ" b="1" i="1" dirty="0"/>
              <a:t>Running  </a:t>
            </a:r>
            <a:r>
              <a:rPr lang="en-NZ" b="1" i="1" dirty="0">
                <a:sym typeface="Wingdings" pitchFamily="2" charset="2"/>
              </a:rPr>
              <a:t> </a:t>
            </a:r>
            <a:r>
              <a:rPr lang="en-NZ" b="1" i="1" dirty="0"/>
              <a:t> Ready/Suspend: </a:t>
            </a:r>
            <a:r>
              <a:rPr lang="en-NZ" dirty="0"/>
              <a:t>Normally, a running process is moved to the Ready state when its time allocation expires. If, however, the OS is pre-empting the process because a higher-priority process on the Blocked/Suspend queue has just become unblocked, the OS could move the running process directly to the (Ready/Suspend) queue and free some main memory.</a:t>
            </a:r>
          </a:p>
          <a:p>
            <a:r>
              <a:rPr lang="en-NZ" b="1" i="1" dirty="0"/>
              <a:t>Any State </a:t>
            </a:r>
            <a:r>
              <a:rPr lang="en-NZ" b="1" i="1" dirty="0">
                <a:sym typeface="Wingdings" pitchFamily="2" charset="2"/>
              </a:rPr>
              <a:t></a:t>
            </a:r>
            <a:r>
              <a:rPr lang="en-NZ" b="1" i="1" dirty="0"/>
              <a:t> Exit: </a:t>
            </a:r>
            <a:r>
              <a:rPr lang="en-NZ" dirty="0"/>
              <a:t>Typically, a process terminates while it is running, either because it has completed or because of some fatal fault condition. However, in some operating systems, a process may be terminated by the process that created it or when the parent process is itself terminated. If this is allowed, then a process in any state can be moved to the Exit state.</a:t>
            </a:r>
            <a:endParaRPr lang="en-US" dirty="0"/>
          </a:p>
        </p:txBody>
      </p:sp>
      <p:sp>
        <p:nvSpPr>
          <p:cNvPr id="4" name="Slide Number Placeholder 3"/>
          <p:cNvSpPr>
            <a:spLocks noGrp="1"/>
          </p:cNvSpPr>
          <p:nvPr>
            <p:ph type="sldNum" sz="quarter" idx="5"/>
          </p:nvPr>
        </p:nvSpPr>
        <p:spPr/>
        <p:txBody>
          <a:bodyPr/>
          <a:lstStyle/>
          <a:p>
            <a:pPr>
              <a:defRPr/>
            </a:pPr>
            <a:fld id="{742F4C1F-18BE-4428-8A33-02D6D8CEF5CC}" type="slidenum">
              <a:rPr lang="en-US" smtClean="0"/>
              <a:pPr>
                <a:defRPr/>
              </a:pPr>
              <a:t>24</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a:extLst>
              <a:ext uri="{FF2B5EF4-FFF2-40B4-BE49-F238E27FC236}">
                <a16:creationId xmlns="" xmlns:a16="http://schemas.microsoft.com/office/drawing/2014/main" id="{4083B04E-9665-4F54-BFA0-2540F4FB192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55299" name="Notes Placeholder 2">
            <a:extLst>
              <a:ext uri="{FF2B5EF4-FFF2-40B4-BE49-F238E27FC236}">
                <a16:creationId xmlns="" xmlns:a16="http://schemas.microsoft.com/office/drawing/2014/main" id="{3B59F6B6-124B-4EFB-BC99-6E3DA91528D2}"/>
              </a:ext>
            </a:extLst>
          </p:cNvPr>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NZ" altLang="en-US"/>
              <a:t>Multithreading refers to the ability of an OS to support multiple, concurrent paths of execution within a single  process.</a:t>
            </a:r>
          </a:p>
          <a:p>
            <a:endParaRPr lang="en-NZ" altLang="en-US"/>
          </a:p>
        </p:txBody>
      </p:sp>
      <p:sp>
        <p:nvSpPr>
          <p:cNvPr id="55300" name="Slide Number Placeholder 3">
            <a:extLst>
              <a:ext uri="{FF2B5EF4-FFF2-40B4-BE49-F238E27FC236}">
                <a16:creationId xmlns="" xmlns:a16="http://schemas.microsoft.com/office/drawing/2014/main" id="{39A9A275-0FD5-40D2-A384-A725D83A6745}"/>
              </a:ext>
            </a:extLst>
          </p:cNvPr>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2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2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2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200">
                <a:solidFill>
                  <a:schemeClr val="tx1"/>
                </a:solidFill>
                <a:latin typeface="Calibri" panose="020F0502020204030204" pitchFamily="34" charset="0"/>
              </a:defRPr>
            </a:lvl9pPr>
          </a:lstStyle>
          <a:p>
            <a:fld id="{309B310D-A282-4A7D-A244-99C96808EA5A}" type="slidenum">
              <a:rPr lang="en-US" altLang="en-US" sz="1200">
                <a:latin typeface="Arial" panose="020B0604020202020204" pitchFamily="34" charset="0"/>
              </a:rPr>
              <a:pPr/>
              <a:t>29</a:t>
            </a:fld>
            <a:endParaRPr lang="en-US" altLang="en-US" sz="1200">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a:extLst>
              <a:ext uri="{FF2B5EF4-FFF2-40B4-BE49-F238E27FC236}">
                <a16:creationId xmlns="" xmlns:a16="http://schemas.microsoft.com/office/drawing/2014/main" id="{84A31F30-E235-4E29-A64B-E7AAB73477B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 name="Notes Placeholder 2">
            <a:extLst>
              <a:ext uri="{FF2B5EF4-FFF2-40B4-BE49-F238E27FC236}">
                <a16:creationId xmlns="" xmlns:a16="http://schemas.microsoft.com/office/drawing/2014/main" id="{FD207D93-DD91-45D1-8487-EF7B588588B7}"/>
              </a:ext>
            </a:extLst>
          </p:cNvPr>
          <p:cNvSpPr>
            <a:spLocks noGrp="1"/>
          </p:cNvSpPr>
          <p:nvPr>
            <p:ph type="body" idx="1"/>
          </p:nvPr>
        </p:nvSpPr>
        <p:spPr/>
        <p:txBody>
          <a:bodyPr>
            <a:normAutofit/>
          </a:bodyPr>
          <a:lstStyle/>
          <a:p>
            <a:pPr>
              <a:defRPr/>
            </a:pPr>
            <a:r>
              <a:rPr lang="en-NZ" b="1" dirty="0"/>
              <a:t>Animated Slide</a:t>
            </a:r>
          </a:p>
          <a:p>
            <a:pPr>
              <a:defRPr/>
            </a:pPr>
            <a:r>
              <a:rPr lang="en-NZ" b="1" dirty="0"/>
              <a:t>Onload</a:t>
            </a:r>
            <a:r>
              <a:rPr lang="en-NZ" dirty="0"/>
              <a:t> Enlarges top-left to discuss DOS</a:t>
            </a:r>
          </a:p>
          <a:p>
            <a:pPr>
              <a:defRPr/>
            </a:pPr>
            <a:r>
              <a:rPr lang="en-NZ" b="1" dirty="0"/>
              <a:t>Click1:</a:t>
            </a:r>
            <a:r>
              <a:rPr lang="en-NZ" dirty="0"/>
              <a:t> Enlarges bottom-left for Unix</a:t>
            </a:r>
          </a:p>
          <a:p>
            <a:pPr>
              <a:defRPr/>
            </a:pPr>
            <a:endParaRPr lang="en-NZ" dirty="0"/>
          </a:p>
          <a:p>
            <a:pPr>
              <a:defRPr/>
            </a:pPr>
            <a:r>
              <a:rPr lang="en-NZ" dirty="0"/>
              <a:t>Single Threaded approach: The traditional approach of a single thread of execution per process, in which the concept of a thread is not recognized, examples are</a:t>
            </a:r>
          </a:p>
          <a:p>
            <a:pPr lvl="1">
              <a:buFont typeface="Arial" pitchFamily="34" charset="0"/>
              <a:buChar char="•"/>
              <a:defRPr/>
            </a:pPr>
            <a:r>
              <a:rPr lang="en-NZ" dirty="0"/>
              <a:t>MS DOS (single process, single thread)</a:t>
            </a:r>
          </a:p>
          <a:p>
            <a:pPr lvl="1">
              <a:buFont typeface="Arial" pitchFamily="34" charset="0"/>
              <a:buChar char="•"/>
              <a:defRPr/>
            </a:pPr>
            <a:r>
              <a:rPr lang="en-NZ" dirty="0"/>
              <a:t>Unix  (multiple, single threaded processes)</a:t>
            </a:r>
          </a:p>
        </p:txBody>
      </p:sp>
      <p:sp>
        <p:nvSpPr>
          <p:cNvPr id="56324" name="Slide Number Placeholder 3">
            <a:extLst>
              <a:ext uri="{FF2B5EF4-FFF2-40B4-BE49-F238E27FC236}">
                <a16:creationId xmlns="" xmlns:a16="http://schemas.microsoft.com/office/drawing/2014/main" id="{77561007-2786-4C58-BF5A-C621C111A3E3}"/>
              </a:ext>
            </a:extLst>
          </p:cNvPr>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2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2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2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200">
                <a:solidFill>
                  <a:schemeClr val="tx1"/>
                </a:solidFill>
                <a:latin typeface="Calibri" panose="020F0502020204030204" pitchFamily="34" charset="0"/>
              </a:defRPr>
            </a:lvl9pPr>
          </a:lstStyle>
          <a:p>
            <a:fld id="{E389EEFB-7768-4880-95AC-2A9FF0C63DC4}" type="slidenum">
              <a:rPr lang="en-US" altLang="en-US" sz="1200">
                <a:latin typeface="Arial" panose="020B0604020202020204" pitchFamily="34" charset="0"/>
              </a:rPr>
              <a:pPr/>
              <a:t>30</a:t>
            </a:fld>
            <a:endParaRPr lang="en-US" altLang="en-US" sz="1200">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a:extLst>
              <a:ext uri="{FF2B5EF4-FFF2-40B4-BE49-F238E27FC236}">
                <a16:creationId xmlns="" xmlns:a16="http://schemas.microsoft.com/office/drawing/2014/main" id="{EF292271-B8A3-4802-95A0-D60A7DDE19E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57347" name="Notes Placeholder 2">
            <a:extLst>
              <a:ext uri="{FF2B5EF4-FFF2-40B4-BE49-F238E27FC236}">
                <a16:creationId xmlns="" xmlns:a16="http://schemas.microsoft.com/office/drawing/2014/main" id="{86A23E6D-95ED-4B62-A84B-7568012146C4}"/>
              </a:ext>
            </a:extLst>
          </p:cNvPr>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a:t>Animated Slide</a:t>
            </a:r>
          </a:p>
          <a:p>
            <a:r>
              <a:rPr lang="en-US" altLang="en-US" b="1"/>
              <a:t>Onload: </a:t>
            </a:r>
            <a:r>
              <a:rPr lang="en-US" altLang="en-US"/>
              <a:t>Emphasis on top-right and JRE (single process, multiple thread), </a:t>
            </a:r>
          </a:p>
          <a:p>
            <a:r>
              <a:rPr lang="en-US" altLang="en-US" b="1"/>
              <a:t>Click 1: </a:t>
            </a:r>
            <a:r>
              <a:rPr lang="en-US" altLang="en-US"/>
              <a:t>Emphasis on multiple processes with multiple threads – this is the main topic of this chapter</a:t>
            </a:r>
          </a:p>
          <a:p>
            <a:endParaRPr lang="en-US" altLang="en-US"/>
          </a:p>
          <a:p>
            <a:r>
              <a:rPr lang="en-NZ" altLang="en-US"/>
              <a:t>JRE  is an example of a system of one process with multiple threads. </a:t>
            </a:r>
          </a:p>
          <a:p>
            <a:endParaRPr lang="en-NZ" altLang="en-US"/>
          </a:p>
          <a:p>
            <a:r>
              <a:rPr lang="en-NZ" altLang="en-US"/>
              <a:t>Of main interest in this chapter is the use of multiple processes, each of which support multiple threads.</a:t>
            </a:r>
          </a:p>
          <a:p>
            <a:pPr lvl="1"/>
            <a:r>
              <a:rPr lang="en-NZ" altLang="en-US"/>
              <a:t>Examples include:</a:t>
            </a:r>
          </a:p>
          <a:p>
            <a:pPr lvl="2">
              <a:buFontTx/>
              <a:buChar char="•"/>
            </a:pPr>
            <a:r>
              <a:rPr lang="en-NZ" altLang="en-US"/>
              <a:t> Windows, </a:t>
            </a:r>
          </a:p>
          <a:p>
            <a:pPr lvl="2">
              <a:buFontTx/>
              <a:buChar char="•"/>
            </a:pPr>
            <a:r>
              <a:rPr lang="en-NZ" altLang="en-US"/>
              <a:t>Solaris, </a:t>
            </a:r>
          </a:p>
          <a:p>
            <a:pPr lvl="2">
              <a:buFontTx/>
              <a:buChar char="•"/>
            </a:pPr>
            <a:r>
              <a:rPr lang="en-NZ" altLang="en-US"/>
              <a:t>and many modern versions of UNIX. </a:t>
            </a:r>
          </a:p>
        </p:txBody>
      </p:sp>
      <p:sp>
        <p:nvSpPr>
          <p:cNvPr id="57348" name="Slide Number Placeholder 3">
            <a:extLst>
              <a:ext uri="{FF2B5EF4-FFF2-40B4-BE49-F238E27FC236}">
                <a16:creationId xmlns="" xmlns:a16="http://schemas.microsoft.com/office/drawing/2014/main" id="{89FC2EB4-A30D-40D0-85A2-0E8431793A16}"/>
              </a:ext>
            </a:extLst>
          </p:cNvPr>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2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2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2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200">
                <a:solidFill>
                  <a:schemeClr val="tx1"/>
                </a:solidFill>
                <a:latin typeface="Calibri" panose="020F0502020204030204" pitchFamily="34" charset="0"/>
              </a:defRPr>
            </a:lvl9pPr>
          </a:lstStyle>
          <a:p>
            <a:fld id="{F0EF3CA9-78C0-49DA-A8D2-3ADAE21AC3E5}" type="slidenum">
              <a:rPr lang="en-US" altLang="en-US" sz="1200">
                <a:latin typeface="Arial" panose="020B0604020202020204" pitchFamily="34" charset="0"/>
              </a:rPr>
              <a:pPr/>
              <a:t>31</a:t>
            </a:fld>
            <a:endParaRPr lang="en-US" altLang="en-US" sz="1200">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a:extLst>
              <a:ext uri="{FF2B5EF4-FFF2-40B4-BE49-F238E27FC236}">
                <a16:creationId xmlns="" xmlns:a16="http://schemas.microsoft.com/office/drawing/2014/main" id="{C175C853-F4D9-4470-899C-F98B30AFC7B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 name="Notes Placeholder 2">
            <a:extLst>
              <a:ext uri="{FF2B5EF4-FFF2-40B4-BE49-F238E27FC236}">
                <a16:creationId xmlns="" xmlns:a16="http://schemas.microsoft.com/office/drawing/2014/main" id="{FDE583FE-21BF-4ADC-B1F1-71B1A40E33CB}"/>
              </a:ext>
            </a:extLst>
          </p:cNvPr>
          <p:cNvSpPr>
            <a:spLocks noGrp="1"/>
          </p:cNvSpPr>
          <p:nvPr>
            <p:ph type="body" idx="1"/>
          </p:nvPr>
        </p:nvSpPr>
        <p:spPr/>
        <p:txBody>
          <a:bodyPr>
            <a:normAutofit lnSpcReduction="10000"/>
          </a:bodyPr>
          <a:lstStyle/>
          <a:p>
            <a:pPr>
              <a:defRPr/>
            </a:pPr>
            <a:r>
              <a:rPr lang="en-US" b="1" dirty="0"/>
              <a:t>Foreground and background work</a:t>
            </a:r>
            <a:endParaRPr lang="en-US" dirty="0"/>
          </a:p>
          <a:p>
            <a:pPr lvl="1">
              <a:defRPr/>
            </a:pPr>
            <a:r>
              <a:rPr lang="en-US" dirty="0"/>
              <a:t>e.g. Spreadsheet </a:t>
            </a:r>
          </a:p>
          <a:p>
            <a:pPr lvl="2">
              <a:defRPr/>
            </a:pPr>
            <a:r>
              <a:rPr lang="en-US" dirty="0"/>
              <a:t>– one thread looking after display</a:t>
            </a:r>
          </a:p>
          <a:p>
            <a:pPr lvl="2">
              <a:buFontTx/>
              <a:buChar char="-"/>
              <a:defRPr/>
            </a:pPr>
            <a:r>
              <a:rPr lang="en-US" dirty="0"/>
              <a:t>Another thread updating results of formulae </a:t>
            </a:r>
          </a:p>
          <a:p>
            <a:pPr>
              <a:defRPr/>
            </a:pPr>
            <a:endParaRPr lang="en-US" b="1" dirty="0"/>
          </a:p>
          <a:p>
            <a:pPr>
              <a:defRPr/>
            </a:pPr>
            <a:r>
              <a:rPr lang="en-US" b="1" dirty="0"/>
              <a:t>Asynchronous processing</a:t>
            </a:r>
          </a:p>
          <a:p>
            <a:pPr lvl="1">
              <a:defRPr/>
            </a:pPr>
            <a:r>
              <a:rPr lang="en-NZ" dirty="0"/>
              <a:t>E.G. protection against power failure within a word processor, </a:t>
            </a:r>
          </a:p>
          <a:p>
            <a:pPr lvl="2">
              <a:buFontTx/>
              <a:buChar char="-"/>
              <a:defRPr/>
            </a:pPr>
            <a:r>
              <a:rPr lang="en-NZ" dirty="0"/>
              <a:t>A thread writes random access memory (RAM) buffer to disk once every minute.</a:t>
            </a:r>
          </a:p>
          <a:p>
            <a:pPr lvl="2">
              <a:buFontTx/>
              <a:buChar char="-"/>
              <a:defRPr/>
            </a:pPr>
            <a:r>
              <a:rPr lang="en-NZ" dirty="0"/>
              <a:t> this thread schedules itself directly with the OS; </a:t>
            </a:r>
          </a:p>
          <a:p>
            <a:pPr lvl="2">
              <a:buFontTx/>
              <a:buChar char="-"/>
              <a:defRPr/>
            </a:pPr>
            <a:r>
              <a:rPr lang="en-NZ" dirty="0"/>
              <a:t> no need for fancy code in the main program to provide for time checks or to coordinate input and output.</a:t>
            </a:r>
          </a:p>
          <a:p>
            <a:pPr>
              <a:defRPr/>
            </a:pPr>
            <a:endParaRPr lang="en-US" dirty="0"/>
          </a:p>
          <a:p>
            <a:pPr>
              <a:defRPr/>
            </a:pPr>
            <a:r>
              <a:rPr lang="en-US" b="1" dirty="0"/>
              <a:t>Speed of execution</a:t>
            </a:r>
          </a:p>
          <a:p>
            <a:pPr lvl="1">
              <a:defRPr/>
            </a:pPr>
            <a:r>
              <a:rPr lang="en-NZ" dirty="0"/>
              <a:t>- On thread can compute one batch of data while another thread reading the next batch from a device.</a:t>
            </a:r>
          </a:p>
          <a:p>
            <a:pPr lvl="1">
              <a:buFontTx/>
              <a:buChar char="-"/>
              <a:defRPr/>
            </a:pPr>
            <a:r>
              <a:rPr lang="en-NZ" dirty="0"/>
              <a:t> On a multiprocessor system, multiple threads from the same process may be able to execute simultaneously.</a:t>
            </a:r>
          </a:p>
          <a:p>
            <a:pPr lvl="1">
              <a:buFontTx/>
              <a:buChar char="-"/>
              <a:defRPr/>
            </a:pPr>
            <a:r>
              <a:rPr lang="en-NZ" dirty="0"/>
              <a:t> Even though one thread may be blocked for an I/O operation to read in a batch of data, another thread may be executing.</a:t>
            </a:r>
          </a:p>
          <a:p>
            <a:pPr>
              <a:defRPr/>
            </a:pPr>
            <a:r>
              <a:rPr lang="en-US" b="1" dirty="0"/>
              <a:t> </a:t>
            </a:r>
          </a:p>
          <a:p>
            <a:pPr>
              <a:defRPr/>
            </a:pPr>
            <a:r>
              <a:rPr lang="en-US" b="1" dirty="0"/>
              <a:t>Modular program structure</a:t>
            </a:r>
            <a:endParaRPr lang="en-US" dirty="0"/>
          </a:p>
          <a:p>
            <a:pPr lvl="1">
              <a:defRPr/>
            </a:pPr>
            <a:r>
              <a:rPr lang="en-NZ" dirty="0"/>
              <a:t>- Threads make it easier to design programs which involve a variety of activities or a variety of sources and destinations of input and output.</a:t>
            </a:r>
            <a:endParaRPr lang="en-US" dirty="0"/>
          </a:p>
        </p:txBody>
      </p:sp>
      <p:sp>
        <p:nvSpPr>
          <p:cNvPr id="60420" name="Slide Number Placeholder 3">
            <a:extLst>
              <a:ext uri="{FF2B5EF4-FFF2-40B4-BE49-F238E27FC236}">
                <a16:creationId xmlns="" xmlns:a16="http://schemas.microsoft.com/office/drawing/2014/main" id="{7DD6CC5F-9733-4390-A020-06B0847D05AE}"/>
              </a:ext>
            </a:extLst>
          </p:cNvPr>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2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2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2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200">
                <a:solidFill>
                  <a:schemeClr val="tx1"/>
                </a:solidFill>
                <a:latin typeface="Calibri" panose="020F0502020204030204" pitchFamily="34" charset="0"/>
              </a:defRPr>
            </a:lvl9pPr>
          </a:lstStyle>
          <a:p>
            <a:fld id="{35D00B69-A498-4787-97B8-B587FF1DD4B9}" type="slidenum">
              <a:rPr lang="en-US" altLang="en-US" sz="1200">
                <a:latin typeface="Arial" panose="020B0604020202020204" pitchFamily="34" charset="0"/>
              </a:rPr>
              <a:pPr/>
              <a:t>33</a:t>
            </a:fld>
            <a:endParaRPr lang="en-US" altLang="en-US" sz="1200">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a:extLst>
              <a:ext uri="{FF2B5EF4-FFF2-40B4-BE49-F238E27FC236}">
                <a16:creationId xmlns="" xmlns:a16="http://schemas.microsoft.com/office/drawing/2014/main" id="{6DF3270B-7265-4358-AF97-D86CDCEF72C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54275" name="Notes Placeholder 2">
            <a:extLst>
              <a:ext uri="{FF2B5EF4-FFF2-40B4-BE49-F238E27FC236}">
                <a16:creationId xmlns="" xmlns:a16="http://schemas.microsoft.com/office/drawing/2014/main" id="{4759EAB4-6D09-4879-AB5A-41163E3D4296}"/>
              </a:ext>
            </a:extLst>
          </p:cNvPr>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4276" name="Slide Number Placeholder 3">
            <a:extLst>
              <a:ext uri="{FF2B5EF4-FFF2-40B4-BE49-F238E27FC236}">
                <a16:creationId xmlns="" xmlns:a16="http://schemas.microsoft.com/office/drawing/2014/main" id="{8D3242F9-1EDE-41D1-8206-17648FECE9A7}"/>
              </a:ext>
            </a:extLst>
          </p:cNvPr>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2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2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2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200">
                <a:solidFill>
                  <a:schemeClr val="tx1"/>
                </a:solidFill>
                <a:latin typeface="Calibri" panose="020F0502020204030204" pitchFamily="34" charset="0"/>
              </a:defRPr>
            </a:lvl9pPr>
          </a:lstStyle>
          <a:p>
            <a:fld id="{9618A405-02AE-4AD9-8863-36F56F573D09}" type="slidenum">
              <a:rPr lang="en-US" altLang="en-US" sz="1200">
                <a:latin typeface="Arial" panose="020B0604020202020204" pitchFamily="34" charset="0"/>
              </a:rPr>
              <a:pPr/>
              <a:t>34</a:t>
            </a:fld>
            <a:endParaRPr lang="en-US" altLang="en-US" sz="120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noFill/>
          <a:ln>
            <a:solidFill>
              <a:srgbClr val="000000"/>
            </a:solidFill>
            <a:miter lim="800000"/>
            <a:headEnd/>
            <a:tailEnd/>
          </a:ln>
        </p:spPr>
      </p:sp>
      <p:sp>
        <p:nvSpPr>
          <p:cNvPr id="76803"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a:t>Note: In this chapter, reference is occasionally made to virtual memory. Much of the time, we can ignore this concept in dealing with processes, but at certain</a:t>
            </a:r>
          </a:p>
          <a:p>
            <a:r>
              <a:rPr lang="en-NZ"/>
              <a:t>points in the discussion, virtual memory considerations are pertinent. Virtual memory is not discussed in detail until Chapter 8.</a:t>
            </a:r>
          </a:p>
          <a:p>
            <a:endParaRPr lang="en-NZ"/>
          </a:p>
          <a:p>
            <a:r>
              <a:rPr lang="en-NZ"/>
              <a:t>Refer students to a brief overview which is provided in Chapter 2.</a:t>
            </a:r>
          </a:p>
        </p:txBody>
      </p:sp>
      <p:sp>
        <p:nvSpPr>
          <p:cNvPr id="4" name="Slide Number Placeholder 3"/>
          <p:cNvSpPr>
            <a:spLocks noGrp="1"/>
          </p:cNvSpPr>
          <p:nvPr>
            <p:ph type="sldNum" sz="quarter" idx="5"/>
          </p:nvPr>
        </p:nvSpPr>
        <p:spPr/>
        <p:txBody>
          <a:bodyPr/>
          <a:lstStyle/>
          <a:p>
            <a:pPr>
              <a:defRPr/>
            </a:pPr>
            <a:fld id="{AD2618F8-D268-4533-AC7B-88014DB2DB1A}" type="slidenum">
              <a:rPr lang="en-US" smtClean="0"/>
              <a:pPr>
                <a:defRPr/>
              </a:pPr>
              <a:t>2</a:t>
            </a:fld>
            <a:endParaRPr lang="en-US" dirty="0"/>
          </a:p>
        </p:txBody>
      </p:sp>
    </p:spTree>
    <p:extLst>
      <p:ext uri="{BB962C8B-B14F-4D97-AF65-F5344CB8AC3E}">
        <p14:creationId xmlns="" xmlns:p14="http://schemas.microsoft.com/office/powerpoint/2010/main" val="28654999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p:spPr>
      </p:sp>
      <p:sp>
        <p:nvSpPr>
          <p:cNvPr id="8089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 name="Slide Number Placeholder 3"/>
          <p:cNvSpPr>
            <a:spLocks noGrp="1"/>
          </p:cNvSpPr>
          <p:nvPr>
            <p:ph type="sldNum" sz="quarter" idx="5"/>
          </p:nvPr>
        </p:nvSpPr>
        <p:spPr/>
        <p:txBody>
          <a:bodyPr/>
          <a:lstStyle/>
          <a:p>
            <a:pPr>
              <a:defRPr/>
            </a:pPr>
            <a:fld id="{E6650BF8-0F4D-402D-AA41-9AFF29C796AD}" type="slidenum">
              <a:rPr lang="en-US" smtClean="0"/>
              <a:pPr>
                <a:defRPr/>
              </a:pPr>
              <a:t>4</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p:spPr>
      </p:sp>
      <p:sp>
        <p:nvSpPr>
          <p:cNvPr id="8192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 name="Slide Number Placeholder 3"/>
          <p:cNvSpPr>
            <a:spLocks noGrp="1"/>
          </p:cNvSpPr>
          <p:nvPr>
            <p:ph type="sldNum" sz="quarter" idx="5"/>
          </p:nvPr>
        </p:nvSpPr>
        <p:spPr/>
        <p:txBody>
          <a:bodyPr/>
          <a:lstStyle/>
          <a:p>
            <a:pPr>
              <a:defRPr/>
            </a:pPr>
            <a:fld id="{8952DDD3-6431-4B3F-9900-54D16D458BB1}" type="slidenum">
              <a:rPr lang="en-US" smtClean="0"/>
              <a:pPr>
                <a:defRPr/>
              </a:pPr>
              <a:t>6</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p:spPr>
      </p:sp>
      <p:sp>
        <p:nvSpPr>
          <p:cNvPr id="8499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 name="Slide Number Placeholder 3"/>
          <p:cNvSpPr>
            <a:spLocks noGrp="1"/>
          </p:cNvSpPr>
          <p:nvPr>
            <p:ph type="sldNum" sz="quarter" idx="5"/>
          </p:nvPr>
        </p:nvSpPr>
        <p:spPr/>
        <p:txBody>
          <a:bodyPr/>
          <a:lstStyle/>
          <a:p>
            <a:pPr>
              <a:defRPr/>
            </a:pPr>
            <a:fld id="{323D1813-6547-4331-9583-B4D5FC1B85E8}" type="slidenum">
              <a:rPr lang="en-US" smtClean="0"/>
              <a:pPr>
                <a:defRPr/>
              </a:pPr>
              <a:t>8</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p:spPr>
      </p:sp>
      <p:sp>
        <p:nvSpPr>
          <p:cNvPr id="860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NZ"/>
          </a:p>
        </p:txBody>
      </p:sp>
      <p:sp>
        <p:nvSpPr>
          <p:cNvPr id="4" name="Slide Number Placeholder 3"/>
          <p:cNvSpPr>
            <a:spLocks noGrp="1"/>
          </p:cNvSpPr>
          <p:nvPr>
            <p:ph type="sldNum" sz="quarter" idx="5"/>
          </p:nvPr>
        </p:nvSpPr>
        <p:spPr/>
        <p:txBody>
          <a:bodyPr/>
          <a:lstStyle/>
          <a:p>
            <a:pPr>
              <a:defRPr/>
            </a:pPr>
            <a:fld id="{64965C04-C689-49DA-94C2-EEA8D4D97607}" type="slidenum">
              <a:rPr lang="en-US" smtClean="0"/>
              <a:pPr>
                <a:defRPr/>
              </a:pPr>
              <a:t>9</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noFill/>
          <a:ln>
            <a:solidFill>
              <a:srgbClr val="000000"/>
            </a:solidFill>
            <a:miter lim="800000"/>
            <a:headEnd/>
            <a:tailEnd/>
          </a:ln>
        </p:spPr>
      </p:sp>
      <p:sp>
        <p:nvSpPr>
          <p:cNvPr id="87043"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b="1"/>
              <a:t>Animated slide</a:t>
            </a:r>
          </a:p>
          <a:p>
            <a:r>
              <a:rPr lang="en-NZ"/>
              <a:t>Wipes down to give impression of process progression</a:t>
            </a:r>
          </a:p>
        </p:txBody>
      </p:sp>
      <p:sp>
        <p:nvSpPr>
          <p:cNvPr id="4" name="Slide Number Placeholder 3"/>
          <p:cNvSpPr>
            <a:spLocks noGrp="1"/>
          </p:cNvSpPr>
          <p:nvPr>
            <p:ph type="sldNum" sz="quarter" idx="5"/>
          </p:nvPr>
        </p:nvSpPr>
        <p:spPr/>
        <p:txBody>
          <a:bodyPr/>
          <a:lstStyle/>
          <a:p>
            <a:pPr>
              <a:defRPr/>
            </a:pPr>
            <a:fld id="{9CA27C5B-F4FA-400B-8B07-28A71891380C}" type="slidenum">
              <a:rPr lang="en-US" smtClean="0"/>
              <a:pPr>
                <a:defRPr/>
              </a:pPr>
              <a:t>10</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p:spPr>
      </p:sp>
      <p:sp>
        <p:nvSpPr>
          <p:cNvPr id="88067" name="Notes Placeholder 2"/>
          <p:cNvSpPr>
            <a:spLocks noGrp="1"/>
          </p:cNvSpPr>
          <p:nvPr>
            <p:ph type="body" idx="1"/>
          </p:nvPr>
        </p:nvSpPr>
        <p:spPr bwMode="auto">
          <a:noFill/>
        </p:spPr>
        <p:txBody>
          <a:bodyPr wrap="square" numCol="1" anchor="t" anchorCtr="0" compatLnSpc="1">
            <a:prstTxWarp prst="textNoShape">
              <a:avLst/>
            </a:prstTxWarp>
            <a:normAutofit lnSpcReduction="10000"/>
          </a:bodyPr>
          <a:lstStyle/>
          <a:p>
            <a:r>
              <a:rPr lang="en-NZ" b="1"/>
              <a:t>Animated slide </a:t>
            </a:r>
          </a:p>
          <a:p>
            <a:r>
              <a:rPr lang="en-NZ" b="1"/>
              <a:t>Explain the scenario then click for the animation</a:t>
            </a:r>
          </a:p>
          <a:p>
            <a:endParaRPr lang="en-NZ"/>
          </a:p>
          <a:p>
            <a:r>
              <a:rPr lang="en-NZ"/>
              <a:t>The shaded areas represent code executed by the dispatcher. </a:t>
            </a:r>
          </a:p>
          <a:p>
            <a:endParaRPr lang="en-NZ"/>
          </a:p>
          <a:p>
            <a:r>
              <a:rPr lang="en-NZ"/>
              <a:t>The same sequence of instructions is executed by the dispatcher in each instance because the same functionality of the dispatcher is being executed.</a:t>
            </a:r>
          </a:p>
          <a:p>
            <a:endParaRPr lang="en-NZ"/>
          </a:p>
          <a:p>
            <a:r>
              <a:rPr lang="en-NZ"/>
              <a:t>We assume that the OS only allows a process to continue execution for a maximum of six instruction cycles, after which it is interrupted; this prevents any single process from monopolizing processor time. </a:t>
            </a:r>
          </a:p>
          <a:p>
            <a:endParaRPr lang="en-NZ"/>
          </a:p>
          <a:p>
            <a:r>
              <a:rPr lang="en-NZ" b="1"/>
              <a:t>Animate here</a:t>
            </a:r>
          </a:p>
          <a:p>
            <a:r>
              <a:rPr lang="en-NZ"/>
              <a:t>The first six instructions of process A are executed, followed by a time-out and the execution of some code in the dispatcher, which executes six instructions before  turning control to process B2. </a:t>
            </a:r>
          </a:p>
          <a:p>
            <a:endParaRPr lang="en-NZ"/>
          </a:p>
          <a:p>
            <a:r>
              <a:rPr lang="en-NZ"/>
              <a:t>After four instructions are executed, process B requests an I/O action for which it must wait. Therefore, the processor stops executing process B and moves on, via the dispatcher, to process C. </a:t>
            </a:r>
          </a:p>
          <a:p>
            <a:endParaRPr lang="en-NZ"/>
          </a:p>
          <a:p>
            <a:r>
              <a:rPr lang="en-NZ"/>
              <a:t>After a time-out, the processor moves back to process A. When this process times out, process B is still waiting for the</a:t>
            </a:r>
          </a:p>
          <a:p>
            <a:r>
              <a:rPr lang="en-NZ"/>
              <a:t>I/O operation to complete, so the dispatcher moves on to process C again.</a:t>
            </a:r>
          </a:p>
        </p:txBody>
      </p:sp>
      <p:sp>
        <p:nvSpPr>
          <p:cNvPr id="4" name="Slide Number Placeholder 3"/>
          <p:cNvSpPr>
            <a:spLocks noGrp="1"/>
          </p:cNvSpPr>
          <p:nvPr>
            <p:ph type="sldNum" sz="quarter" idx="5"/>
          </p:nvPr>
        </p:nvSpPr>
        <p:spPr/>
        <p:txBody>
          <a:bodyPr/>
          <a:lstStyle/>
          <a:p>
            <a:pPr>
              <a:defRPr/>
            </a:pPr>
            <a:fld id="{056AEC75-E019-47DE-AC87-52BFE10B0F02}" type="slidenum">
              <a:rPr lang="en-US" smtClean="0"/>
              <a:pPr>
                <a:defRPr/>
              </a:pPr>
              <a:t>11</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p:spPr>
      </p:sp>
      <p:sp>
        <p:nvSpPr>
          <p:cNvPr id="9011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a:t>Emphasize that you are introducing a </a:t>
            </a:r>
            <a:r>
              <a:rPr lang="en-US" b="1" i="1" dirty="0"/>
              <a:t>Simple </a:t>
            </a:r>
            <a:r>
              <a:rPr lang="en-US" dirty="0"/>
              <a:t>model and that this will be expanded.</a:t>
            </a:r>
          </a:p>
          <a:p>
            <a:endParaRPr lang="en-US" dirty="0"/>
          </a:p>
          <a:p>
            <a:r>
              <a:rPr lang="en-NZ" dirty="0"/>
              <a:t>The operating system’s principal responsibility is controlling the execution of processes;</a:t>
            </a:r>
          </a:p>
          <a:p>
            <a:pPr lvl="1"/>
            <a:r>
              <a:rPr lang="en-NZ" dirty="0"/>
              <a:t>this includes determining the interleaving pattern for execution and allocating resources to processes. </a:t>
            </a:r>
          </a:p>
          <a:p>
            <a:pPr lvl="1"/>
            <a:endParaRPr lang="en-NZ" dirty="0"/>
          </a:p>
          <a:p>
            <a:r>
              <a:rPr lang="en-NZ" dirty="0"/>
              <a:t>The first step in designing an OS to control processes is to describe the behaviour that we would like the processes to exhibit. In the most simple model, a process is either running, or it is not.</a:t>
            </a:r>
          </a:p>
        </p:txBody>
      </p:sp>
      <p:sp>
        <p:nvSpPr>
          <p:cNvPr id="4" name="Slide Number Placeholder 3"/>
          <p:cNvSpPr>
            <a:spLocks noGrp="1"/>
          </p:cNvSpPr>
          <p:nvPr>
            <p:ph type="sldNum" sz="quarter" idx="5"/>
          </p:nvPr>
        </p:nvSpPr>
        <p:spPr/>
        <p:txBody>
          <a:bodyPr/>
          <a:lstStyle/>
          <a:p>
            <a:pPr>
              <a:defRPr/>
            </a:pPr>
            <a:fld id="{C54F8539-BF8E-4D95-81BE-F076B4C5CF07}" type="slidenum">
              <a:rPr lang="en-US" smtClean="0"/>
              <a:pPr>
                <a:defRPr/>
              </a:pPr>
              <a:t>13</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4000">
                <a:solidFill>
                  <a:schemeClr val="accent1"/>
                </a:solidFill>
                <a:latin typeface="Algerian" panose="04020705040A02060702" pitchFamily="82" charset="0"/>
              </a:defRPr>
            </a:lvl1pPr>
          </a:lstStyle>
          <a:p>
            <a:r>
              <a:rPr lang="en-US" dirty="0"/>
              <a:t>Click to edit Master title style</a:t>
            </a:r>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1DCDC78-6E36-4D2D-84C0-2CE99EEE2D06}" type="datetime1">
              <a:rPr lang="en-US" smtClean="0"/>
              <a:pPr/>
              <a:t>5/9/2024</a:t>
            </a:fld>
            <a:endParaRPr lang="en-US" dirty="0"/>
          </a:p>
        </p:txBody>
      </p:sp>
      <p:sp>
        <p:nvSpPr>
          <p:cNvPr id="5" name="Footer Placeholder 4"/>
          <p:cNvSpPr>
            <a:spLocks noGrp="1"/>
          </p:cNvSpPr>
          <p:nvPr>
            <p:ph type="ftr" sz="quarter" idx="11"/>
          </p:nvPr>
        </p:nvSpPr>
        <p:spPr/>
        <p:txBody>
          <a:bodyPr/>
          <a:lstStyle/>
          <a:p>
            <a:r>
              <a:rPr lang="en-US"/>
              <a:t>Shri Sunshine Education instirute</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 xmlns:p14="http://schemas.microsoft.com/office/powerpoint/2010/main" val="115686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E77E199-3344-49A5-9735-628EDEDFC058}" type="datetime1">
              <a:rPr lang="en-US" smtClean="0"/>
              <a:pPr/>
              <a:t>5/9/2024</a:t>
            </a:fld>
            <a:endParaRPr lang="en-US" dirty="0"/>
          </a:p>
        </p:txBody>
      </p:sp>
      <p:sp>
        <p:nvSpPr>
          <p:cNvPr id="5" name="Footer Placeholder 4"/>
          <p:cNvSpPr>
            <a:spLocks noGrp="1"/>
          </p:cNvSpPr>
          <p:nvPr>
            <p:ph type="ftr" sz="quarter" idx="11"/>
          </p:nvPr>
        </p:nvSpPr>
        <p:spPr/>
        <p:txBody>
          <a:bodyPr/>
          <a:lstStyle/>
          <a:p>
            <a:r>
              <a:rPr lang="en-US"/>
              <a:t>Shri Sunshine Education instirute</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 xmlns:p14="http://schemas.microsoft.com/office/powerpoint/2010/main" val="13896389"/>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E77E199-3344-49A5-9735-628EDEDFC058}" type="datetime1">
              <a:rPr lang="en-US" smtClean="0"/>
              <a:pPr/>
              <a:t>5/9/2024</a:t>
            </a:fld>
            <a:endParaRPr lang="en-US" dirty="0"/>
          </a:p>
        </p:txBody>
      </p:sp>
      <p:sp>
        <p:nvSpPr>
          <p:cNvPr id="5" name="Footer Placeholder 4"/>
          <p:cNvSpPr>
            <a:spLocks noGrp="1"/>
          </p:cNvSpPr>
          <p:nvPr>
            <p:ph type="ftr" sz="quarter" idx="11"/>
          </p:nvPr>
        </p:nvSpPr>
        <p:spPr/>
        <p:txBody>
          <a:bodyPr/>
          <a:lstStyle/>
          <a:p>
            <a:r>
              <a:rPr lang="en-US"/>
              <a:t>Shri Sunshine Education instirute</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 xmlns:p14="http://schemas.microsoft.com/office/powerpoint/2010/main" val="2797526669"/>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E77E199-3344-49A5-9735-628EDEDFC058}" type="datetime1">
              <a:rPr lang="en-US" smtClean="0"/>
              <a:pPr/>
              <a:t>5/9/2024</a:t>
            </a:fld>
            <a:endParaRPr lang="en-US" dirty="0"/>
          </a:p>
        </p:txBody>
      </p:sp>
      <p:sp>
        <p:nvSpPr>
          <p:cNvPr id="5" name="Footer Placeholder 4"/>
          <p:cNvSpPr>
            <a:spLocks noGrp="1"/>
          </p:cNvSpPr>
          <p:nvPr>
            <p:ph type="ftr" sz="quarter" idx="11"/>
          </p:nvPr>
        </p:nvSpPr>
        <p:spPr/>
        <p:txBody>
          <a:bodyPr/>
          <a:lstStyle/>
          <a:p>
            <a:r>
              <a:rPr lang="en-US"/>
              <a:t>Shri Sunshine Education instirute</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 xmlns:p14="http://schemas.microsoft.com/office/powerpoint/2010/main" val="3455282831"/>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E77E199-3344-49A5-9735-628EDEDFC058}" type="datetime1">
              <a:rPr lang="en-US" smtClean="0"/>
              <a:pPr/>
              <a:t>5/9/2024</a:t>
            </a:fld>
            <a:endParaRPr lang="en-US" dirty="0"/>
          </a:p>
        </p:txBody>
      </p:sp>
      <p:sp>
        <p:nvSpPr>
          <p:cNvPr id="5" name="Footer Placeholder 4"/>
          <p:cNvSpPr>
            <a:spLocks noGrp="1"/>
          </p:cNvSpPr>
          <p:nvPr>
            <p:ph type="ftr" sz="quarter" idx="11"/>
          </p:nvPr>
        </p:nvSpPr>
        <p:spPr/>
        <p:txBody>
          <a:bodyPr/>
          <a:lstStyle/>
          <a:p>
            <a:r>
              <a:rPr lang="en-US"/>
              <a:t>Shri Sunshine Education instirute</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 xmlns:p14="http://schemas.microsoft.com/office/powerpoint/2010/main" val="2956952841"/>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E77E199-3344-49A5-9735-628EDEDFC058}" type="datetime1">
              <a:rPr lang="en-US" smtClean="0"/>
              <a:pPr/>
              <a:t>5/9/2024</a:t>
            </a:fld>
            <a:endParaRPr lang="en-US" dirty="0"/>
          </a:p>
        </p:txBody>
      </p:sp>
      <p:sp>
        <p:nvSpPr>
          <p:cNvPr id="5" name="Footer Placeholder 4"/>
          <p:cNvSpPr>
            <a:spLocks noGrp="1"/>
          </p:cNvSpPr>
          <p:nvPr>
            <p:ph type="ftr" sz="quarter" idx="11"/>
          </p:nvPr>
        </p:nvSpPr>
        <p:spPr/>
        <p:txBody>
          <a:bodyPr/>
          <a:lstStyle/>
          <a:p>
            <a:r>
              <a:rPr lang="en-US"/>
              <a:t>Shri Sunshine Education instirute</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 xmlns:p14="http://schemas.microsoft.com/office/powerpoint/2010/main" val="3843664493"/>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EE0A47-B072-44F9-B2EC-A1561457A48A}" type="datetime1">
              <a:rPr lang="en-US" smtClean="0"/>
              <a:pPr/>
              <a:t>5/9/2024</a:t>
            </a:fld>
            <a:endParaRPr lang="en-US" dirty="0"/>
          </a:p>
        </p:txBody>
      </p:sp>
      <p:sp>
        <p:nvSpPr>
          <p:cNvPr id="5" name="Footer Placeholder 4"/>
          <p:cNvSpPr>
            <a:spLocks noGrp="1"/>
          </p:cNvSpPr>
          <p:nvPr>
            <p:ph type="ftr" sz="quarter" idx="11"/>
          </p:nvPr>
        </p:nvSpPr>
        <p:spPr/>
        <p:txBody>
          <a:bodyPr/>
          <a:lstStyle/>
          <a:p>
            <a:r>
              <a:rPr lang="en-US"/>
              <a:t>Shri Sunshine Education instirute</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 xmlns:p14="http://schemas.microsoft.com/office/powerpoint/2010/main" val="40663562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CAF850-B864-4212-AA3B-D27FBCB5DCCB}" type="datetime1">
              <a:rPr lang="en-US" smtClean="0"/>
              <a:pPr/>
              <a:t>5/9/2024</a:t>
            </a:fld>
            <a:endParaRPr lang="en-US" dirty="0"/>
          </a:p>
        </p:txBody>
      </p:sp>
      <p:sp>
        <p:nvSpPr>
          <p:cNvPr id="5" name="Footer Placeholder 4"/>
          <p:cNvSpPr>
            <a:spLocks noGrp="1"/>
          </p:cNvSpPr>
          <p:nvPr>
            <p:ph type="ftr" sz="quarter" idx="11"/>
          </p:nvPr>
        </p:nvSpPr>
        <p:spPr/>
        <p:txBody>
          <a:bodyPr/>
          <a:lstStyle/>
          <a:p>
            <a:r>
              <a:rPr lang="en-US"/>
              <a:t>Shri Sunshine Education instirute</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 xmlns:p14="http://schemas.microsoft.com/office/powerpoint/2010/main" val="486148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2367093"/>
            <a:ext cx="777287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4D99695E-8FD9-4D8E-96B0-78AA00CD9323}" type="datetimeFigureOut">
              <a:rPr lang="en-US" smtClean="0"/>
              <a:pPr>
                <a:defRPr/>
              </a:pPr>
              <a:t>5/9/2024</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9511079E-7B82-42A3-B175-272794B68EE8}" type="slidenum">
              <a:rPr lang="en-US" altLang="en-US" smtClean="0"/>
              <a:pPr/>
              <a:t>‹#›</a:t>
            </a:fld>
            <a:endParaRPr lang="en-US" altLang="en-US"/>
          </a:p>
        </p:txBody>
      </p:sp>
    </p:spTree>
    <p:extLst>
      <p:ext uri="{BB962C8B-B14F-4D97-AF65-F5344CB8AC3E}">
        <p14:creationId xmlns="" xmlns:p14="http://schemas.microsoft.com/office/powerpoint/2010/main" val="2638717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010400" cy="1320800"/>
          </a:xfrm>
        </p:spPr>
        <p:txBody>
          <a:bodyPr/>
          <a:lstStyle>
            <a:lvl1pPr>
              <a:defRPr>
                <a:latin typeface="Algerian" panose="04020705040A02060702" pitchFamily="82" charset="0"/>
              </a:defRPr>
            </a:lvl1pPr>
          </a:lstStyle>
          <a:p>
            <a:r>
              <a:rPr lang="en-US"/>
              <a:t>Click to edit Master title style</a:t>
            </a:r>
            <a:endParaRPr lang="en-US" dirty="0"/>
          </a:p>
        </p:txBody>
      </p:sp>
      <p:sp>
        <p:nvSpPr>
          <p:cNvPr id="3" name="Content Placeholder 2"/>
          <p:cNvSpPr>
            <a:spLocks noGrp="1"/>
          </p:cNvSpPr>
          <p:nvPr>
            <p:ph idx="1"/>
          </p:nvPr>
        </p:nvSpPr>
        <p:spPr>
          <a:xfrm>
            <a:off x="96962" y="1320800"/>
            <a:ext cx="8894638" cy="5384800"/>
          </a:xfrm>
        </p:spPr>
        <p:txBody>
          <a:bodyPr>
            <a:normAutofit/>
          </a:bodyPr>
          <a:lstStyle>
            <a:lvl1pPr>
              <a:defRPr sz="2300"/>
            </a:lvl1pPr>
            <a:lvl2pPr>
              <a:defRPr sz="2300"/>
            </a:lvl2pPr>
            <a:lvl3pPr>
              <a:defRPr sz="2300"/>
            </a:lvl3pPr>
            <a:lvl4pPr>
              <a:defRPr sz="2300"/>
            </a:lvl4pPr>
            <a:lvl5pPr>
              <a:defRPr sz="23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257706-9C11-4977-ABD8-F4EFB327227C}" type="datetime1">
              <a:rPr lang="en-US" smtClean="0"/>
              <a:pPr/>
              <a:t>5/9/2024</a:t>
            </a:fld>
            <a:endParaRPr lang="en-US" dirty="0"/>
          </a:p>
        </p:txBody>
      </p:sp>
      <p:sp>
        <p:nvSpPr>
          <p:cNvPr id="5" name="Footer Placeholder 4"/>
          <p:cNvSpPr>
            <a:spLocks noGrp="1"/>
          </p:cNvSpPr>
          <p:nvPr>
            <p:ph type="ftr" sz="quarter" idx="11"/>
          </p:nvPr>
        </p:nvSpPr>
        <p:spPr/>
        <p:txBody>
          <a:bodyPr/>
          <a:lstStyle/>
          <a:p>
            <a:r>
              <a:rPr lang="en-US"/>
              <a:t>Shri Sunshine Education instirute</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 xmlns:p14="http://schemas.microsoft.com/office/powerpoint/2010/main" val="3561427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90F8087-169D-40CB-BA40-966A7FB03101}" type="datetime1">
              <a:rPr lang="en-US" smtClean="0"/>
              <a:pPr/>
              <a:t>5/9/2024</a:t>
            </a:fld>
            <a:endParaRPr lang="en-US" dirty="0"/>
          </a:p>
        </p:txBody>
      </p:sp>
      <p:sp>
        <p:nvSpPr>
          <p:cNvPr id="5" name="Footer Placeholder 4"/>
          <p:cNvSpPr>
            <a:spLocks noGrp="1"/>
          </p:cNvSpPr>
          <p:nvPr>
            <p:ph type="ftr" sz="quarter" idx="11"/>
          </p:nvPr>
        </p:nvSpPr>
        <p:spPr/>
        <p:txBody>
          <a:bodyPr/>
          <a:lstStyle/>
          <a:p>
            <a:r>
              <a:rPr lang="en-US"/>
              <a:t>Shri Sunshine Education instirute</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 xmlns:p14="http://schemas.microsoft.com/office/powerpoint/2010/main" val="1691398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FFF1E7-77FB-422A-B41B-88386939D291}" type="datetime1">
              <a:rPr lang="en-US" smtClean="0"/>
              <a:pPr/>
              <a:t>5/9/2024</a:t>
            </a:fld>
            <a:endParaRPr lang="en-US" dirty="0"/>
          </a:p>
        </p:txBody>
      </p:sp>
      <p:sp>
        <p:nvSpPr>
          <p:cNvPr id="6" name="Footer Placeholder 5"/>
          <p:cNvSpPr>
            <a:spLocks noGrp="1"/>
          </p:cNvSpPr>
          <p:nvPr>
            <p:ph type="ftr" sz="quarter" idx="11"/>
          </p:nvPr>
        </p:nvSpPr>
        <p:spPr/>
        <p:txBody>
          <a:bodyPr/>
          <a:lstStyle/>
          <a:p>
            <a:r>
              <a:rPr lang="en-US"/>
              <a:t>Shri Sunshine Education instirute</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 xmlns:p14="http://schemas.microsoft.com/office/powerpoint/2010/main" val="1320751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09B4A1-7392-4F3F-AFE9-BC25199131D8}" type="datetime1">
              <a:rPr lang="en-US" smtClean="0"/>
              <a:pPr/>
              <a:t>5/9/2024</a:t>
            </a:fld>
            <a:endParaRPr lang="en-US" dirty="0"/>
          </a:p>
        </p:txBody>
      </p:sp>
      <p:sp>
        <p:nvSpPr>
          <p:cNvPr id="8" name="Footer Placeholder 7"/>
          <p:cNvSpPr>
            <a:spLocks noGrp="1"/>
          </p:cNvSpPr>
          <p:nvPr>
            <p:ph type="ftr" sz="quarter" idx="11"/>
          </p:nvPr>
        </p:nvSpPr>
        <p:spPr/>
        <p:txBody>
          <a:bodyPr/>
          <a:lstStyle/>
          <a:p>
            <a:r>
              <a:rPr lang="en-US"/>
              <a:t>Shri Sunshine Education instirute</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 xmlns:p14="http://schemas.microsoft.com/office/powerpoint/2010/main" val="3841553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F70D13-AAF9-4341-B741-99C3ADE0DC1E}" type="datetime1">
              <a:rPr lang="en-US" smtClean="0"/>
              <a:pPr/>
              <a:t>5/9/2024</a:t>
            </a:fld>
            <a:endParaRPr lang="en-US" dirty="0"/>
          </a:p>
        </p:txBody>
      </p:sp>
      <p:sp>
        <p:nvSpPr>
          <p:cNvPr id="4" name="Footer Placeholder 3"/>
          <p:cNvSpPr>
            <a:spLocks noGrp="1"/>
          </p:cNvSpPr>
          <p:nvPr>
            <p:ph type="ftr" sz="quarter" idx="11"/>
          </p:nvPr>
        </p:nvSpPr>
        <p:spPr/>
        <p:txBody>
          <a:bodyPr/>
          <a:lstStyle/>
          <a:p>
            <a:r>
              <a:rPr lang="en-US"/>
              <a:t>Shri Sunshine Education instirute</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 xmlns:p14="http://schemas.microsoft.com/office/powerpoint/2010/main" val="3672530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67D9B8-98DE-4A4D-A7A4-36E5772D43FD}" type="datetime1">
              <a:rPr lang="en-US" smtClean="0"/>
              <a:pPr/>
              <a:t>5/9/2024</a:t>
            </a:fld>
            <a:endParaRPr lang="en-US" dirty="0"/>
          </a:p>
        </p:txBody>
      </p:sp>
      <p:sp>
        <p:nvSpPr>
          <p:cNvPr id="3" name="Footer Placeholder 2"/>
          <p:cNvSpPr>
            <a:spLocks noGrp="1"/>
          </p:cNvSpPr>
          <p:nvPr>
            <p:ph type="ftr" sz="quarter" idx="11"/>
          </p:nvPr>
        </p:nvSpPr>
        <p:spPr/>
        <p:txBody>
          <a:bodyPr/>
          <a:lstStyle/>
          <a:p>
            <a:r>
              <a:rPr lang="en-US"/>
              <a:t>Shri Sunshine Education instirute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 xmlns:p14="http://schemas.microsoft.com/office/powerpoint/2010/main" val="4144796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B100F4D-B920-41D4-8B89-02F2DBDCB7D7}" type="datetime1">
              <a:rPr lang="en-US" smtClean="0"/>
              <a:pPr/>
              <a:t>5/9/2024</a:t>
            </a:fld>
            <a:endParaRPr lang="en-US" dirty="0"/>
          </a:p>
        </p:txBody>
      </p:sp>
      <p:sp>
        <p:nvSpPr>
          <p:cNvPr id="6" name="Footer Placeholder 5"/>
          <p:cNvSpPr>
            <a:spLocks noGrp="1"/>
          </p:cNvSpPr>
          <p:nvPr>
            <p:ph type="ftr" sz="quarter" idx="11"/>
          </p:nvPr>
        </p:nvSpPr>
        <p:spPr/>
        <p:txBody>
          <a:bodyPr/>
          <a:lstStyle/>
          <a:p>
            <a:r>
              <a:rPr lang="en-US"/>
              <a:t>Shri Sunshine Education instirute</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 xmlns:p14="http://schemas.microsoft.com/office/powerpoint/2010/main" val="1785722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AE65D64-F1EA-406C-A106-AF1C9F12286E}" type="datetime1">
              <a:rPr lang="en-US" smtClean="0"/>
              <a:pPr/>
              <a:t>5/9/2024</a:t>
            </a:fld>
            <a:endParaRPr lang="en-US" dirty="0"/>
          </a:p>
        </p:txBody>
      </p:sp>
      <p:sp>
        <p:nvSpPr>
          <p:cNvPr id="6" name="Footer Placeholder 5"/>
          <p:cNvSpPr>
            <a:spLocks noGrp="1"/>
          </p:cNvSpPr>
          <p:nvPr>
            <p:ph type="ftr" sz="quarter" idx="11"/>
          </p:nvPr>
        </p:nvSpPr>
        <p:spPr/>
        <p:txBody>
          <a:bodyPr/>
          <a:lstStyle/>
          <a:p>
            <a:r>
              <a:rPr lang="en-US"/>
              <a:t>Shri Sunshine Education instirute</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 xmlns:p14="http://schemas.microsoft.com/office/powerpoint/2010/main" val="3456805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10782" y="23152"/>
            <a:ext cx="6946531"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84392" y="1484378"/>
            <a:ext cx="8983407" cy="52212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E77E199-3344-49A5-9735-628EDEDFC058}" type="datetime1">
              <a:rPr lang="en-US" smtClean="0"/>
              <a:pPr/>
              <a:t>5/9/2024</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Shri Sunshine Education instirute</a:t>
            </a:r>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B6F15528-21DE-4FAA-801E-634DDDAF4B2B}" type="slidenum">
              <a:rPr lang="en-US" smtClean="0"/>
              <a:pPr/>
              <a:t>‹#›</a:t>
            </a:fld>
            <a:endParaRPr lang="en-US" dirty="0"/>
          </a:p>
        </p:txBody>
      </p:sp>
    </p:spTree>
    <p:extLst>
      <p:ext uri="{BB962C8B-B14F-4D97-AF65-F5344CB8AC3E}">
        <p14:creationId xmlns="" xmlns:p14="http://schemas.microsoft.com/office/powerpoint/2010/main" val="25142768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dt="0"/>
  <p:txStyles>
    <p:titleStyle>
      <a:lvl1pPr algn="l" defTabSz="457200" rtl="0" eaLnBrk="1" latinLnBrk="0" hangingPunct="1">
        <a:spcBef>
          <a:spcPct val="0"/>
        </a:spcBef>
        <a:buNone/>
        <a:defRPr sz="3600" kern="1200">
          <a:solidFill>
            <a:schemeClr val="accent1"/>
          </a:solidFill>
          <a:latin typeface="Algerian" panose="04020705040A02060702" pitchFamily="82" charset="0"/>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3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23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23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23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23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7.xml"/><Relationship Id="rId5" Type="http://schemas.openxmlformats.org/officeDocument/2006/relationships/image" Target="../media/image15.png"/><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7.xml"/><Relationship Id="rId5" Type="http://schemas.openxmlformats.org/officeDocument/2006/relationships/image" Target="../media/image17.png"/><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en.wikipedia.org/wiki/Operating_system_kernel" TargetMode="External"/><Relationship Id="rId2" Type="http://schemas.openxmlformats.org/officeDocument/2006/relationships/hyperlink" Target="https://en.wikipedia.org/wiki/Data_structure" TargetMode="External"/><Relationship Id="rId1" Type="http://schemas.openxmlformats.org/officeDocument/2006/relationships/slideLayout" Target="../slideLayouts/slideLayout2.xml"/><Relationship Id="rId4" Type="http://schemas.openxmlformats.org/officeDocument/2006/relationships/hyperlink" Target="https://en.wikipedia.org/wiki/Thread_(computing)"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en.wikipedia.org/wiki/Program_counter" TargetMode="External"/><Relationship Id="rId2" Type="http://schemas.openxmlformats.org/officeDocument/2006/relationships/hyperlink" Target="https://en.wikipedia.org/wiki/Stack_pointer" TargetMode="External"/><Relationship Id="rId1" Type="http://schemas.openxmlformats.org/officeDocument/2006/relationships/slideLayout" Target="../slideLayouts/slideLayout2.xml"/><Relationship Id="rId6" Type="http://schemas.openxmlformats.org/officeDocument/2006/relationships/hyperlink" Target="https://en.wikipedia.org/wiki/Thread_(computing)" TargetMode="External"/><Relationship Id="rId5" Type="http://schemas.openxmlformats.org/officeDocument/2006/relationships/hyperlink" Target="https://en.wikipedia.org/wiki/Process_control_block" TargetMode="External"/><Relationship Id="rId4" Type="http://schemas.openxmlformats.org/officeDocument/2006/relationships/hyperlink" Target="https://en.wikipedia.org/wiki/Processor_register" TargetMode="Externa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400108"/>
            <a:ext cx="9144000" cy="3046988"/>
          </a:xfrm>
          <a:prstGeom prst="rect">
            <a:avLst/>
          </a:prstGeom>
        </p:spPr>
        <p:style>
          <a:lnRef idx="3">
            <a:schemeClr val="lt1"/>
          </a:lnRef>
          <a:fillRef idx="1">
            <a:schemeClr val="accent1"/>
          </a:fillRef>
          <a:effectRef idx="1">
            <a:schemeClr val="accent1"/>
          </a:effectRef>
          <a:fontRef idx="minor">
            <a:schemeClr val="lt1"/>
          </a:fontRef>
        </p:style>
        <p:txBody>
          <a:bodyPr wrap="square" anchor="ctr">
            <a:spAutoFit/>
          </a:bodyPr>
          <a:lstStyle/>
          <a:p>
            <a:pPr algn="ctr"/>
            <a:endParaRPr lang="en-US" sz="3200" b="1" dirty="0">
              <a:latin typeface="Algerian" panose="04020705040A02060702" pitchFamily="82" charset="0"/>
            </a:endParaRPr>
          </a:p>
          <a:p>
            <a:pPr algn="ctr"/>
            <a:r>
              <a:rPr lang="en-US" sz="3200" b="1" dirty="0">
                <a:latin typeface="Algerian" panose="04020705040A02060702" pitchFamily="82" charset="0"/>
              </a:rPr>
              <a:t>Unit-2</a:t>
            </a:r>
            <a:br>
              <a:rPr lang="en-US" sz="3200" b="1" dirty="0">
                <a:latin typeface="Algerian" panose="04020705040A02060702" pitchFamily="82" charset="0"/>
              </a:rPr>
            </a:br>
            <a:r>
              <a:rPr lang="en-US" sz="3200" b="1" dirty="0">
                <a:latin typeface="Algerian" panose="04020705040A02060702" pitchFamily="82" charset="0"/>
              </a:rPr>
              <a:t>Process management and thread management</a:t>
            </a:r>
          </a:p>
          <a:p>
            <a:pPr algn="ctr"/>
            <a:endParaRPr lang="en-US" sz="3200" b="1" dirty="0">
              <a:solidFill>
                <a:schemeClr val="bg1">
                  <a:lumMod val="95000"/>
                </a:schemeClr>
              </a:solidFill>
              <a:latin typeface="Algerian" panose="04020705040A02060702" pitchFamily="82" charset="0"/>
            </a:endParaRPr>
          </a:p>
          <a:p>
            <a:pPr algn="ctr"/>
            <a:endParaRPr lang="en-US" sz="3200" b="1" dirty="0">
              <a:solidFill>
                <a:schemeClr val="bg1">
                  <a:lumMod val="95000"/>
                </a:schemeClr>
              </a:solidFill>
              <a:latin typeface="Algerian" panose="04020705040A02060702" pitchFamily="82" charset="0"/>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pPr/>
              <a:t>1</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afterEffect">
                                  <p:stCondLst>
                                    <p:cond delay="0"/>
                                  </p:stCondLst>
                                  <p:iterate type="lt">
                                    <p:tmPct val="10000"/>
                                  </p:iterate>
                                  <p:childTnLst>
                                    <p:animMotion origin="layout" path="M 0.0 0.0 L 0.0 -0.07213" pathEditMode="relative" ptsTypes="">
                                      <p:cBhvr>
                                        <p:cTn id="6" dur="625" accel="50000" decel="50000" autoRev="1" fill="hold">
                                          <p:stCondLst>
                                            <p:cond delay="0"/>
                                          </p:stCondLst>
                                        </p:cTn>
                                        <p:tgtEl>
                                          <p:spTgt spid="6"/>
                                        </p:tgtEl>
                                        <p:attrNameLst>
                                          <p:attrName>ppt_x</p:attrName>
                                          <p:attrName>ppt_y</p:attrName>
                                        </p:attrNameLst>
                                      </p:cBhvr>
                                    </p:animMotion>
                                    <p:animRot by="1500000">
                                      <p:cBhvr>
                                        <p:cTn id="7" dur="313" fill="hold">
                                          <p:stCondLst>
                                            <p:cond delay="0"/>
                                          </p:stCondLst>
                                        </p:cTn>
                                        <p:tgtEl>
                                          <p:spTgt spid="6"/>
                                        </p:tgtEl>
                                        <p:attrNameLst>
                                          <p:attrName>r</p:attrName>
                                        </p:attrNameLst>
                                      </p:cBhvr>
                                    </p:animRot>
                                    <p:animRot by="-1500000">
                                      <p:cBhvr>
                                        <p:cTn id="8" dur="313" fill="hold">
                                          <p:stCondLst>
                                            <p:cond delay="313"/>
                                          </p:stCondLst>
                                        </p:cTn>
                                        <p:tgtEl>
                                          <p:spTgt spid="6"/>
                                        </p:tgtEl>
                                        <p:attrNameLst>
                                          <p:attrName>r</p:attrName>
                                        </p:attrNameLst>
                                      </p:cBhvr>
                                    </p:animRot>
                                    <p:animRot by="-1500000">
                                      <p:cBhvr>
                                        <p:cTn id="9" dur="313" fill="hold">
                                          <p:stCondLst>
                                            <p:cond delay="625"/>
                                          </p:stCondLst>
                                        </p:cTn>
                                        <p:tgtEl>
                                          <p:spTgt spid="6"/>
                                        </p:tgtEl>
                                        <p:attrNameLst>
                                          <p:attrName>r</p:attrName>
                                        </p:attrNameLst>
                                      </p:cBhvr>
                                    </p:animRot>
                                    <p:animRot by="1500000">
                                      <p:cBhvr>
                                        <p:cTn id="10" dur="313" fill="hold">
                                          <p:stCondLst>
                                            <p:cond delay="938"/>
                                          </p:stCondLst>
                                        </p:cTn>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152400"/>
            <a:ext cx="8229600" cy="868362"/>
          </a:xfrm>
        </p:spPr>
        <p:style>
          <a:lnRef idx="3">
            <a:schemeClr val="lt1"/>
          </a:lnRef>
          <a:fillRef idx="1">
            <a:schemeClr val="accent1"/>
          </a:fillRef>
          <a:effectRef idx="1">
            <a:schemeClr val="accent1"/>
          </a:effectRef>
          <a:fontRef idx="minor">
            <a:schemeClr val="lt1"/>
          </a:fontRef>
        </p:style>
        <p:txBody>
          <a:bodyPr>
            <a:normAutofit/>
          </a:bodyPr>
          <a:lstStyle/>
          <a:p>
            <a:r>
              <a:rPr lang="en-NZ" sz="2200" b="1" dirty="0">
                <a:latin typeface="Calibri" pitchFamily="34" charset="0"/>
              </a:rPr>
              <a:t>Trace from the </a:t>
            </a:r>
            <a:br>
              <a:rPr lang="en-NZ" sz="2200" b="1" dirty="0">
                <a:latin typeface="Calibri" pitchFamily="34" charset="0"/>
              </a:rPr>
            </a:br>
            <a:r>
              <a:rPr lang="en-NZ" sz="2200" b="1" dirty="0">
                <a:latin typeface="Calibri" pitchFamily="34" charset="0"/>
              </a:rPr>
              <a:t>processes point of view:</a:t>
            </a:r>
          </a:p>
        </p:txBody>
      </p:sp>
      <p:sp>
        <p:nvSpPr>
          <p:cNvPr id="17411" name="Content Placeholder 2"/>
          <p:cNvSpPr>
            <a:spLocks noGrp="1"/>
          </p:cNvSpPr>
          <p:nvPr>
            <p:ph idx="1"/>
          </p:nvPr>
        </p:nvSpPr>
        <p:spPr>
          <a:xfrm>
            <a:off x="304800" y="1219200"/>
            <a:ext cx="8229600" cy="381000"/>
          </a:xfrm>
        </p:spPr>
        <p:txBody>
          <a:bodyPr>
            <a:normAutofit lnSpcReduction="10000"/>
          </a:bodyPr>
          <a:lstStyle/>
          <a:p>
            <a:r>
              <a:rPr lang="en-NZ" sz="2000" dirty="0">
                <a:latin typeface="Calibri" pitchFamily="34" charset="0"/>
              </a:rPr>
              <a:t>Each process runs to completion</a:t>
            </a:r>
          </a:p>
          <a:p>
            <a:endParaRPr lang="en-NZ" sz="2000" dirty="0">
              <a:latin typeface="Calibri" pitchFamily="34" charset="0"/>
            </a:endParaRPr>
          </a:p>
        </p:txBody>
      </p:sp>
      <p:pic>
        <p:nvPicPr>
          <p:cNvPr id="17412" name="Content Placeholder 3" descr="Fig03_03.gif"/>
          <p:cNvPicPr>
            <a:picLocks noChangeAspect="1"/>
          </p:cNvPicPr>
          <p:nvPr/>
        </p:nvPicPr>
        <p:blipFill>
          <a:blip r:embed="rId3"/>
          <a:srcRect/>
          <a:stretch>
            <a:fillRect/>
          </a:stretch>
        </p:blipFill>
        <p:spPr bwMode="auto">
          <a:xfrm>
            <a:off x="1981200" y="1752600"/>
            <a:ext cx="5556250" cy="4514850"/>
          </a:xfrm>
          <a:prstGeom prst="rect">
            <a:avLst/>
          </a:prstGeom>
          <a:noFill/>
          <a:ln w="9525">
            <a:noFill/>
            <a:miter lim="800000"/>
            <a:headEnd/>
            <a:tailEnd/>
          </a:ln>
        </p:spPr>
      </p:pic>
      <p:sp>
        <p:nvSpPr>
          <p:cNvPr id="5" name="Rectangle 4"/>
          <p:cNvSpPr/>
          <p:nvPr/>
        </p:nvSpPr>
        <p:spPr>
          <a:xfrm>
            <a:off x="2514600" y="2133600"/>
            <a:ext cx="1524000" cy="2133600"/>
          </a:xfrm>
          <a:prstGeom prst="rect">
            <a:avLst/>
          </a:prstGeom>
          <a:solidFill>
            <a:srgbClr val="D4F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NZ" dirty="0"/>
          </a:p>
        </p:txBody>
      </p:sp>
      <p:sp>
        <p:nvSpPr>
          <p:cNvPr id="6" name="Rectangle 5"/>
          <p:cNvSpPr/>
          <p:nvPr/>
        </p:nvSpPr>
        <p:spPr>
          <a:xfrm>
            <a:off x="4114800" y="2133600"/>
            <a:ext cx="1524000" cy="2133600"/>
          </a:xfrm>
          <a:prstGeom prst="rect">
            <a:avLst/>
          </a:prstGeom>
          <a:solidFill>
            <a:srgbClr val="D4F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NZ" dirty="0"/>
          </a:p>
        </p:txBody>
      </p:sp>
      <p:sp>
        <p:nvSpPr>
          <p:cNvPr id="7" name="Rectangle 6"/>
          <p:cNvSpPr/>
          <p:nvPr/>
        </p:nvSpPr>
        <p:spPr>
          <a:xfrm>
            <a:off x="5715000" y="2133600"/>
            <a:ext cx="1524000" cy="2133600"/>
          </a:xfrm>
          <a:prstGeom prst="rect">
            <a:avLst/>
          </a:prstGeom>
          <a:solidFill>
            <a:srgbClr val="D4F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NZ"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1" fill="hold" grpId="0" nodeType="clickEffect">
                                  <p:stCondLst>
                                    <p:cond delay="0"/>
                                  </p:stCondLst>
                                  <p:childTnLst>
                                    <p:animEffect transition="out" filter="wipe(up)">
                                      <p:cBhvr>
                                        <p:cTn id="6" dur="5000"/>
                                        <p:tgtEl>
                                          <p:spTgt spid="5"/>
                                        </p:tgtEl>
                                      </p:cBhvr>
                                    </p:animEffect>
                                    <p:set>
                                      <p:cBhvr>
                                        <p:cTn id="7" dur="1" fill="hold">
                                          <p:stCondLst>
                                            <p:cond delay="4999"/>
                                          </p:stCondLst>
                                        </p:cTn>
                                        <p:tgtEl>
                                          <p:spTgt spid="5"/>
                                        </p:tgtEl>
                                        <p:attrNameLst>
                                          <p:attrName>style.visibility</p:attrName>
                                        </p:attrNameLst>
                                      </p:cBhvr>
                                      <p:to>
                                        <p:strVal val="hidden"/>
                                      </p:to>
                                    </p:set>
                                  </p:childTnLst>
                                </p:cTn>
                              </p:par>
                              <p:par>
                                <p:cTn id="8" presetID="22" presetClass="exit" presetSubtype="1" fill="hold" grpId="0" nodeType="withEffect">
                                  <p:stCondLst>
                                    <p:cond delay="0"/>
                                  </p:stCondLst>
                                  <p:childTnLst>
                                    <p:animEffect transition="out" filter="wipe(up)">
                                      <p:cBhvr>
                                        <p:cTn id="9" dur="5000"/>
                                        <p:tgtEl>
                                          <p:spTgt spid="6"/>
                                        </p:tgtEl>
                                      </p:cBhvr>
                                    </p:animEffect>
                                    <p:set>
                                      <p:cBhvr>
                                        <p:cTn id="10" dur="1" fill="hold">
                                          <p:stCondLst>
                                            <p:cond delay="4999"/>
                                          </p:stCondLst>
                                        </p:cTn>
                                        <p:tgtEl>
                                          <p:spTgt spid="6"/>
                                        </p:tgtEl>
                                        <p:attrNameLst>
                                          <p:attrName>style.visibility</p:attrName>
                                        </p:attrNameLst>
                                      </p:cBhvr>
                                      <p:to>
                                        <p:strVal val="hidden"/>
                                      </p:to>
                                    </p:set>
                                  </p:childTnLst>
                                </p:cTn>
                              </p:par>
                              <p:par>
                                <p:cTn id="11" presetID="22" presetClass="exit" presetSubtype="1" fill="hold" grpId="0" nodeType="withEffect">
                                  <p:stCondLst>
                                    <p:cond delay="0"/>
                                  </p:stCondLst>
                                  <p:childTnLst>
                                    <p:animEffect transition="out" filter="wipe(up)">
                                      <p:cBhvr>
                                        <p:cTn id="12" dur="5000"/>
                                        <p:tgtEl>
                                          <p:spTgt spid="7"/>
                                        </p:tgtEl>
                                      </p:cBhvr>
                                    </p:animEffect>
                                    <p:set>
                                      <p:cBhvr>
                                        <p:cTn id="13" dur="1" fill="hold">
                                          <p:stCondLst>
                                            <p:cond delay="4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0"/>
            <a:ext cx="8229600" cy="990600"/>
          </a:xfrm>
        </p:spPr>
        <p:style>
          <a:lnRef idx="3">
            <a:schemeClr val="lt1"/>
          </a:lnRef>
          <a:fillRef idx="1">
            <a:schemeClr val="accent1"/>
          </a:fillRef>
          <a:effectRef idx="1">
            <a:schemeClr val="accent1"/>
          </a:effectRef>
          <a:fontRef idx="minor">
            <a:schemeClr val="lt1"/>
          </a:fontRef>
        </p:style>
        <p:txBody>
          <a:bodyPr>
            <a:normAutofit/>
          </a:bodyPr>
          <a:lstStyle/>
          <a:p>
            <a:r>
              <a:rPr lang="en-US" sz="2800" b="1" dirty="0">
                <a:latin typeface="Calibri" pitchFamily="34" charset="0"/>
              </a:rPr>
              <a:t>Trace from Processors point of view</a:t>
            </a:r>
          </a:p>
        </p:txBody>
      </p:sp>
      <p:pic>
        <p:nvPicPr>
          <p:cNvPr id="18435" name="Content Placeholder 3" descr="Fig03_04.gif"/>
          <p:cNvPicPr>
            <a:picLocks noGrp="1" noChangeAspect="1"/>
          </p:cNvPicPr>
          <p:nvPr>
            <p:ph idx="1"/>
          </p:nvPr>
        </p:nvPicPr>
        <p:blipFill>
          <a:blip r:embed="rId3"/>
          <a:stretch>
            <a:fillRect/>
          </a:stretch>
        </p:blipFill>
        <p:spPr>
          <a:xfrm>
            <a:off x="2493903" y="2160588"/>
            <a:ext cx="2579807" cy="3881437"/>
          </a:xfrm>
        </p:spPr>
      </p:pic>
      <p:pic>
        <p:nvPicPr>
          <p:cNvPr id="18436" name="Picture 4"/>
          <p:cNvPicPr>
            <a:picLocks noChangeAspect="1" noChangeArrowheads="1"/>
          </p:cNvPicPr>
          <p:nvPr/>
        </p:nvPicPr>
        <p:blipFill>
          <a:blip r:embed="rId4"/>
          <a:srcRect/>
          <a:stretch>
            <a:fillRect/>
          </a:stretch>
        </p:blipFill>
        <p:spPr bwMode="auto">
          <a:xfrm>
            <a:off x="381000" y="1676400"/>
            <a:ext cx="1806575" cy="4359275"/>
          </a:xfrm>
          <a:prstGeom prst="rect">
            <a:avLst/>
          </a:prstGeom>
          <a:noFill/>
          <a:ln w="9525">
            <a:noFill/>
            <a:miter lim="800000"/>
            <a:headEnd/>
            <a:tailEnd/>
          </a:ln>
        </p:spPr>
      </p:pic>
      <p:cxnSp>
        <p:nvCxnSpPr>
          <p:cNvPr id="9" name="Straight Arrow Connector 8"/>
          <p:cNvCxnSpPr/>
          <p:nvPr/>
        </p:nvCxnSpPr>
        <p:spPr>
          <a:xfrm flipH="1">
            <a:off x="2133600" y="2894013"/>
            <a:ext cx="1143000" cy="1587"/>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2514600" y="1981200"/>
            <a:ext cx="838200" cy="890588"/>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NZ" dirty="0"/>
          </a:p>
        </p:txBody>
      </p:sp>
      <p:sp>
        <p:nvSpPr>
          <p:cNvPr id="11" name="Rectangle 10"/>
          <p:cNvSpPr/>
          <p:nvPr/>
        </p:nvSpPr>
        <p:spPr>
          <a:xfrm>
            <a:off x="2514600" y="2895600"/>
            <a:ext cx="838200" cy="6096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NZ" dirty="0"/>
          </a:p>
        </p:txBody>
      </p:sp>
      <p:sp>
        <p:nvSpPr>
          <p:cNvPr id="12" name="Rectangle 11"/>
          <p:cNvSpPr/>
          <p:nvPr/>
        </p:nvSpPr>
        <p:spPr>
          <a:xfrm>
            <a:off x="2493903" y="3505200"/>
            <a:ext cx="838200" cy="377826"/>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NZ" dirty="0"/>
          </a:p>
        </p:txBody>
      </p:sp>
      <p:sp>
        <p:nvSpPr>
          <p:cNvPr id="13" name="Rectangle 12"/>
          <p:cNvSpPr/>
          <p:nvPr/>
        </p:nvSpPr>
        <p:spPr>
          <a:xfrm>
            <a:off x="2473772" y="3962401"/>
            <a:ext cx="838200" cy="581025"/>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NZ" dirty="0"/>
          </a:p>
        </p:txBody>
      </p:sp>
      <p:sp>
        <p:nvSpPr>
          <p:cNvPr id="14" name="Rectangle 13"/>
          <p:cNvSpPr/>
          <p:nvPr/>
        </p:nvSpPr>
        <p:spPr>
          <a:xfrm>
            <a:off x="2466787" y="4506912"/>
            <a:ext cx="838200" cy="6096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NZ" dirty="0"/>
          </a:p>
        </p:txBody>
      </p:sp>
      <p:sp>
        <p:nvSpPr>
          <p:cNvPr id="15" name="Rectangle 14"/>
          <p:cNvSpPr/>
          <p:nvPr/>
        </p:nvSpPr>
        <p:spPr>
          <a:xfrm>
            <a:off x="3794155" y="2124074"/>
            <a:ext cx="838200" cy="3810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NZ" dirty="0"/>
          </a:p>
        </p:txBody>
      </p:sp>
      <p:sp>
        <p:nvSpPr>
          <p:cNvPr id="16" name="Rectangle 15"/>
          <p:cNvSpPr/>
          <p:nvPr/>
        </p:nvSpPr>
        <p:spPr>
          <a:xfrm>
            <a:off x="3832255" y="2456814"/>
            <a:ext cx="838200" cy="8382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NZ" dirty="0"/>
          </a:p>
        </p:txBody>
      </p:sp>
      <p:sp>
        <p:nvSpPr>
          <p:cNvPr id="17" name="Rectangle 16"/>
          <p:cNvSpPr/>
          <p:nvPr/>
        </p:nvSpPr>
        <p:spPr>
          <a:xfrm>
            <a:off x="3786158" y="2912428"/>
            <a:ext cx="838200" cy="8382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NZ" dirty="0"/>
          </a:p>
        </p:txBody>
      </p:sp>
      <p:sp>
        <p:nvSpPr>
          <p:cNvPr id="18" name="Rectangle 17"/>
          <p:cNvSpPr/>
          <p:nvPr/>
        </p:nvSpPr>
        <p:spPr>
          <a:xfrm>
            <a:off x="3862358" y="3540442"/>
            <a:ext cx="838200" cy="8382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NZ" dirty="0"/>
          </a:p>
        </p:txBody>
      </p:sp>
      <p:sp>
        <p:nvSpPr>
          <p:cNvPr id="19" name="Rectangle 18"/>
          <p:cNvSpPr/>
          <p:nvPr/>
        </p:nvSpPr>
        <p:spPr>
          <a:xfrm>
            <a:off x="3814545" y="4304664"/>
            <a:ext cx="838200" cy="66675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NZ" dirty="0"/>
          </a:p>
        </p:txBody>
      </p:sp>
      <p:sp>
        <p:nvSpPr>
          <p:cNvPr id="22" name="Explosion 1 21"/>
          <p:cNvSpPr/>
          <p:nvPr/>
        </p:nvSpPr>
        <p:spPr>
          <a:xfrm>
            <a:off x="3276600" y="2438400"/>
            <a:ext cx="1981200" cy="17526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NZ" dirty="0"/>
              <a:t>Timeout</a:t>
            </a:r>
          </a:p>
        </p:txBody>
      </p:sp>
      <p:sp>
        <p:nvSpPr>
          <p:cNvPr id="23" name="Explosion 1 22"/>
          <p:cNvSpPr/>
          <p:nvPr/>
        </p:nvSpPr>
        <p:spPr>
          <a:xfrm>
            <a:off x="3352800" y="2667000"/>
            <a:ext cx="1981200" cy="1752600"/>
          </a:xfrm>
          <a:prstGeom prst="irregularSeal1">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NZ" dirty="0"/>
              <a:t>I/O</a:t>
            </a:r>
          </a:p>
        </p:txBody>
      </p:sp>
      <p:sp>
        <p:nvSpPr>
          <p:cNvPr id="24" name="Explosion 1 23"/>
          <p:cNvSpPr/>
          <p:nvPr/>
        </p:nvSpPr>
        <p:spPr>
          <a:xfrm>
            <a:off x="3276600" y="2438400"/>
            <a:ext cx="1981200" cy="17526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NZ" dirty="0"/>
              <a:t>Timeout</a:t>
            </a:r>
          </a:p>
        </p:txBody>
      </p:sp>
      <p:sp>
        <p:nvSpPr>
          <p:cNvPr id="25" name="Explosion 1 24"/>
          <p:cNvSpPr/>
          <p:nvPr/>
        </p:nvSpPr>
        <p:spPr>
          <a:xfrm>
            <a:off x="3276600" y="2438400"/>
            <a:ext cx="1981200" cy="17526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NZ" dirty="0"/>
              <a:t>Timeout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par>
                          <p:cTn id="8" fill="hold">
                            <p:stCondLst>
                              <p:cond delay="500"/>
                            </p:stCondLst>
                            <p:childTnLst>
                              <p:par>
                                <p:cTn id="9" presetID="0" presetClass="path" presetSubtype="0" accel="50000" decel="50000" fill="hold" nodeType="afterEffect">
                                  <p:stCondLst>
                                    <p:cond delay="0"/>
                                  </p:stCondLst>
                                  <p:childTnLst>
                                    <p:animMotion origin="layout" path="M 6.66667E-6 -1.48148E-6 L 6.66667E-6 0.03334 " pathEditMode="relative" ptsTypes="AA">
                                      <p:cBhvr>
                                        <p:cTn id="10" dur="2000" fill="hold"/>
                                        <p:tgtEl>
                                          <p:spTgt spid="9"/>
                                        </p:tgtEl>
                                        <p:attrNameLst>
                                          <p:attrName>ppt_x</p:attrName>
                                          <p:attrName>ppt_y</p:attrName>
                                        </p:attrNameLst>
                                      </p:cBhvr>
                                    </p:animMotion>
                                  </p:childTnLst>
                                </p:cTn>
                              </p:par>
                            </p:childTnLst>
                          </p:cTn>
                        </p:par>
                        <p:par>
                          <p:cTn id="11" fill="hold">
                            <p:stCondLst>
                              <p:cond delay="2500"/>
                            </p:stCondLst>
                            <p:childTnLst>
                              <p:par>
                                <p:cTn id="12" presetID="1" presetClass="entr" presetSubtype="0" fill="hold" grpId="0" nodeType="afterEffect">
                                  <p:stCondLst>
                                    <p:cond delay="0"/>
                                  </p:stCondLst>
                                  <p:childTnLst>
                                    <p:set>
                                      <p:cBhvr>
                                        <p:cTn id="13" dur="1" fill="hold">
                                          <p:stCondLst>
                                            <p:cond delay="0"/>
                                          </p:stCondLst>
                                        </p:cTn>
                                        <p:tgtEl>
                                          <p:spTgt spid="22"/>
                                        </p:tgtEl>
                                        <p:attrNameLst>
                                          <p:attrName>style.visibility</p:attrName>
                                        </p:attrNameLst>
                                      </p:cBhvr>
                                      <p:to>
                                        <p:strVal val="visible"/>
                                      </p:to>
                                    </p:set>
                                  </p:childTnLst>
                                </p:cTn>
                              </p:par>
                            </p:childTnLst>
                          </p:cTn>
                        </p:par>
                        <p:par>
                          <p:cTn id="14" fill="hold">
                            <p:stCondLst>
                              <p:cond delay="2500"/>
                            </p:stCondLst>
                            <p:childTnLst>
                              <p:par>
                                <p:cTn id="15" presetID="1" presetClass="exit" presetSubtype="0" fill="hold" grpId="1" nodeType="afterEffect">
                                  <p:stCondLst>
                                    <p:cond delay="1000"/>
                                  </p:stCondLst>
                                  <p:childTnLst>
                                    <p:set>
                                      <p:cBhvr>
                                        <p:cTn id="16" dur="1" fill="hold">
                                          <p:stCondLst>
                                            <p:cond delay="0"/>
                                          </p:stCondLst>
                                        </p:cTn>
                                        <p:tgtEl>
                                          <p:spTgt spid="22"/>
                                        </p:tgtEl>
                                        <p:attrNameLst>
                                          <p:attrName>style.visibility</p:attrName>
                                        </p:attrNameLst>
                                      </p:cBhvr>
                                      <p:to>
                                        <p:strVal val="hidden"/>
                                      </p:to>
                                    </p:set>
                                  </p:childTnLst>
                                </p:cTn>
                              </p:par>
                            </p:childTnLst>
                          </p:cTn>
                        </p:par>
                        <p:par>
                          <p:cTn id="17" fill="hold">
                            <p:stCondLst>
                              <p:cond delay="3500"/>
                            </p:stCondLst>
                            <p:childTnLst>
                              <p:par>
                                <p:cTn id="18" presetID="9" presetClass="exit" presetSubtype="0" fill="hold" grpId="1" nodeType="afterEffect">
                                  <p:stCondLst>
                                    <p:cond delay="0"/>
                                  </p:stCondLst>
                                  <p:childTnLst>
                                    <p:animEffect transition="out" filter="dissolve">
                                      <p:cBhvr>
                                        <p:cTn id="19" dur="500"/>
                                        <p:tgtEl>
                                          <p:spTgt spid="10"/>
                                        </p:tgtEl>
                                      </p:cBhvr>
                                    </p:animEffect>
                                    <p:set>
                                      <p:cBhvr>
                                        <p:cTn id="20" dur="1" fill="hold">
                                          <p:stCondLst>
                                            <p:cond delay="499"/>
                                          </p:stCondLst>
                                        </p:cTn>
                                        <p:tgtEl>
                                          <p:spTgt spid="10"/>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par>
                          <p:cTn id="23" fill="hold">
                            <p:stCondLst>
                              <p:cond delay="4000"/>
                            </p:stCondLst>
                            <p:childTnLst>
                              <p:par>
                                <p:cTn id="24" presetID="0" presetClass="path" presetSubtype="0" accel="50000" decel="50000" fill="hold" nodeType="afterEffect">
                                  <p:stCondLst>
                                    <p:cond delay="0"/>
                                  </p:stCondLst>
                                  <p:childTnLst>
                                    <p:animMotion origin="layout" path="M 0.00417 -0.11088 L 0.00417 -0.06643 " pathEditMode="relative" rAng="0" ptsTypes="AA">
                                      <p:cBhvr>
                                        <p:cTn id="25" dur="2000" fill="hold"/>
                                        <p:tgtEl>
                                          <p:spTgt spid="9"/>
                                        </p:tgtEl>
                                        <p:attrNameLst>
                                          <p:attrName>ppt_x</p:attrName>
                                          <p:attrName>ppt_y</p:attrName>
                                        </p:attrNameLst>
                                      </p:cBhvr>
                                      <p:rCtr x="0" y="22"/>
                                    </p:animMotion>
                                  </p:childTnLst>
                                </p:cTn>
                              </p:par>
                            </p:childTnLst>
                          </p:cTn>
                        </p:par>
                        <p:par>
                          <p:cTn id="26" fill="hold">
                            <p:stCondLst>
                              <p:cond delay="6000"/>
                            </p:stCondLst>
                            <p:childTnLst>
                              <p:par>
                                <p:cTn id="27" presetID="9" presetClass="exit" presetSubtype="0" fill="hold" grpId="1" nodeType="afterEffect">
                                  <p:stCondLst>
                                    <p:cond delay="0"/>
                                  </p:stCondLst>
                                  <p:childTnLst>
                                    <p:animEffect transition="out" filter="dissolve">
                                      <p:cBhvr>
                                        <p:cTn id="28" dur="500"/>
                                        <p:tgtEl>
                                          <p:spTgt spid="11"/>
                                        </p:tgtEl>
                                      </p:cBhvr>
                                    </p:animEffect>
                                    <p:set>
                                      <p:cBhvr>
                                        <p:cTn id="29" dur="1" fill="hold">
                                          <p:stCondLst>
                                            <p:cond delay="499"/>
                                          </p:stCondLst>
                                        </p:cTn>
                                        <p:tgtEl>
                                          <p:spTgt spid="11"/>
                                        </p:tgtEl>
                                        <p:attrNameLst>
                                          <p:attrName>style.visibility</p:attrName>
                                        </p:attrNameLst>
                                      </p:cBhvr>
                                      <p:to>
                                        <p:strVal val="hidden"/>
                                      </p:to>
                                    </p:set>
                                  </p:childTnLst>
                                </p:cTn>
                              </p:par>
                              <p:par>
                                <p:cTn id="30" presetID="1" presetClass="entr" presetSubtype="0"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childTnLst>
                                </p:cTn>
                              </p:par>
                            </p:childTnLst>
                          </p:cTn>
                        </p:par>
                        <p:par>
                          <p:cTn id="32" fill="hold">
                            <p:stCondLst>
                              <p:cond delay="6500"/>
                            </p:stCondLst>
                            <p:childTnLst>
                              <p:par>
                                <p:cTn id="33" presetID="0" presetClass="path" presetSubtype="0" accel="50000" decel="50000" fill="hold" nodeType="afterEffect">
                                  <p:stCondLst>
                                    <p:cond delay="0"/>
                                  </p:stCondLst>
                                  <p:childTnLst>
                                    <p:animMotion origin="layout" path="M 0.00417 0.11134 L 0.00417 0.13357 " pathEditMode="relative" rAng="0" ptsTypes="AA">
                                      <p:cBhvr>
                                        <p:cTn id="34" dur="2000" fill="hold"/>
                                        <p:tgtEl>
                                          <p:spTgt spid="9"/>
                                        </p:tgtEl>
                                        <p:attrNameLst>
                                          <p:attrName>ppt_x</p:attrName>
                                          <p:attrName>ppt_y</p:attrName>
                                        </p:attrNameLst>
                                      </p:cBhvr>
                                      <p:rCtr x="0" y="11"/>
                                    </p:animMotion>
                                  </p:childTnLst>
                                </p:cTn>
                              </p:par>
                            </p:childTnLst>
                          </p:cTn>
                        </p:par>
                        <p:par>
                          <p:cTn id="35" fill="hold">
                            <p:stCondLst>
                              <p:cond delay="8500"/>
                            </p:stCondLst>
                            <p:childTnLst>
                              <p:par>
                                <p:cTn id="36" presetID="9" presetClass="exit" presetSubtype="0" fill="hold" grpId="1" nodeType="afterEffect">
                                  <p:stCondLst>
                                    <p:cond delay="0"/>
                                  </p:stCondLst>
                                  <p:childTnLst>
                                    <p:animEffect transition="out" filter="dissolve">
                                      <p:cBhvr>
                                        <p:cTn id="37" dur="500"/>
                                        <p:tgtEl>
                                          <p:spTgt spid="12"/>
                                        </p:tgtEl>
                                      </p:cBhvr>
                                    </p:animEffect>
                                    <p:set>
                                      <p:cBhvr>
                                        <p:cTn id="38" dur="1" fill="hold">
                                          <p:stCondLst>
                                            <p:cond delay="499"/>
                                          </p:stCondLst>
                                        </p:cTn>
                                        <p:tgtEl>
                                          <p:spTgt spid="12"/>
                                        </p:tgtEl>
                                        <p:attrNameLst>
                                          <p:attrName>style.visibility</p:attrName>
                                        </p:attrNameLst>
                                      </p:cBhvr>
                                      <p:to>
                                        <p:strVal val="hidden"/>
                                      </p:to>
                                    </p:set>
                                  </p:childTnLst>
                                </p:cTn>
                              </p:par>
                            </p:childTnLst>
                          </p:cTn>
                        </p:par>
                        <p:par>
                          <p:cTn id="39" fill="hold">
                            <p:stCondLst>
                              <p:cond delay="9000"/>
                            </p:stCondLst>
                            <p:childTnLst>
                              <p:par>
                                <p:cTn id="40" presetID="1" presetClass="entr" presetSubtype="0" fill="hold" grpId="0" nodeType="afterEffect">
                                  <p:stCondLst>
                                    <p:cond delay="0"/>
                                  </p:stCondLst>
                                  <p:childTnLst>
                                    <p:set>
                                      <p:cBhvr>
                                        <p:cTn id="41" dur="1" fill="hold">
                                          <p:stCondLst>
                                            <p:cond delay="0"/>
                                          </p:stCondLst>
                                        </p:cTn>
                                        <p:tgtEl>
                                          <p:spTgt spid="23"/>
                                        </p:tgtEl>
                                        <p:attrNameLst>
                                          <p:attrName>style.visibility</p:attrName>
                                        </p:attrNameLst>
                                      </p:cBhvr>
                                      <p:to>
                                        <p:strVal val="visible"/>
                                      </p:to>
                                    </p:set>
                                  </p:childTnLst>
                                </p:cTn>
                              </p:par>
                            </p:childTnLst>
                          </p:cTn>
                        </p:par>
                        <p:par>
                          <p:cTn id="42" fill="hold">
                            <p:stCondLst>
                              <p:cond delay="9000"/>
                            </p:stCondLst>
                            <p:childTnLst>
                              <p:par>
                                <p:cTn id="43" presetID="1" presetClass="exit" presetSubtype="0" fill="hold" grpId="1" nodeType="afterEffect">
                                  <p:stCondLst>
                                    <p:cond delay="1000"/>
                                  </p:stCondLst>
                                  <p:childTnLst>
                                    <p:set>
                                      <p:cBhvr>
                                        <p:cTn id="44" dur="1" fill="hold">
                                          <p:stCondLst>
                                            <p:cond delay="0"/>
                                          </p:stCondLst>
                                        </p:cTn>
                                        <p:tgtEl>
                                          <p:spTgt spid="23"/>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par>
                          <p:cTn id="47" fill="hold">
                            <p:stCondLst>
                              <p:cond delay="10000"/>
                            </p:stCondLst>
                            <p:childTnLst>
                              <p:par>
                                <p:cTn id="48" presetID="0" presetClass="path" presetSubtype="0" accel="50000" decel="50000" fill="hold" nodeType="afterEffect">
                                  <p:stCondLst>
                                    <p:cond delay="0"/>
                                  </p:stCondLst>
                                  <p:childTnLst>
                                    <p:animMotion origin="layout" path="M 0.00417 -0.11088 L 0.00417 -0.06643 " pathEditMode="relative" rAng="0" ptsTypes="AA">
                                      <p:cBhvr>
                                        <p:cTn id="49" dur="2000" fill="hold"/>
                                        <p:tgtEl>
                                          <p:spTgt spid="9"/>
                                        </p:tgtEl>
                                        <p:attrNameLst>
                                          <p:attrName>ppt_x</p:attrName>
                                          <p:attrName>ppt_y</p:attrName>
                                        </p:attrNameLst>
                                      </p:cBhvr>
                                      <p:rCtr x="0" y="22"/>
                                    </p:animMotion>
                                  </p:childTnLst>
                                </p:cTn>
                              </p:par>
                            </p:childTnLst>
                          </p:cTn>
                        </p:par>
                        <p:par>
                          <p:cTn id="50" fill="hold">
                            <p:stCondLst>
                              <p:cond delay="12000"/>
                            </p:stCondLst>
                            <p:childTnLst>
                              <p:par>
                                <p:cTn id="51" presetID="9" presetClass="exit" presetSubtype="0" fill="hold" grpId="1" nodeType="afterEffect">
                                  <p:stCondLst>
                                    <p:cond delay="0"/>
                                  </p:stCondLst>
                                  <p:childTnLst>
                                    <p:animEffect transition="out" filter="dissolve">
                                      <p:cBhvr>
                                        <p:cTn id="52" dur="500"/>
                                        <p:tgtEl>
                                          <p:spTgt spid="13"/>
                                        </p:tgtEl>
                                      </p:cBhvr>
                                    </p:animEffect>
                                    <p:set>
                                      <p:cBhvr>
                                        <p:cTn id="53" dur="1" fill="hold">
                                          <p:stCondLst>
                                            <p:cond delay="499"/>
                                          </p:stCondLst>
                                        </p:cTn>
                                        <p:tgtEl>
                                          <p:spTgt spid="13"/>
                                        </p:tgtEl>
                                        <p:attrNameLst>
                                          <p:attrName>style.visibility</p:attrName>
                                        </p:attrNameLst>
                                      </p:cBhvr>
                                      <p:to>
                                        <p:strVal val="hidden"/>
                                      </p:to>
                                    </p:set>
                                  </p:childTnLst>
                                </p:cTn>
                              </p:par>
                              <p:par>
                                <p:cTn id="54" presetID="1" presetClass="entr" presetSubtype="0" fill="hold" grpId="0" nodeType="withEffect">
                                  <p:stCondLst>
                                    <p:cond delay="0"/>
                                  </p:stCondLst>
                                  <p:childTnLst>
                                    <p:set>
                                      <p:cBhvr>
                                        <p:cTn id="55" dur="1" fill="hold">
                                          <p:stCondLst>
                                            <p:cond delay="0"/>
                                          </p:stCondLst>
                                        </p:cTn>
                                        <p:tgtEl>
                                          <p:spTgt spid="14"/>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15"/>
                                        </p:tgtEl>
                                        <p:attrNameLst>
                                          <p:attrName>style.visibility</p:attrName>
                                        </p:attrNameLst>
                                      </p:cBhvr>
                                      <p:to>
                                        <p:strVal val="visible"/>
                                      </p:to>
                                    </p:set>
                                  </p:childTnLst>
                                </p:cTn>
                              </p:par>
                            </p:childTnLst>
                          </p:cTn>
                        </p:par>
                        <p:par>
                          <p:cTn id="58" fill="hold">
                            <p:stCondLst>
                              <p:cond delay="12500"/>
                            </p:stCondLst>
                            <p:childTnLst>
                              <p:par>
                                <p:cTn id="59" presetID="0" presetClass="path" presetSubtype="0" accel="50000" decel="50000" fill="hold" nodeType="afterEffect">
                                  <p:stCondLst>
                                    <p:cond delay="0"/>
                                  </p:stCondLst>
                                  <p:childTnLst>
                                    <p:animMotion origin="layout" path="M 0.0125 0.24468 L 0.0125 0.28912 " pathEditMode="relative" rAng="0" ptsTypes="AA">
                                      <p:cBhvr>
                                        <p:cTn id="60" dur="2000" fill="hold"/>
                                        <p:tgtEl>
                                          <p:spTgt spid="9"/>
                                        </p:tgtEl>
                                        <p:attrNameLst>
                                          <p:attrName>ppt_x</p:attrName>
                                          <p:attrName>ppt_y</p:attrName>
                                        </p:attrNameLst>
                                      </p:cBhvr>
                                      <p:rCtr x="0" y="22"/>
                                    </p:animMotion>
                                  </p:childTnLst>
                                </p:cTn>
                              </p:par>
                            </p:childTnLst>
                          </p:cTn>
                        </p:par>
                        <p:par>
                          <p:cTn id="61" fill="hold">
                            <p:stCondLst>
                              <p:cond delay="14500"/>
                            </p:stCondLst>
                            <p:childTnLst>
                              <p:par>
                                <p:cTn id="62" presetID="1" presetClass="entr" presetSubtype="0" fill="hold" grpId="0" nodeType="afterEffect">
                                  <p:stCondLst>
                                    <p:cond delay="0"/>
                                  </p:stCondLst>
                                  <p:childTnLst>
                                    <p:set>
                                      <p:cBhvr>
                                        <p:cTn id="63" dur="1" fill="hold">
                                          <p:stCondLst>
                                            <p:cond delay="0"/>
                                          </p:stCondLst>
                                        </p:cTn>
                                        <p:tgtEl>
                                          <p:spTgt spid="25"/>
                                        </p:tgtEl>
                                        <p:attrNameLst>
                                          <p:attrName>style.visibility</p:attrName>
                                        </p:attrNameLst>
                                      </p:cBhvr>
                                      <p:to>
                                        <p:strVal val="visible"/>
                                      </p:to>
                                    </p:set>
                                  </p:childTnLst>
                                </p:cTn>
                              </p:par>
                            </p:childTnLst>
                          </p:cTn>
                        </p:par>
                        <p:par>
                          <p:cTn id="64" fill="hold">
                            <p:stCondLst>
                              <p:cond delay="14500"/>
                            </p:stCondLst>
                            <p:childTnLst>
                              <p:par>
                                <p:cTn id="65" presetID="1" presetClass="exit" presetSubtype="0" fill="hold" grpId="1" nodeType="afterEffect">
                                  <p:stCondLst>
                                    <p:cond delay="1000"/>
                                  </p:stCondLst>
                                  <p:childTnLst>
                                    <p:set>
                                      <p:cBhvr>
                                        <p:cTn id="66" dur="1" fill="hold">
                                          <p:stCondLst>
                                            <p:cond delay="0"/>
                                          </p:stCondLst>
                                        </p:cTn>
                                        <p:tgtEl>
                                          <p:spTgt spid="25"/>
                                        </p:tgtEl>
                                        <p:attrNameLst>
                                          <p:attrName>style.visibility</p:attrName>
                                        </p:attrNameLst>
                                      </p:cBhvr>
                                      <p:to>
                                        <p:strVal val="hidden"/>
                                      </p:to>
                                    </p:set>
                                  </p:childTnLst>
                                </p:cTn>
                              </p:par>
                            </p:childTnLst>
                          </p:cTn>
                        </p:par>
                        <p:par>
                          <p:cTn id="67" fill="hold">
                            <p:stCondLst>
                              <p:cond delay="15500"/>
                            </p:stCondLst>
                            <p:childTnLst>
                              <p:par>
                                <p:cTn id="68" presetID="9" presetClass="exit" presetSubtype="0" fill="hold" grpId="1" nodeType="afterEffect">
                                  <p:stCondLst>
                                    <p:cond delay="0"/>
                                  </p:stCondLst>
                                  <p:childTnLst>
                                    <p:animEffect transition="out" filter="dissolve">
                                      <p:cBhvr>
                                        <p:cTn id="69" dur="500"/>
                                        <p:tgtEl>
                                          <p:spTgt spid="14"/>
                                        </p:tgtEl>
                                      </p:cBhvr>
                                    </p:animEffect>
                                    <p:set>
                                      <p:cBhvr>
                                        <p:cTn id="70" dur="1" fill="hold">
                                          <p:stCondLst>
                                            <p:cond delay="499"/>
                                          </p:stCondLst>
                                        </p:cTn>
                                        <p:tgtEl>
                                          <p:spTgt spid="14"/>
                                        </p:tgtEl>
                                        <p:attrNameLst>
                                          <p:attrName>style.visibility</p:attrName>
                                        </p:attrNameLst>
                                      </p:cBhvr>
                                      <p:to>
                                        <p:strVal val="hidden"/>
                                      </p:to>
                                    </p:set>
                                  </p:childTnLst>
                                </p:cTn>
                              </p:par>
                            </p:childTnLst>
                          </p:cTn>
                        </p:par>
                        <p:par>
                          <p:cTn id="71" fill="hold">
                            <p:stCondLst>
                              <p:cond delay="16000"/>
                            </p:stCondLst>
                            <p:childTnLst>
                              <p:par>
                                <p:cTn id="72" presetID="9" presetClass="exit" presetSubtype="0" fill="hold" grpId="1" nodeType="afterEffect">
                                  <p:stCondLst>
                                    <p:cond delay="0"/>
                                  </p:stCondLst>
                                  <p:childTnLst>
                                    <p:animEffect transition="out" filter="dissolve">
                                      <p:cBhvr>
                                        <p:cTn id="73" dur="500"/>
                                        <p:tgtEl>
                                          <p:spTgt spid="15"/>
                                        </p:tgtEl>
                                      </p:cBhvr>
                                    </p:animEffect>
                                    <p:set>
                                      <p:cBhvr>
                                        <p:cTn id="74" dur="1" fill="hold">
                                          <p:stCondLst>
                                            <p:cond delay="499"/>
                                          </p:stCondLst>
                                        </p:cTn>
                                        <p:tgtEl>
                                          <p:spTgt spid="15"/>
                                        </p:tgtEl>
                                        <p:attrNameLst>
                                          <p:attrName>style.visibility</p:attrName>
                                        </p:attrNameLst>
                                      </p:cBhvr>
                                      <p:to>
                                        <p:strVal val="hidden"/>
                                      </p:to>
                                    </p:set>
                                  </p:childTnLst>
                                </p:cTn>
                              </p:par>
                              <p:par>
                                <p:cTn id="75" presetID="1" presetClass="entr" presetSubtype="0" fill="hold" grpId="0" nodeType="withEffect">
                                  <p:stCondLst>
                                    <p:cond delay="0"/>
                                  </p:stCondLst>
                                  <p:childTnLst>
                                    <p:set>
                                      <p:cBhvr>
                                        <p:cTn id="76" dur="1" fill="hold">
                                          <p:stCondLst>
                                            <p:cond delay="0"/>
                                          </p:stCondLst>
                                        </p:cTn>
                                        <p:tgtEl>
                                          <p:spTgt spid="16"/>
                                        </p:tgtEl>
                                        <p:attrNameLst>
                                          <p:attrName>style.visibility</p:attrName>
                                        </p:attrNameLst>
                                      </p:cBhvr>
                                      <p:to>
                                        <p:strVal val="visible"/>
                                      </p:to>
                                    </p:set>
                                  </p:childTnLst>
                                </p:cTn>
                              </p:par>
                            </p:childTnLst>
                          </p:cTn>
                        </p:par>
                        <p:par>
                          <p:cTn id="77" fill="hold">
                            <p:stCondLst>
                              <p:cond delay="16500"/>
                            </p:stCondLst>
                            <p:childTnLst>
                              <p:par>
                                <p:cTn id="78" presetID="0" presetClass="path" presetSubtype="0" accel="50000" decel="50000" fill="hold" nodeType="afterEffect">
                                  <p:stCondLst>
                                    <p:cond delay="0"/>
                                  </p:stCondLst>
                                  <p:childTnLst>
                                    <p:animMotion origin="layout" path="M 0.00417 -0.11088 L 0.00417 -0.06643 " pathEditMode="relative" rAng="0" ptsTypes="AA">
                                      <p:cBhvr>
                                        <p:cTn id="79" dur="2000" fill="hold"/>
                                        <p:tgtEl>
                                          <p:spTgt spid="9"/>
                                        </p:tgtEl>
                                        <p:attrNameLst>
                                          <p:attrName>ppt_x</p:attrName>
                                          <p:attrName>ppt_y</p:attrName>
                                        </p:attrNameLst>
                                      </p:cBhvr>
                                      <p:rCtr x="0" y="22"/>
                                    </p:animMotion>
                                  </p:childTnLst>
                                </p:cTn>
                              </p:par>
                            </p:childTnLst>
                          </p:cTn>
                        </p:par>
                        <p:par>
                          <p:cTn id="80" fill="hold">
                            <p:stCondLst>
                              <p:cond delay="18500"/>
                            </p:stCondLst>
                            <p:childTnLst>
                              <p:par>
                                <p:cTn id="81" presetID="9" presetClass="exit" presetSubtype="0" fill="hold" grpId="1" nodeType="afterEffect">
                                  <p:stCondLst>
                                    <p:cond delay="0"/>
                                  </p:stCondLst>
                                  <p:childTnLst>
                                    <p:animEffect transition="out" filter="dissolve">
                                      <p:cBhvr>
                                        <p:cTn id="82" dur="500"/>
                                        <p:tgtEl>
                                          <p:spTgt spid="16"/>
                                        </p:tgtEl>
                                      </p:cBhvr>
                                    </p:animEffect>
                                    <p:set>
                                      <p:cBhvr>
                                        <p:cTn id="83" dur="1" fill="hold">
                                          <p:stCondLst>
                                            <p:cond delay="499"/>
                                          </p:stCondLst>
                                        </p:cTn>
                                        <p:tgtEl>
                                          <p:spTgt spid="16"/>
                                        </p:tgtEl>
                                        <p:attrNameLst>
                                          <p:attrName>style.visibility</p:attrName>
                                        </p:attrNameLst>
                                      </p:cBhvr>
                                      <p:to>
                                        <p:strVal val="hidden"/>
                                      </p:to>
                                    </p:set>
                                  </p:childTnLst>
                                </p:cTn>
                              </p:par>
                              <p:par>
                                <p:cTn id="84" presetID="1" presetClass="entr" presetSubtype="0" fill="hold" grpId="0" nodeType="withEffect">
                                  <p:stCondLst>
                                    <p:cond delay="0"/>
                                  </p:stCondLst>
                                  <p:childTnLst>
                                    <p:set>
                                      <p:cBhvr>
                                        <p:cTn id="85" dur="1" fill="hold">
                                          <p:stCondLst>
                                            <p:cond delay="0"/>
                                          </p:stCondLst>
                                        </p:cTn>
                                        <p:tgtEl>
                                          <p:spTgt spid="17"/>
                                        </p:tgtEl>
                                        <p:attrNameLst>
                                          <p:attrName>style.visibility</p:attrName>
                                        </p:attrNameLst>
                                      </p:cBhvr>
                                      <p:to>
                                        <p:strVal val="visible"/>
                                      </p:to>
                                    </p:set>
                                  </p:childTnLst>
                                </p:cTn>
                              </p:par>
                            </p:childTnLst>
                          </p:cTn>
                        </p:par>
                        <p:par>
                          <p:cTn id="86" fill="hold">
                            <p:stCondLst>
                              <p:cond delay="19000"/>
                            </p:stCondLst>
                            <p:childTnLst>
                              <p:par>
                                <p:cTn id="87" presetID="0" presetClass="path" presetSubtype="0" accel="50000" decel="50000" fill="hold" nodeType="afterEffect">
                                  <p:stCondLst>
                                    <p:cond delay="0"/>
                                  </p:stCondLst>
                                  <p:childTnLst>
                                    <p:animMotion origin="layout" path="M 6.66667E-6 0.03334 L 6.66667E-6 0.06667 " pathEditMode="relative" ptsTypes="AA">
                                      <p:cBhvr>
                                        <p:cTn id="88" dur="2000" fill="hold"/>
                                        <p:tgtEl>
                                          <p:spTgt spid="9"/>
                                        </p:tgtEl>
                                        <p:attrNameLst>
                                          <p:attrName>ppt_x</p:attrName>
                                          <p:attrName>ppt_y</p:attrName>
                                        </p:attrNameLst>
                                      </p:cBhvr>
                                    </p:animMotion>
                                  </p:childTnLst>
                                </p:cTn>
                              </p:par>
                            </p:childTnLst>
                          </p:cTn>
                        </p:par>
                        <p:par>
                          <p:cTn id="89" fill="hold">
                            <p:stCondLst>
                              <p:cond delay="21000"/>
                            </p:stCondLst>
                            <p:childTnLst>
                              <p:par>
                                <p:cTn id="90" presetID="9" presetClass="exit" presetSubtype="0" fill="hold" grpId="1" nodeType="afterEffect">
                                  <p:stCondLst>
                                    <p:cond delay="0"/>
                                  </p:stCondLst>
                                  <p:childTnLst>
                                    <p:animEffect transition="out" filter="dissolve">
                                      <p:cBhvr>
                                        <p:cTn id="91" dur="500"/>
                                        <p:tgtEl>
                                          <p:spTgt spid="17"/>
                                        </p:tgtEl>
                                      </p:cBhvr>
                                    </p:animEffect>
                                    <p:set>
                                      <p:cBhvr>
                                        <p:cTn id="92" dur="1" fill="hold">
                                          <p:stCondLst>
                                            <p:cond delay="499"/>
                                          </p:stCondLst>
                                        </p:cTn>
                                        <p:tgtEl>
                                          <p:spTgt spid="17"/>
                                        </p:tgtEl>
                                        <p:attrNameLst>
                                          <p:attrName>style.visibility</p:attrName>
                                        </p:attrNameLst>
                                      </p:cBhvr>
                                      <p:to>
                                        <p:strVal val="hidden"/>
                                      </p:to>
                                    </p:set>
                                  </p:childTnLst>
                                </p:cTn>
                              </p:par>
                            </p:childTnLst>
                          </p:cTn>
                        </p:par>
                        <p:par>
                          <p:cTn id="93" fill="hold">
                            <p:stCondLst>
                              <p:cond delay="21500"/>
                            </p:stCondLst>
                            <p:childTnLst>
                              <p:par>
                                <p:cTn id="94" presetID="1" presetClass="entr" presetSubtype="0" fill="hold" grpId="0" nodeType="afterEffect">
                                  <p:stCondLst>
                                    <p:cond delay="0"/>
                                  </p:stCondLst>
                                  <p:childTnLst>
                                    <p:set>
                                      <p:cBhvr>
                                        <p:cTn id="95" dur="1" fill="hold">
                                          <p:stCondLst>
                                            <p:cond delay="0"/>
                                          </p:stCondLst>
                                        </p:cTn>
                                        <p:tgtEl>
                                          <p:spTgt spid="24"/>
                                        </p:tgtEl>
                                        <p:attrNameLst>
                                          <p:attrName>style.visibility</p:attrName>
                                        </p:attrNameLst>
                                      </p:cBhvr>
                                      <p:to>
                                        <p:strVal val="visible"/>
                                      </p:to>
                                    </p:set>
                                  </p:childTnLst>
                                </p:cTn>
                              </p:par>
                            </p:childTnLst>
                          </p:cTn>
                        </p:par>
                        <p:par>
                          <p:cTn id="96" fill="hold">
                            <p:stCondLst>
                              <p:cond delay="21500"/>
                            </p:stCondLst>
                            <p:childTnLst>
                              <p:par>
                                <p:cTn id="97" presetID="1" presetClass="exit" presetSubtype="0" fill="hold" grpId="1" nodeType="afterEffect">
                                  <p:stCondLst>
                                    <p:cond delay="1000"/>
                                  </p:stCondLst>
                                  <p:childTnLst>
                                    <p:set>
                                      <p:cBhvr>
                                        <p:cTn id="98" dur="1" fill="hold">
                                          <p:stCondLst>
                                            <p:cond delay="0"/>
                                          </p:stCondLst>
                                        </p:cTn>
                                        <p:tgtEl>
                                          <p:spTgt spid="24"/>
                                        </p:tgtEl>
                                        <p:attrNameLst>
                                          <p:attrName>style.visibility</p:attrName>
                                        </p:attrNameLst>
                                      </p:cBhvr>
                                      <p:to>
                                        <p:strVal val="hidden"/>
                                      </p:to>
                                    </p:set>
                                  </p:childTnLst>
                                </p:cTn>
                              </p:par>
                              <p:par>
                                <p:cTn id="99" presetID="1" presetClass="entr" presetSubtype="0" fill="hold" grpId="0" nodeType="withEffect">
                                  <p:stCondLst>
                                    <p:cond delay="0"/>
                                  </p:stCondLst>
                                  <p:childTnLst>
                                    <p:set>
                                      <p:cBhvr>
                                        <p:cTn id="100" dur="1" fill="hold">
                                          <p:stCondLst>
                                            <p:cond delay="0"/>
                                          </p:stCondLst>
                                        </p:cTn>
                                        <p:tgtEl>
                                          <p:spTgt spid="18"/>
                                        </p:tgtEl>
                                        <p:attrNameLst>
                                          <p:attrName>style.visibility</p:attrName>
                                        </p:attrNameLst>
                                      </p:cBhvr>
                                      <p:to>
                                        <p:strVal val="visible"/>
                                      </p:to>
                                    </p:set>
                                  </p:childTnLst>
                                </p:cTn>
                              </p:par>
                            </p:childTnLst>
                          </p:cTn>
                        </p:par>
                        <p:par>
                          <p:cTn id="101" fill="hold">
                            <p:stCondLst>
                              <p:cond delay="22500"/>
                            </p:stCondLst>
                            <p:childTnLst>
                              <p:par>
                                <p:cTn id="102" presetID="0" presetClass="path" presetSubtype="0" accel="50000" decel="50000" fill="hold" nodeType="afterEffect">
                                  <p:stCondLst>
                                    <p:cond delay="0"/>
                                  </p:stCondLst>
                                  <p:childTnLst>
                                    <p:animMotion origin="layout" path="M 0.00417 -0.11088 L 0.00417 -0.06643 " pathEditMode="relative" rAng="0" ptsTypes="AA">
                                      <p:cBhvr>
                                        <p:cTn id="103" dur="2000" fill="hold"/>
                                        <p:tgtEl>
                                          <p:spTgt spid="9"/>
                                        </p:tgtEl>
                                        <p:attrNameLst>
                                          <p:attrName>ppt_x</p:attrName>
                                          <p:attrName>ppt_y</p:attrName>
                                        </p:attrNameLst>
                                      </p:cBhvr>
                                      <p:rCtr x="0" y="22"/>
                                    </p:animMotion>
                                  </p:childTnLst>
                                </p:cTn>
                              </p:par>
                            </p:childTnLst>
                          </p:cTn>
                        </p:par>
                        <p:par>
                          <p:cTn id="104" fill="hold">
                            <p:stCondLst>
                              <p:cond delay="24500"/>
                            </p:stCondLst>
                            <p:childTnLst>
                              <p:par>
                                <p:cTn id="105" presetID="9" presetClass="exit" presetSubtype="0" fill="hold" grpId="1" nodeType="afterEffect">
                                  <p:stCondLst>
                                    <p:cond delay="0"/>
                                  </p:stCondLst>
                                  <p:childTnLst>
                                    <p:animEffect transition="out" filter="dissolve">
                                      <p:cBhvr>
                                        <p:cTn id="106" dur="500"/>
                                        <p:tgtEl>
                                          <p:spTgt spid="18"/>
                                        </p:tgtEl>
                                      </p:cBhvr>
                                    </p:animEffect>
                                    <p:set>
                                      <p:cBhvr>
                                        <p:cTn id="107" dur="1" fill="hold">
                                          <p:stCondLst>
                                            <p:cond delay="499"/>
                                          </p:stCondLst>
                                        </p:cTn>
                                        <p:tgtEl>
                                          <p:spTgt spid="18"/>
                                        </p:tgtEl>
                                        <p:attrNameLst>
                                          <p:attrName>style.visibility</p:attrName>
                                        </p:attrNameLst>
                                      </p:cBhvr>
                                      <p:to>
                                        <p:strVal val="hidden"/>
                                      </p:to>
                                    </p:set>
                                  </p:childTnLst>
                                </p:cTn>
                              </p:par>
                              <p:par>
                                <p:cTn id="108" presetID="1" presetClass="entr" presetSubtype="0" fill="hold" grpId="0" nodeType="withEffect">
                                  <p:stCondLst>
                                    <p:cond delay="0"/>
                                  </p:stCondLst>
                                  <p:childTnLst>
                                    <p:set>
                                      <p:cBhvr>
                                        <p:cTn id="109" dur="1" fill="hold">
                                          <p:stCondLst>
                                            <p:cond delay="0"/>
                                          </p:stCondLst>
                                        </p:cTn>
                                        <p:tgtEl>
                                          <p:spTgt spid="19"/>
                                        </p:tgtEl>
                                        <p:attrNameLst>
                                          <p:attrName>style.visibility</p:attrName>
                                        </p:attrNameLst>
                                      </p:cBhvr>
                                      <p:to>
                                        <p:strVal val="visible"/>
                                      </p:to>
                                    </p:set>
                                  </p:childTnLst>
                                </p:cTn>
                              </p:par>
                            </p:childTnLst>
                          </p:cTn>
                        </p:par>
                        <p:par>
                          <p:cTn id="110" fill="hold">
                            <p:stCondLst>
                              <p:cond delay="25000"/>
                            </p:stCondLst>
                            <p:childTnLst>
                              <p:par>
                                <p:cTn id="111" presetID="0" presetClass="path" presetSubtype="0" accel="50000" decel="50000" fill="hold" nodeType="afterEffect">
                                  <p:stCondLst>
                                    <p:cond delay="0"/>
                                  </p:stCondLst>
                                  <p:childTnLst>
                                    <p:animMotion origin="layout" path="M 0.0125 0.28912 L 0.0125 0.3669 " pathEditMode="relative" ptsTypes="AA">
                                      <p:cBhvr>
                                        <p:cTn id="112" dur="2000" fill="hold"/>
                                        <p:tgtEl>
                                          <p:spTgt spid="9"/>
                                        </p:tgtEl>
                                        <p:attrNameLst>
                                          <p:attrName>ppt_x</p:attrName>
                                          <p:attrName>ppt_y</p:attrName>
                                        </p:attrNameLst>
                                      </p:cBhvr>
                                    </p:animMotion>
                                  </p:childTnLst>
                                </p:cTn>
                              </p:par>
                            </p:childTnLst>
                          </p:cTn>
                        </p:par>
                        <p:par>
                          <p:cTn id="113" fill="hold">
                            <p:stCondLst>
                              <p:cond delay="27000"/>
                            </p:stCondLst>
                            <p:childTnLst>
                              <p:par>
                                <p:cTn id="114" presetID="9" presetClass="exit" presetSubtype="0" fill="hold" nodeType="afterEffect">
                                  <p:stCondLst>
                                    <p:cond delay="0"/>
                                  </p:stCondLst>
                                  <p:childTnLst>
                                    <p:animEffect transition="out" filter="dissolve">
                                      <p:cBhvr>
                                        <p:cTn id="115" dur="500"/>
                                        <p:tgtEl>
                                          <p:spTgt spid="19"/>
                                        </p:tgtEl>
                                      </p:cBhvr>
                                    </p:animEffect>
                                    <p:set>
                                      <p:cBhvr>
                                        <p:cTn id="116"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22" grpId="0" animBg="1"/>
      <p:bldP spid="22" grpId="1" animBg="1"/>
      <p:bldP spid="23" grpId="0" animBg="1"/>
      <p:bldP spid="23" grpId="1" animBg="1"/>
      <p:bldP spid="24" grpId="0" animBg="1"/>
      <p:bldP spid="24" grpId="1" animBg="1"/>
      <p:bldP spid="25" grpId="0" animBg="1"/>
      <p:bldP spid="25"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0"/>
            <a:ext cx="8153400" cy="381000"/>
          </a:xfrm>
        </p:spPr>
        <p:style>
          <a:lnRef idx="3">
            <a:schemeClr val="lt1"/>
          </a:lnRef>
          <a:fillRef idx="1">
            <a:schemeClr val="accent1"/>
          </a:fillRef>
          <a:effectRef idx="1">
            <a:schemeClr val="accent1"/>
          </a:effectRef>
          <a:fontRef idx="minor">
            <a:schemeClr val="lt1"/>
          </a:fontRef>
        </p:style>
        <p:txBody>
          <a:bodyPr>
            <a:normAutofit fontScale="90000"/>
          </a:bodyPr>
          <a:lstStyle/>
          <a:p>
            <a:r>
              <a:rPr lang="en-US" sz="2400" b="1" dirty="0">
                <a:latin typeface="Calibri" pitchFamily="34" charset="0"/>
              </a:rPr>
              <a:t>Two-State Process Model</a:t>
            </a:r>
          </a:p>
        </p:txBody>
      </p:sp>
      <p:sp>
        <p:nvSpPr>
          <p:cNvPr id="8" name="Rectangle 7"/>
          <p:cNvSpPr/>
          <p:nvPr/>
        </p:nvSpPr>
        <p:spPr>
          <a:xfrm>
            <a:off x="0" y="1533465"/>
            <a:ext cx="9144000" cy="655564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buFont typeface="Arial" pitchFamily="34" charset="0"/>
              <a:buChar char="•"/>
            </a:pPr>
            <a:r>
              <a:rPr lang="en-US" sz="2000" dirty="0"/>
              <a:t> The operating system’s principal responsibility is controlling the execution of  </a:t>
            </a:r>
          </a:p>
          <a:p>
            <a:r>
              <a:rPr lang="en-US" sz="2000" dirty="0"/>
              <a:t>   processes;</a:t>
            </a:r>
          </a:p>
          <a:p>
            <a:pPr lvl="1">
              <a:buFont typeface="Wingdings" pitchFamily="2" charset="2"/>
              <a:buChar char="ü"/>
            </a:pPr>
            <a:r>
              <a:rPr lang="en-US" sz="2000" dirty="0"/>
              <a:t>This includes determining the interleaving pattern for execution and allocating</a:t>
            </a:r>
          </a:p>
          <a:p>
            <a:r>
              <a:rPr lang="en-US" sz="2000" dirty="0"/>
              <a:t>            resources to processes.</a:t>
            </a:r>
          </a:p>
          <a:p>
            <a:pPr>
              <a:buFont typeface="Arial" pitchFamily="34" charset="0"/>
              <a:buChar char="•"/>
            </a:pPr>
            <a:r>
              <a:rPr lang="en-NZ" sz="2000" dirty="0"/>
              <a:t>The first step in designing an OS to control processes is to describe the behaviour that </a:t>
            </a:r>
          </a:p>
          <a:p>
            <a:r>
              <a:rPr lang="en-NZ" sz="2000" dirty="0"/>
              <a:t>  we would like the processes to exhibit. </a:t>
            </a:r>
          </a:p>
          <a:p>
            <a:endParaRPr lang="en-NZ" sz="2000" dirty="0"/>
          </a:p>
          <a:p>
            <a:pPr>
              <a:buFont typeface="Arial" pitchFamily="34" charset="0"/>
              <a:buChar char="•"/>
            </a:pPr>
            <a:r>
              <a:rPr lang="en-US" sz="2000" dirty="0"/>
              <a:t>When the OS creates a new process, it creates a process control block for the process  </a:t>
            </a:r>
          </a:p>
          <a:p>
            <a:r>
              <a:rPr lang="en-US" sz="2000" dirty="0"/>
              <a:t>  and enters that process into the system in the Not Running state. </a:t>
            </a:r>
          </a:p>
          <a:p>
            <a:endParaRPr lang="en-US" sz="2000" dirty="0"/>
          </a:p>
          <a:p>
            <a:pPr>
              <a:buFont typeface="Arial" pitchFamily="34" charset="0"/>
              <a:buChar char="•"/>
            </a:pPr>
            <a:r>
              <a:rPr lang="en-US" sz="2000" dirty="0"/>
              <a:t> The process exists, is known to the OS, and is waiting for an opportunity to execute. </a:t>
            </a:r>
          </a:p>
          <a:p>
            <a:pPr>
              <a:buFont typeface="Arial" pitchFamily="34" charset="0"/>
              <a:buChar char="•"/>
            </a:pPr>
            <a:r>
              <a:rPr lang="en-US" sz="2000" dirty="0"/>
              <a:t> From time to time, the currently running process will be interrupted and the </a:t>
            </a:r>
          </a:p>
          <a:p>
            <a:r>
              <a:rPr lang="en-US" sz="2000" dirty="0"/>
              <a:t>  dispatcher portion of the OS will select some other process to run.</a:t>
            </a:r>
          </a:p>
          <a:p>
            <a:endParaRPr lang="en-US" sz="2000" dirty="0"/>
          </a:p>
          <a:p>
            <a:pPr>
              <a:buFont typeface="Arial" pitchFamily="34" charset="0"/>
              <a:buChar char="•"/>
            </a:pPr>
            <a:r>
              <a:rPr lang="en-US" sz="2000" dirty="0"/>
              <a:t> The former process moves from the Running state to the Not Running state, and one </a:t>
            </a:r>
          </a:p>
          <a:p>
            <a:r>
              <a:rPr lang="en-US" sz="2000" dirty="0"/>
              <a:t>  of the other processes moves to the Running state.</a:t>
            </a:r>
            <a:endParaRPr lang="en-NZ" sz="20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4" name="Picture 3" descr="Fig03_05a.gif"/>
          <p:cNvPicPr>
            <a:picLocks noChangeAspect="1"/>
          </p:cNvPicPr>
          <p:nvPr/>
        </p:nvPicPr>
        <p:blipFill>
          <a:blip r:embed="rId3"/>
          <a:srcRect/>
          <a:stretch>
            <a:fillRect/>
          </a:stretch>
        </p:blipFill>
        <p:spPr bwMode="auto">
          <a:xfrm>
            <a:off x="2286000" y="1447800"/>
            <a:ext cx="6629400" cy="3962400"/>
          </a:xfrm>
          <a:prstGeom prst="rect">
            <a:avLst/>
          </a:prstGeom>
          <a:ln w="88900" cap="sq" cmpd="thickThin">
            <a:solidFill>
              <a:srgbClr val="000000"/>
            </a:solidFill>
            <a:prstDash val="solid"/>
            <a:miter lim="800000"/>
          </a:ln>
          <a:effectLst>
            <a:innerShdw blurRad="76200">
              <a:srgbClr val="000000"/>
            </a:innerShdw>
          </a:effectLst>
        </p:spPr>
      </p:pic>
      <p:sp>
        <p:nvSpPr>
          <p:cNvPr id="7" name="Title 1"/>
          <p:cNvSpPr>
            <a:spLocks noGrp="1"/>
          </p:cNvSpPr>
          <p:nvPr>
            <p:ph type="title"/>
          </p:nvPr>
        </p:nvSpPr>
        <p:spPr>
          <a:xfrm>
            <a:off x="457200" y="0"/>
            <a:ext cx="8153400" cy="381000"/>
          </a:xfrm>
        </p:spPr>
        <p:style>
          <a:lnRef idx="3">
            <a:schemeClr val="lt1"/>
          </a:lnRef>
          <a:fillRef idx="1">
            <a:schemeClr val="accent1"/>
          </a:fillRef>
          <a:effectRef idx="1">
            <a:schemeClr val="accent1"/>
          </a:effectRef>
          <a:fontRef idx="minor">
            <a:schemeClr val="lt1"/>
          </a:fontRef>
        </p:style>
        <p:txBody>
          <a:bodyPr>
            <a:normAutofit fontScale="90000"/>
          </a:bodyPr>
          <a:lstStyle/>
          <a:p>
            <a:r>
              <a:rPr lang="en-US" sz="2400" b="1" dirty="0">
                <a:latin typeface="Calibri" pitchFamily="34" charset="0"/>
              </a:rPr>
              <a:t>Two-State Process Model</a:t>
            </a:r>
          </a:p>
        </p:txBody>
      </p:sp>
      <p:sp>
        <p:nvSpPr>
          <p:cNvPr id="12" name="Rectangle 11"/>
          <p:cNvSpPr/>
          <p:nvPr/>
        </p:nvSpPr>
        <p:spPr>
          <a:xfrm>
            <a:off x="228600" y="533400"/>
            <a:ext cx="8686800" cy="76944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buFont typeface="Arial" pitchFamily="34" charset="0"/>
              <a:buChar char="•"/>
            </a:pPr>
            <a:r>
              <a:rPr lang="en-US" sz="2200" dirty="0"/>
              <a:t> In this model, a process may be in one of two states: </a:t>
            </a:r>
          </a:p>
          <a:p>
            <a:pPr lvl="1">
              <a:buFont typeface="Wingdings" pitchFamily="2" charset="2"/>
              <a:buChar char="ü"/>
            </a:pPr>
            <a:r>
              <a:rPr lang="en-US" sz="2200" dirty="0"/>
              <a:t>Running or Not Running, as shown in Figure 3.5a.</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descr="Fig03_05b.gif"/>
          <p:cNvPicPr>
            <a:picLocks noGrp="1" noChangeAspect="1"/>
          </p:cNvPicPr>
          <p:nvPr>
            <p:ph idx="1"/>
          </p:nvPr>
        </p:nvPicPr>
        <p:blipFill>
          <a:blip r:embed="rId2"/>
          <a:srcRect/>
          <a:stretch>
            <a:fillRect/>
          </a:stretch>
        </p:blipFill>
        <p:spPr>
          <a:xfrm>
            <a:off x="152400" y="685800"/>
            <a:ext cx="8534400" cy="3352800"/>
          </a:xfrm>
          <a:prstGeom prst="rect">
            <a:avLst/>
          </a:prstGeom>
          <a:ln w="88900" cap="sq" cmpd="thickThin">
            <a:solidFill>
              <a:srgbClr val="000000"/>
            </a:solidFill>
            <a:prstDash val="solid"/>
            <a:miter lim="800000"/>
          </a:ln>
          <a:effectLst>
            <a:innerShdw blurRad="76200">
              <a:srgbClr val="000000"/>
            </a:innerShdw>
          </a:effectLst>
        </p:spPr>
      </p:pic>
      <p:sp>
        <p:nvSpPr>
          <p:cNvPr id="7" name="Rectangle 6"/>
          <p:cNvSpPr/>
          <p:nvPr/>
        </p:nvSpPr>
        <p:spPr>
          <a:xfrm>
            <a:off x="0" y="4191000"/>
            <a:ext cx="9144000" cy="255454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buFont typeface="Arial" pitchFamily="34" charset="0"/>
              <a:buChar char="•"/>
            </a:pPr>
            <a:r>
              <a:rPr lang="en-US" sz="2000" dirty="0">
                <a:latin typeface="Calibri" pitchFamily="34" charset="0"/>
              </a:rPr>
              <a:t> Processes that are not running must be kept in some sort of queue, waiting their turn  </a:t>
            </a:r>
          </a:p>
          <a:p>
            <a:r>
              <a:rPr lang="en-US" sz="2000" dirty="0">
                <a:latin typeface="Calibri" pitchFamily="34" charset="0"/>
              </a:rPr>
              <a:t>   to execute. </a:t>
            </a:r>
          </a:p>
          <a:p>
            <a:pPr>
              <a:buFont typeface="Arial" pitchFamily="34" charset="0"/>
              <a:buChar char="•"/>
            </a:pPr>
            <a:r>
              <a:rPr lang="en-US" sz="2000" dirty="0">
                <a:latin typeface="Calibri" pitchFamily="34" charset="0"/>
              </a:rPr>
              <a:t> Figure 3.5b suggests a structure. </a:t>
            </a:r>
          </a:p>
          <a:p>
            <a:pPr>
              <a:buFont typeface="Arial" pitchFamily="34" charset="0"/>
              <a:buChar char="•"/>
            </a:pPr>
            <a:r>
              <a:rPr lang="en-US" sz="2000" dirty="0">
                <a:latin typeface="Calibri" pitchFamily="34" charset="0"/>
              </a:rPr>
              <a:t>There is a single queue in which each entry is a pointer to the process control block of </a:t>
            </a:r>
          </a:p>
          <a:p>
            <a:r>
              <a:rPr lang="en-US" sz="2000" dirty="0">
                <a:latin typeface="Calibri" pitchFamily="34" charset="0"/>
              </a:rPr>
              <a:t>  a particular process.</a:t>
            </a:r>
          </a:p>
          <a:p>
            <a:pPr>
              <a:buFont typeface="Arial" pitchFamily="34" charset="0"/>
              <a:buChar char="•"/>
            </a:pPr>
            <a:r>
              <a:rPr lang="en-US" sz="2000" dirty="0">
                <a:latin typeface="Calibri" pitchFamily="34" charset="0"/>
              </a:rPr>
              <a:t> A process that is interrupted is transferred to the queue of waiting processes.</a:t>
            </a:r>
          </a:p>
          <a:p>
            <a:pPr>
              <a:buFont typeface="Arial" pitchFamily="34" charset="0"/>
              <a:buChar char="•"/>
            </a:pPr>
            <a:r>
              <a:rPr lang="en-US" sz="2000" dirty="0">
                <a:latin typeface="Calibri" pitchFamily="34" charset="0"/>
              </a:rPr>
              <a:t>If the process has completed or aborted, it is discarded </a:t>
            </a:r>
          </a:p>
          <a:p>
            <a:pPr>
              <a:buFont typeface="Arial" pitchFamily="34" charset="0"/>
              <a:buChar char="•"/>
            </a:pPr>
            <a:r>
              <a:rPr lang="en-US" sz="2000" dirty="0">
                <a:latin typeface="Calibri" pitchFamily="34" charset="0"/>
              </a:rPr>
              <a:t> In either case, the dispatcher takes another process from the queue to execute.</a:t>
            </a:r>
          </a:p>
        </p:txBody>
      </p:sp>
      <p:sp>
        <p:nvSpPr>
          <p:cNvPr id="8" name="Title 1"/>
          <p:cNvSpPr txBox="1">
            <a:spLocks/>
          </p:cNvSpPr>
          <p:nvPr/>
        </p:nvSpPr>
        <p:spPr>
          <a:xfrm>
            <a:off x="76200" y="152400"/>
            <a:ext cx="6553200" cy="457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2000" b="1" i="0" u="none" strike="noStrike" kern="1200" cap="none" spc="0" normalizeH="0" baseline="0" noProof="0" dirty="0">
                <a:ln>
                  <a:noFill/>
                </a:ln>
                <a:solidFill>
                  <a:srgbClr val="0070C0"/>
                </a:solidFill>
                <a:effectLst/>
                <a:uLnTx/>
                <a:uFillTx/>
                <a:latin typeface="Calibri" pitchFamily="34" charset="0"/>
                <a:ea typeface="+mn-ea"/>
                <a:cs typeface="+mn-cs"/>
              </a:rPr>
              <a:t>Queuing</a:t>
            </a:r>
            <a:r>
              <a:rPr kumimoji="0" lang="en-US" sz="2000" b="1" i="0" u="none" strike="noStrike" kern="1200" cap="none" spc="0" normalizeH="0" noProof="0" dirty="0">
                <a:ln>
                  <a:noFill/>
                </a:ln>
                <a:solidFill>
                  <a:srgbClr val="0070C0"/>
                </a:solidFill>
                <a:effectLst/>
                <a:uLnTx/>
                <a:uFillTx/>
                <a:latin typeface="Calibri" pitchFamily="34" charset="0"/>
                <a:ea typeface="+mn-ea"/>
                <a:cs typeface="+mn-cs"/>
              </a:rPr>
              <a:t> Diagram for Two state Process Model</a:t>
            </a:r>
            <a:endParaRPr kumimoji="0" lang="en-US" sz="2000" b="1" i="0" u="none" strike="noStrike" kern="1200" cap="none" spc="0" normalizeH="0" baseline="0" noProof="0" dirty="0">
              <a:ln>
                <a:noFill/>
              </a:ln>
              <a:solidFill>
                <a:srgbClr val="0070C0"/>
              </a:solidFill>
              <a:effectLst/>
              <a:uLnTx/>
              <a:uFillTx/>
              <a:latin typeface="Calibri" pitchFamily="34" charset="0"/>
              <a:ea typeface="+mn-ea"/>
              <a:cs typeface="+mn-c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7" name="Content Placeholder 3" descr="Fig03_05b.gif"/>
          <p:cNvPicPr>
            <a:picLocks noGrp="1" noChangeAspect="1"/>
          </p:cNvPicPr>
          <p:nvPr>
            <p:ph idx="1"/>
          </p:nvPr>
        </p:nvPicPr>
        <p:blipFill>
          <a:blip r:embed="rId3"/>
          <a:srcRect/>
          <a:stretch>
            <a:fillRect/>
          </a:stretch>
        </p:blipFill>
        <p:spPr>
          <a:xfrm>
            <a:off x="1752600" y="2209800"/>
            <a:ext cx="6080125" cy="2257425"/>
          </a:xfrm>
        </p:spPr>
      </p:pic>
      <p:sp>
        <p:nvSpPr>
          <p:cNvPr id="4" name="Rectangle 3"/>
          <p:cNvSpPr/>
          <p:nvPr/>
        </p:nvSpPr>
        <p:spPr>
          <a:xfrm>
            <a:off x="3086100" y="2667000"/>
            <a:ext cx="1905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NZ" dirty="0"/>
          </a:p>
        </p:txBody>
      </p:sp>
      <p:sp>
        <p:nvSpPr>
          <p:cNvPr id="9" name="Rectangle 8"/>
          <p:cNvSpPr/>
          <p:nvPr/>
        </p:nvSpPr>
        <p:spPr>
          <a:xfrm>
            <a:off x="3314700" y="2671763"/>
            <a:ext cx="190500" cy="304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en-NZ" dirty="0"/>
          </a:p>
        </p:txBody>
      </p:sp>
      <p:sp>
        <p:nvSpPr>
          <p:cNvPr id="10" name="Rectangle 9"/>
          <p:cNvSpPr/>
          <p:nvPr/>
        </p:nvSpPr>
        <p:spPr>
          <a:xfrm>
            <a:off x="3538538" y="2673350"/>
            <a:ext cx="190500" cy="304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NZ" dirty="0"/>
          </a:p>
        </p:txBody>
      </p:sp>
      <p:sp>
        <p:nvSpPr>
          <p:cNvPr id="11" name="Rectangle 10"/>
          <p:cNvSpPr/>
          <p:nvPr/>
        </p:nvSpPr>
        <p:spPr>
          <a:xfrm>
            <a:off x="3762375" y="2673350"/>
            <a:ext cx="190500" cy="304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endParaRPr lang="en-NZ" dirty="0"/>
          </a:p>
        </p:txBody>
      </p:sp>
      <p:sp>
        <p:nvSpPr>
          <p:cNvPr id="12" name="Rectangle 11"/>
          <p:cNvSpPr/>
          <p:nvPr/>
        </p:nvSpPr>
        <p:spPr>
          <a:xfrm>
            <a:off x="3973513" y="2673350"/>
            <a:ext cx="190500" cy="304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NZ" dirty="0"/>
          </a:p>
        </p:txBody>
      </p:sp>
      <p:sp>
        <p:nvSpPr>
          <p:cNvPr id="13" name="Rectangle 12"/>
          <p:cNvSpPr/>
          <p:nvPr/>
        </p:nvSpPr>
        <p:spPr>
          <a:xfrm>
            <a:off x="4184650" y="2674938"/>
            <a:ext cx="190500" cy="3048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NZ" dirty="0"/>
          </a:p>
        </p:txBody>
      </p:sp>
      <p:sp>
        <p:nvSpPr>
          <p:cNvPr id="14" name="Rectangle 13"/>
          <p:cNvSpPr/>
          <p:nvPr/>
        </p:nvSpPr>
        <p:spPr>
          <a:xfrm>
            <a:off x="4395788" y="2674938"/>
            <a:ext cx="192087" cy="304800"/>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en-NZ" dirty="0"/>
          </a:p>
        </p:txBody>
      </p:sp>
      <p:sp>
        <p:nvSpPr>
          <p:cNvPr id="15" name="TextBox 14"/>
          <p:cNvSpPr txBox="1"/>
          <p:nvPr/>
        </p:nvSpPr>
        <p:spPr>
          <a:xfrm>
            <a:off x="762000" y="4648200"/>
            <a:ext cx="7772400" cy="646113"/>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defRPr/>
            </a:pPr>
            <a:r>
              <a:rPr lang="en-NZ" dirty="0"/>
              <a:t>Etc … processes moved by the dispatcher of the OS to the CPU then back to the queue until the task is competed</a:t>
            </a:r>
          </a:p>
        </p:txBody>
      </p:sp>
      <p:sp>
        <p:nvSpPr>
          <p:cNvPr id="17" name="Title 1"/>
          <p:cNvSpPr txBox="1">
            <a:spLocks/>
          </p:cNvSpPr>
          <p:nvPr/>
        </p:nvSpPr>
        <p:spPr>
          <a:xfrm>
            <a:off x="0" y="685800"/>
            <a:ext cx="6553200" cy="457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2000" b="1" i="0" u="none" strike="noStrike" kern="1200" cap="none" spc="0" normalizeH="0" baseline="0" noProof="0" dirty="0">
                <a:ln>
                  <a:noFill/>
                </a:ln>
                <a:solidFill>
                  <a:srgbClr val="0070C0"/>
                </a:solidFill>
                <a:effectLst/>
                <a:uLnTx/>
                <a:uFillTx/>
                <a:latin typeface="Calibri" pitchFamily="34" charset="0"/>
                <a:ea typeface="+mn-ea"/>
                <a:cs typeface="+mn-cs"/>
              </a:rPr>
              <a:t>Queuing</a:t>
            </a:r>
            <a:r>
              <a:rPr kumimoji="0" lang="en-US" sz="2000" b="1" i="0" u="none" strike="noStrike" kern="1200" cap="none" spc="0" normalizeH="0" noProof="0" dirty="0">
                <a:ln>
                  <a:noFill/>
                </a:ln>
                <a:solidFill>
                  <a:srgbClr val="0070C0"/>
                </a:solidFill>
                <a:effectLst/>
                <a:uLnTx/>
                <a:uFillTx/>
                <a:latin typeface="Calibri" pitchFamily="34" charset="0"/>
                <a:ea typeface="+mn-ea"/>
                <a:cs typeface="+mn-cs"/>
              </a:rPr>
              <a:t> Diagram</a:t>
            </a:r>
            <a:endParaRPr kumimoji="0" lang="en-US" sz="2000" b="1" i="0" u="none" strike="noStrike" kern="1200" cap="none" spc="0" normalizeH="0" baseline="0" noProof="0" dirty="0">
              <a:ln>
                <a:noFill/>
              </a:ln>
              <a:solidFill>
                <a:srgbClr val="0070C0"/>
              </a:solidFill>
              <a:effectLst/>
              <a:uLnTx/>
              <a:uFillTx/>
              <a:latin typeface="Calibri" pitchFamily="34" charset="0"/>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33333E-6 -6.2963E-6 C 0.07483 -0.00116 0.14983 -0.00209 0.17969 -0.00254 " pathEditMode="relative" ptsTypes="aA">
                                      <p:cBhvr>
                                        <p:cTn id="6" dur="2000" fill="hold"/>
                                        <p:tgtEl>
                                          <p:spTgt spid="14"/>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0 0 L 0.025 0 " pathEditMode="relative" ptsTypes="AA">
                                      <p:cBhvr>
                                        <p:cTn id="8" dur="2000" fill="hold"/>
                                        <p:tgtEl>
                                          <p:spTgt spid="4"/>
                                        </p:tgtEl>
                                        <p:attrNameLst>
                                          <p:attrName>ppt_x</p:attrName>
                                          <p:attrName>ppt_y</p:attrName>
                                        </p:attrNameLst>
                                      </p:cBhvr>
                                    </p:animMotion>
                                  </p:childTnLst>
                                </p:cTn>
                              </p:par>
                              <p:par>
                                <p:cTn id="9" presetID="0" presetClass="path" presetSubtype="0" accel="50000" decel="50000" fill="hold" grpId="0" nodeType="withEffect">
                                  <p:stCondLst>
                                    <p:cond delay="0"/>
                                  </p:stCondLst>
                                  <p:childTnLst>
                                    <p:animMotion origin="layout" path="M 0 0 L 0.025 0 " pathEditMode="relative" ptsTypes="AA">
                                      <p:cBhvr>
                                        <p:cTn id="10" dur="2000" fill="hold"/>
                                        <p:tgtEl>
                                          <p:spTgt spid="9"/>
                                        </p:tgtEl>
                                        <p:attrNameLst>
                                          <p:attrName>ppt_x</p:attrName>
                                          <p:attrName>ppt_y</p:attrName>
                                        </p:attrNameLst>
                                      </p:cBhvr>
                                    </p:animMotion>
                                  </p:childTnLst>
                                </p:cTn>
                              </p:par>
                              <p:par>
                                <p:cTn id="11" presetID="0" presetClass="path" presetSubtype="0" accel="50000" decel="50000" fill="hold" grpId="0" nodeType="withEffect">
                                  <p:stCondLst>
                                    <p:cond delay="0"/>
                                  </p:stCondLst>
                                  <p:childTnLst>
                                    <p:animMotion origin="layout" path="M 0 0 L 0.025 0 " pathEditMode="relative" ptsTypes="AA">
                                      <p:cBhvr>
                                        <p:cTn id="12" dur="2000" fill="hold"/>
                                        <p:tgtEl>
                                          <p:spTgt spid="10"/>
                                        </p:tgtEl>
                                        <p:attrNameLst>
                                          <p:attrName>ppt_x</p:attrName>
                                          <p:attrName>ppt_y</p:attrName>
                                        </p:attrNameLst>
                                      </p:cBhvr>
                                    </p:animMotion>
                                  </p:childTnLst>
                                </p:cTn>
                              </p:par>
                              <p:par>
                                <p:cTn id="13" presetID="0" presetClass="path" presetSubtype="0" accel="50000" decel="50000" fill="hold" grpId="0" nodeType="withEffect">
                                  <p:stCondLst>
                                    <p:cond delay="0"/>
                                  </p:stCondLst>
                                  <p:childTnLst>
                                    <p:animMotion origin="layout" path="M 0 0 L 0.025 0 " pathEditMode="relative" ptsTypes="AA">
                                      <p:cBhvr>
                                        <p:cTn id="14" dur="2000" fill="hold"/>
                                        <p:tgtEl>
                                          <p:spTgt spid="11"/>
                                        </p:tgtEl>
                                        <p:attrNameLst>
                                          <p:attrName>ppt_x</p:attrName>
                                          <p:attrName>ppt_y</p:attrName>
                                        </p:attrNameLst>
                                      </p:cBhvr>
                                    </p:animMotion>
                                  </p:childTnLst>
                                </p:cTn>
                              </p:par>
                              <p:par>
                                <p:cTn id="15" presetID="0" presetClass="path" presetSubtype="0" accel="50000" decel="50000" fill="hold" grpId="0" nodeType="withEffect">
                                  <p:stCondLst>
                                    <p:cond delay="0"/>
                                  </p:stCondLst>
                                  <p:childTnLst>
                                    <p:animMotion origin="layout" path="M 0 0 L 0.025 0 " pathEditMode="relative" ptsTypes="AA">
                                      <p:cBhvr>
                                        <p:cTn id="16" dur="2000" fill="hold"/>
                                        <p:tgtEl>
                                          <p:spTgt spid="12"/>
                                        </p:tgtEl>
                                        <p:attrNameLst>
                                          <p:attrName>ppt_x</p:attrName>
                                          <p:attrName>ppt_y</p:attrName>
                                        </p:attrNameLst>
                                      </p:cBhvr>
                                    </p:animMotion>
                                  </p:childTnLst>
                                </p:cTn>
                              </p:par>
                              <p:par>
                                <p:cTn id="17" presetID="0" presetClass="path" presetSubtype="0" accel="50000" decel="50000" fill="hold" grpId="0" nodeType="withEffect">
                                  <p:stCondLst>
                                    <p:cond delay="0"/>
                                  </p:stCondLst>
                                  <p:childTnLst>
                                    <p:animMotion origin="layout" path="M 0 0 L 0.025 0 " pathEditMode="relative" ptsTypes="AA">
                                      <p:cBhvr>
                                        <p:cTn id="18" dur="2000" fill="hold"/>
                                        <p:tgtEl>
                                          <p:spTgt spid="13"/>
                                        </p:tgtEl>
                                        <p:attrNameLst>
                                          <p:attrName>ppt_x</p:attrName>
                                          <p:attrName>ppt_y</p:attrName>
                                        </p:attrNameLst>
                                      </p:cBhvr>
                                    </p:animMotion>
                                  </p:childTnLst>
                                </p:cTn>
                              </p:par>
                            </p:childTnLst>
                          </p:cTn>
                        </p:par>
                        <p:par>
                          <p:cTn id="19" fill="hold">
                            <p:stCondLst>
                              <p:cond delay="2000"/>
                            </p:stCondLst>
                            <p:childTnLst>
                              <p:par>
                                <p:cTn id="20" presetID="0" presetClass="path" presetSubtype="0" accel="50000" decel="50000" fill="hold" grpId="1" nodeType="afterEffect">
                                  <p:stCondLst>
                                    <p:cond delay="2000"/>
                                  </p:stCondLst>
                                  <p:childTnLst>
                                    <p:animMotion origin="layout" path="M 0.17725 1.48148E-6 C 0.21666 -0.00232 0.25625 -0.0044 0.2717 0.02222 C 0.28715 0.04884 0.35052 0.1375 0.26996 0.16042 C 0.18941 0.18333 -0.14219 0.18727 -0.21164 0.16042 C -0.28108 0.13356 -0.21389 0.06667 -0.14671 1.48148E-6 " pathEditMode="relative" rAng="0" ptsTypes="aaaaA">
                                      <p:cBhvr>
                                        <p:cTn id="21" dur="2000" fill="hold"/>
                                        <p:tgtEl>
                                          <p:spTgt spid="14"/>
                                        </p:tgtEl>
                                        <p:attrNameLst>
                                          <p:attrName>ppt_x</p:attrName>
                                          <p:attrName>ppt_y</p:attrName>
                                        </p:attrNameLst>
                                      </p:cBhvr>
                                      <p:rCtr x="-143" y="91"/>
                                    </p:animMotion>
                                  </p:childTnLst>
                                </p:cTn>
                              </p:par>
                            </p:childTnLst>
                          </p:cTn>
                        </p:par>
                        <p:par>
                          <p:cTn id="22" fill="hold">
                            <p:stCondLst>
                              <p:cond delay="6000"/>
                            </p:stCondLst>
                            <p:childTnLst>
                              <p:par>
                                <p:cTn id="23" presetID="0" presetClass="path" presetSubtype="0" accel="50000" decel="50000" fill="hold" grpId="1" nodeType="afterEffect">
                                  <p:stCondLst>
                                    <p:cond delay="0"/>
                                  </p:stCondLst>
                                  <p:childTnLst>
                                    <p:animMotion origin="layout" path="M 0.02361 1.48148E-6 L 0.20694 1.48148E-6 " pathEditMode="relative" rAng="0" ptsTypes="AA">
                                      <p:cBhvr>
                                        <p:cTn id="24" dur="2000" fill="hold"/>
                                        <p:tgtEl>
                                          <p:spTgt spid="13"/>
                                        </p:tgtEl>
                                        <p:attrNameLst>
                                          <p:attrName>ppt_x</p:attrName>
                                          <p:attrName>ppt_y</p:attrName>
                                        </p:attrNameLst>
                                      </p:cBhvr>
                                      <p:rCtr x="92" y="0"/>
                                    </p:animMotion>
                                  </p:childTnLst>
                                </p:cTn>
                              </p:par>
                            </p:childTnLst>
                          </p:cTn>
                        </p:par>
                        <p:par>
                          <p:cTn id="25" fill="hold">
                            <p:stCondLst>
                              <p:cond delay="8000"/>
                            </p:stCondLst>
                            <p:childTnLst>
                              <p:par>
                                <p:cTn id="26" presetID="9" presetClass="entr" presetSubtype="0" fill="hold" grpId="0" nodeType="after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dissolve">
                                      <p:cBhvr>
                                        <p:cTn id="2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0" grpId="0" animBg="1"/>
      <p:bldP spid="11" grpId="0" animBg="1"/>
      <p:bldP spid="12" grpId="0" animBg="1"/>
      <p:bldP spid="13" grpId="0" animBg="1"/>
      <p:bldP spid="13" grpId="1" animBg="1"/>
      <p:bldP spid="14" grpId="0" animBg="1"/>
      <p:bldP spid="14" grpId="1" animBg="1"/>
      <p:bldP spid="1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0" y="304800"/>
            <a:ext cx="2971800" cy="381000"/>
          </a:xfrm>
        </p:spPr>
        <p:style>
          <a:lnRef idx="3">
            <a:schemeClr val="lt1"/>
          </a:lnRef>
          <a:fillRef idx="1">
            <a:schemeClr val="accent1"/>
          </a:fillRef>
          <a:effectRef idx="1">
            <a:schemeClr val="accent1"/>
          </a:effectRef>
          <a:fontRef idx="minor">
            <a:schemeClr val="lt1"/>
          </a:fontRef>
        </p:style>
        <p:txBody>
          <a:bodyPr>
            <a:normAutofit fontScale="90000"/>
          </a:bodyPr>
          <a:lstStyle/>
          <a:p>
            <a:r>
              <a:rPr lang="en-NZ" sz="2400" b="1" dirty="0">
                <a:latin typeface="Calibri" pitchFamily="34" charset="0"/>
              </a:rPr>
              <a:t>Process Creation</a:t>
            </a:r>
          </a:p>
        </p:txBody>
      </p:sp>
      <p:sp>
        <p:nvSpPr>
          <p:cNvPr id="23555" name="Content Placeholder 2"/>
          <p:cNvSpPr>
            <a:spLocks noGrp="1"/>
          </p:cNvSpPr>
          <p:nvPr>
            <p:ph idx="1"/>
          </p:nvPr>
        </p:nvSpPr>
        <p:spPr>
          <a:xfrm>
            <a:off x="0" y="762000"/>
            <a:ext cx="9144000" cy="6096000"/>
          </a:xfrm>
        </p:spPr>
        <p:style>
          <a:lnRef idx="2">
            <a:schemeClr val="accent1"/>
          </a:lnRef>
          <a:fillRef idx="1">
            <a:schemeClr val="lt1"/>
          </a:fillRef>
          <a:effectRef idx="0">
            <a:schemeClr val="accent1"/>
          </a:effectRef>
          <a:fontRef idx="minor">
            <a:schemeClr val="dk1"/>
          </a:fontRef>
        </p:style>
        <p:txBody>
          <a:bodyPr>
            <a:noAutofit/>
          </a:bodyPr>
          <a:lstStyle/>
          <a:p>
            <a:r>
              <a:rPr lang="en-US" sz="2000" dirty="0">
                <a:latin typeface="Calibri" pitchFamily="34" charset="0"/>
              </a:rPr>
              <a:t>When a new process is to be added to those currently being managed, </a:t>
            </a:r>
          </a:p>
          <a:p>
            <a:r>
              <a:rPr lang="en-US" sz="2000" dirty="0">
                <a:latin typeface="Calibri" pitchFamily="34" charset="0"/>
              </a:rPr>
              <a:t>The OS builds the data structures that are used to manage the process and allocates address space in main memory to the process.</a:t>
            </a:r>
            <a:endParaRPr lang="en-NZ" sz="2000" dirty="0">
              <a:latin typeface="Calibri" pitchFamily="34" charset="0"/>
            </a:endParaRPr>
          </a:p>
          <a:p>
            <a:r>
              <a:rPr lang="en-US" sz="2000" b="1" dirty="0">
                <a:latin typeface="Calibri" pitchFamily="34" charset="0"/>
              </a:rPr>
              <a:t>Four</a:t>
            </a:r>
            <a:r>
              <a:rPr lang="en-US" sz="2000" dirty="0">
                <a:latin typeface="Calibri" pitchFamily="34" charset="0"/>
              </a:rPr>
              <a:t> common events lead to the creation of a process, as indicated in Table 3.1.</a:t>
            </a:r>
          </a:p>
          <a:p>
            <a:r>
              <a:rPr lang="en-US" sz="2000" baseline="30000" dirty="0">
                <a:latin typeface="Calibri" pitchFamily="34" charset="0"/>
              </a:rPr>
              <a:t> </a:t>
            </a:r>
            <a:r>
              <a:rPr lang="en-US" sz="2000" b="1" dirty="0">
                <a:latin typeface="Calibri" pitchFamily="34" charset="0"/>
              </a:rPr>
              <a:t>1</a:t>
            </a:r>
            <a:r>
              <a:rPr lang="en-US" sz="2000" b="1" baseline="30000" dirty="0">
                <a:latin typeface="Calibri" pitchFamily="34" charset="0"/>
              </a:rPr>
              <a:t>st</a:t>
            </a:r>
            <a:r>
              <a:rPr lang="en-US" sz="2000" baseline="30000" dirty="0">
                <a:latin typeface="Calibri" pitchFamily="34" charset="0"/>
              </a:rPr>
              <a:t>, </a:t>
            </a:r>
            <a:r>
              <a:rPr lang="en-US" sz="2000" dirty="0">
                <a:latin typeface="Calibri" pitchFamily="34" charset="0"/>
              </a:rPr>
              <a:t>In a batch environment, a process is created in response to the submission of a job.</a:t>
            </a:r>
          </a:p>
          <a:p>
            <a:r>
              <a:rPr lang="en-US" sz="2000" b="1" dirty="0">
                <a:latin typeface="Calibri" pitchFamily="34" charset="0"/>
              </a:rPr>
              <a:t>2</a:t>
            </a:r>
            <a:r>
              <a:rPr lang="en-US" sz="2000" b="1" baseline="30000" dirty="0">
                <a:latin typeface="Calibri" pitchFamily="34" charset="0"/>
              </a:rPr>
              <a:t>nd</a:t>
            </a:r>
            <a:r>
              <a:rPr lang="en-US" sz="2000" dirty="0">
                <a:latin typeface="Calibri" pitchFamily="34" charset="0"/>
              </a:rPr>
              <a:t>  In interactive environment, a process is created when a new user logs on.</a:t>
            </a:r>
          </a:p>
          <a:p>
            <a:r>
              <a:rPr lang="en-US" sz="2000" b="1" dirty="0">
                <a:latin typeface="Calibri" pitchFamily="34" charset="0"/>
              </a:rPr>
              <a:t>3</a:t>
            </a:r>
            <a:r>
              <a:rPr lang="en-US" sz="2000" b="1" baseline="30000" dirty="0">
                <a:latin typeface="Calibri" pitchFamily="34" charset="0"/>
              </a:rPr>
              <a:t>rd</a:t>
            </a:r>
            <a:r>
              <a:rPr lang="en-US" sz="2000" dirty="0">
                <a:latin typeface="Calibri" pitchFamily="34" charset="0"/>
              </a:rPr>
              <a:t> An OS may create a process on behalf of an application. For example, if a user requests for printing, Os creates a process that will manage the printing.</a:t>
            </a:r>
          </a:p>
          <a:p>
            <a:r>
              <a:rPr lang="en-US" sz="2000" b="1" dirty="0">
                <a:latin typeface="Calibri" pitchFamily="34" charset="0"/>
              </a:rPr>
              <a:t>4</a:t>
            </a:r>
            <a:r>
              <a:rPr lang="en-US" sz="2000" b="1" baseline="30000" dirty="0">
                <a:latin typeface="Calibri" pitchFamily="34" charset="0"/>
              </a:rPr>
              <a:t>th</a:t>
            </a:r>
            <a:r>
              <a:rPr lang="en-US" sz="2000" dirty="0">
                <a:latin typeface="Calibri" pitchFamily="34" charset="0"/>
              </a:rPr>
              <a:t> One process will create the another. For example, an application process may generate another process to receive data that the application is generating.</a:t>
            </a:r>
          </a:p>
          <a:p>
            <a:pPr lvl="1"/>
            <a:r>
              <a:rPr lang="en-US" sz="2000" b="1" dirty="0">
                <a:latin typeface="Calibri" pitchFamily="34" charset="0"/>
              </a:rPr>
              <a:t>Process Spawning:- </a:t>
            </a:r>
          </a:p>
          <a:p>
            <a:pPr lvl="2"/>
            <a:r>
              <a:rPr lang="en-US" sz="2000" dirty="0">
                <a:latin typeface="Calibri" pitchFamily="34" charset="0"/>
              </a:rPr>
              <a:t>When the OS creates a process at the explicit request of another process, the action is referred to as </a:t>
            </a:r>
            <a:r>
              <a:rPr lang="en-US" sz="2000" b="1" dirty="0">
                <a:latin typeface="Calibri" pitchFamily="34" charset="0"/>
              </a:rPr>
              <a:t>process spawning.</a:t>
            </a:r>
          </a:p>
          <a:p>
            <a:pPr lvl="1"/>
            <a:endParaRPr lang="en-NZ" sz="2000" dirty="0">
              <a:latin typeface="Calibri" pitchFamily="34" charset="0"/>
            </a:endParaRPr>
          </a:p>
        </p:txBody>
      </p:sp>
      <p:sp>
        <p:nvSpPr>
          <p:cNvPr id="4" name="Title 1"/>
          <p:cNvSpPr txBox="1">
            <a:spLocks/>
          </p:cNvSpPr>
          <p:nvPr/>
        </p:nvSpPr>
        <p:spPr>
          <a:xfrm>
            <a:off x="1371600" y="-76200"/>
            <a:ext cx="7315200" cy="381000"/>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fontScale="9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lt1"/>
                </a:solidFill>
                <a:effectLst/>
                <a:uLnTx/>
                <a:uFillTx/>
                <a:latin typeface="Calibri" pitchFamily="34" charset="0"/>
                <a:ea typeface="+mn-ea"/>
                <a:cs typeface="+mn-cs"/>
              </a:rPr>
              <a:t>Process Creation and Termination</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76200" y="990600"/>
            <a:ext cx="9067800" cy="5867400"/>
          </a:xfrm>
          <a:prstGeom prst="rect">
            <a:avLst/>
          </a:prstGeom>
          <a:noFill/>
          <a:ln w="9525">
            <a:noFill/>
            <a:miter lim="800000"/>
            <a:headEnd/>
            <a:tailEnd/>
          </a:ln>
          <a:effectLst/>
        </p:spPr>
      </p:pic>
      <p:sp>
        <p:nvSpPr>
          <p:cNvPr id="3" name="Title 1"/>
          <p:cNvSpPr>
            <a:spLocks noGrp="1"/>
          </p:cNvSpPr>
          <p:nvPr>
            <p:ph type="title"/>
          </p:nvPr>
        </p:nvSpPr>
        <p:spPr>
          <a:xfrm>
            <a:off x="76200" y="0"/>
            <a:ext cx="3124200" cy="381000"/>
          </a:xfrm>
        </p:spPr>
        <p:style>
          <a:lnRef idx="3">
            <a:schemeClr val="lt1"/>
          </a:lnRef>
          <a:fillRef idx="1">
            <a:schemeClr val="accent1"/>
          </a:fillRef>
          <a:effectRef idx="1">
            <a:schemeClr val="accent1"/>
          </a:effectRef>
          <a:fontRef idx="minor">
            <a:schemeClr val="lt1"/>
          </a:fontRef>
        </p:style>
        <p:txBody>
          <a:bodyPr>
            <a:normAutofit fontScale="90000"/>
          </a:bodyPr>
          <a:lstStyle/>
          <a:p>
            <a:r>
              <a:rPr lang="en-NZ" sz="2400" b="1" dirty="0">
                <a:latin typeface="Calibri" pitchFamily="34" charset="0"/>
              </a:rPr>
              <a:t>Process Creation</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0" y="0"/>
            <a:ext cx="3124200" cy="381000"/>
          </a:xfrm>
        </p:spPr>
        <p:style>
          <a:lnRef idx="3">
            <a:schemeClr val="lt1"/>
          </a:lnRef>
          <a:fillRef idx="1">
            <a:schemeClr val="accent1"/>
          </a:fillRef>
          <a:effectRef idx="1">
            <a:schemeClr val="accent1"/>
          </a:effectRef>
          <a:fontRef idx="minor">
            <a:schemeClr val="lt1"/>
          </a:fontRef>
        </p:style>
        <p:txBody>
          <a:bodyPr>
            <a:normAutofit fontScale="90000"/>
          </a:bodyPr>
          <a:lstStyle/>
          <a:p>
            <a:r>
              <a:rPr lang="en-NZ" sz="2400" b="1" dirty="0">
                <a:latin typeface="Calibri" pitchFamily="34" charset="0"/>
              </a:rPr>
              <a:t>Process Termination</a:t>
            </a:r>
          </a:p>
        </p:txBody>
      </p:sp>
      <p:sp>
        <p:nvSpPr>
          <p:cNvPr id="7" name="Rectangle 6"/>
          <p:cNvSpPr/>
          <p:nvPr/>
        </p:nvSpPr>
        <p:spPr>
          <a:xfrm>
            <a:off x="0" y="457200"/>
            <a:ext cx="9144000" cy="193899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buFont typeface="Arial" pitchFamily="34" charset="0"/>
              <a:buChar char="•"/>
            </a:pPr>
            <a:r>
              <a:rPr lang="en-NZ" sz="2000" dirty="0">
                <a:latin typeface="Calibri" pitchFamily="34" charset="0"/>
              </a:rPr>
              <a:t>There must be some way that a process can indicate completion.</a:t>
            </a:r>
          </a:p>
          <a:p>
            <a:pPr>
              <a:buFont typeface="Arial" pitchFamily="34" charset="0"/>
              <a:buChar char="•"/>
            </a:pPr>
            <a:r>
              <a:rPr lang="en-NZ" sz="2000" dirty="0">
                <a:latin typeface="Calibri" pitchFamily="34" charset="0"/>
              </a:rPr>
              <a:t>This indication may be:</a:t>
            </a:r>
          </a:p>
          <a:p>
            <a:pPr lvl="1">
              <a:buFont typeface="Arial" pitchFamily="34" charset="0"/>
              <a:buChar char="•"/>
            </a:pPr>
            <a:r>
              <a:rPr lang="en-NZ" sz="2000" dirty="0">
                <a:latin typeface="Calibri" pitchFamily="34" charset="0"/>
              </a:rPr>
              <a:t>A HALT instruction generating an interrupt alert to the OS.</a:t>
            </a:r>
          </a:p>
          <a:p>
            <a:pPr lvl="1">
              <a:buFont typeface="Arial" pitchFamily="34" charset="0"/>
              <a:buChar char="•"/>
            </a:pPr>
            <a:r>
              <a:rPr lang="en-NZ" sz="2000" dirty="0">
                <a:latin typeface="Calibri" pitchFamily="34" charset="0"/>
              </a:rPr>
              <a:t>A user action (e.g. log off, quitting an application)</a:t>
            </a:r>
          </a:p>
          <a:p>
            <a:pPr lvl="1">
              <a:buFont typeface="Arial" pitchFamily="34" charset="0"/>
              <a:buChar char="•"/>
            </a:pPr>
            <a:r>
              <a:rPr lang="en-NZ" sz="2000" dirty="0">
                <a:latin typeface="Calibri" pitchFamily="34" charset="0"/>
              </a:rPr>
              <a:t>A fault or error</a:t>
            </a:r>
          </a:p>
          <a:p>
            <a:pPr lvl="1">
              <a:buFont typeface="Arial" pitchFamily="34" charset="0"/>
              <a:buChar char="•"/>
            </a:pPr>
            <a:r>
              <a:rPr lang="en-NZ" sz="2000" dirty="0">
                <a:latin typeface="Calibri" pitchFamily="34" charset="0"/>
              </a:rPr>
              <a:t>Parent process terminating</a:t>
            </a:r>
          </a:p>
        </p:txBody>
      </p:sp>
      <p:pic>
        <p:nvPicPr>
          <p:cNvPr id="4" name="Picture 3"/>
          <p:cNvPicPr>
            <a:picLocks noChangeAspect="1" noChangeArrowheads="1"/>
          </p:cNvPicPr>
          <p:nvPr/>
        </p:nvPicPr>
        <p:blipFill>
          <a:blip r:embed="rId2"/>
          <a:srcRect/>
          <a:stretch>
            <a:fillRect/>
          </a:stretch>
        </p:blipFill>
        <p:spPr bwMode="auto">
          <a:xfrm>
            <a:off x="0" y="2438400"/>
            <a:ext cx="9144000" cy="4419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457200" y="0"/>
            <a:ext cx="8229600" cy="457200"/>
          </a:xfrm>
        </p:spPr>
        <p:style>
          <a:lnRef idx="3">
            <a:schemeClr val="lt1"/>
          </a:lnRef>
          <a:fillRef idx="1">
            <a:schemeClr val="accent1"/>
          </a:fillRef>
          <a:effectRef idx="1">
            <a:schemeClr val="accent1"/>
          </a:effectRef>
          <a:fontRef idx="minor">
            <a:schemeClr val="lt1"/>
          </a:fontRef>
        </p:style>
        <p:txBody>
          <a:bodyPr>
            <a:normAutofit/>
          </a:bodyPr>
          <a:lstStyle/>
          <a:p>
            <a:r>
              <a:rPr lang="en-US" sz="2200" b="1" dirty="0">
                <a:latin typeface="Calibri" pitchFamily="34" charset="0"/>
              </a:rPr>
              <a:t>Five-State Process Model</a:t>
            </a:r>
          </a:p>
        </p:txBody>
      </p:sp>
      <p:sp>
        <p:nvSpPr>
          <p:cNvPr id="6" name="Rectangle 5"/>
          <p:cNvSpPr/>
          <p:nvPr/>
        </p:nvSpPr>
        <p:spPr>
          <a:xfrm>
            <a:off x="0" y="1082219"/>
            <a:ext cx="9144000" cy="532453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000" b="1" dirty="0">
                <a:latin typeface="Calibri" pitchFamily="34" charset="0"/>
              </a:rPr>
              <a:t>Problem With Two State Process Model:-</a:t>
            </a:r>
          </a:p>
          <a:p>
            <a:pPr>
              <a:buFont typeface="Arial" pitchFamily="34" charset="0"/>
              <a:buChar char="•"/>
            </a:pPr>
            <a:r>
              <a:rPr lang="en-US" sz="2000" dirty="0">
                <a:latin typeface="Calibri" pitchFamily="34" charset="0"/>
              </a:rPr>
              <a:t> If all processes were always ready to execute, then the queuing discipline suggested</a:t>
            </a:r>
          </a:p>
          <a:p>
            <a:r>
              <a:rPr lang="en-US" sz="2000" dirty="0">
                <a:latin typeface="Calibri" pitchFamily="34" charset="0"/>
              </a:rPr>
              <a:t>   by Figure 3.5b would be effective.</a:t>
            </a:r>
          </a:p>
          <a:p>
            <a:endParaRPr lang="en-US" sz="2000" dirty="0">
              <a:latin typeface="Calibri" pitchFamily="34" charset="0"/>
            </a:endParaRPr>
          </a:p>
          <a:p>
            <a:pPr>
              <a:buFont typeface="Arial" pitchFamily="34" charset="0"/>
              <a:buChar char="•"/>
            </a:pPr>
            <a:r>
              <a:rPr lang="en-US" sz="2000" dirty="0">
                <a:latin typeface="Calibri" pitchFamily="34" charset="0"/>
              </a:rPr>
              <a:t>But, when some processes in the Not Running state </a:t>
            </a:r>
          </a:p>
          <a:p>
            <a:pPr lvl="1">
              <a:buFont typeface="Arial" pitchFamily="34" charset="0"/>
              <a:buChar char="•"/>
            </a:pPr>
            <a:r>
              <a:rPr lang="en-US" sz="2000" dirty="0">
                <a:latin typeface="Calibri" pitchFamily="34" charset="0"/>
              </a:rPr>
              <a:t>are ready to execute, and </a:t>
            </a:r>
          </a:p>
          <a:p>
            <a:pPr lvl="1">
              <a:buFont typeface="Arial" pitchFamily="34" charset="0"/>
              <a:buChar char="•"/>
            </a:pPr>
            <a:r>
              <a:rPr lang="en-US" sz="2000" dirty="0">
                <a:latin typeface="Calibri" pitchFamily="34" charset="0"/>
              </a:rPr>
              <a:t>While others are blocked, waiting for an I/O operation to complete.</a:t>
            </a:r>
          </a:p>
          <a:p>
            <a:endParaRPr lang="en-US" sz="2000" dirty="0">
              <a:latin typeface="Calibri" pitchFamily="34" charset="0"/>
            </a:endParaRPr>
          </a:p>
          <a:p>
            <a:pPr>
              <a:buFont typeface="Arial" pitchFamily="34" charset="0"/>
              <a:buChar char="•"/>
            </a:pPr>
            <a:r>
              <a:rPr lang="en-US" sz="2000" dirty="0">
                <a:latin typeface="Calibri" pitchFamily="34" charset="0"/>
              </a:rPr>
              <a:t>Thus, using a single queue, the dispatcher could not just select the process at the  </a:t>
            </a:r>
          </a:p>
          <a:p>
            <a:r>
              <a:rPr lang="en-US" sz="2000" dirty="0">
                <a:latin typeface="Calibri" pitchFamily="34" charset="0"/>
              </a:rPr>
              <a:t>  oldest end of the queue. </a:t>
            </a:r>
          </a:p>
          <a:p>
            <a:endParaRPr lang="en-US" sz="2000" dirty="0">
              <a:latin typeface="Calibri" pitchFamily="34" charset="0"/>
            </a:endParaRPr>
          </a:p>
          <a:p>
            <a:pPr>
              <a:buFont typeface="Arial" pitchFamily="34" charset="0"/>
              <a:buChar char="•"/>
            </a:pPr>
            <a:r>
              <a:rPr lang="en-US" sz="2000" dirty="0">
                <a:latin typeface="Calibri" pitchFamily="34" charset="0"/>
              </a:rPr>
              <a:t>Rather, the dispatcher would have to scan the list looking for the process that is not </a:t>
            </a:r>
          </a:p>
          <a:p>
            <a:r>
              <a:rPr lang="en-US" sz="2000" dirty="0">
                <a:latin typeface="Calibri" pitchFamily="34" charset="0"/>
              </a:rPr>
              <a:t>  blocked and that has been in the queue the longest.</a:t>
            </a:r>
          </a:p>
          <a:p>
            <a:r>
              <a:rPr lang="en-US" sz="2000" dirty="0">
                <a:latin typeface="Calibri" pitchFamily="34" charset="0"/>
              </a:rPr>
              <a:t> </a:t>
            </a:r>
          </a:p>
          <a:p>
            <a:pPr>
              <a:buFont typeface="Arial" pitchFamily="34" charset="0"/>
              <a:buChar char="•"/>
            </a:pPr>
            <a:r>
              <a:rPr lang="en-US" sz="2000" dirty="0">
                <a:latin typeface="Calibri" pitchFamily="34" charset="0"/>
              </a:rPr>
              <a:t>The solution to this situation is to split the Not Running state into two states: </a:t>
            </a:r>
          </a:p>
          <a:p>
            <a:pPr lvl="1">
              <a:buFont typeface="Wingdings" pitchFamily="2" charset="2"/>
              <a:buChar char="ü"/>
            </a:pPr>
            <a:r>
              <a:rPr lang="en-US" sz="2000" dirty="0">
                <a:latin typeface="Calibri" pitchFamily="34" charset="0"/>
              </a:rPr>
              <a:t>Ready and Blocked.</a:t>
            </a:r>
          </a:p>
          <a:p>
            <a:pPr lvl="1">
              <a:buFont typeface="Wingdings" pitchFamily="2" charset="2"/>
              <a:buChar char="ü"/>
            </a:pPr>
            <a:r>
              <a:rPr lang="en-US" sz="2000" dirty="0">
                <a:latin typeface="Calibri" pitchFamily="34" charset="0"/>
              </a:rPr>
              <a:t> As shown in Figure 3.6</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Content Placeholder 2"/>
          <p:cNvSpPr>
            <a:spLocks noGrp="1"/>
          </p:cNvSpPr>
          <p:nvPr>
            <p:ph idx="1"/>
          </p:nvPr>
        </p:nvSpPr>
        <p:spPr>
          <a:xfrm>
            <a:off x="1752600" y="1066800"/>
            <a:ext cx="5943600" cy="4648200"/>
          </a:xfrm>
        </p:spPr>
        <p:style>
          <a:lnRef idx="2">
            <a:schemeClr val="accent1"/>
          </a:lnRef>
          <a:fillRef idx="1">
            <a:schemeClr val="lt1"/>
          </a:fillRef>
          <a:effectRef idx="0">
            <a:schemeClr val="accent1"/>
          </a:effectRef>
          <a:fontRef idx="minor">
            <a:schemeClr val="dk1"/>
          </a:fontRef>
        </p:style>
        <p:txBody>
          <a:bodyPr>
            <a:normAutofit/>
          </a:bodyPr>
          <a:lstStyle/>
          <a:p>
            <a:r>
              <a:rPr lang="en-US" sz="3200" dirty="0">
                <a:solidFill>
                  <a:schemeClr val="tx1"/>
                </a:solidFill>
                <a:latin typeface="Calibri" panose="020F0502020204030204" pitchFamily="34" charset="0"/>
                <a:cs typeface="Calibri" panose="020F0502020204030204" pitchFamily="34" charset="0"/>
              </a:rPr>
              <a:t> Process </a:t>
            </a:r>
          </a:p>
          <a:p>
            <a:pPr lvl="1"/>
            <a:r>
              <a:rPr lang="en-US" sz="3200" dirty="0">
                <a:solidFill>
                  <a:schemeClr val="tx1"/>
                </a:solidFill>
                <a:latin typeface="Calibri" panose="020F0502020204030204" pitchFamily="34" charset="0"/>
                <a:cs typeface="Calibri" panose="020F0502020204030204" pitchFamily="34" charset="0"/>
              </a:rPr>
              <a:t>Process Control Block</a:t>
            </a:r>
          </a:p>
          <a:p>
            <a:pPr lvl="1"/>
            <a:r>
              <a:rPr lang="en-US" sz="3200" dirty="0">
                <a:solidFill>
                  <a:schemeClr val="tx1"/>
                </a:solidFill>
                <a:latin typeface="Calibri" panose="020F0502020204030204" pitchFamily="34" charset="0"/>
                <a:cs typeface="Calibri" panose="020F0502020204030204" pitchFamily="34" charset="0"/>
              </a:rPr>
              <a:t>Process State model</a:t>
            </a:r>
          </a:p>
          <a:p>
            <a:pPr lvl="1"/>
            <a:r>
              <a:rPr lang="en-US" sz="3200" dirty="0">
                <a:solidFill>
                  <a:schemeClr val="tx1"/>
                </a:solidFill>
                <a:latin typeface="Calibri" panose="020F0502020204030204" pitchFamily="34" charset="0"/>
                <a:cs typeface="Calibri" panose="020F0502020204030204" pitchFamily="34" charset="0"/>
              </a:rPr>
              <a:t>Process concepts</a:t>
            </a:r>
          </a:p>
          <a:p>
            <a:pPr lvl="1"/>
            <a:r>
              <a:rPr lang="en-US" sz="3200" dirty="0">
                <a:solidFill>
                  <a:schemeClr val="tx1"/>
                </a:solidFill>
                <a:latin typeface="Calibri" panose="020F0502020204030204" pitchFamily="34" charset="0"/>
                <a:cs typeface="Calibri" panose="020F0502020204030204" pitchFamily="34" charset="0"/>
              </a:rPr>
              <a:t>Process Control Structure</a:t>
            </a:r>
          </a:p>
        </p:txBody>
      </p:sp>
      <p:sp>
        <p:nvSpPr>
          <p:cNvPr id="7" name="Title 1"/>
          <p:cNvSpPr txBox="1">
            <a:spLocks/>
          </p:cNvSpPr>
          <p:nvPr/>
        </p:nvSpPr>
        <p:spPr>
          <a:xfrm>
            <a:off x="457200" y="76200"/>
            <a:ext cx="8229600" cy="639762"/>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NZ" sz="2800" b="1" i="0" u="none" strike="noStrike" kern="1200" cap="none" spc="0" normalizeH="0" baseline="0" noProof="0" dirty="0">
                <a:ln>
                  <a:noFill/>
                </a:ln>
                <a:solidFill>
                  <a:schemeClr val="lt1"/>
                </a:solidFill>
                <a:effectLst/>
                <a:uLnTx/>
                <a:uFillTx/>
                <a:latin typeface="+mn-lt"/>
                <a:ea typeface="+mn-ea"/>
                <a:cs typeface="+mn-cs"/>
              </a:rPr>
              <a:t>Roadmap – Part-1</a:t>
            </a:r>
          </a:p>
        </p:txBody>
      </p:sp>
      <p:sp>
        <p:nvSpPr>
          <p:cNvPr id="6" name="Right Arrow 5"/>
          <p:cNvSpPr/>
          <p:nvPr/>
        </p:nvSpPr>
        <p:spPr>
          <a:xfrm>
            <a:off x="1447800" y="1142999"/>
            <a:ext cx="533400" cy="4534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3882719980"/>
      </p:ext>
    </p:extLst>
  </p:cSld>
  <p:clrMapOvr>
    <a:masterClrMapping/>
  </p:clrMapOvr>
  <mc:AlternateContent xmlns:mc="http://schemas.openxmlformats.org/markup-compatibility/2006">
    <mc:Choice xmlns=""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mph" presetSubtype="0" fill="hold" nodeType="withEffect">
                                  <p:stCondLst>
                                    <p:cond delay="500"/>
                                  </p:stCondLst>
                                  <p:iterate type="lt">
                                    <p:tmPct val="4000"/>
                                  </p:iterate>
                                  <p:childTnLst>
                                    <p:set>
                                      <p:cBhvr override="childStyle">
                                        <p:cTn id="6" dur="1000" fill="hold"/>
                                        <p:tgtEl>
                                          <p:spTgt spid="6147">
                                            <p:txEl>
                                              <p:pRg st="0" end="0"/>
                                            </p:txEl>
                                          </p:spTgt>
                                        </p:tgtEl>
                                        <p:attrNameLst>
                                          <p:attrName>style.color</p:attrName>
                                        </p:attrNameLst>
                                      </p:cBhvr>
                                      <p:to>
                                        <p:clrVal>
                                          <a:schemeClr val="accent2"/>
                                        </p:clrVal>
                                      </p:to>
                                    </p:set>
                                    <p:set>
                                      <p:cBhvr>
                                        <p:cTn id="7" dur="1000" fill="hold"/>
                                        <p:tgtEl>
                                          <p:spTgt spid="6147">
                                            <p:txEl>
                                              <p:pRg st="0" end="0"/>
                                            </p:txEl>
                                          </p:spTgt>
                                        </p:tgtEl>
                                        <p:attrNameLst>
                                          <p:attrName>fillcolor</p:attrName>
                                        </p:attrNameLst>
                                      </p:cBhvr>
                                      <p:to>
                                        <p:clrVal>
                                          <a:schemeClr val="accent2"/>
                                        </p:clrVal>
                                      </p:to>
                                    </p:set>
                                    <p:set>
                                      <p:cBhvr>
                                        <p:cTn id="8" dur="1000" fill="hold"/>
                                        <p:tgtEl>
                                          <p:spTgt spid="6147">
                                            <p:txEl>
                                              <p:pRg st="0" end="0"/>
                                            </p:txEl>
                                          </p:spTgt>
                                        </p:tgtEl>
                                        <p:attrNameLst>
                                          <p:attrName>fill.type</p:attrName>
                                        </p:attrNameLst>
                                      </p:cBhvr>
                                      <p:to>
                                        <p:strVal val="solid"/>
                                      </p:to>
                                    </p:set>
                                  </p:childTnLst>
                                </p:cTn>
                              </p:par>
                              <p:par>
                                <p:cTn id="9" presetID="16" presetClass="emph" presetSubtype="0" fill="hold" nodeType="withEffect">
                                  <p:stCondLst>
                                    <p:cond delay="500"/>
                                  </p:stCondLst>
                                  <p:iterate type="lt">
                                    <p:tmPct val="4000"/>
                                  </p:iterate>
                                  <p:childTnLst>
                                    <p:set>
                                      <p:cBhvr override="childStyle">
                                        <p:cTn id="10" dur="1000" fill="hold"/>
                                        <p:tgtEl>
                                          <p:spTgt spid="6147">
                                            <p:txEl>
                                              <p:pRg st="1" end="1"/>
                                            </p:txEl>
                                          </p:spTgt>
                                        </p:tgtEl>
                                        <p:attrNameLst>
                                          <p:attrName>style.color</p:attrName>
                                        </p:attrNameLst>
                                      </p:cBhvr>
                                      <p:to>
                                        <p:clrVal>
                                          <a:schemeClr val="accent2"/>
                                        </p:clrVal>
                                      </p:to>
                                    </p:set>
                                    <p:set>
                                      <p:cBhvr>
                                        <p:cTn id="11" dur="1000" fill="hold"/>
                                        <p:tgtEl>
                                          <p:spTgt spid="6147">
                                            <p:txEl>
                                              <p:pRg st="1" end="1"/>
                                            </p:txEl>
                                          </p:spTgt>
                                        </p:tgtEl>
                                        <p:attrNameLst>
                                          <p:attrName>fillcolor</p:attrName>
                                        </p:attrNameLst>
                                      </p:cBhvr>
                                      <p:to>
                                        <p:clrVal>
                                          <a:schemeClr val="accent2"/>
                                        </p:clrVal>
                                      </p:to>
                                    </p:set>
                                    <p:set>
                                      <p:cBhvr>
                                        <p:cTn id="12" dur="1000" fill="hold"/>
                                        <p:tgtEl>
                                          <p:spTgt spid="6147">
                                            <p:txEl>
                                              <p:pRg st="1" end="1"/>
                                            </p:txEl>
                                          </p:spTgt>
                                        </p:tgtEl>
                                        <p:attrNameLst>
                                          <p:attrName>fill.type</p:attrName>
                                        </p:attrNameLst>
                                      </p:cBhvr>
                                      <p:to>
                                        <p:strVal val="solid"/>
                                      </p:to>
                                    </p:set>
                                  </p:childTnLst>
                                </p:cTn>
                              </p:par>
                              <p:par>
                                <p:cTn id="13" presetID="16" presetClass="emph" presetSubtype="0" fill="hold" nodeType="withEffect">
                                  <p:stCondLst>
                                    <p:cond delay="500"/>
                                  </p:stCondLst>
                                  <p:iterate type="lt">
                                    <p:tmPct val="4000"/>
                                  </p:iterate>
                                  <p:childTnLst>
                                    <p:set>
                                      <p:cBhvr override="childStyle">
                                        <p:cTn id="14" dur="1000" fill="hold"/>
                                        <p:tgtEl>
                                          <p:spTgt spid="6147">
                                            <p:txEl>
                                              <p:pRg st="2" end="2"/>
                                            </p:txEl>
                                          </p:spTgt>
                                        </p:tgtEl>
                                        <p:attrNameLst>
                                          <p:attrName>style.color</p:attrName>
                                        </p:attrNameLst>
                                      </p:cBhvr>
                                      <p:to>
                                        <p:clrVal>
                                          <a:schemeClr val="accent2"/>
                                        </p:clrVal>
                                      </p:to>
                                    </p:set>
                                    <p:set>
                                      <p:cBhvr>
                                        <p:cTn id="15" dur="1000" fill="hold"/>
                                        <p:tgtEl>
                                          <p:spTgt spid="6147">
                                            <p:txEl>
                                              <p:pRg st="2" end="2"/>
                                            </p:txEl>
                                          </p:spTgt>
                                        </p:tgtEl>
                                        <p:attrNameLst>
                                          <p:attrName>fillcolor</p:attrName>
                                        </p:attrNameLst>
                                      </p:cBhvr>
                                      <p:to>
                                        <p:clrVal>
                                          <a:schemeClr val="accent2"/>
                                        </p:clrVal>
                                      </p:to>
                                    </p:set>
                                    <p:set>
                                      <p:cBhvr>
                                        <p:cTn id="16" dur="1000" fill="hold"/>
                                        <p:tgtEl>
                                          <p:spTgt spid="6147">
                                            <p:txEl>
                                              <p:pRg st="2" end="2"/>
                                            </p:txEl>
                                          </p:spTgt>
                                        </p:tgtEl>
                                        <p:attrNameLst>
                                          <p:attrName>fill.type</p:attrName>
                                        </p:attrNameLst>
                                      </p:cBhvr>
                                      <p:to>
                                        <p:strVal val="solid"/>
                                      </p:to>
                                    </p:set>
                                  </p:childTnLst>
                                </p:cTn>
                              </p:par>
                              <p:par>
                                <p:cTn id="17" presetID="16" presetClass="emph" presetSubtype="0" fill="hold" nodeType="withEffect">
                                  <p:stCondLst>
                                    <p:cond delay="500"/>
                                  </p:stCondLst>
                                  <p:iterate type="lt">
                                    <p:tmPct val="4000"/>
                                  </p:iterate>
                                  <p:childTnLst>
                                    <p:set>
                                      <p:cBhvr override="childStyle">
                                        <p:cTn id="18" dur="1000" fill="hold"/>
                                        <p:tgtEl>
                                          <p:spTgt spid="6147">
                                            <p:txEl>
                                              <p:pRg st="3" end="3"/>
                                            </p:txEl>
                                          </p:spTgt>
                                        </p:tgtEl>
                                        <p:attrNameLst>
                                          <p:attrName>style.color</p:attrName>
                                        </p:attrNameLst>
                                      </p:cBhvr>
                                      <p:to>
                                        <p:clrVal>
                                          <a:schemeClr val="accent2"/>
                                        </p:clrVal>
                                      </p:to>
                                    </p:set>
                                    <p:set>
                                      <p:cBhvr>
                                        <p:cTn id="19" dur="1000" fill="hold"/>
                                        <p:tgtEl>
                                          <p:spTgt spid="6147">
                                            <p:txEl>
                                              <p:pRg st="3" end="3"/>
                                            </p:txEl>
                                          </p:spTgt>
                                        </p:tgtEl>
                                        <p:attrNameLst>
                                          <p:attrName>fillcolor</p:attrName>
                                        </p:attrNameLst>
                                      </p:cBhvr>
                                      <p:to>
                                        <p:clrVal>
                                          <a:schemeClr val="accent2"/>
                                        </p:clrVal>
                                      </p:to>
                                    </p:set>
                                    <p:set>
                                      <p:cBhvr>
                                        <p:cTn id="20" dur="1000" fill="hold"/>
                                        <p:tgtEl>
                                          <p:spTgt spid="6147">
                                            <p:txEl>
                                              <p:pRg st="3" end="3"/>
                                            </p:txEl>
                                          </p:spTgt>
                                        </p:tgtEl>
                                        <p:attrNameLst>
                                          <p:attrName>fill.type</p:attrName>
                                        </p:attrNameLst>
                                      </p:cBhvr>
                                      <p:to>
                                        <p:strVal val="solid"/>
                                      </p:to>
                                    </p:set>
                                  </p:childTnLst>
                                </p:cTn>
                              </p:par>
                              <p:par>
                                <p:cTn id="21" presetID="16" presetClass="emph" presetSubtype="0" fill="hold" nodeType="withEffect">
                                  <p:stCondLst>
                                    <p:cond delay="500"/>
                                  </p:stCondLst>
                                  <p:iterate type="lt">
                                    <p:tmPct val="4000"/>
                                  </p:iterate>
                                  <p:childTnLst>
                                    <p:set>
                                      <p:cBhvr override="childStyle">
                                        <p:cTn id="22" dur="1000" fill="hold"/>
                                        <p:tgtEl>
                                          <p:spTgt spid="6147">
                                            <p:txEl>
                                              <p:pRg st="4" end="4"/>
                                            </p:txEl>
                                          </p:spTgt>
                                        </p:tgtEl>
                                        <p:attrNameLst>
                                          <p:attrName>style.color</p:attrName>
                                        </p:attrNameLst>
                                      </p:cBhvr>
                                      <p:to>
                                        <p:clrVal>
                                          <a:schemeClr val="accent2"/>
                                        </p:clrVal>
                                      </p:to>
                                    </p:set>
                                    <p:set>
                                      <p:cBhvr>
                                        <p:cTn id="23" dur="1000" fill="hold"/>
                                        <p:tgtEl>
                                          <p:spTgt spid="6147">
                                            <p:txEl>
                                              <p:pRg st="4" end="4"/>
                                            </p:txEl>
                                          </p:spTgt>
                                        </p:tgtEl>
                                        <p:attrNameLst>
                                          <p:attrName>fillcolor</p:attrName>
                                        </p:attrNameLst>
                                      </p:cBhvr>
                                      <p:to>
                                        <p:clrVal>
                                          <a:schemeClr val="accent2"/>
                                        </p:clrVal>
                                      </p:to>
                                    </p:set>
                                    <p:set>
                                      <p:cBhvr>
                                        <p:cTn id="24" dur="1000" fill="hold"/>
                                        <p:tgtEl>
                                          <p:spTgt spid="6147">
                                            <p:txEl>
                                              <p:pRg st="4" end="4"/>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0"/>
            <a:ext cx="8229600" cy="457200"/>
          </a:xfrm>
        </p:spPr>
        <p:style>
          <a:lnRef idx="3">
            <a:schemeClr val="lt1"/>
          </a:lnRef>
          <a:fillRef idx="1">
            <a:schemeClr val="accent1"/>
          </a:fillRef>
          <a:effectRef idx="1">
            <a:schemeClr val="accent1"/>
          </a:effectRef>
          <a:fontRef idx="minor">
            <a:schemeClr val="lt1"/>
          </a:fontRef>
        </p:style>
        <p:txBody>
          <a:bodyPr>
            <a:normAutofit/>
          </a:bodyPr>
          <a:lstStyle/>
          <a:p>
            <a:r>
              <a:rPr lang="en-US" sz="2200" b="1" dirty="0">
                <a:latin typeface="Calibri" pitchFamily="34" charset="0"/>
              </a:rPr>
              <a:t>Five-State Process Model</a:t>
            </a:r>
          </a:p>
        </p:txBody>
      </p:sp>
      <p:pic>
        <p:nvPicPr>
          <p:cNvPr id="6" name="Content Placeholder 3" descr="Fig03_06.gif"/>
          <p:cNvPicPr>
            <a:picLocks noGrp="1" noChangeAspect="1"/>
          </p:cNvPicPr>
          <p:nvPr>
            <p:ph idx="1"/>
          </p:nvPr>
        </p:nvPicPr>
        <p:blipFill>
          <a:blip r:embed="rId2"/>
          <a:srcRect/>
          <a:stretch>
            <a:fillRect/>
          </a:stretch>
        </p:blipFill>
        <p:spPr>
          <a:xfrm>
            <a:off x="76200" y="533400"/>
            <a:ext cx="8915400" cy="4343400"/>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0"/>
            <a:ext cx="8229600" cy="457200"/>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200" b="1" i="0" u="none" strike="noStrike" kern="1200" cap="none" spc="0" normalizeH="0" baseline="0" noProof="0">
                <a:ln>
                  <a:noFill/>
                </a:ln>
                <a:solidFill>
                  <a:schemeClr val="lt1"/>
                </a:solidFill>
                <a:effectLst/>
                <a:uLnTx/>
                <a:uFillTx/>
                <a:latin typeface="Calibri" pitchFamily="34" charset="0"/>
                <a:ea typeface="+mn-ea"/>
                <a:cs typeface="+mn-cs"/>
              </a:rPr>
              <a:t>Five-State Process Model</a:t>
            </a:r>
            <a:endParaRPr kumimoji="0" lang="en-US" sz="2200" b="1" i="0" u="none" strike="noStrike" kern="1200" cap="none" spc="0" normalizeH="0" baseline="0" noProof="0" dirty="0">
              <a:ln>
                <a:noFill/>
              </a:ln>
              <a:solidFill>
                <a:schemeClr val="lt1"/>
              </a:solidFill>
              <a:effectLst/>
              <a:uLnTx/>
              <a:uFillTx/>
              <a:latin typeface="Calibri" pitchFamily="34" charset="0"/>
              <a:ea typeface="+mn-ea"/>
              <a:cs typeface="+mn-cs"/>
            </a:endParaRPr>
          </a:p>
        </p:txBody>
      </p:sp>
      <p:sp>
        <p:nvSpPr>
          <p:cNvPr id="9" name="Rectangle 8"/>
          <p:cNvSpPr/>
          <p:nvPr/>
        </p:nvSpPr>
        <p:spPr>
          <a:xfrm>
            <a:off x="0" y="609600"/>
            <a:ext cx="6781800" cy="563231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000" dirty="0">
                <a:latin typeface="Calibri" pitchFamily="34" charset="0"/>
              </a:rPr>
              <a:t>The five states in this new diagram are as follows:</a:t>
            </a:r>
          </a:p>
          <a:p>
            <a:r>
              <a:rPr lang="en-US" sz="2000" dirty="0">
                <a:latin typeface="Calibri" pitchFamily="34" charset="0"/>
              </a:rPr>
              <a:t>• </a:t>
            </a:r>
            <a:r>
              <a:rPr lang="en-US" sz="2000" b="1" dirty="0">
                <a:latin typeface="Calibri" pitchFamily="34" charset="0"/>
              </a:rPr>
              <a:t>Running:- </a:t>
            </a:r>
          </a:p>
          <a:p>
            <a:r>
              <a:rPr lang="en-US" sz="2000" dirty="0">
                <a:latin typeface="Calibri" pitchFamily="34" charset="0"/>
              </a:rPr>
              <a:t>	The process that is currently being executed.</a:t>
            </a:r>
          </a:p>
          <a:p>
            <a:pPr>
              <a:buFont typeface="Arial" pitchFamily="34" charset="0"/>
              <a:buChar char="•"/>
            </a:pPr>
            <a:r>
              <a:rPr lang="en-US" sz="2000" b="1" dirty="0">
                <a:latin typeface="Calibri" pitchFamily="34" charset="0"/>
              </a:rPr>
              <a:t> Ready:- </a:t>
            </a:r>
          </a:p>
          <a:p>
            <a:pPr lvl="2"/>
            <a:r>
              <a:rPr lang="en-US" sz="2000" dirty="0">
                <a:latin typeface="Calibri" pitchFamily="34" charset="0"/>
              </a:rPr>
              <a:t>A process that is prepared to execute when given the opportunity.</a:t>
            </a:r>
          </a:p>
          <a:p>
            <a:pPr>
              <a:buFont typeface="Arial" pitchFamily="34" charset="0"/>
              <a:buChar char="•"/>
            </a:pPr>
            <a:r>
              <a:rPr lang="en-US" sz="2000" b="1" dirty="0">
                <a:latin typeface="Calibri" pitchFamily="34" charset="0"/>
              </a:rPr>
              <a:t>Blocked/Waiting:-</a:t>
            </a:r>
          </a:p>
          <a:p>
            <a:pPr lvl="1"/>
            <a:r>
              <a:rPr lang="en-US" sz="2000" b="1" dirty="0">
                <a:latin typeface="Calibri" pitchFamily="34" charset="0"/>
              </a:rPr>
              <a:t> 	</a:t>
            </a:r>
            <a:r>
              <a:rPr lang="en-US" sz="2000" dirty="0">
                <a:latin typeface="Calibri" pitchFamily="34" charset="0"/>
              </a:rPr>
              <a:t>A process that cannot execute until some event occurs, such as the   </a:t>
            </a:r>
          </a:p>
          <a:p>
            <a:pPr lvl="1"/>
            <a:r>
              <a:rPr lang="en-US" sz="2000" dirty="0">
                <a:latin typeface="Calibri" pitchFamily="34" charset="0"/>
              </a:rPr>
              <a:t>        completion of an I/O operation.</a:t>
            </a:r>
          </a:p>
          <a:p>
            <a:pPr>
              <a:buFont typeface="Arial" pitchFamily="34" charset="0"/>
              <a:buChar char="•"/>
            </a:pPr>
            <a:r>
              <a:rPr lang="en-US" sz="2000" b="1" dirty="0">
                <a:latin typeface="Calibri" pitchFamily="34" charset="0"/>
              </a:rPr>
              <a:t>New:-</a:t>
            </a:r>
          </a:p>
          <a:p>
            <a:pPr lvl="1"/>
            <a:r>
              <a:rPr lang="en-US" sz="2000" b="1" dirty="0">
                <a:latin typeface="Calibri" pitchFamily="34" charset="0"/>
              </a:rPr>
              <a:t>    </a:t>
            </a:r>
            <a:r>
              <a:rPr lang="en-US" sz="2000" dirty="0">
                <a:latin typeface="Calibri" pitchFamily="34" charset="0"/>
              </a:rPr>
              <a:t>A process that has just been created but has not yet been admitted to the pool   </a:t>
            </a:r>
          </a:p>
          <a:p>
            <a:pPr lvl="1"/>
            <a:r>
              <a:rPr lang="en-US" sz="2000" dirty="0">
                <a:latin typeface="Calibri" pitchFamily="34" charset="0"/>
              </a:rPr>
              <a:t>   of executable processes by the OS.</a:t>
            </a:r>
          </a:p>
          <a:p>
            <a:pPr>
              <a:buFont typeface="Arial" pitchFamily="34" charset="0"/>
              <a:buChar char="•"/>
            </a:pPr>
            <a:r>
              <a:rPr lang="en-US" sz="2000" b="1" dirty="0">
                <a:latin typeface="Calibri" pitchFamily="34" charset="0"/>
              </a:rPr>
              <a:t>Exit: </a:t>
            </a:r>
          </a:p>
          <a:p>
            <a:pPr lvl="1"/>
            <a:r>
              <a:rPr lang="en-US" sz="2000" dirty="0">
                <a:latin typeface="Calibri" pitchFamily="34" charset="0"/>
              </a:rPr>
              <a:t>A process that has been released from the pool of executable processes by the OS.</a:t>
            </a:r>
          </a:p>
          <a:p>
            <a:endParaRPr lang="en-US" sz="2000" dirty="0">
              <a:latin typeface="Calibri"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6019800"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effectLst>
                  <a:outerShdw blurRad="38100" dist="38100" dir="2700000" algn="tl">
                    <a:srgbClr val="000000">
                      <a:alpha val="43137"/>
                    </a:srgbClr>
                  </a:outerShdw>
                </a:effectLst>
              </a:rPr>
              <a:t>Possible state transitions for this model are  as follows:-</a:t>
            </a:r>
          </a:p>
        </p:txBody>
      </p:sp>
      <p:sp>
        <p:nvSpPr>
          <p:cNvPr id="8" name="Rectangle 7"/>
          <p:cNvSpPr/>
          <p:nvPr/>
        </p:nvSpPr>
        <p:spPr>
          <a:xfrm>
            <a:off x="0" y="381000"/>
            <a:ext cx="9144000" cy="646330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 </a:t>
            </a:r>
            <a:r>
              <a:rPr lang="en-US" b="1" dirty="0"/>
              <a:t>Null -&gt; New: 	</a:t>
            </a:r>
            <a:r>
              <a:rPr lang="en-US" dirty="0"/>
              <a:t>A new process is created to execute a program.</a:t>
            </a:r>
          </a:p>
          <a:p>
            <a:pPr>
              <a:buFont typeface="Arial" pitchFamily="34" charset="0"/>
              <a:buChar char="•"/>
            </a:pPr>
            <a:r>
              <a:rPr lang="en-US" b="1" dirty="0"/>
              <a:t> New -&gt; Ready: </a:t>
            </a:r>
          </a:p>
          <a:p>
            <a:pPr lvl="2">
              <a:buFont typeface="Arial" pitchFamily="34" charset="0"/>
              <a:buChar char="•"/>
            </a:pPr>
            <a:r>
              <a:rPr lang="en-US" dirty="0"/>
              <a:t>The OS  will move a process from the New state to the Ready state when it is  </a:t>
            </a:r>
          </a:p>
          <a:p>
            <a:pPr lvl="2"/>
            <a:r>
              <a:rPr lang="en-US" dirty="0"/>
              <a:t>  prepared to take on an additional process.</a:t>
            </a:r>
          </a:p>
          <a:p>
            <a:pPr>
              <a:buFont typeface="Arial" pitchFamily="34" charset="0"/>
              <a:buChar char="•"/>
            </a:pPr>
            <a:r>
              <a:rPr lang="en-US" b="1" dirty="0"/>
              <a:t> Ready -&gt; Running:</a:t>
            </a:r>
          </a:p>
          <a:p>
            <a:pPr lvl="2">
              <a:buFont typeface="Arial" pitchFamily="34" charset="0"/>
              <a:buChar char="•"/>
            </a:pPr>
            <a:r>
              <a:rPr lang="en-US" b="1" dirty="0"/>
              <a:t> </a:t>
            </a:r>
            <a:r>
              <a:rPr lang="en-US" dirty="0"/>
              <a:t>When it is time to select a process to run, the OS chooses one of the processes in the Ready state.</a:t>
            </a:r>
          </a:p>
          <a:p>
            <a:pPr>
              <a:buFont typeface="Arial" pitchFamily="34" charset="0"/>
              <a:buChar char="•"/>
            </a:pPr>
            <a:r>
              <a:rPr lang="en-US" b="1" dirty="0"/>
              <a:t>Running -&gt; Exit: </a:t>
            </a:r>
          </a:p>
          <a:p>
            <a:pPr lvl="2">
              <a:buFont typeface="Arial" pitchFamily="34" charset="0"/>
              <a:buChar char="•"/>
            </a:pPr>
            <a:r>
              <a:rPr lang="en-US" dirty="0"/>
              <a:t>The currently running process is terminated by the OS if it is completed.</a:t>
            </a:r>
          </a:p>
          <a:p>
            <a:pPr>
              <a:buFont typeface="Arial" pitchFamily="34" charset="0"/>
              <a:buChar char="•"/>
            </a:pPr>
            <a:r>
              <a:rPr lang="en-US" b="1" dirty="0"/>
              <a:t>Running -&gt; Ready: </a:t>
            </a:r>
          </a:p>
          <a:p>
            <a:pPr lvl="1">
              <a:buFont typeface="Arial" pitchFamily="34" charset="0"/>
              <a:buChar char="•"/>
            </a:pPr>
            <a:r>
              <a:rPr lang="en-US" dirty="0"/>
              <a:t>The most common reason for this transition is that the running process has timeout.</a:t>
            </a:r>
          </a:p>
          <a:p>
            <a:pPr>
              <a:buFont typeface="Arial" pitchFamily="34" charset="0"/>
              <a:buChar char="•"/>
            </a:pPr>
            <a:r>
              <a:rPr lang="en-US" b="1" dirty="0"/>
              <a:t>Running -&gt;Blocked: </a:t>
            </a:r>
          </a:p>
          <a:p>
            <a:pPr lvl="1">
              <a:buFont typeface="Arial" pitchFamily="34" charset="0"/>
              <a:buChar char="•"/>
            </a:pPr>
            <a:r>
              <a:rPr lang="en-US" dirty="0"/>
              <a:t>A process is put in the Blocked state if it requests something for which it must wait.</a:t>
            </a:r>
          </a:p>
          <a:p>
            <a:pPr>
              <a:buFont typeface="Arial" pitchFamily="34" charset="0"/>
              <a:buChar char="•"/>
            </a:pPr>
            <a:r>
              <a:rPr lang="en-US" b="1" dirty="0"/>
              <a:t>Blocked -&gt;Ready: </a:t>
            </a:r>
          </a:p>
          <a:p>
            <a:pPr lvl="1">
              <a:buFont typeface="Arial" pitchFamily="34" charset="0"/>
              <a:buChar char="•"/>
            </a:pPr>
            <a:r>
              <a:rPr lang="en-US" dirty="0"/>
              <a:t>A process in the Blocked state is moved to the Ready state when the event for which it has been waiting occurs. </a:t>
            </a:r>
          </a:p>
          <a:p>
            <a:pPr>
              <a:buFont typeface="Arial" pitchFamily="34" charset="0"/>
              <a:buChar char="•"/>
            </a:pPr>
            <a:r>
              <a:rPr lang="en-US" b="1" dirty="0"/>
              <a:t>Ready -&gt; Exit: </a:t>
            </a:r>
          </a:p>
          <a:p>
            <a:pPr lvl="1">
              <a:buFont typeface="Arial" pitchFamily="34" charset="0"/>
              <a:buChar char="•"/>
            </a:pPr>
            <a:r>
              <a:rPr lang="en-US" dirty="0"/>
              <a:t> For clarity, this transition is not shown on the state diagram. </a:t>
            </a:r>
            <a:r>
              <a:rPr lang="en-US" dirty="0" err="1"/>
              <a:t>E.g</a:t>
            </a:r>
            <a:r>
              <a:rPr lang="en-US" dirty="0"/>
              <a:t> If Parent terminates all its  child processes.</a:t>
            </a:r>
          </a:p>
          <a:p>
            <a:pPr>
              <a:buFont typeface="Arial" pitchFamily="34" charset="0"/>
              <a:buChar char="•"/>
            </a:pPr>
            <a:r>
              <a:rPr lang="en-US" b="1" dirty="0"/>
              <a:t>Blocked -&gt; Exit: </a:t>
            </a:r>
          </a:p>
          <a:p>
            <a:pPr lvl="1">
              <a:buFont typeface="Arial" pitchFamily="34" charset="0"/>
              <a:buChar char="•"/>
            </a:pPr>
            <a:r>
              <a:rPr lang="en-US" dirty="0"/>
              <a:t>The comments under the preceding item apply.</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0" y="609600"/>
            <a:ext cx="9144000" cy="5943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Rectangle 6"/>
          <p:cNvSpPr/>
          <p:nvPr/>
        </p:nvSpPr>
        <p:spPr>
          <a:xfrm>
            <a:off x="0" y="0"/>
            <a:ext cx="6019800"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effectLst>
                  <a:outerShdw blurRad="38100" dist="38100" dir="2700000" algn="tl">
                    <a:srgbClr val="000000">
                      <a:alpha val="43137"/>
                    </a:srgbClr>
                  </a:outerShdw>
                </a:effectLst>
              </a:rPr>
              <a:t>Process </a:t>
            </a:r>
            <a:r>
              <a:rPr lang="en-US">
                <a:effectLst>
                  <a:outerShdw blurRad="38100" dist="38100" dir="2700000" algn="tl">
                    <a:srgbClr val="000000">
                      <a:alpha val="43137"/>
                    </a:srgbClr>
                  </a:outerShdw>
                </a:effectLst>
              </a:rPr>
              <a:t>State Example :-</a:t>
            </a:r>
            <a:endParaRPr lang="en-US"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76200" y="990600"/>
            <a:ext cx="8991599" cy="5791200"/>
          </a:xfrm>
          <a:prstGeom prst="rect">
            <a:avLst/>
          </a:prstGeom>
          <a:ln w="88900" cap="sq" cmpd="thickThin">
            <a:solidFill>
              <a:srgbClr val="000000"/>
            </a:solidFill>
            <a:prstDash val="solid"/>
            <a:miter lim="800000"/>
          </a:ln>
          <a:effectLst>
            <a:innerShdw blurRad="76200">
              <a:srgbClr val="000000"/>
            </a:innerShdw>
          </a:effectLst>
        </p:spPr>
      </p:pic>
      <p:sp>
        <p:nvSpPr>
          <p:cNvPr id="7" name="Title 1"/>
          <p:cNvSpPr txBox="1">
            <a:spLocks/>
          </p:cNvSpPr>
          <p:nvPr/>
        </p:nvSpPr>
        <p:spPr>
          <a:xfrm>
            <a:off x="14555" y="152400"/>
            <a:ext cx="3962400" cy="3810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2000" i="0" u="none" strike="noStrike" kern="1200" cap="none" spc="0" normalizeH="0" baseline="0" noProof="0" dirty="0">
                <a:ln>
                  <a:noFill/>
                </a:ln>
                <a:solidFill>
                  <a:srgbClr val="0070C0"/>
                </a:solidFill>
                <a:effectLst>
                  <a:outerShdw blurRad="38100" dist="38100" dir="2700000" algn="tl">
                    <a:srgbClr val="000000">
                      <a:alpha val="43137"/>
                    </a:srgbClr>
                  </a:outerShdw>
                </a:effectLst>
                <a:uLnTx/>
                <a:uFillTx/>
                <a:latin typeface="Calibri" pitchFamily="34" charset="0"/>
                <a:ea typeface="+mn-ea"/>
                <a:cs typeface="+mn-cs"/>
              </a:rPr>
              <a:t>Seven State Process Model</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85800"/>
            <a:ext cx="9144000" cy="590931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latin typeface="Calibri" pitchFamily="34" charset="0"/>
              </a:rPr>
              <a:t>Two suspend states allow all processes which are not actually running to be swapped.</a:t>
            </a:r>
          </a:p>
          <a:p>
            <a:r>
              <a:rPr lang="en-US" dirty="0">
                <a:latin typeface="Calibri" pitchFamily="34" charset="0"/>
              </a:rPr>
              <a:t>Run through the four states:</a:t>
            </a:r>
          </a:p>
          <a:p>
            <a:pPr>
              <a:buFontTx/>
              <a:buChar char="•"/>
            </a:pPr>
            <a:r>
              <a:rPr lang="en-NZ" dirty="0">
                <a:latin typeface="Calibri" pitchFamily="34" charset="0"/>
              </a:rPr>
              <a:t> </a:t>
            </a:r>
            <a:r>
              <a:rPr lang="en-NZ" b="1" dirty="0">
                <a:latin typeface="Calibri" pitchFamily="34" charset="0"/>
              </a:rPr>
              <a:t>Ready: </a:t>
            </a:r>
          </a:p>
          <a:p>
            <a:pPr lvl="1">
              <a:buFontTx/>
              <a:buChar char="•"/>
            </a:pPr>
            <a:r>
              <a:rPr lang="en-NZ" dirty="0">
                <a:latin typeface="Calibri" pitchFamily="34" charset="0"/>
              </a:rPr>
              <a:t>The process is in main memory and available for execution.</a:t>
            </a:r>
          </a:p>
          <a:p>
            <a:r>
              <a:rPr lang="en-NZ" dirty="0">
                <a:latin typeface="Calibri" pitchFamily="34" charset="0"/>
              </a:rPr>
              <a:t>• </a:t>
            </a:r>
            <a:r>
              <a:rPr lang="en-NZ" b="1" dirty="0">
                <a:latin typeface="Calibri" pitchFamily="34" charset="0"/>
              </a:rPr>
              <a:t>Blocked:</a:t>
            </a:r>
            <a:r>
              <a:rPr lang="en-NZ" dirty="0">
                <a:latin typeface="Calibri" pitchFamily="34" charset="0"/>
              </a:rPr>
              <a:t> </a:t>
            </a:r>
          </a:p>
          <a:p>
            <a:pPr lvl="1">
              <a:buFont typeface="Arial" pitchFamily="34" charset="0"/>
              <a:buChar char="•"/>
            </a:pPr>
            <a:r>
              <a:rPr lang="en-NZ" dirty="0">
                <a:latin typeface="Calibri" pitchFamily="34" charset="0"/>
              </a:rPr>
              <a:t>The process is in main memory and awaiting an event.</a:t>
            </a:r>
          </a:p>
          <a:p>
            <a:r>
              <a:rPr lang="en-NZ" dirty="0">
                <a:latin typeface="Calibri" pitchFamily="34" charset="0"/>
              </a:rPr>
              <a:t>• </a:t>
            </a:r>
            <a:r>
              <a:rPr lang="en-NZ" b="1" dirty="0">
                <a:latin typeface="Calibri" pitchFamily="34" charset="0"/>
              </a:rPr>
              <a:t>Blocked/Suspend: </a:t>
            </a:r>
          </a:p>
          <a:p>
            <a:pPr lvl="1">
              <a:buFont typeface="Arial" pitchFamily="34" charset="0"/>
              <a:buChar char="•"/>
            </a:pPr>
            <a:r>
              <a:rPr lang="en-NZ" dirty="0">
                <a:latin typeface="Calibri" pitchFamily="34" charset="0"/>
              </a:rPr>
              <a:t>The process is in secondary memory and awaiting an event.</a:t>
            </a:r>
          </a:p>
          <a:p>
            <a:r>
              <a:rPr lang="en-NZ" dirty="0">
                <a:latin typeface="Calibri" pitchFamily="34" charset="0"/>
              </a:rPr>
              <a:t>• </a:t>
            </a:r>
            <a:r>
              <a:rPr lang="en-NZ" b="1" dirty="0">
                <a:latin typeface="Calibri" pitchFamily="34" charset="0"/>
              </a:rPr>
              <a:t>Ready/Suspend: </a:t>
            </a:r>
          </a:p>
          <a:p>
            <a:pPr lvl="1">
              <a:buFont typeface="Arial" pitchFamily="34" charset="0"/>
              <a:buChar char="•"/>
            </a:pPr>
            <a:r>
              <a:rPr lang="en-NZ" dirty="0">
                <a:latin typeface="Calibri" pitchFamily="34" charset="0"/>
              </a:rPr>
              <a:t>The process is in secondary memory but is available for execution as soon as it is loaded </a:t>
            </a:r>
          </a:p>
          <a:p>
            <a:pPr lvl="1"/>
            <a:r>
              <a:rPr lang="en-NZ" dirty="0">
                <a:latin typeface="Calibri" pitchFamily="34" charset="0"/>
              </a:rPr>
              <a:t>  into main memory</a:t>
            </a:r>
          </a:p>
          <a:p>
            <a:endParaRPr lang="en-US" dirty="0">
              <a:effectLst>
                <a:outerShdw blurRad="38100" dist="38100" dir="2700000" algn="tl">
                  <a:srgbClr val="000000">
                    <a:alpha val="43137"/>
                  </a:srgbClr>
                </a:outerShdw>
              </a:effectLst>
              <a:latin typeface="Calibri" pitchFamily="34" charset="0"/>
            </a:endParaRPr>
          </a:p>
          <a:p>
            <a:r>
              <a:rPr lang="en-US" dirty="0">
                <a:effectLst>
                  <a:outerShdw blurRad="38100" dist="38100" dir="2700000" algn="tl">
                    <a:srgbClr val="000000">
                      <a:alpha val="43137"/>
                    </a:srgbClr>
                  </a:outerShdw>
                </a:effectLst>
                <a:latin typeface="Calibri" pitchFamily="34" charset="0"/>
              </a:rPr>
              <a:t>Important new transitions are the following: </a:t>
            </a:r>
          </a:p>
          <a:p>
            <a:r>
              <a:rPr lang="en-US" dirty="0">
                <a:latin typeface="Calibri" pitchFamily="34" charset="0"/>
              </a:rPr>
              <a:t>• </a:t>
            </a:r>
            <a:r>
              <a:rPr lang="en-US" b="1" dirty="0">
                <a:latin typeface="Calibri" pitchFamily="34" charset="0"/>
              </a:rPr>
              <a:t>Blocked -&gt; Blocked/Suspend: </a:t>
            </a:r>
          </a:p>
          <a:p>
            <a:pPr lvl="2">
              <a:buFont typeface="Arial" pitchFamily="34" charset="0"/>
              <a:buChar char="•"/>
            </a:pPr>
            <a:r>
              <a:rPr lang="en-US" dirty="0">
                <a:latin typeface="Calibri" pitchFamily="34" charset="0"/>
              </a:rPr>
              <a:t> If there are no ready processes, then at least one blocked process is swapped out to   </a:t>
            </a:r>
          </a:p>
          <a:p>
            <a:pPr lvl="2"/>
            <a:r>
              <a:rPr lang="en-US" dirty="0">
                <a:latin typeface="Calibri" pitchFamily="34" charset="0"/>
              </a:rPr>
              <a:t>  make room for another process that is not blocked.</a:t>
            </a:r>
          </a:p>
          <a:p>
            <a:pPr lvl="2"/>
            <a:endParaRPr lang="en-US" dirty="0">
              <a:latin typeface="Calibri" pitchFamily="34" charset="0"/>
            </a:endParaRPr>
          </a:p>
          <a:p>
            <a:pPr>
              <a:buFont typeface="Arial" pitchFamily="34" charset="0"/>
              <a:buChar char="•"/>
            </a:pPr>
            <a:r>
              <a:rPr lang="en-US" b="1" dirty="0">
                <a:latin typeface="Calibri" pitchFamily="34" charset="0"/>
              </a:rPr>
              <a:t>Blocked/Suspend -&gt; Ready/Suspend: </a:t>
            </a:r>
          </a:p>
          <a:p>
            <a:pPr lvl="2">
              <a:buFont typeface="Arial" pitchFamily="34" charset="0"/>
              <a:buChar char="•"/>
            </a:pPr>
            <a:r>
              <a:rPr lang="en-US" b="1" dirty="0">
                <a:latin typeface="Calibri" pitchFamily="34" charset="0"/>
              </a:rPr>
              <a:t> </a:t>
            </a:r>
            <a:r>
              <a:rPr lang="en-US" dirty="0">
                <a:latin typeface="Calibri" pitchFamily="34" charset="0"/>
              </a:rPr>
              <a:t>A process in the Blocked/Suspend state is moved to the Ready/Suspend state when </a:t>
            </a:r>
          </a:p>
          <a:p>
            <a:pPr lvl="2"/>
            <a:r>
              <a:rPr lang="en-US" dirty="0">
                <a:latin typeface="Calibri" pitchFamily="34" charset="0"/>
              </a:rPr>
              <a:t>  the event for which it has been </a:t>
            </a:r>
            <a:r>
              <a:rPr lang="en-US" dirty="0"/>
              <a:t>waiting occurs.</a:t>
            </a:r>
            <a:endParaRPr lang="en-US" dirty="0">
              <a:latin typeface="Calibri" pitchFamily="34" charset="0"/>
            </a:endParaRPr>
          </a:p>
          <a:p>
            <a:endParaRPr lang="en-US" dirty="0">
              <a:latin typeface="Calibri" pitchFamily="34" charset="0"/>
            </a:endParaRPr>
          </a:p>
        </p:txBody>
      </p:sp>
      <p:sp>
        <p:nvSpPr>
          <p:cNvPr id="5" name="Title 1"/>
          <p:cNvSpPr txBox="1">
            <a:spLocks/>
          </p:cNvSpPr>
          <p:nvPr/>
        </p:nvSpPr>
        <p:spPr>
          <a:xfrm>
            <a:off x="0" y="152400"/>
            <a:ext cx="3962400" cy="3810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2000" i="0" u="none" strike="noStrike" kern="1200" cap="none" spc="0" normalizeH="0" baseline="0" noProof="0" dirty="0">
                <a:ln>
                  <a:noFill/>
                </a:ln>
                <a:solidFill>
                  <a:srgbClr val="0070C0"/>
                </a:solidFill>
                <a:effectLst>
                  <a:outerShdw blurRad="38100" dist="38100" dir="2700000" algn="tl">
                    <a:srgbClr val="000000">
                      <a:alpha val="43137"/>
                    </a:srgbClr>
                  </a:outerShdw>
                </a:effectLst>
                <a:uLnTx/>
                <a:uFillTx/>
                <a:latin typeface="Calibri" pitchFamily="34" charset="0"/>
                <a:ea typeface="+mn-ea"/>
                <a:cs typeface="+mn-cs"/>
              </a:rPr>
              <a:t>With two suspend states:-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Shri Sunshine Education instirute</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26</a:t>
            </a:fld>
            <a:endParaRPr lang="en-US" dirty="0"/>
          </a:p>
        </p:txBody>
      </p:sp>
      <p:sp>
        <p:nvSpPr>
          <p:cNvPr id="6" name="Rectangle 5"/>
          <p:cNvSpPr/>
          <p:nvPr/>
        </p:nvSpPr>
        <p:spPr>
          <a:xfrm>
            <a:off x="76200" y="0"/>
            <a:ext cx="8991600" cy="674030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buFont typeface="Arial" pitchFamily="34" charset="0"/>
              <a:buChar char="•"/>
            </a:pPr>
            <a:r>
              <a:rPr lang="en-US" b="1" dirty="0">
                <a:latin typeface="Calibri" pitchFamily="34" charset="0"/>
              </a:rPr>
              <a:t>Ready/Suspend -&gt; Ready: </a:t>
            </a:r>
          </a:p>
          <a:p>
            <a:r>
              <a:rPr lang="en-US" b="1" dirty="0">
                <a:latin typeface="Calibri" pitchFamily="34" charset="0"/>
              </a:rPr>
              <a:t>	</a:t>
            </a:r>
            <a:r>
              <a:rPr lang="en-US" dirty="0">
                <a:latin typeface="Calibri" pitchFamily="34" charset="0"/>
              </a:rPr>
              <a:t>When there are no ready processes in main memory, the OS will need to bring  </a:t>
            </a:r>
          </a:p>
          <a:p>
            <a:r>
              <a:rPr lang="en-US" dirty="0">
                <a:latin typeface="Calibri" pitchFamily="34" charset="0"/>
              </a:rPr>
              <a:t>                  one in to continue execution.</a:t>
            </a:r>
          </a:p>
          <a:p>
            <a:pPr>
              <a:buFont typeface="Arial" pitchFamily="34" charset="0"/>
              <a:buChar char="•"/>
            </a:pPr>
            <a:r>
              <a:rPr lang="en-US" b="1" dirty="0">
                <a:latin typeface="Calibri" pitchFamily="34" charset="0"/>
              </a:rPr>
              <a:t>Ready -&gt; Ready/Suspend: </a:t>
            </a:r>
          </a:p>
          <a:p>
            <a:pPr lvl="1"/>
            <a:r>
              <a:rPr lang="en-US" b="1" dirty="0">
                <a:latin typeface="Calibri" pitchFamily="34" charset="0"/>
              </a:rPr>
              <a:t>	</a:t>
            </a:r>
            <a:r>
              <a:rPr lang="en-US" dirty="0">
                <a:latin typeface="Calibri" pitchFamily="34" charset="0"/>
              </a:rPr>
              <a:t>Normally, it is not possible , it may be necessary to suspend a ready process if that is</a:t>
            </a:r>
          </a:p>
          <a:p>
            <a:r>
              <a:rPr lang="en-US" dirty="0">
                <a:latin typeface="Calibri" pitchFamily="34" charset="0"/>
              </a:rPr>
              <a:t>                  the only way to free up a sufficiently large block of main memory.</a:t>
            </a:r>
            <a:endParaRPr lang="en-NZ" b="1" dirty="0">
              <a:latin typeface="Calibri" pitchFamily="34" charset="0"/>
            </a:endParaRPr>
          </a:p>
          <a:p>
            <a:pPr>
              <a:buFont typeface="Arial" pitchFamily="34" charset="0"/>
              <a:buChar char="•"/>
            </a:pPr>
            <a:r>
              <a:rPr lang="en-NZ" b="1" dirty="0">
                <a:latin typeface="Calibri" pitchFamily="34" charset="0"/>
              </a:rPr>
              <a:t>New </a:t>
            </a:r>
            <a:r>
              <a:rPr lang="en-NZ" b="1" dirty="0">
                <a:latin typeface="Calibri" pitchFamily="34" charset="0"/>
                <a:sym typeface="Wingdings" pitchFamily="2" charset="2"/>
              </a:rPr>
              <a:t></a:t>
            </a:r>
            <a:r>
              <a:rPr lang="en-NZ" b="1" dirty="0">
                <a:latin typeface="Calibri" pitchFamily="34" charset="0"/>
              </a:rPr>
              <a:t> Ready/Suspend and New </a:t>
            </a:r>
            <a:r>
              <a:rPr lang="en-NZ" b="1" dirty="0">
                <a:latin typeface="Calibri" pitchFamily="34" charset="0"/>
                <a:sym typeface="Wingdings" pitchFamily="2" charset="2"/>
              </a:rPr>
              <a:t></a:t>
            </a:r>
            <a:r>
              <a:rPr lang="en-NZ" b="1" dirty="0">
                <a:latin typeface="Calibri" pitchFamily="34" charset="0"/>
              </a:rPr>
              <a:t>Ready:  </a:t>
            </a:r>
          </a:p>
          <a:p>
            <a:r>
              <a:rPr lang="en-NZ" b="1" dirty="0">
                <a:latin typeface="Calibri" pitchFamily="34" charset="0"/>
              </a:rPr>
              <a:t>	</a:t>
            </a:r>
            <a:r>
              <a:rPr lang="en-NZ" dirty="0">
                <a:latin typeface="Calibri" pitchFamily="34" charset="0"/>
              </a:rPr>
              <a:t>When a new process is created, it can either be added to the Ready queue or the  </a:t>
            </a:r>
          </a:p>
          <a:p>
            <a:r>
              <a:rPr lang="en-NZ" dirty="0">
                <a:latin typeface="Calibri" pitchFamily="34" charset="0"/>
              </a:rPr>
              <a:t>                  Ready/Suspend queue. </a:t>
            </a:r>
          </a:p>
          <a:p>
            <a:pPr>
              <a:buFont typeface="Arial" pitchFamily="34" charset="0"/>
              <a:buChar char="•"/>
            </a:pPr>
            <a:r>
              <a:rPr lang="en-US" b="1" dirty="0"/>
              <a:t>Blocked/Suspend -&gt; Blocked:</a:t>
            </a:r>
            <a:endParaRPr lang="en-US" dirty="0"/>
          </a:p>
          <a:p>
            <a:pPr lvl="2">
              <a:buFont typeface="Arial" pitchFamily="34" charset="0"/>
              <a:buChar char="•"/>
            </a:pPr>
            <a:r>
              <a:rPr lang="en-US" dirty="0"/>
              <a:t>There is a process in the (Blocked/Suspend) queue with a higher priority than any of  </a:t>
            </a:r>
          </a:p>
          <a:p>
            <a:r>
              <a:rPr lang="en-US" dirty="0"/>
              <a:t>                    the processes in the (Ready/Suspend) queue and </a:t>
            </a:r>
          </a:p>
          <a:p>
            <a:pPr lvl="2">
              <a:buFont typeface="Arial" pitchFamily="34" charset="0"/>
              <a:buChar char="•"/>
            </a:pPr>
            <a:r>
              <a:rPr lang="en-US" dirty="0"/>
              <a:t> The OS has reason to believe that the blocking event for that process will occur  </a:t>
            </a:r>
          </a:p>
          <a:p>
            <a:pPr lvl="2"/>
            <a:r>
              <a:rPr lang="en-US" dirty="0"/>
              <a:t>  soon.</a:t>
            </a:r>
          </a:p>
          <a:p>
            <a:pPr>
              <a:buFont typeface="Arial" pitchFamily="34" charset="0"/>
              <a:buChar char="•"/>
            </a:pPr>
            <a:r>
              <a:rPr lang="en-US" b="1" dirty="0"/>
              <a:t>Running -&gt; Ready/Suspend: </a:t>
            </a:r>
          </a:p>
          <a:p>
            <a:pPr lvl="2"/>
            <a:r>
              <a:rPr lang="en-US" dirty="0"/>
              <a:t>The OS could move the running process directly to the (Ready/Suspend) queue to free some main memory.</a:t>
            </a:r>
          </a:p>
          <a:p>
            <a:pPr>
              <a:buFont typeface="Arial" pitchFamily="34" charset="0"/>
              <a:buChar char="•"/>
            </a:pPr>
            <a:r>
              <a:rPr lang="en-US" b="1" dirty="0"/>
              <a:t>Any State -&gt; Exit: </a:t>
            </a:r>
          </a:p>
          <a:p>
            <a:pPr lvl="2">
              <a:buFont typeface="Arial" pitchFamily="34" charset="0"/>
              <a:buChar char="•"/>
            </a:pPr>
            <a:r>
              <a:rPr lang="en-US" dirty="0"/>
              <a:t> Typically, a process terminates while it is running, either because it has completed or because of some fatal fault condition. </a:t>
            </a:r>
          </a:p>
          <a:p>
            <a:pPr lvl="2">
              <a:buFont typeface="Arial" pitchFamily="34" charset="0"/>
              <a:buChar char="•"/>
            </a:pPr>
            <a:r>
              <a:rPr lang="en-US" dirty="0"/>
              <a:t> A process can be terminated by the parent process or if the parent has been terminated then it is moved to the exit state.</a:t>
            </a:r>
            <a:endParaRPr lang="en-NZ" dirty="0">
              <a:latin typeface="Calibri"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FCB4EE7-C9D1-4042-9119-7E80D115AE60}"/>
              </a:ext>
            </a:extLst>
          </p:cNvPr>
          <p:cNvSpPr>
            <a:spLocks noGrp="1"/>
          </p:cNvSpPr>
          <p:nvPr>
            <p:ph type="title"/>
          </p:nvPr>
        </p:nvSpPr>
        <p:spPr/>
        <p:txBody>
          <a:bodyPr/>
          <a:lstStyle/>
          <a:p>
            <a:r>
              <a:rPr lang="en-IN" dirty="0"/>
              <a:t>ROADMAP – PART-2 threads</a:t>
            </a:r>
          </a:p>
        </p:txBody>
      </p:sp>
      <p:sp>
        <p:nvSpPr>
          <p:cNvPr id="3" name="Content Placeholder 2">
            <a:extLst>
              <a:ext uri="{FF2B5EF4-FFF2-40B4-BE49-F238E27FC236}">
                <a16:creationId xmlns="" xmlns:a16="http://schemas.microsoft.com/office/drawing/2014/main" id="{69D908B8-D554-4AA7-A75A-B3A664E8DCCB}"/>
              </a:ext>
            </a:extLst>
          </p:cNvPr>
          <p:cNvSpPr>
            <a:spLocks noGrp="1"/>
          </p:cNvSpPr>
          <p:nvPr>
            <p:ph idx="1"/>
          </p:nvPr>
        </p:nvSpPr>
        <p:spPr/>
        <p:txBody>
          <a:bodyPr/>
          <a:lstStyle/>
          <a:p>
            <a:r>
              <a:rPr lang="en-US" sz="2400" dirty="0">
                <a:latin typeface="Calibri" panose="020F0502020204030204" pitchFamily="34" charset="0"/>
                <a:cs typeface="Calibri" panose="020F0502020204030204" pitchFamily="34" charset="0"/>
              </a:rPr>
              <a:t>Multithreading</a:t>
            </a:r>
          </a:p>
          <a:p>
            <a:r>
              <a:rPr lang="en-US" sz="2400" dirty="0">
                <a:latin typeface="Calibri" panose="020F0502020204030204" pitchFamily="34" charset="0"/>
                <a:cs typeface="Calibri" panose="020F0502020204030204" pitchFamily="34" charset="0"/>
              </a:rPr>
              <a:t>Benefits of threads and uses of threads</a:t>
            </a:r>
          </a:p>
          <a:p>
            <a:r>
              <a:rPr lang="en-US" sz="2400" dirty="0">
                <a:latin typeface="Calibri" panose="020F0502020204030204" pitchFamily="34" charset="0"/>
                <a:cs typeface="Calibri" panose="020F0502020204030204" pitchFamily="34" charset="0"/>
              </a:rPr>
              <a:t>Process Vs Thread</a:t>
            </a:r>
          </a:p>
          <a:p>
            <a:r>
              <a:rPr lang="en-US" sz="2400" dirty="0">
                <a:latin typeface="Calibri" panose="020F0502020204030204" pitchFamily="34" charset="0"/>
                <a:cs typeface="Calibri" panose="020F0502020204030204" pitchFamily="34" charset="0"/>
              </a:rPr>
              <a:t>Thread Control Structure</a:t>
            </a:r>
          </a:p>
          <a:p>
            <a:r>
              <a:rPr lang="en-US" sz="2400" dirty="0">
                <a:latin typeface="Calibri" panose="020F0502020204030204" pitchFamily="34" charset="0"/>
                <a:cs typeface="Calibri" panose="020F0502020204030204" pitchFamily="34" charset="0"/>
              </a:rPr>
              <a:t>Thread Synchronization </a:t>
            </a:r>
          </a:p>
          <a:p>
            <a:endParaRPr lang="en-IN" dirty="0"/>
          </a:p>
        </p:txBody>
      </p:sp>
      <p:sp>
        <p:nvSpPr>
          <p:cNvPr id="5" name="Slide Number Placeholder 4">
            <a:extLst>
              <a:ext uri="{FF2B5EF4-FFF2-40B4-BE49-F238E27FC236}">
                <a16:creationId xmlns="" xmlns:a16="http://schemas.microsoft.com/office/drawing/2014/main" id="{6ADC8530-5A04-4EE9-8B78-236F85A09C98}"/>
              </a:ext>
            </a:extLst>
          </p:cNvPr>
          <p:cNvSpPr>
            <a:spLocks noGrp="1"/>
          </p:cNvSpPr>
          <p:nvPr>
            <p:ph type="sldNum" sz="quarter" idx="12"/>
          </p:nvPr>
        </p:nvSpPr>
        <p:spPr/>
        <p:txBody>
          <a:bodyPr/>
          <a:lstStyle/>
          <a:p>
            <a:fld id="{B6F15528-21DE-4FAA-801E-634DDDAF4B2B}" type="slidenum">
              <a:rPr lang="en-US" smtClean="0"/>
              <a:pPr/>
              <a:t>27</a:t>
            </a:fld>
            <a:endParaRPr lang="en-US" dirty="0"/>
          </a:p>
        </p:txBody>
      </p:sp>
    </p:spTree>
    <p:extLst>
      <p:ext uri="{BB962C8B-B14F-4D97-AF65-F5344CB8AC3E}">
        <p14:creationId xmlns="" xmlns:p14="http://schemas.microsoft.com/office/powerpoint/2010/main" val="10168148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421F1A1-F8E9-4405-9CA3-BBB5DF0BFE89}"/>
              </a:ext>
            </a:extLst>
          </p:cNvPr>
          <p:cNvSpPr>
            <a:spLocks noGrp="1"/>
          </p:cNvSpPr>
          <p:nvPr>
            <p:ph type="title"/>
          </p:nvPr>
        </p:nvSpPr>
        <p:spPr/>
        <p:txBody>
          <a:bodyPr/>
          <a:lstStyle/>
          <a:p>
            <a:r>
              <a:rPr lang="en-IN" dirty="0"/>
              <a:t>threads</a:t>
            </a:r>
          </a:p>
        </p:txBody>
      </p:sp>
      <p:sp>
        <p:nvSpPr>
          <p:cNvPr id="3" name="Content Placeholder 2">
            <a:extLst>
              <a:ext uri="{FF2B5EF4-FFF2-40B4-BE49-F238E27FC236}">
                <a16:creationId xmlns="" xmlns:a16="http://schemas.microsoft.com/office/drawing/2014/main" id="{957C2ADB-1029-42C3-8470-4B6D23B77729}"/>
              </a:ext>
            </a:extLst>
          </p:cNvPr>
          <p:cNvSpPr>
            <a:spLocks noGrp="1"/>
          </p:cNvSpPr>
          <p:nvPr>
            <p:ph idx="1"/>
          </p:nvPr>
        </p:nvSpPr>
        <p:spPr/>
        <p:txBody>
          <a:bodyPr/>
          <a:lstStyle/>
          <a:p>
            <a:pPr>
              <a:buFont typeface="Arial" panose="020B0604020202020204" pitchFamily="34" charset="0"/>
              <a:buChar char="•"/>
              <a:defRPr/>
            </a:pPr>
            <a:r>
              <a:rPr lang="en-US" sz="2400" dirty="0">
                <a:latin typeface="Calibri" pitchFamily="34" charset="0"/>
              </a:rPr>
              <a:t>A thread is a single sequence stream within a process. </a:t>
            </a:r>
          </a:p>
          <a:p>
            <a:pPr>
              <a:buFont typeface="Arial" panose="020B0604020202020204" pitchFamily="34" charset="0"/>
              <a:buChar char="•"/>
              <a:defRPr/>
            </a:pPr>
            <a:r>
              <a:rPr lang="en-US" sz="2400" dirty="0">
                <a:latin typeface="Calibri" pitchFamily="34" charset="0"/>
              </a:rPr>
              <a:t> Because threads have some of the properties of processes, They are called lightweight processes.</a:t>
            </a:r>
          </a:p>
          <a:p>
            <a:pPr>
              <a:buFont typeface="Arial" panose="020B0604020202020204" pitchFamily="34" charset="0"/>
              <a:buChar char="•"/>
              <a:defRPr/>
            </a:pPr>
            <a:r>
              <a:rPr lang="en-US" sz="2400" dirty="0">
                <a:latin typeface="Calibri" pitchFamily="34" charset="0"/>
              </a:rPr>
              <a:t>A thread (or lightweight process) 	 consists of:</a:t>
            </a:r>
          </a:p>
          <a:p>
            <a:pPr marL="800100" lvl="1" indent="-342900">
              <a:buFont typeface="Arial" panose="020B0604020202020204" pitchFamily="34" charset="0"/>
              <a:buChar char="•"/>
              <a:defRPr/>
            </a:pPr>
            <a:r>
              <a:rPr lang="en-US" sz="2400" dirty="0">
                <a:latin typeface="Calibri" pitchFamily="34" charset="0"/>
              </a:rPr>
              <a:t>program counter, register set and stack space</a:t>
            </a:r>
          </a:p>
          <a:p>
            <a:pPr marL="800100" lvl="1" indent="-342900">
              <a:buFont typeface="Arial" panose="020B0604020202020204" pitchFamily="34" charset="0"/>
              <a:buChar char="•"/>
              <a:defRPr/>
            </a:pPr>
            <a:r>
              <a:rPr lang="en-US" sz="2400" dirty="0">
                <a:latin typeface="Calibri" pitchFamily="34" charset="0"/>
              </a:rPr>
              <a:t>A thread shares the following with peer threads:</a:t>
            </a:r>
          </a:p>
          <a:p>
            <a:pPr marL="800100" lvl="1" indent="-342900">
              <a:buFont typeface="Arial" panose="020B0604020202020204" pitchFamily="34" charset="0"/>
              <a:buChar char="•"/>
              <a:defRPr/>
            </a:pPr>
            <a:r>
              <a:rPr lang="en-US" sz="2400" dirty="0">
                <a:latin typeface="Calibri" pitchFamily="34" charset="0"/>
              </a:rPr>
              <a:t>code section, data section and OS resources (open files, signals)</a:t>
            </a:r>
          </a:p>
          <a:p>
            <a:pPr marL="800100" lvl="1" indent="-342900">
              <a:buFont typeface="Arial" panose="020B0604020202020204" pitchFamily="34" charset="0"/>
              <a:buChar char="•"/>
              <a:defRPr/>
            </a:pPr>
            <a:endParaRPr lang="en-US" sz="2400" dirty="0">
              <a:latin typeface="Calibri" pitchFamily="34" charset="0"/>
            </a:endParaRPr>
          </a:p>
          <a:p>
            <a:pPr>
              <a:buFont typeface="Arial" panose="020B0604020202020204" pitchFamily="34" charset="0"/>
              <a:buChar char="•"/>
              <a:defRPr/>
            </a:pPr>
            <a:r>
              <a:rPr lang="en-GB" sz="2400" dirty="0">
                <a:latin typeface="Calibri" pitchFamily="34" charset="0"/>
              </a:rPr>
              <a:t>Threads share code section, data section etc with other threads so the threads are not independent of one another like processes.</a:t>
            </a:r>
          </a:p>
          <a:p>
            <a:endParaRPr lang="en-IN" dirty="0"/>
          </a:p>
        </p:txBody>
      </p:sp>
      <p:sp>
        <p:nvSpPr>
          <p:cNvPr id="5" name="Slide Number Placeholder 4">
            <a:extLst>
              <a:ext uri="{FF2B5EF4-FFF2-40B4-BE49-F238E27FC236}">
                <a16:creationId xmlns="" xmlns:a16="http://schemas.microsoft.com/office/drawing/2014/main" id="{07305F52-B513-4821-9228-9D911D4E2B12}"/>
              </a:ext>
            </a:extLst>
          </p:cNvPr>
          <p:cNvSpPr>
            <a:spLocks noGrp="1"/>
          </p:cNvSpPr>
          <p:nvPr>
            <p:ph type="sldNum" sz="quarter" idx="12"/>
          </p:nvPr>
        </p:nvSpPr>
        <p:spPr/>
        <p:txBody>
          <a:bodyPr/>
          <a:lstStyle/>
          <a:p>
            <a:fld id="{B6F15528-21DE-4FAA-801E-634DDDAF4B2B}" type="slidenum">
              <a:rPr lang="en-US" smtClean="0"/>
              <a:pPr/>
              <a:t>28</a:t>
            </a:fld>
            <a:endParaRPr lang="en-US" dirty="0"/>
          </a:p>
        </p:txBody>
      </p:sp>
    </p:spTree>
    <p:extLst>
      <p:ext uri="{BB962C8B-B14F-4D97-AF65-F5344CB8AC3E}">
        <p14:creationId xmlns="" xmlns:p14="http://schemas.microsoft.com/office/powerpoint/2010/main" val="11628052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Content Placeholder 3" descr="Fig04_01.gif">
            <a:extLst>
              <a:ext uri="{FF2B5EF4-FFF2-40B4-BE49-F238E27FC236}">
                <a16:creationId xmlns="" xmlns:a16="http://schemas.microsoft.com/office/drawing/2014/main" id="{EC637326-9090-445E-8653-90ECF18CB10E}"/>
              </a:ext>
            </a:extLst>
          </p:cNvPr>
          <p:cNvPicPr>
            <a:picLocks noChangeAspect="1"/>
          </p:cNvPicPr>
          <p:nvPr/>
        </p:nvPicPr>
        <p:blipFill>
          <a:blip r:embed="rId3">
            <a:clrChange>
              <a:clrFrom>
                <a:srgbClr val="FFFFFF"/>
              </a:clrFrom>
              <a:clrTo>
                <a:srgbClr val="FFFFFF">
                  <a:alpha val="0"/>
                </a:srgbClr>
              </a:clrTo>
            </a:clrChange>
          </a:blip>
          <a:srcRect/>
          <a:stretch>
            <a:fillRect/>
          </a:stretch>
        </p:blipFill>
        <p:spPr bwMode="auto">
          <a:xfrm>
            <a:off x="416560" y="1956415"/>
            <a:ext cx="7086600" cy="4343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Rectangle 4">
            <a:extLst>
              <a:ext uri="{FF2B5EF4-FFF2-40B4-BE49-F238E27FC236}">
                <a16:creationId xmlns="" xmlns:a16="http://schemas.microsoft.com/office/drawing/2014/main" id="{3E23B707-9C90-4541-8490-BB78C0B5D780}"/>
              </a:ext>
            </a:extLst>
          </p:cNvPr>
          <p:cNvSpPr/>
          <p:nvPr/>
        </p:nvSpPr>
        <p:spPr>
          <a:xfrm>
            <a:off x="2438400" y="76200"/>
            <a:ext cx="4495800" cy="461665"/>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p>
            <a:pPr algn="ctr">
              <a:buFontTx/>
              <a:buNone/>
              <a:defRPr/>
            </a:pPr>
            <a:r>
              <a:rPr lang="en-US" sz="2400" b="1" dirty="0">
                <a:latin typeface="Calibri" pitchFamily="34" charset="0"/>
              </a:rPr>
              <a:t>Multithreading</a:t>
            </a:r>
            <a:endParaRPr lang="en-US" b="1" dirty="0">
              <a:latin typeface="Calibri" pitchFamily="34" charset="0"/>
            </a:endParaRPr>
          </a:p>
        </p:txBody>
      </p:sp>
      <p:sp>
        <p:nvSpPr>
          <p:cNvPr id="7" name="Rectangle 6">
            <a:extLst>
              <a:ext uri="{FF2B5EF4-FFF2-40B4-BE49-F238E27FC236}">
                <a16:creationId xmlns="" xmlns:a16="http://schemas.microsoft.com/office/drawing/2014/main" id="{25B39A33-6DC4-44B5-BDEF-2B730A525C23}"/>
              </a:ext>
            </a:extLst>
          </p:cNvPr>
          <p:cNvSpPr/>
          <p:nvPr/>
        </p:nvSpPr>
        <p:spPr>
          <a:xfrm>
            <a:off x="238760" y="1065917"/>
            <a:ext cx="6675120" cy="707886"/>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square">
            <a:spAutoFit/>
          </a:bodyPr>
          <a:lstStyle/>
          <a:p>
            <a:pPr algn="just">
              <a:defRPr/>
            </a:pPr>
            <a:r>
              <a:rPr lang="en-NZ" sz="2000" dirty="0">
                <a:latin typeface="Calibri" pitchFamily="34" charset="0"/>
              </a:rPr>
              <a:t>The ability of an OS to support multiple, concurrent paths of execution within a single process.</a:t>
            </a:r>
            <a:endParaRPr lang="en-US" sz="2000" dirty="0">
              <a:latin typeface="Calibri"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30162"/>
            <a:ext cx="8229600" cy="487362"/>
          </a:xfrm>
        </p:spPr>
        <p:style>
          <a:lnRef idx="3">
            <a:schemeClr val="lt1"/>
          </a:lnRef>
          <a:fillRef idx="1">
            <a:schemeClr val="accent1"/>
          </a:fillRef>
          <a:effectRef idx="1">
            <a:schemeClr val="accent1"/>
          </a:effectRef>
          <a:fontRef idx="minor">
            <a:schemeClr val="lt1"/>
          </a:fontRef>
        </p:style>
        <p:txBody>
          <a:bodyPr>
            <a:normAutofit/>
          </a:bodyPr>
          <a:lstStyle/>
          <a:p>
            <a:pPr eaLnBrk="1" hangingPunct="1"/>
            <a:r>
              <a:rPr lang="en-US" sz="2400" b="1" dirty="0">
                <a:latin typeface="Calibri" pitchFamily="34" charset="0"/>
              </a:rPr>
              <a:t>Requirements of an Operating System</a:t>
            </a:r>
          </a:p>
        </p:txBody>
      </p:sp>
      <p:sp>
        <p:nvSpPr>
          <p:cNvPr id="7" name="Rectangle 6"/>
          <p:cNvSpPr/>
          <p:nvPr/>
        </p:nvSpPr>
        <p:spPr>
          <a:xfrm>
            <a:off x="20320" y="612844"/>
            <a:ext cx="7162800" cy="4093428"/>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p>
            <a:pPr>
              <a:buFont typeface="Arial" pitchFamily="34" charset="0"/>
              <a:buChar char="•"/>
            </a:pPr>
            <a:r>
              <a:rPr lang="en-US" sz="2000" b="1" dirty="0"/>
              <a:t>Fundamental Task: Process Management</a:t>
            </a:r>
          </a:p>
          <a:p>
            <a:pPr lvl="1">
              <a:buFontTx/>
              <a:buChar char="•"/>
            </a:pPr>
            <a:r>
              <a:rPr lang="en-NZ" sz="2000" dirty="0"/>
              <a:t> The </a:t>
            </a:r>
            <a:r>
              <a:rPr lang="en-NZ" sz="2000" b="1" dirty="0"/>
              <a:t>process</a:t>
            </a:r>
            <a:r>
              <a:rPr lang="en-NZ" sz="2000" dirty="0"/>
              <a:t> retains the attributes of resource  </a:t>
            </a:r>
          </a:p>
          <a:p>
            <a:pPr lvl="1"/>
            <a:r>
              <a:rPr lang="en-NZ" sz="2000" dirty="0"/>
              <a:t>    ownership, </a:t>
            </a:r>
          </a:p>
          <a:p>
            <a:pPr lvl="1">
              <a:buFontTx/>
              <a:buChar char="•"/>
            </a:pPr>
            <a:r>
              <a:rPr lang="en-NZ" sz="2000" dirty="0"/>
              <a:t> The </a:t>
            </a:r>
            <a:r>
              <a:rPr lang="en-NZ" sz="2000" b="1" dirty="0"/>
              <a:t>thread </a:t>
            </a:r>
            <a:r>
              <a:rPr lang="en-NZ" sz="2000" dirty="0"/>
              <a:t>retains the attributes of multiple,  </a:t>
            </a:r>
          </a:p>
          <a:p>
            <a:pPr lvl="1"/>
            <a:r>
              <a:rPr lang="en-NZ" sz="2000" dirty="0"/>
              <a:t>    concurrent execution streams running within a  </a:t>
            </a:r>
          </a:p>
          <a:p>
            <a:pPr lvl="1"/>
            <a:r>
              <a:rPr lang="en-NZ" sz="2000" dirty="0"/>
              <a:t>     process.</a:t>
            </a:r>
          </a:p>
          <a:p>
            <a:pPr lvl="1"/>
            <a:endParaRPr lang="en-NZ" sz="2000" dirty="0"/>
          </a:p>
          <a:p>
            <a:pPr>
              <a:buFont typeface="Arial" pitchFamily="34" charset="0"/>
              <a:buChar char="•"/>
            </a:pPr>
            <a:r>
              <a:rPr lang="en-US" sz="2000" b="1" dirty="0"/>
              <a:t>The Operating System must</a:t>
            </a:r>
          </a:p>
          <a:p>
            <a:pPr lvl="1">
              <a:buFont typeface="Arial" pitchFamily="34" charset="0"/>
              <a:buChar char="•"/>
            </a:pPr>
            <a:r>
              <a:rPr lang="en-NZ" sz="2000" dirty="0"/>
              <a:t> Interleave the execution of multiple processes</a:t>
            </a:r>
          </a:p>
          <a:p>
            <a:pPr lvl="1">
              <a:buFont typeface="Arial" pitchFamily="34" charset="0"/>
              <a:buChar char="•"/>
            </a:pPr>
            <a:r>
              <a:rPr lang="en-NZ" sz="2000" dirty="0"/>
              <a:t> Allocate resources to processes, and protect the resources of each process from other processes, </a:t>
            </a:r>
          </a:p>
          <a:p>
            <a:pPr lvl="1">
              <a:buFont typeface="Arial" pitchFamily="34" charset="0"/>
              <a:buChar char="•"/>
            </a:pPr>
            <a:r>
              <a:rPr lang="en-NZ" sz="2000" dirty="0"/>
              <a:t> Enable processes to share and exchange information, </a:t>
            </a:r>
          </a:p>
          <a:p>
            <a:pPr lvl="1">
              <a:buFont typeface="Arial" pitchFamily="34" charset="0"/>
              <a:buChar char="•"/>
            </a:pPr>
            <a:r>
              <a:rPr lang="en-NZ" sz="2000" dirty="0"/>
              <a:t> Enable synchronization among processes.</a:t>
            </a:r>
          </a:p>
        </p:txBody>
      </p:sp>
    </p:spTree>
  </p:cSld>
  <p:clrMapOvr>
    <a:masterClrMapping/>
  </p:clrMapOvr>
  <mc:AlternateContent xmlns:mc="http://schemas.openxmlformats.org/markup-compatibility/2006">
    <mc:Choice xmlns=""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0D5B4749-676D-4546-94B2-6D59F243402F}"/>
              </a:ext>
            </a:extLst>
          </p:cNvPr>
          <p:cNvSpPr>
            <a:spLocks noGrp="1"/>
          </p:cNvSpPr>
          <p:nvPr>
            <p:ph sz="quarter" idx="13"/>
          </p:nvPr>
        </p:nvSpPr>
        <p:spPr>
          <a:xfrm>
            <a:off x="17780" y="4763770"/>
            <a:ext cx="8346440" cy="2286000"/>
          </a:xfrm>
        </p:spPr>
        <p:txBody>
          <a:bodyPr>
            <a:normAutofit/>
          </a:bodyPr>
          <a:lstStyle/>
          <a:p>
            <a:pPr eaLnBrk="1" hangingPunct="1"/>
            <a:r>
              <a:rPr lang="en-NZ" altLang="en-US" sz="2400" dirty="0"/>
              <a:t>MS-DOS supports a single user process and a single thread. </a:t>
            </a:r>
          </a:p>
          <a:p>
            <a:pPr eaLnBrk="1" hangingPunct="1"/>
            <a:r>
              <a:rPr lang="en-NZ" altLang="en-US" sz="2400" dirty="0"/>
              <a:t>Some UNIX, support multiple user processes but only support one thread per process</a:t>
            </a:r>
          </a:p>
        </p:txBody>
      </p:sp>
      <p:pic>
        <p:nvPicPr>
          <p:cNvPr id="15363" name="Content Placeholder 3" descr="Fig04_01.gif">
            <a:extLst>
              <a:ext uri="{FF2B5EF4-FFF2-40B4-BE49-F238E27FC236}">
                <a16:creationId xmlns="" xmlns:a16="http://schemas.microsoft.com/office/drawing/2014/main" id="{EDB91784-E3F6-467A-A1AC-E4F7AF97F008}"/>
              </a:ext>
            </a:extLst>
          </p:cNvPr>
          <p:cNvPicPr>
            <a:picLocks noChangeAspect="1"/>
          </p:cNvPicPr>
          <p:nvPr/>
        </p:nvPicPr>
        <p:blipFill>
          <a:blip r:embed="rId3">
            <a:extLst>
              <a:ext uri="{28A0092B-C50C-407E-A947-70E740481C1C}">
                <a14:useLocalDpi xmlns="" xmlns:a14="http://schemas.microsoft.com/office/drawing/2010/main" val="0"/>
              </a:ext>
            </a:extLst>
          </a:blip>
          <a:srcRect/>
          <a:stretch>
            <a:fillRect/>
          </a:stretch>
        </p:blipFill>
        <p:spPr bwMode="auto">
          <a:xfrm>
            <a:off x="3630613" y="1524000"/>
            <a:ext cx="4141787" cy="3200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26" name="Picture 2" descr="S:\poly\H\research\stallings\new\ch4\1proc1thread (topleft).gif">
            <a:extLst>
              <a:ext uri="{FF2B5EF4-FFF2-40B4-BE49-F238E27FC236}">
                <a16:creationId xmlns="" xmlns:a16="http://schemas.microsoft.com/office/drawing/2014/main" id="{965ECFDF-1F49-4143-B430-3991FA780B12}"/>
              </a:ext>
            </a:extLst>
          </p:cNvPr>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3733800" y="1654175"/>
            <a:ext cx="1981200" cy="1041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5" descr="S:\poly\H\research\stallings\new\ch4\many proc 1 thead (bot left).gif">
            <a:extLst>
              <a:ext uri="{FF2B5EF4-FFF2-40B4-BE49-F238E27FC236}">
                <a16:creationId xmlns="" xmlns:a16="http://schemas.microsoft.com/office/drawing/2014/main" id="{3B603669-DA8B-458A-B266-C37F55DC88B6}"/>
              </a:ext>
            </a:extLst>
          </p:cNvPr>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3733800" y="2616200"/>
            <a:ext cx="1970088" cy="1289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28" name="Picture 4" descr="S:\poly\H\research\stallings\new\ch4\1proc1thread (topleft).gif">
            <a:extLst>
              <a:ext uri="{FF2B5EF4-FFF2-40B4-BE49-F238E27FC236}">
                <a16:creationId xmlns="" xmlns:a16="http://schemas.microsoft.com/office/drawing/2014/main" id="{CF86DDFE-B8DF-4C2F-B646-81AF975F0BBF}"/>
              </a:ext>
            </a:extLst>
          </p:cNvPr>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4191000" y="1981200"/>
            <a:ext cx="3209925" cy="1685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29" name="Picture 5" descr="S:\poly\H\research\stallings\new\ch4\many proc 1 thead (bot left).gif">
            <a:extLst>
              <a:ext uri="{FF2B5EF4-FFF2-40B4-BE49-F238E27FC236}">
                <a16:creationId xmlns="" xmlns:a16="http://schemas.microsoft.com/office/drawing/2014/main" id="{B4473678-D1BE-4DD0-A490-A3A8A4E52304}"/>
              </a:ext>
            </a:extLst>
          </p:cNvPr>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4010025" y="1752600"/>
            <a:ext cx="3228975" cy="2114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Content Placeholder 3" descr="Fig04_01.gif">
            <a:extLst>
              <a:ext uri="{FF2B5EF4-FFF2-40B4-BE49-F238E27FC236}">
                <a16:creationId xmlns="" xmlns:a16="http://schemas.microsoft.com/office/drawing/2014/main" id="{69B3E6A2-61E5-42BB-B1A1-20FFEDD3C1A9}"/>
              </a:ext>
            </a:extLst>
          </p:cNvPr>
          <p:cNvPicPr>
            <a:picLocks noChangeAspect="1"/>
          </p:cNvPicPr>
          <p:nvPr/>
        </p:nvPicPr>
        <p:blipFill>
          <a:blip r:embed="rId3">
            <a:extLst>
              <a:ext uri="{28A0092B-C50C-407E-A947-70E740481C1C}">
                <a14:useLocalDpi xmlns="" xmlns:a14="http://schemas.microsoft.com/office/drawing/2010/main" val="0"/>
              </a:ext>
            </a:extLst>
          </a:blip>
          <a:srcRect/>
          <a:stretch>
            <a:fillRect/>
          </a:stretch>
        </p:blipFill>
        <p:spPr bwMode="auto">
          <a:xfrm>
            <a:off x="3429000" y="1371600"/>
            <a:ext cx="4141788" cy="3200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Rectangle 10">
            <a:extLst>
              <a:ext uri="{FF2B5EF4-FFF2-40B4-BE49-F238E27FC236}">
                <a16:creationId xmlns="" xmlns:a16="http://schemas.microsoft.com/office/drawing/2014/main" id="{BBE22A1C-FC1E-46C7-8061-882228C6B83E}"/>
              </a:ext>
            </a:extLst>
          </p:cNvPr>
          <p:cNvSpPr/>
          <p:nvPr/>
        </p:nvSpPr>
        <p:spPr>
          <a:xfrm>
            <a:off x="1066800" y="381000"/>
            <a:ext cx="5257800" cy="461665"/>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p>
            <a:pPr algn="ctr">
              <a:buFontTx/>
              <a:buNone/>
              <a:defRPr/>
            </a:pPr>
            <a:r>
              <a:rPr lang="en-NZ" sz="2400" dirty="0">
                <a:solidFill>
                  <a:schemeClr val="tx2">
                    <a:satMod val="130000"/>
                  </a:schemeClr>
                </a:solidFill>
              </a:rPr>
              <a:t>Single Thread Approaches</a:t>
            </a:r>
            <a:endParaRPr lang="en-US" b="1" dirty="0">
              <a:latin typeface="Calibri"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xit" presetSubtype="0" fill="hold" nodeType="withEffect">
                                  <p:stCondLst>
                                    <p:cond delay="0"/>
                                  </p:stCondLst>
                                  <p:childTnLst>
                                    <p:set>
                                      <p:cBhvr>
                                        <p:cTn id="6" dur="1" fill="hold">
                                          <p:stCondLst>
                                            <p:cond delay="0"/>
                                          </p:stCondLst>
                                        </p:cTn>
                                        <p:tgtEl>
                                          <p:spTgt spid="10"/>
                                        </p:tgtEl>
                                        <p:attrNameLst>
                                          <p:attrName>style.visibility</p:attrName>
                                        </p:attrNameLst>
                                      </p:cBhvr>
                                      <p:to>
                                        <p:strVal val="hidden"/>
                                      </p:to>
                                    </p:set>
                                  </p:childTnLst>
                                </p:cTn>
                              </p:par>
                            </p:childTnLst>
                          </p:cTn>
                        </p:par>
                        <p:par>
                          <p:cTn id="7" fill="hold" nodeType="afterGroup">
                            <p:stCondLst>
                              <p:cond delay="0"/>
                            </p:stCondLst>
                            <p:childTnLst>
                              <p:par>
                                <p:cTn id="8" presetID="9" presetClass="entr" presetSubtype="0" fill="hold" nodeType="after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dissolve">
                                      <p:cBhvr>
                                        <p:cTn id="10" dur="500"/>
                                        <p:tgtEl>
                                          <p:spTgt spid="3">
                                            <p:txEl>
                                              <p:pRg st="0" end="0"/>
                                            </p:txEl>
                                          </p:spTgt>
                                        </p:tgtEl>
                                      </p:cBhvr>
                                    </p:animEffect>
                                  </p:childTnLst>
                                </p:cTn>
                              </p:par>
                            </p:childTnLst>
                          </p:cTn>
                        </p:par>
                        <p:par>
                          <p:cTn id="11" fill="hold" nodeType="afterGroup">
                            <p:stCondLst>
                              <p:cond delay="500"/>
                            </p:stCondLst>
                            <p:childTnLst>
                              <p:par>
                                <p:cTn id="12" presetID="6" presetClass="emph" presetSubtype="0" fill="hold" nodeType="afterEffect">
                                  <p:stCondLst>
                                    <p:cond delay="0"/>
                                  </p:stCondLst>
                                  <p:childTnLst>
                                    <p:animScale>
                                      <p:cBhvr>
                                        <p:cTn id="13" dur="2000" fill="hold"/>
                                        <p:tgtEl>
                                          <p:spTgt spid="1026"/>
                                        </p:tgtEl>
                                      </p:cBhvr>
                                      <p:by x="150000" y="150000"/>
                                    </p:animScale>
                                  </p:childTnLst>
                                </p:cTn>
                              </p:par>
                              <p:par>
                                <p:cTn id="14" presetID="0" presetClass="path" presetSubtype="0" accel="50000" decel="50000" fill="hold" nodeType="withEffect">
                                  <p:stCondLst>
                                    <p:cond delay="0"/>
                                  </p:stCondLst>
                                  <p:childTnLst>
                                    <p:animMotion origin="layout" path="M 3.33333E-6 -1.48148E-6 L 0.10833 0.08889 " pathEditMode="relative" ptsTypes="AA">
                                      <p:cBhvr>
                                        <p:cTn id="15" dur="2000" fill="hold"/>
                                        <p:tgtEl>
                                          <p:spTgt spid="1026"/>
                                        </p:tgtEl>
                                        <p:attrNameLst>
                                          <p:attrName>ppt_x</p:attrName>
                                          <p:attrName>ppt_y</p:attrName>
                                        </p:attrNameLst>
                                      </p:cBhvr>
                                    </p:animMotion>
                                  </p:childTnLst>
                                </p:cTn>
                              </p:par>
                            </p:childTnLst>
                          </p:cTn>
                        </p:par>
                        <p:par>
                          <p:cTn id="16" fill="hold" nodeType="afterGroup">
                            <p:stCondLst>
                              <p:cond delay="2500"/>
                            </p:stCondLst>
                            <p:childTnLst>
                              <p:par>
                                <p:cTn id="17" presetID="1" presetClass="exit" presetSubtype="0" fill="hold" nodeType="afterEffect">
                                  <p:stCondLst>
                                    <p:cond delay="0"/>
                                  </p:stCondLst>
                                  <p:childTnLst>
                                    <p:set>
                                      <p:cBhvr>
                                        <p:cTn id="18" dur="1" fill="hold">
                                          <p:stCondLst>
                                            <p:cond delay="0"/>
                                          </p:stCondLst>
                                        </p:cTn>
                                        <p:tgtEl>
                                          <p:spTgt spid="1026"/>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1028"/>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dissolve">
                                      <p:cBhvr>
                                        <p:cTn id="25" dur="500"/>
                                        <p:tgtEl>
                                          <p:spTgt spid="3">
                                            <p:txEl>
                                              <p:pRg st="1" end="1"/>
                                            </p:txEl>
                                          </p:spTgt>
                                        </p:tgtEl>
                                      </p:cBhvr>
                                    </p:animEffect>
                                  </p:childTnLst>
                                </p:cTn>
                              </p:par>
                            </p:childTnLst>
                          </p:cTn>
                        </p:par>
                        <p:par>
                          <p:cTn id="26" fill="hold" nodeType="afterGroup">
                            <p:stCondLst>
                              <p:cond delay="500"/>
                            </p:stCondLst>
                            <p:childTnLst>
                              <p:par>
                                <p:cTn id="27" presetID="1" presetClass="entr" presetSubtype="0" fill="hold" nodeType="after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1028"/>
                                        </p:tgtEl>
                                        <p:attrNameLst>
                                          <p:attrName>style.visibility</p:attrName>
                                        </p:attrNameLst>
                                      </p:cBhvr>
                                      <p:to>
                                        <p:strVal val="hidden"/>
                                      </p:to>
                                    </p:set>
                                  </p:childTnLst>
                                </p:cTn>
                              </p:par>
                            </p:childTnLst>
                          </p:cTn>
                        </p:par>
                        <p:par>
                          <p:cTn id="31" fill="hold" nodeType="afterGroup">
                            <p:stCondLst>
                              <p:cond delay="500"/>
                            </p:stCondLst>
                            <p:childTnLst>
                              <p:par>
                                <p:cTn id="32" presetID="6" presetClass="emph" presetSubtype="0" fill="hold" nodeType="afterEffect">
                                  <p:stCondLst>
                                    <p:cond delay="0"/>
                                  </p:stCondLst>
                                  <p:childTnLst>
                                    <p:animScale>
                                      <p:cBhvr>
                                        <p:cTn id="33" dur="2000" fill="hold"/>
                                        <p:tgtEl>
                                          <p:spTgt spid="9"/>
                                        </p:tgtEl>
                                      </p:cBhvr>
                                      <p:by x="150000" y="150000"/>
                                    </p:animScale>
                                  </p:childTnLst>
                                </p:cTn>
                              </p:par>
                              <p:par>
                                <p:cTn id="34" presetID="0" presetClass="path" presetSubtype="0" accel="50000" decel="50000" fill="hold" nodeType="withEffect">
                                  <p:stCondLst>
                                    <p:cond delay="0"/>
                                  </p:stCondLst>
                                  <p:childTnLst>
                                    <p:animMotion origin="layout" path="M 5.55556E-6 5.18519E-6 L 0.10001 -0.08888 " pathEditMode="relative" ptsTypes="AA">
                                      <p:cBhvr>
                                        <p:cTn id="35" dur="2000" fill="hold"/>
                                        <p:tgtEl>
                                          <p:spTgt spid="9"/>
                                        </p:tgtEl>
                                        <p:attrNameLst>
                                          <p:attrName>ppt_x</p:attrName>
                                          <p:attrName>ppt_y</p:attrName>
                                        </p:attrNameLst>
                                      </p:cBhvr>
                                    </p:animMotion>
                                  </p:childTnLst>
                                </p:cTn>
                              </p:par>
                            </p:childTnLst>
                          </p:cTn>
                        </p:par>
                        <p:par>
                          <p:cTn id="36" fill="hold" nodeType="afterGroup">
                            <p:stCondLst>
                              <p:cond delay="2500"/>
                            </p:stCondLst>
                            <p:childTnLst>
                              <p:par>
                                <p:cTn id="37" presetID="1" presetClass="exit" presetSubtype="0" fill="hold" nodeType="afterEffect">
                                  <p:stCondLst>
                                    <p:cond delay="0"/>
                                  </p:stCondLst>
                                  <p:childTnLst>
                                    <p:set>
                                      <p:cBhvr>
                                        <p:cTn id="38" dur="1" fill="hold">
                                          <p:stCondLst>
                                            <p:cond delay="0"/>
                                          </p:stCondLst>
                                        </p:cTn>
                                        <p:tgtEl>
                                          <p:spTgt spid="9"/>
                                        </p:tgtEl>
                                        <p:attrNameLst>
                                          <p:attrName>style.visibility</p:attrName>
                                        </p:attrNameLst>
                                      </p:cBhvr>
                                      <p:to>
                                        <p:strVal val="hidden"/>
                                      </p:to>
                                    </p:set>
                                  </p:childTnLst>
                                </p:cTn>
                              </p:par>
                            </p:childTnLst>
                          </p:cTn>
                        </p:par>
                        <p:par>
                          <p:cTn id="39" fill="hold" nodeType="afterGroup">
                            <p:stCondLst>
                              <p:cond delay="2500"/>
                            </p:stCondLst>
                            <p:childTnLst>
                              <p:par>
                                <p:cTn id="40" presetID="1" presetClass="entr" presetSubtype="0" fill="hold" nodeType="afterEffect">
                                  <p:stCondLst>
                                    <p:cond delay="0"/>
                                  </p:stCondLst>
                                  <p:childTnLst>
                                    <p:set>
                                      <p:cBhvr>
                                        <p:cTn id="41" dur="1" fill="hold">
                                          <p:stCondLst>
                                            <p:cond delay="0"/>
                                          </p:stCondLst>
                                        </p:cTn>
                                        <p:tgtEl>
                                          <p:spTgt spid="10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276404F-8B93-47DE-8921-A193FC323B76}"/>
              </a:ext>
            </a:extLst>
          </p:cNvPr>
          <p:cNvSpPr>
            <a:spLocks noGrp="1"/>
          </p:cNvSpPr>
          <p:nvPr>
            <p:ph sz="quarter" idx="13"/>
          </p:nvPr>
        </p:nvSpPr>
        <p:spPr>
          <a:xfrm>
            <a:off x="0" y="4683443"/>
            <a:ext cx="9067800" cy="2476500"/>
          </a:xfrm>
        </p:spPr>
        <p:txBody>
          <a:bodyPr/>
          <a:lstStyle/>
          <a:p>
            <a:pPr eaLnBrk="1" hangingPunct="1"/>
            <a:r>
              <a:rPr lang="en-US" altLang="en-US" sz="2400" dirty="0"/>
              <a:t>Java run-time environment is a single process with multiple threads</a:t>
            </a:r>
          </a:p>
          <a:p>
            <a:pPr eaLnBrk="1" hangingPunct="1"/>
            <a:r>
              <a:rPr lang="en-NZ" altLang="en-US" sz="2400" dirty="0"/>
              <a:t>Multiple processes </a:t>
            </a:r>
            <a:r>
              <a:rPr lang="en-NZ" altLang="en-US" sz="2400" b="1" i="1" dirty="0"/>
              <a:t>and </a:t>
            </a:r>
            <a:r>
              <a:rPr lang="en-NZ" altLang="en-US" sz="2400" dirty="0"/>
              <a:t>threads are found in Windows, Solaris, and many modern versions of UNIX</a:t>
            </a:r>
            <a:endParaRPr lang="en-US" altLang="en-US" sz="2400" dirty="0"/>
          </a:p>
        </p:txBody>
      </p:sp>
      <p:pic>
        <p:nvPicPr>
          <p:cNvPr id="16387" name="Content Placeholder 3" descr="Fig04_01.gif">
            <a:extLst>
              <a:ext uri="{FF2B5EF4-FFF2-40B4-BE49-F238E27FC236}">
                <a16:creationId xmlns="" xmlns:a16="http://schemas.microsoft.com/office/drawing/2014/main" id="{4889D1A5-1239-4435-A8FF-D57F5A6E1B4C}"/>
              </a:ext>
            </a:extLst>
          </p:cNvPr>
          <p:cNvPicPr>
            <a:picLocks noChangeAspect="1"/>
          </p:cNvPicPr>
          <p:nvPr/>
        </p:nvPicPr>
        <p:blipFill>
          <a:blip r:embed="rId3">
            <a:extLst>
              <a:ext uri="{28A0092B-C50C-407E-A947-70E740481C1C}">
                <a14:useLocalDpi xmlns="" xmlns:a14="http://schemas.microsoft.com/office/drawing/2010/main" val="0"/>
              </a:ext>
            </a:extLst>
          </a:blip>
          <a:srcRect/>
          <a:stretch>
            <a:fillRect/>
          </a:stretch>
        </p:blipFill>
        <p:spPr bwMode="auto">
          <a:xfrm>
            <a:off x="3402013" y="1371600"/>
            <a:ext cx="4141787" cy="3200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50" name="Picture 2" descr="S:\poly\H\research\stallings\new\ch4\1 proc many thread (top right).gif">
            <a:extLst>
              <a:ext uri="{FF2B5EF4-FFF2-40B4-BE49-F238E27FC236}">
                <a16:creationId xmlns="" xmlns:a16="http://schemas.microsoft.com/office/drawing/2014/main" id="{AD926CE6-E30E-47F2-93B4-9F4EE2333744}"/>
              </a:ext>
            </a:extLst>
          </p:cNvPr>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5402263" y="1533525"/>
            <a:ext cx="2133600" cy="1019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Picture 2" descr="S:\poly\H\research\stallings\new\ch4\1 proc many thread (top right).gif">
            <a:extLst>
              <a:ext uri="{FF2B5EF4-FFF2-40B4-BE49-F238E27FC236}">
                <a16:creationId xmlns="" xmlns:a16="http://schemas.microsoft.com/office/drawing/2014/main" id="{4DC6A96F-8786-4B3F-985E-E6D8969EAA0A}"/>
              </a:ext>
            </a:extLst>
          </p:cNvPr>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3810000" y="1752600"/>
            <a:ext cx="3314700" cy="1581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51" name="Picture 3" descr="S:\poly\H\research\stallings\new\ch4\many proc many thread (bot right).gif">
            <a:extLst>
              <a:ext uri="{FF2B5EF4-FFF2-40B4-BE49-F238E27FC236}">
                <a16:creationId xmlns="" xmlns:a16="http://schemas.microsoft.com/office/drawing/2014/main" id="{EDD7B2CC-9B1E-4082-9F4E-70FBF9F42C0B}"/>
              </a:ext>
            </a:extLst>
          </p:cNvPr>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3695700" y="1809750"/>
            <a:ext cx="3390900" cy="2228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3" descr="S:\poly\H\research\stallings\new\ch4\many proc many thread (bot right).gif">
            <a:extLst>
              <a:ext uri="{FF2B5EF4-FFF2-40B4-BE49-F238E27FC236}">
                <a16:creationId xmlns="" xmlns:a16="http://schemas.microsoft.com/office/drawing/2014/main" id="{58743E0E-FBCF-4D71-914C-819454C844B8}"/>
              </a:ext>
            </a:extLst>
          </p:cNvPr>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5338763" y="2492375"/>
            <a:ext cx="2249487" cy="1477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Content Placeholder 3" descr="Fig04_01.gif">
            <a:extLst>
              <a:ext uri="{FF2B5EF4-FFF2-40B4-BE49-F238E27FC236}">
                <a16:creationId xmlns="" xmlns:a16="http://schemas.microsoft.com/office/drawing/2014/main" id="{6109EED6-E054-4775-8148-85C382C4CC78}"/>
              </a:ext>
            </a:extLst>
          </p:cNvPr>
          <p:cNvPicPr>
            <a:picLocks noChangeAspect="1"/>
          </p:cNvPicPr>
          <p:nvPr/>
        </p:nvPicPr>
        <p:blipFill>
          <a:blip r:embed="rId3">
            <a:extLst>
              <a:ext uri="{28A0092B-C50C-407E-A947-70E740481C1C}">
                <a14:useLocalDpi xmlns="" xmlns:a14="http://schemas.microsoft.com/office/drawing/2010/main" val="0"/>
              </a:ext>
            </a:extLst>
          </a:blip>
          <a:srcRect/>
          <a:stretch>
            <a:fillRect/>
          </a:stretch>
        </p:blipFill>
        <p:spPr bwMode="auto">
          <a:xfrm>
            <a:off x="3478213" y="1371600"/>
            <a:ext cx="4141787" cy="3200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Rectangle 9">
            <a:extLst>
              <a:ext uri="{FF2B5EF4-FFF2-40B4-BE49-F238E27FC236}">
                <a16:creationId xmlns="" xmlns:a16="http://schemas.microsoft.com/office/drawing/2014/main" id="{8EC875C5-5DA5-42CE-90BA-81BEAF014220}"/>
              </a:ext>
            </a:extLst>
          </p:cNvPr>
          <p:cNvSpPr/>
          <p:nvPr/>
        </p:nvSpPr>
        <p:spPr>
          <a:xfrm>
            <a:off x="1066800" y="381000"/>
            <a:ext cx="5257800" cy="461665"/>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p>
            <a:pPr algn="ctr">
              <a:buFontTx/>
              <a:buNone/>
              <a:defRPr/>
            </a:pPr>
            <a:r>
              <a:rPr lang="en-US" sz="2400" dirty="0">
                <a:solidFill>
                  <a:schemeClr val="tx2">
                    <a:satMod val="130000"/>
                  </a:schemeClr>
                </a:solidFill>
              </a:rPr>
              <a:t>Multithreading</a:t>
            </a:r>
            <a:endParaRPr lang="en-US" b="1" dirty="0">
              <a:latin typeface="Calibri"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xit" presetSubtype="0" fill="hold" nodeType="with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par>
                          <p:cTn id="7" fill="hold" nodeType="afterGroup">
                            <p:stCondLst>
                              <p:cond delay="0"/>
                            </p:stCondLst>
                            <p:childTnLst>
                              <p:par>
                                <p:cTn id="8" presetID="9" presetClass="entr" presetSubtype="0" fill="hold" nodeType="after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dissolve">
                                      <p:cBhvr>
                                        <p:cTn id="10" dur="500"/>
                                        <p:tgtEl>
                                          <p:spTgt spid="3">
                                            <p:txEl>
                                              <p:pRg st="0" end="0"/>
                                            </p:txEl>
                                          </p:spTgt>
                                        </p:tgtEl>
                                      </p:cBhvr>
                                    </p:animEffect>
                                  </p:childTnLst>
                                </p:cTn>
                              </p:par>
                            </p:childTnLst>
                          </p:cTn>
                        </p:par>
                        <p:par>
                          <p:cTn id="11" fill="hold" nodeType="afterGroup">
                            <p:stCondLst>
                              <p:cond delay="500"/>
                            </p:stCondLst>
                            <p:childTnLst>
                              <p:par>
                                <p:cTn id="12" presetID="1" presetClass="entr" presetSubtype="0" fill="hold" nodeType="afterEffect">
                                  <p:stCondLst>
                                    <p:cond delay="0"/>
                                  </p:stCondLst>
                                  <p:childTnLst>
                                    <p:set>
                                      <p:cBhvr>
                                        <p:cTn id="13" dur="1" fill="hold">
                                          <p:stCondLst>
                                            <p:cond delay="0"/>
                                          </p:stCondLst>
                                        </p:cTn>
                                        <p:tgtEl>
                                          <p:spTgt spid="2050"/>
                                        </p:tgtEl>
                                        <p:attrNameLst>
                                          <p:attrName>style.visibility</p:attrName>
                                        </p:attrNameLst>
                                      </p:cBhvr>
                                      <p:to>
                                        <p:strVal val="visible"/>
                                      </p:to>
                                    </p:set>
                                  </p:childTnLst>
                                </p:cTn>
                              </p:par>
                            </p:childTnLst>
                          </p:cTn>
                        </p:par>
                        <p:par>
                          <p:cTn id="14" fill="hold" nodeType="afterGroup">
                            <p:stCondLst>
                              <p:cond delay="500"/>
                            </p:stCondLst>
                            <p:childTnLst>
                              <p:par>
                                <p:cTn id="15" presetID="6" presetClass="emph" presetSubtype="0" fill="hold" nodeType="afterEffect">
                                  <p:stCondLst>
                                    <p:cond delay="0"/>
                                  </p:stCondLst>
                                  <p:childTnLst>
                                    <p:animScale>
                                      <p:cBhvr>
                                        <p:cTn id="16" dur="2000" fill="hold"/>
                                        <p:tgtEl>
                                          <p:spTgt spid="2050"/>
                                        </p:tgtEl>
                                      </p:cBhvr>
                                      <p:by x="150000" y="150000"/>
                                    </p:animScale>
                                  </p:childTnLst>
                                </p:cTn>
                              </p:par>
                              <p:par>
                                <p:cTn id="17" presetID="0" presetClass="path" presetSubtype="0" accel="50000" decel="50000" fill="hold" nodeType="withEffect">
                                  <p:stCondLst>
                                    <p:cond delay="0"/>
                                  </p:stCondLst>
                                  <p:childTnLst>
                                    <p:animMotion origin="layout" path="M -8.05556E-6 5.25659E-6 L -0.10001 0.07768 " pathEditMode="relative" ptsTypes="AA">
                                      <p:cBhvr>
                                        <p:cTn id="18" dur="2000" fill="hold"/>
                                        <p:tgtEl>
                                          <p:spTgt spid="2050"/>
                                        </p:tgtEl>
                                        <p:attrNameLst>
                                          <p:attrName>ppt_x</p:attrName>
                                          <p:attrName>ppt_y</p:attrName>
                                        </p:attrNameLst>
                                      </p:cBhvr>
                                    </p:animMotion>
                                  </p:childTnLst>
                                </p:cTn>
                              </p:par>
                            </p:childTnLst>
                          </p:cTn>
                        </p:par>
                        <p:par>
                          <p:cTn id="19" fill="hold" nodeType="afterGroup">
                            <p:stCondLst>
                              <p:cond delay="2500"/>
                            </p:stCondLst>
                            <p:childTnLst>
                              <p:par>
                                <p:cTn id="20" presetID="1" presetClass="exit" presetSubtype="0" fill="hold" nodeType="afterEffect">
                                  <p:stCondLst>
                                    <p:cond delay="0"/>
                                  </p:stCondLst>
                                  <p:childTnLst>
                                    <p:set>
                                      <p:cBhvr>
                                        <p:cTn id="21" dur="1" fill="hold">
                                          <p:stCondLst>
                                            <p:cond delay="0"/>
                                          </p:stCondLst>
                                        </p:cTn>
                                        <p:tgtEl>
                                          <p:spTgt spid="2050"/>
                                        </p:tgtEl>
                                        <p:attrNameLst>
                                          <p:attrName>style.visibility</p:attrName>
                                        </p:attrNameLst>
                                      </p:cBhvr>
                                      <p:to>
                                        <p:strVal val="hidden"/>
                                      </p:to>
                                    </p:set>
                                  </p:childTnLst>
                                </p:cTn>
                              </p:par>
                              <p:par>
                                <p:cTn id="22" presetID="1" presetClass="entr" presetSubtype="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nodeType="click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dissolve">
                                      <p:cBhvr>
                                        <p:cTn id="28" dur="500"/>
                                        <p:tgtEl>
                                          <p:spTgt spid="3">
                                            <p:txEl>
                                              <p:pRg st="1" end="1"/>
                                            </p:txEl>
                                          </p:spTgt>
                                        </p:tgtEl>
                                      </p:cBhvr>
                                    </p:animEffect>
                                  </p:childTnLst>
                                </p:cTn>
                              </p:par>
                            </p:childTnLst>
                          </p:cTn>
                        </p:par>
                        <p:par>
                          <p:cTn id="29" fill="hold" nodeType="afterGroup">
                            <p:stCondLst>
                              <p:cond delay="500"/>
                            </p:stCondLst>
                            <p:childTnLst>
                              <p:par>
                                <p:cTn id="30" presetID="9" presetClass="exit" presetSubtype="0" fill="hold" nodeType="afterEffect">
                                  <p:stCondLst>
                                    <p:cond delay="0"/>
                                  </p:stCondLst>
                                  <p:childTnLst>
                                    <p:animEffect transition="out" filter="dissolve">
                                      <p:cBhvr>
                                        <p:cTn id="31" dur="500"/>
                                        <p:tgtEl>
                                          <p:spTgt spid="7"/>
                                        </p:tgtEl>
                                      </p:cBhvr>
                                    </p:animEffect>
                                    <p:set>
                                      <p:cBhvr>
                                        <p:cTn id="32" dur="1" fill="hold">
                                          <p:stCondLst>
                                            <p:cond delay="499"/>
                                          </p:stCondLst>
                                        </p:cTn>
                                        <p:tgtEl>
                                          <p:spTgt spid="7"/>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par>
                          <p:cTn id="35" fill="hold" nodeType="afterGroup">
                            <p:stCondLst>
                              <p:cond delay="1000"/>
                            </p:stCondLst>
                            <p:childTnLst>
                              <p:par>
                                <p:cTn id="36" presetID="0" presetClass="path" presetSubtype="0" accel="50000" decel="50000" fill="hold" nodeType="afterEffect">
                                  <p:stCondLst>
                                    <p:cond delay="0"/>
                                  </p:stCondLst>
                                  <p:childTnLst>
                                    <p:animMotion origin="layout" path="M -2.5E-6 -3.88709E-6 L -0.11666 -0.08885 " pathEditMode="relative" ptsTypes="AA">
                                      <p:cBhvr>
                                        <p:cTn id="37" dur="2000" fill="hold"/>
                                        <p:tgtEl>
                                          <p:spTgt spid="9"/>
                                        </p:tgtEl>
                                        <p:attrNameLst>
                                          <p:attrName>ppt_x</p:attrName>
                                          <p:attrName>ppt_y</p:attrName>
                                        </p:attrNameLst>
                                      </p:cBhvr>
                                    </p:animMotion>
                                  </p:childTnLst>
                                </p:cTn>
                              </p:par>
                            </p:childTnLst>
                          </p:cTn>
                        </p:par>
                        <p:par>
                          <p:cTn id="38" fill="hold" nodeType="afterGroup">
                            <p:stCondLst>
                              <p:cond delay="3000"/>
                            </p:stCondLst>
                            <p:childTnLst>
                              <p:par>
                                <p:cTn id="39" presetID="1" presetClass="exit" presetSubtype="0" fill="hold" nodeType="afterEffect">
                                  <p:stCondLst>
                                    <p:cond delay="0"/>
                                  </p:stCondLst>
                                  <p:childTnLst>
                                    <p:set>
                                      <p:cBhvr>
                                        <p:cTn id="40" dur="1" fill="hold">
                                          <p:stCondLst>
                                            <p:cond delay="0"/>
                                          </p:stCondLst>
                                        </p:cTn>
                                        <p:tgtEl>
                                          <p:spTgt spid="9"/>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2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6163969D-9EF6-4F20-B50F-5874B3AF348F}"/>
              </a:ext>
            </a:extLst>
          </p:cNvPr>
          <p:cNvSpPr/>
          <p:nvPr/>
        </p:nvSpPr>
        <p:spPr>
          <a:xfrm>
            <a:off x="1752600" y="0"/>
            <a:ext cx="5257800" cy="461665"/>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p>
            <a:pPr algn="ctr">
              <a:buFontTx/>
              <a:buNone/>
              <a:defRPr/>
            </a:pPr>
            <a:r>
              <a:rPr lang="en-NZ" sz="2400" dirty="0">
                <a:solidFill>
                  <a:schemeClr val="tx2">
                    <a:satMod val="130000"/>
                  </a:schemeClr>
                </a:solidFill>
              </a:rPr>
              <a:t>Benefits Of Threads</a:t>
            </a:r>
            <a:endParaRPr lang="en-US" b="1" dirty="0">
              <a:effectLst>
                <a:outerShdw blurRad="38100" dist="38100" dir="2700000" algn="tl">
                  <a:srgbClr val="000000">
                    <a:alpha val="43137"/>
                  </a:srgbClr>
                </a:outerShdw>
              </a:effectLst>
              <a:latin typeface="Calibri" pitchFamily="34" charset="0"/>
            </a:endParaRPr>
          </a:p>
        </p:txBody>
      </p:sp>
      <p:sp>
        <p:nvSpPr>
          <p:cNvPr id="6" name="Rectangle 5">
            <a:extLst>
              <a:ext uri="{FF2B5EF4-FFF2-40B4-BE49-F238E27FC236}">
                <a16:creationId xmlns="" xmlns:a16="http://schemas.microsoft.com/office/drawing/2014/main" id="{CAD1EC4D-8000-40F1-B10D-B93DB2C14696}"/>
              </a:ext>
            </a:extLst>
          </p:cNvPr>
          <p:cNvSpPr/>
          <p:nvPr/>
        </p:nvSpPr>
        <p:spPr>
          <a:xfrm>
            <a:off x="228600" y="965200"/>
            <a:ext cx="7239000" cy="4199611"/>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square">
            <a:spAutoFit/>
          </a:bodyPr>
          <a:lstStyle/>
          <a:p>
            <a:pPr algn="just">
              <a:lnSpc>
                <a:spcPct val="150000"/>
              </a:lnSpc>
              <a:buFontTx/>
              <a:buNone/>
              <a:defRPr/>
            </a:pPr>
            <a:r>
              <a:rPr lang="en-US" sz="2000" dirty="0">
                <a:latin typeface="Calibri" pitchFamily="34" charset="0"/>
              </a:rPr>
              <a:t>The </a:t>
            </a:r>
            <a:r>
              <a:rPr lang="en-US" sz="2000" b="1" dirty="0">
                <a:latin typeface="Calibri" pitchFamily="34" charset="0"/>
              </a:rPr>
              <a:t>key benefits </a:t>
            </a:r>
            <a:r>
              <a:rPr lang="en-US" sz="2000" dirty="0">
                <a:latin typeface="Calibri" pitchFamily="34" charset="0"/>
              </a:rPr>
              <a:t>of threads derive from the performance implications:</a:t>
            </a:r>
          </a:p>
          <a:p>
            <a:pPr algn="just">
              <a:lnSpc>
                <a:spcPct val="150000"/>
              </a:lnSpc>
              <a:buFontTx/>
              <a:buNone/>
              <a:defRPr/>
            </a:pPr>
            <a:r>
              <a:rPr lang="en-US" sz="2000" b="1" dirty="0">
                <a:latin typeface="Calibri" pitchFamily="34" charset="0"/>
              </a:rPr>
              <a:t>(1) </a:t>
            </a:r>
            <a:r>
              <a:rPr lang="en-US" sz="2000" dirty="0">
                <a:latin typeface="Calibri" pitchFamily="34" charset="0"/>
              </a:rPr>
              <a:t>It takes far less time to create a new thread in an existing process than to create a brand-new process.</a:t>
            </a:r>
          </a:p>
          <a:p>
            <a:pPr algn="just">
              <a:lnSpc>
                <a:spcPct val="150000"/>
              </a:lnSpc>
              <a:buFontTx/>
              <a:buNone/>
              <a:defRPr/>
            </a:pPr>
            <a:r>
              <a:rPr lang="en-US" sz="2000" b="1" dirty="0">
                <a:latin typeface="Calibri" pitchFamily="34" charset="0"/>
              </a:rPr>
              <a:t>(2) </a:t>
            </a:r>
            <a:r>
              <a:rPr lang="en-US" sz="2000" dirty="0">
                <a:latin typeface="Calibri" pitchFamily="34" charset="0"/>
              </a:rPr>
              <a:t>It takes less time to terminate a thread than a process.</a:t>
            </a:r>
          </a:p>
          <a:p>
            <a:pPr algn="just">
              <a:lnSpc>
                <a:spcPct val="150000"/>
              </a:lnSpc>
              <a:buFontTx/>
              <a:buNone/>
              <a:defRPr/>
            </a:pPr>
            <a:r>
              <a:rPr lang="en-US" sz="2000" b="1" dirty="0">
                <a:latin typeface="Calibri" pitchFamily="34" charset="0"/>
              </a:rPr>
              <a:t>(3) </a:t>
            </a:r>
            <a:r>
              <a:rPr lang="en-US" sz="2000" dirty="0">
                <a:latin typeface="Calibri" pitchFamily="34" charset="0"/>
              </a:rPr>
              <a:t>It takes less time to switch between two threads within the same process than to switch between processes.</a:t>
            </a:r>
          </a:p>
          <a:p>
            <a:pPr algn="just">
              <a:lnSpc>
                <a:spcPct val="150000"/>
              </a:lnSpc>
              <a:buFontTx/>
              <a:buNone/>
              <a:defRPr/>
            </a:pPr>
            <a:r>
              <a:rPr lang="en-US" sz="2000" b="1" dirty="0">
                <a:latin typeface="Calibri" pitchFamily="34" charset="0"/>
              </a:rPr>
              <a:t>(4) </a:t>
            </a:r>
            <a:r>
              <a:rPr lang="en-US" sz="2000" dirty="0">
                <a:latin typeface="Calibri" pitchFamily="34" charset="0"/>
              </a:rPr>
              <a:t>Threads enhance efficiency in communication between different  executing  programs.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DDA39424-BAFB-432C-9BBA-DCE1B403D9E7}"/>
              </a:ext>
            </a:extLst>
          </p:cNvPr>
          <p:cNvSpPr/>
          <p:nvPr/>
        </p:nvSpPr>
        <p:spPr>
          <a:xfrm>
            <a:off x="1066800" y="0"/>
            <a:ext cx="5257800" cy="461665"/>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p>
            <a:pPr algn="ctr">
              <a:buFontTx/>
              <a:buNone/>
              <a:defRPr/>
            </a:pPr>
            <a:r>
              <a:rPr lang="en-US" sz="2400">
                <a:solidFill>
                  <a:schemeClr val="tx2">
                    <a:satMod val="130000"/>
                  </a:schemeClr>
                </a:solidFill>
              </a:rPr>
              <a:t>Thread uses </a:t>
            </a:r>
            <a:r>
              <a:rPr lang="en-US" sz="2400" dirty="0">
                <a:solidFill>
                  <a:schemeClr val="tx2">
                    <a:satMod val="130000"/>
                  </a:schemeClr>
                </a:solidFill>
              </a:rPr>
              <a:t>in a Single-User System</a:t>
            </a:r>
            <a:endParaRPr lang="en-US" b="1" dirty="0">
              <a:effectLst>
                <a:outerShdw blurRad="38100" dist="38100" dir="2700000" algn="tl">
                  <a:srgbClr val="000000">
                    <a:alpha val="43137"/>
                  </a:srgbClr>
                </a:outerShdw>
              </a:effectLst>
              <a:latin typeface="Calibri" pitchFamily="34" charset="0"/>
            </a:endParaRPr>
          </a:p>
        </p:txBody>
      </p:sp>
      <p:sp>
        <p:nvSpPr>
          <p:cNvPr id="6" name="Rectangle 5">
            <a:extLst>
              <a:ext uri="{FF2B5EF4-FFF2-40B4-BE49-F238E27FC236}">
                <a16:creationId xmlns="" xmlns:a16="http://schemas.microsoft.com/office/drawing/2014/main" id="{E64EEF6A-6341-446F-A055-0A5A077F4B7C}"/>
              </a:ext>
            </a:extLst>
          </p:cNvPr>
          <p:cNvSpPr/>
          <p:nvPr/>
        </p:nvSpPr>
        <p:spPr>
          <a:xfrm>
            <a:off x="0" y="1066800"/>
            <a:ext cx="8610600" cy="5262979"/>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square">
            <a:spAutoFit/>
          </a:bodyPr>
          <a:lstStyle/>
          <a:p>
            <a:pPr marL="342900" indent="-342900" algn="just">
              <a:buFont typeface="Arial" panose="020B0604020202020204" pitchFamily="34" charset="0"/>
              <a:buChar char="•"/>
              <a:defRPr/>
            </a:pPr>
            <a:r>
              <a:rPr lang="en-US" sz="2400" dirty="0">
                <a:latin typeface="Calibri" pitchFamily="34" charset="0"/>
              </a:rPr>
              <a:t>Uses of threads in a single-user multiprocessing system:</a:t>
            </a:r>
          </a:p>
          <a:p>
            <a:pPr marL="342900" indent="-342900" algn="just">
              <a:buFont typeface="Arial" panose="020B0604020202020204" pitchFamily="34" charset="0"/>
              <a:buChar char="•"/>
              <a:defRPr/>
            </a:pPr>
            <a:r>
              <a:rPr lang="en-US" sz="2400" dirty="0">
                <a:effectLst>
                  <a:outerShdw blurRad="38100" dist="38100" dir="2700000" algn="tl">
                    <a:srgbClr val="000000">
                      <a:alpha val="43137"/>
                    </a:srgbClr>
                  </a:outerShdw>
                </a:effectLst>
                <a:latin typeface="Calibri" pitchFamily="34" charset="0"/>
              </a:rPr>
              <a:t>Foreground and background work :</a:t>
            </a:r>
          </a:p>
          <a:p>
            <a:pPr marL="800100" lvl="1" indent="-342900" algn="just">
              <a:buFont typeface="Arial" panose="020B0604020202020204" pitchFamily="34" charset="0"/>
              <a:buChar char="•"/>
              <a:defRPr/>
            </a:pPr>
            <a:r>
              <a:rPr lang="en-US" sz="2400" dirty="0">
                <a:latin typeface="Calibri" pitchFamily="34" charset="0"/>
              </a:rPr>
              <a:t>e.g. Spreadsheet - one thread looking after display and Another thread updating results of formula. </a:t>
            </a:r>
          </a:p>
          <a:p>
            <a:pPr marL="342900" indent="-342900" algn="just">
              <a:buFont typeface="Arial" panose="020B0604020202020204" pitchFamily="34" charset="0"/>
              <a:buChar char="•"/>
              <a:defRPr/>
            </a:pPr>
            <a:r>
              <a:rPr lang="en-US" sz="2400" dirty="0">
                <a:effectLst>
                  <a:outerShdw blurRad="38100" dist="38100" dir="2700000" algn="tl">
                    <a:srgbClr val="000000">
                      <a:alpha val="43137"/>
                    </a:srgbClr>
                  </a:outerShdw>
                </a:effectLst>
                <a:latin typeface="Calibri" pitchFamily="34" charset="0"/>
              </a:rPr>
              <a:t>Asynchronous processing:</a:t>
            </a:r>
          </a:p>
          <a:p>
            <a:pPr marL="800100" lvl="1" indent="-342900" algn="just">
              <a:buFont typeface="Arial" panose="020B0604020202020204" pitchFamily="34" charset="0"/>
              <a:buChar char="•"/>
              <a:defRPr/>
            </a:pPr>
            <a:r>
              <a:rPr lang="en-US" sz="2400" dirty="0">
                <a:latin typeface="Calibri" pitchFamily="34" charset="0"/>
              </a:rPr>
              <a:t>e.g. Protection against power failure within a word processor-</a:t>
            </a:r>
          </a:p>
          <a:p>
            <a:pPr lvl="2" algn="just">
              <a:buFontTx/>
              <a:buChar char="-"/>
              <a:defRPr/>
            </a:pPr>
            <a:r>
              <a:rPr lang="en-NZ" sz="2400" dirty="0">
                <a:latin typeface="Calibri" pitchFamily="34" charset="0"/>
              </a:rPr>
              <a:t>A thread writes random access memory (RAM) buffer to disk once every minute.</a:t>
            </a:r>
          </a:p>
          <a:p>
            <a:pPr lvl="2" algn="just">
              <a:buFontTx/>
              <a:buChar char="-"/>
              <a:defRPr/>
            </a:pPr>
            <a:r>
              <a:rPr lang="en-NZ" sz="2400" dirty="0">
                <a:latin typeface="Calibri" pitchFamily="34" charset="0"/>
              </a:rPr>
              <a:t> this thread schedules itself directly with the OS; </a:t>
            </a:r>
          </a:p>
          <a:p>
            <a:pPr marL="342900" indent="-342900" algn="just">
              <a:buFont typeface="Arial" panose="020B0604020202020204" pitchFamily="34" charset="0"/>
              <a:buChar char="•"/>
              <a:defRPr/>
            </a:pPr>
            <a:r>
              <a:rPr lang="en-US" sz="2400" dirty="0">
                <a:effectLst>
                  <a:outerShdw blurRad="38100" dist="38100" dir="2700000" algn="tl">
                    <a:srgbClr val="000000">
                      <a:alpha val="43137"/>
                    </a:srgbClr>
                  </a:outerShdw>
                </a:effectLst>
                <a:latin typeface="Calibri" pitchFamily="34" charset="0"/>
              </a:rPr>
              <a:t>Speed of execution: </a:t>
            </a:r>
          </a:p>
          <a:p>
            <a:pPr marL="800100" lvl="1" indent="-342900" algn="just">
              <a:buFont typeface="Arial" panose="020B0604020202020204" pitchFamily="34" charset="0"/>
              <a:buChar char="•"/>
              <a:defRPr/>
            </a:pPr>
            <a:r>
              <a:rPr lang="en-US" sz="2400" dirty="0">
                <a:latin typeface="Calibri" pitchFamily="34" charset="0"/>
              </a:rPr>
              <a:t>A multithreaded process can compute one batch of data while reading the next batch from a device.</a:t>
            </a:r>
          </a:p>
          <a:p>
            <a:pPr marL="800100" lvl="1" indent="-342900" algn="just">
              <a:buFont typeface="Arial" panose="020B0604020202020204" pitchFamily="34" charset="0"/>
              <a:buChar char="•"/>
              <a:defRPr/>
            </a:pPr>
            <a:r>
              <a:rPr lang="en-NZ" sz="2400" dirty="0">
                <a:latin typeface="Calibri" pitchFamily="34" charset="0"/>
              </a:rPr>
              <a:t>On a multiprocessor system, multiple threads from the same process may be able to execute simultaneously.</a:t>
            </a:r>
            <a:endParaRPr lang="en-US" sz="2400" dirty="0">
              <a:latin typeface="Calibri" pitchFamily="34" charset="0"/>
            </a:endParaRP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 xmlns:a16="http://schemas.microsoft.com/office/drawing/2014/main" id="{B7934551-142C-45C1-A2E6-574505D39B6C}"/>
              </a:ext>
            </a:extLst>
          </p:cNvPr>
          <p:cNvGraphicFramePr>
            <a:graphicFrameLocks noGrp="1"/>
          </p:cNvGraphicFramePr>
          <p:nvPr>
            <p:extLst>
              <p:ext uri="{D42A27DB-BD31-4B8C-83A1-F6EECF244321}">
                <p14:modId xmlns="" xmlns:p14="http://schemas.microsoft.com/office/powerpoint/2010/main" val="360372771"/>
              </p:ext>
            </p:extLst>
          </p:nvPr>
        </p:nvGraphicFramePr>
        <p:xfrm>
          <a:off x="36817" y="434975"/>
          <a:ext cx="9143999" cy="6423025"/>
        </p:xfrm>
        <a:graphic>
          <a:graphicData uri="http://schemas.openxmlformats.org/drawingml/2006/table">
            <a:tbl>
              <a:tblPr firstRow="1" bandRow="1">
                <a:tableStyleId>{7DF18680-E054-41AD-8BC1-D1AEF772440D}</a:tableStyleId>
              </a:tblPr>
              <a:tblGrid>
                <a:gridCol w="914399">
                  <a:extLst>
                    <a:ext uri="{9D8B030D-6E8A-4147-A177-3AD203B41FA5}">
                      <a16:colId xmlns="" xmlns:a16="http://schemas.microsoft.com/office/drawing/2014/main" val="20000"/>
                    </a:ext>
                  </a:extLst>
                </a:gridCol>
                <a:gridCol w="3962400">
                  <a:extLst>
                    <a:ext uri="{9D8B030D-6E8A-4147-A177-3AD203B41FA5}">
                      <a16:colId xmlns="" xmlns:a16="http://schemas.microsoft.com/office/drawing/2014/main" val="20001"/>
                    </a:ext>
                  </a:extLst>
                </a:gridCol>
                <a:gridCol w="4267200">
                  <a:extLst>
                    <a:ext uri="{9D8B030D-6E8A-4147-A177-3AD203B41FA5}">
                      <a16:colId xmlns="" xmlns:a16="http://schemas.microsoft.com/office/drawing/2014/main" val="20002"/>
                    </a:ext>
                  </a:extLst>
                </a:gridCol>
              </a:tblGrid>
              <a:tr h="640017">
                <a:tc>
                  <a:txBody>
                    <a:bodyPr/>
                    <a:lstStyle/>
                    <a:p>
                      <a:r>
                        <a:rPr lang="en-GB" sz="1600" dirty="0"/>
                        <a:t>SR.</a:t>
                      </a:r>
                      <a:r>
                        <a:rPr lang="en-GB" sz="1600" baseline="0" dirty="0"/>
                        <a:t> NO:</a:t>
                      </a:r>
                      <a:endParaRPr lang="en-GB" sz="1600" dirty="0">
                        <a:latin typeface="Calibri" pitchFamily="34" charset="0"/>
                      </a:endParaRPr>
                    </a:p>
                  </a:txBody>
                  <a:tcPr marT="45716" marB="45716"/>
                </a:tc>
                <a:tc>
                  <a:txBody>
                    <a:bodyPr/>
                    <a:lstStyle/>
                    <a:p>
                      <a:r>
                        <a:rPr lang="en-GB" sz="1600" dirty="0"/>
                        <a:t>  PROCESSES</a:t>
                      </a:r>
                      <a:endParaRPr lang="en-GB" sz="1600" dirty="0">
                        <a:latin typeface="Calibri" pitchFamily="34" charset="0"/>
                      </a:endParaRPr>
                    </a:p>
                  </a:txBody>
                  <a:tcPr marT="45716" marB="45716"/>
                </a:tc>
                <a:tc>
                  <a:txBody>
                    <a:bodyPr/>
                    <a:lstStyle/>
                    <a:p>
                      <a:r>
                        <a:rPr lang="en-GB" sz="1600" dirty="0"/>
                        <a:t>THREADS</a:t>
                      </a:r>
                      <a:endParaRPr lang="en-GB" sz="1600" dirty="0">
                        <a:latin typeface="Calibri" pitchFamily="34" charset="0"/>
                      </a:endParaRPr>
                    </a:p>
                  </a:txBody>
                  <a:tcPr marT="45716" marB="45716"/>
                </a:tc>
                <a:extLst>
                  <a:ext uri="{0D108BD9-81ED-4DB2-BD59-A6C34878D82A}">
                    <a16:rowId xmlns="" xmlns:a16="http://schemas.microsoft.com/office/drawing/2014/main" val="10000"/>
                  </a:ext>
                </a:extLst>
              </a:tr>
              <a:tr h="679594">
                <a:tc>
                  <a:txBody>
                    <a:bodyPr/>
                    <a:lstStyle/>
                    <a:p>
                      <a:r>
                        <a:rPr lang="en-GB" sz="1600" dirty="0"/>
                        <a:t>1</a:t>
                      </a:r>
                      <a:endParaRPr lang="en-GB" sz="1600" dirty="0">
                        <a:latin typeface="Calibri" pitchFamily="34" charset="0"/>
                      </a:endParaRPr>
                    </a:p>
                  </a:txBody>
                  <a:tcPr marT="45716" marB="45716"/>
                </a:tc>
                <a:tc>
                  <a:txBody>
                    <a:bodyPr/>
                    <a:lstStyle/>
                    <a:p>
                      <a:r>
                        <a:rPr lang="en-GB" sz="1600" dirty="0"/>
                        <a:t>Process</a:t>
                      </a:r>
                      <a:r>
                        <a:rPr lang="en-GB" sz="1600" baseline="0" dirty="0"/>
                        <a:t> is unit of allocation i.e. Resources, privileges, etc.</a:t>
                      </a:r>
                      <a:endParaRPr lang="en-GB" sz="1600" dirty="0">
                        <a:latin typeface="Calibri" pitchFamily="34" charset="0"/>
                      </a:endParaRPr>
                    </a:p>
                  </a:txBody>
                  <a:tcPr marT="45716" marB="45716"/>
                </a:tc>
                <a:tc>
                  <a:txBody>
                    <a:bodyPr/>
                    <a:lstStyle/>
                    <a:p>
                      <a:r>
                        <a:rPr lang="en-GB" sz="1600" dirty="0"/>
                        <a:t>Threads are unit of execution which includes pc,sp and register</a:t>
                      </a:r>
                      <a:endParaRPr lang="en-GB" sz="1600" dirty="0">
                        <a:latin typeface="Calibri" pitchFamily="34" charset="0"/>
                      </a:endParaRPr>
                    </a:p>
                  </a:txBody>
                  <a:tcPr marT="45716" marB="45716"/>
                </a:tc>
                <a:extLst>
                  <a:ext uri="{0D108BD9-81ED-4DB2-BD59-A6C34878D82A}">
                    <a16:rowId xmlns="" xmlns:a16="http://schemas.microsoft.com/office/drawing/2014/main" val="10001"/>
                  </a:ext>
                </a:extLst>
              </a:tr>
              <a:tr h="550797">
                <a:tc>
                  <a:txBody>
                    <a:bodyPr/>
                    <a:lstStyle/>
                    <a:p>
                      <a:r>
                        <a:rPr lang="en-GB" sz="1600" dirty="0"/>
                        <a:t>2</a:t>
                      </a:r>
                      <a:endParaRPr lang="en-GB" sz="1600" dirty="0">
                        <a:latin typeface="Calibri" pitchFamily="34" charset="0"/>
                      </a:endParaRPr>
                    </a:p>
                  </a:txBody>
                  <a:tcPr marT="45716" marB="45716"/>
                </a:tc>
                <a:tc>
                  <a:txBody>
                    <a:bodyPr/>
                    <a:lstStyle/>
                    <a:p>
                      <a:r>
                        <a:rPr lang="en-GB" sz="1600" dirty="0"/>
                        <a:t>Each process has one or more threads</a:t>
                      </a:r>
                      <a:endParaRPr lang="en-GB" sz="1600" dirty="0">
                        <a:latin typeface="Calibri" pitchFamily="34" charset="0"/>
                      </a:endParaRPr>
                    </a:p>
                  </a:txBody>
                  <a:tcPr marT="45716" marB="45716"/>
                </a:tc>
                <a:tc>
                  <a:txBody>
                    <a:bodyPr/>
                    <a:lstStyle/>
                    <a:p>
                      <a:r>
                        <a:rPr lang="en-GB" sz="1600" dirty="0"/>
                        <a:t>Each thread belongs to one process.</a:t>
                      </a:r>
                      <a:endParaRPr lang="en-GB" sz="1600" dirty="0">
                        <a:latin typeface="Calibri" pitchFamily="34" charset="0"/>
                      </a:endParaRPr>
                    </a:p>
                  </a:txBody>
                  <a:tcPr marT="45716" marB="45716"/>
                </a:tc>
                <a:extLst>
                  <a:ext uri="{0D108BD9-81ED-4DB2-BD59-A6C34878D82A}">
                    <a16:rowId xmlns="" xmlns:a16="http://schemas.microsoft.com/office/drawing/2014/main" val="10002"/>
                  </a:ext>
                </a:extLst>
              </a:tr>
              <a:tr h="914310">
                <a:tc>
                  <a:txBody>
                    <a:bodyPr/>
                    <a:lstStyle/>
                    <a:p>
                      <a:r>
                        <a:rPr lang="en-GB" sz="1600" dirty="0"/>
                        <a:t>3</a:t>
                      </a:r>
                      <a:endParaRPr lang="en-GB" sz="1600" dirty="0">
                        <a:latin typeface="Calibri" pitchFamily="34" charset="0"/>
                      </a:endParaRPr>
                    </a:p>
                  </a:txBody>
                  <a:tcPr marT="45716" marB="45716"/>
                </a:tc>
                <a:tc>
                  <a:txBody>
                    <a:bodyPr/>
                    <a:lstStyle/>
                    <a:p>
                      <a:r>
                        <a:rPr lang="en-GB" sz="1600" dirty="0"/>
                        <a:t>Inter process communication is expensive </a:t>
                      </a:r>
                      <a:r>
                        <a:rPr lang="en-GB" sz="1600" dirty="0" err="1"/>
                        <a:t>i.e</a:t>
                      </a:r>
                      <a:r>
                        <a:rPr lang="en-GB" sz="1600" dirty="0"/>
                        <a:t> Context switching required</a:t>
                      </a:r>
                      <a:endParaRPr lang="en-GB" sz="1600" dirty="0">
                        <a:latin typeface="Calibri" pitchFamily="34" charset="0"/>
                      </a:endParaRPr>
                    </a:p>
                  </a:txBody>
                  <a:tcPr marT="45716" marB="45716"/>
                </a:tc>
                <a:tc>
                  <a:txBody>
                    <a:bodyPr/>
                    <a:lstStyle/>
                    <a:p>
                      <a:r>
                        <a:rPr lang="en-GB" sz="1600" dirty="0"/>
                        <a:t>Inter thread communication is cheap. Don't</a:t>
                      </a:r>
                      <a:r>
                        <a:rPr lang="en-GB" sz="1600" baseline="0" dirty="0"/>
                        <a:t> </a:t>
                      </a:r>
                      <a:r>
                        <a:rPr lang="en-GB" sz="1600" dirty="0"/>
                        <a:t>required process switching.</a:t>
                      </a:r>
                      <a:endParaRPr lang="en-GB" sz="1600" dirty="0">
                        <a:latin typeface="Calibri" pitchFamily="34" charset="0"/>
                      </a:endParaRPr>
                    </a:p>
                  </a:txBody>
                  <a:tcPr marT="45716" marB="45716"/>
                </a:tc>
                <a:extLst>
                  <a:ext uri="{0D108BD9-81ED-4DB2-BD59-A6C34878D82A}">
                    <a16:rowId xmlns="" xmlns:a16="http://schemas.microsoft.com/office/drawing/2014/main" val="10003"/>
                  </a:ext>
                </a:extLst>
              </a:tr>
              <a:tr h="679594">
                <a:tc>
                  <a:txBody>
                    <a:bodyPr/>
                    <a:lstStyle/>
                    <a:p>
                      <a:r>
                        <a:rPr lang="en-GB" sz="1600" dirty="0"/>
                        <a:t>4</a:t>
                      </a:r>
                      <a:endParaRPr lang="en-GB" sz="1600" dirty="0">
                        <a:latin typeface="Calibri" pitchFamily="34" charset="0"/>
                      </a:endParaRPr>
                    </a:p>
                  </a:txBody>
                  <a:tcPr marT="45716" marB="45716"/>
                </a:tc>
                <a:tc>
                  <a:txBody>
                    <a:bodyPr/>
                    <a:lstStyle/>
                    <a:p>
                      <a:r>
                        <a:rPr lang="en-GB" sz="1600" dirty="0"/>
                        <a:t>These are secure because one</a:t>
                      </a:r>
                      <a:r>
                        <a:rPr lang="en-GB" sz="1600" baseline="0" dirty="0"/>
                        <a:t> process can not corrupt another process</a:t>
                      </a:r>
                      <a:endParaRPr lang="en-GB" sz="1600" dirty="0">
                        <a:latin typeface="Calibri" pitchFamily="34" charset="0"/>
                      </a:endParaRPr>
                    </a:p>
                  </a:txBody>
                  <a:tcPr marT="45716" marB="45716"/>
                </a:tc>
                <a:tc>
                  <a:txBody>
                    <a:bodyPr/>
                    <a:lstStyle/>
                    <a:p>
                      <a:r>
                        <a:rPr lang="en-GB" sz="1600" dirty="0"/>
                        <a:t>These are not secure because a thread can write memory used by another</a:t>
                      </a:r>
                      <a:r>
                        <a:rPr lang="en-GB" sz="1600" baseline="0" dirty="0"/>
                        <a:t> thread.</a:t>
                      </a:r>
                      <a:endParaRPr lang="en-GB" sz="1600" dirty="0">
                        <a:latin typeface="Calibri" pitchFamily="34" charset="0"/>
                      </a:endParaRPr>
                    </a:p>
                  </a:txBody>
                  <a:tcPr marT="45716" marB="45716"/>
                </a:tc>
                <a:extLst>
                  <a:ext uri="{0D108BD9-81ED-4DB2-BD59-A6C34878D82A}">
                    <a16:rowId xmlns="" xmlns:a16="http://schemas.microsoft.com/office/drawing/2014/main" val="10004"/>
                  </a:ext>
                </a:extLst>
              </a:tr>
              <a:tr h="550797">
                <a:tc>
                  <a:txBody>
                    <a:bodyPr/>
                    <a:lstStyle/>
                    <a:p>
                      <a:r>
                        <a:rPr lang="en-GB" sz="1600" dirty="0"/>
                        <a:t>5</a:t>
                      </a:r>
                      <a:endParaRPr lang="en-GB" sz="1600" dirty="0">
                        <a:latin typeface="Calibri" pitchFamily="34" charset="0"/>
                      </a:endParaRPr>
                    </a:p>
                  </a:txBody>
                  <a:tcPr marT="45716" marB="45716"/>
                </a:tc>
                <a:tc>
                  <a:txBody>
                    <a:bodyPr/>
                    <a:lstStyle/>
                    <a:p>
                      <a:r>
                        <a:rPr lang="en-GB" sz="1600" dirty="0"/>
                        <a:t>Take more time to create a process.</a:t>
                      </a:r>
                      <a:endParaRPr lang="en-GB" sz="1600" dirty="0">
                        <a:latin typeface="Calibri" pitchFamily="34" charset="0"/>
                      </a:endParaRPr>
                    </a:p>
                  </a:txBody>
                  <a:tcPr marT="45716" marB="45716"/>
                </a:tc>
                <a:tc>
                  <a:txBody>
                    <a:bodyPr/>
                    <a:lstStyle/>
                    <a:p>
                      <a:r>
                        <a:rPr lang="en-GB" sz="1600" dirty="0"/>
                        <a:t>Takes less time to create a thread.</a:t>
                      </a:r>
                      <a:endParaRPr lang="en-GB" sz="1600" dirty="0">
                        <a:latin typeface="Calibri" pitchFamily="34" charset="0"/>
                      </a:endParaRPr>
                    </a:p>
                  </a:txBody>
                  <a:tcPr marT="45716" marB="45716"/>
                </a:tc>
                <a:extLst>
                  <a:ext uri="{0D108BD9-81ED-4DB2-BD59-A6C34878D82A}">
                    <a16:rowId xmlns="" xmlns:a16="http://schemas.microsoft.com/office/drawing/2014/main" val="10005"/>
                  </a:ext>
                </a:extLst>
              </a:tr>
              <a:tr h="550797">
                <a:tc>
                  <a:txBody>
                    <a:bodyPr/>
                    <a:lstStyle/>
                    <a:p>
                      <a:r>
                        <a:rPr lang="en-GB" sz="1600" dirty="0"/>
                        <a:t>6</a:t>
                      </a:r>
                      <a:endParaRPr lang="en-GB" sz="1600" dirty="0">
                        <a:latin typeface="Calibri" pitchFamily="34" charset="0"/>
                      </a:endParaRPr>
                    </a:p>
                  </a:txBody>
                  <a:tcPr marT="45716" marB="45716"/>
                </a:tc>
                <a:tc>
                  <a:txBody>
                    <a:bodyPr/>
                    <a:lstStyle/>
                    <a:p>
                      <a:r>
                        <a:rPr lang="en-GB" sz="1600" dirty="0"/>
                        <a:t>Take more time to terminate a process</a:t>
                      </a:r>
                      <a:endParaRPr lang="en-GB" sz="1600" dirty="0">
                        <a:latin typeface="Calibri" pitchFamily="34" charset="0"/>
                      </a:endParaRPr>
                    </a:p>
                  </a:txBody>
                  <a:tcPr marT="45716" marB="45716"/>
                </a:tc>
                <a:tc>
                  <a:txBody>
                    <a:bodyPr/>
                    <a:lstStyle/>
                    <a:p>
                      <a:r>
                        <a:rPr lang="en-GB" sz="1600" dirty="0"/>
                        <a:t>Takes less time to terminate a thread</a:t>
                      </a:r>
                      <a:endParaRPr lang="en-GB" sz="1600" dirty="0">
                        <a:latin typeface="Calibri" pitchFamily="34" charset="0"/>
                      </a:endParaRPr>
                    </a:p>
                  </a:txBody>
                  <a:tcPr marT="45716" marB="45716"/>
                </a:tc>
                <a:extLst>
                  <a:ext uri="{0D108BD9-81ED-4DB2-BD59-A6C34878D82A}">
                    <a16:rowId xmlns="" xmlns:a16="http://schemas.microsoft.com/office/drawing/2014/main" val="10006"/>
                  </a:ext>
                </a:extLst>
              </a:tr>
              <a:tr h="640017">
                <a:tc>
                  <a:txBody>
                    <a:bodyPr/>
                    <a:lstStyle/>
                    <a:p>
                      <a:r>
                        <a:rPr lang="en-GB" sz="1600" dirty="0"/>
                        <a:t>7</a:t>
                      </a:r>
                      <a:endParaRPr lang="en-GB" sz="1600" dirty="0">
                        <a:latin typeface="Calibri" pitchFamily="34" charset="0"/>
                      </a:endParaRPr>
                    </a:p>
                  </a:txBody>
                  <a:tcPr marT="45716" marB="4571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dirty="0"/>
                        <a:t>Take more time to switch between processes</a:t>
                      </a:r>
                      <a:endParaRPr lang="en-GB" sz="1600" dirty="0">
                        <a:latin typeface="Calibri" pitchFamily="34" charset="0"/>
                      </a:endParaRPr>
                    </a:p>
                  </a:txBody>
                  <a:tcPr marT="45716" marB="4571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dirty="0"/>
                        <a:t>Take less time to switch between threads</a:t>
                      </a:r>
                    </a:p>
                    <a:p>
                      <a:endParaRPr lang="en-GB" sz="1600" dirty="0">
                        <a:latin typeface="Calibri" pitchFamily="34" charset="0"/>
                      </a:endParaRPr>
                    </a:p>
                  </a:txBody>
                  <a:tcPr marT="45716" marB="45716"/>
                </a:tc>
                <a:extLst>
                  <a:ext uri="{0D108BD9-81ED-4DB2-BD59-A6C34878D82A}">
                    <a16:rowId xmlns="" xmlns:a16="http://schemas.microsoft.com/office/drawing/2014/main" val="10007"/>
                  </a:ext>
                </a:extLst>
              </a:tr>
              <a:tr h="550797">
                <a:tc>
                  <a:txBody>
                    <a:bodyPr/>
                    <a:lstStyle/>
                    <a:p>
                      <a:r>
                        <a:rPr lang="en-GB" sz="1600" dirty="0"/>
                        <a:t>8</a:t>
                      </a:r>
                      <a:endParaRPr lang="en-GB" sz="1600" dirty="0">
                        <a:latin typeface="Calibri" pitchFamily="34" charset="0"/>
                      </a:endParaRPr>
                    </a:p>
                  </a:txBody>
                  <a:tcPr marT="45716" marB="45716"/>
                </a:tc>
                <a:tc>
                  <a:txBody>
                    <a:bodyPr/>
                    <a:lstStyle/>
                    <a:p>
                      <a:r>
                        <a:rPr lang="en-GB" sz="1600" dirty="0"/>
                        <a:t>It</a:t>
                      </a:r>
                      <a:r>
                        <a:rPr lang="en-GB" sz="1600" baseline="0" dirty="0"/>
                        <a:t> has more communication overheads</a:t>
                      </a:r>
                      <a:endParaRPr lang="en-GB" sz="1600" i="1" dirty="0">
                        <a:latin typeface="Calibri" pitchFamily="34" charset="0"/>
                      </a:endParaRPr>
                    </a:p>
                  </a:txBody>
                  <a:tcPr marT="45716" marB="45716"/>
                </a:tc>
                <a:tc>
                  <a:txBody>
                    <a:bodyPr/>
                    <a:lstStyle/>
                    <a:p>
                      <a:r>
                        <a:rPr lang="en-GB" sz="1600" dirty="0"/>
                        <a:t>It has less communication overheads</a:t>
                      </a:r>
                      <a:endParaRPr lang="en-GB" sz="1600" dirty="0">
                        <a:latin typeface="Calibri" pitchFamily="34" charset="0"/>
                      </a:endParaRPr>
                    </a:p>
                  </a:txBody>
                  <a:tcPr marT="45716" marB="45716"/>
                </a:tc>
                <a:extLst>
                  <a:ext uri="{0D108BD9-81ED-4DB2-BD59-A6C34878D82A}">
                    <a16:rowId xmlns="" xmlns:a16="http://schemas.microsoft.com/office/drawing/2014/main" val="10008"/>
                  </a:ext>
                </a:extLst>
              </a:tr>
              <a:tr h="666305">
                <a:tc>
                  <a:txBody>
                    <a:bodyPr/>
                    <a:lstStyle/>
                    <a:p>
                      <a:r>
                        <a:rPr lang="en-GB" sz="1600" dirty="0"/>
                        <a:t>9</a:t>
                      </a:r>
                      <a:endParaRPr lang="en-GB" sz="1600" dirty="0">
                        <a:latin typeface="Calibri" pitchFamily="34" charset="0"/>
                      </a:endParaRPr>
                    </a:p>
                  </a:txBody>
                  <a:tcPr marT="45716" marB="45716"/>
                </a:tc>
                <a:tc>
                  <a:txBody>
                    <a:bodyPr/>
                    <a:lstStyle/>
                    <a:p>
                      <a:r>
                        <a:rPr lang="en-GB" sz="1600" dirty="0"/>
                        <a:t>Processes</a:t>
                      </a:r>
                      <a:r>
                        <a:rPr lang="en-GB" sz="1600" baseline="0" dirty="0"/>
                        <a:t> are independent of one another.</a:t>
                      </a:r>
                      <a:endParaRPr lang="en-GB" sz="1600" dirty="0">
                        <a:latin typeface="Calibri" pitchFamily="34" charset="0"/>
                      </a:endParaRPr>
                    </a:p>
                  </a:txBody>
                  <a:tcPr marT="45716" marB="45716"/>
                </a:tc>
                <a:tc>
                  <a:txBody>
                    <a:bodyPr/>
                    <a:lstStyle/>
                    <a:p>
                      <a:r>
                        <a:rPr lang="en-GB" sz="1600" dirty="0"/>
                        <a:t>Threads are not independent of one another.</a:t>
                      </a:r>
                      <a:endParaRPr lang="en-GB" sz="1600" dirty="0">
                        <a:latin typeface="Calibri" pitchFamily="34" charset="0"/>
                      </a:endParaRPr>
                    </a:p>
                  </a:txBody>
                  <a:tcPr marT="45716" marB="45716"/>
                </a:tc>
                <a:extLst>
                  <a:ext uri="{0D108BD9-81ED-4DB2-BD59-A6C34878D82A}">
                    <a16:rowId xmlns="" xmlns:a16="http://schemas.microsoft.com/office/drawing/2014/main" val="10009"/>
                  </a:ext>
                </a:extLst>
              </a:tr>
            </a:tbl>
          </a:graphicData>
        </a:graphic>
      </p:graphicFrame>
      <p:sp>
        <p:nvSpPr>
          <p:cNvPr id="5" name="Content Placeholder 2">
            <a:extLst>
              <a:ext uri="{FF2B5EF4-FFF2-40B4-BE49-F238E27FC236}">
                <a16:creationId xmlns="" xmlns:a16="http://schemas.microsoft.com/office/drawing/2014/main" id="{E450CE13-60AF-422D-9F78-D2B3F6A69F4B}"/>
              </a:ext>
            </a:extLst>
          </p:cNvPr>
          <p:cNvSpPr txBox="1">
            <a:spLocks/>
          </p:cNvSpPr>
          <p:nvPr/>
        </p:nvSpPr>
        <p:spPr bwMode="auto">
          <a:xfrm>
            <a:off x="381000" y="0"/>
            <a:ext cx="2590800" cy="3810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lstStyle/>
          <a:p>
            <a:pPr marL="365125" indent="-282575" eaLnBrk="1" hangingPunct="1">
              <a:spcBef>
                <a:spcPts val="600"/>
              </a:spcBef>
              <a:buClr>
                <a:schemeClr val="accent1"/>
              </a:buClr>
              <a:buSzPct val="80000"/>
              <a:buFontTx/>
              <a:buNone/>
              <a:defRPr/>
            </a:pPr>
            <a:r>
              <a:rPr lang="en-GB" u="sng" dirty="0">
                <a:solidFill>
                  <a:schemeClr val="tx1"/>
                </a:solidFill>
              </a:rPr>
              <a:t>Differences:-</a:t>
            </a:r>
          </a:p>
          <a:p>
            <a:pPr marL="365125" indent="-282575" eaLnBrk="1" hangingPunct="1">
              <a:spcBef>
                <a:spcPts val="600"/>
              </a:spcBef>
              <a:buClr>
                <a:schemeClr val="accent1"/>
              </a:buClr>
              <a:buSzPct val="80000"/>
              <a:buFont typeface="Wingdings 2" pitchFamily="18" charset="2"/>
              <a:buChar char=""/>
              <a:defRPr/>
            </a:pPr>
            <a:endParaRPr lang="en-GB" dirty="0">
              <a:solidFill>
                <a:schemeClr val="tx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88DDEE6-298C-489E-83E6-E07CAD33FD3E}"/>
              </a:ext>
            </a:extLst>
          </p:cNvPr>
          <p:cNvSpPr>
            <a:spLocks noGrp="1"/>
          </p:cNvSpPr>
          <p:nvPr>
            <p:ph type="title"/>
          </p:nvPr>
        </p:nvSpPr>
        <p:spPr/>
        <p:txBody>
          <a:bodyPr/>
          <a:lstStyle/>
          <a:p>
            <a:r>
              <a:rPr lang="en-IN" dirty="0"/>
              <a:t>Thread synchronization</a:t>
            </a:r>
          </a:p>
        </p:txBody>
      </p:sp>
      <p:sp>
        <p:nvSpPr>
          <p:cNvPr id="3" name="Content Placeholder 2">
            <a:extLst>
              <a:ext uri="{FF2B5EF4-FFF2-40B4-BE49-F238E27FC236}">
                <a16:creationId xmlns="" xmlns:a16="http://schemas.microsoft.com/office/drawing/2014/main" id="{C4AD0A08-EE6E-496B-9940-3DBE9C5CEFDA}"/>
              </a:ext>
            </a:extLst>
          </p:cNvPr>
          <p:cNvSpPr>
            <a:spLocks noGrp="1"/>
          </p:cNvSpPr>
          <p:nvPr>
            <p:ph idx="1"/>
          </p:nvPr>
        </p:nvSpPr>
        <p:spPr>
          <a:xfrm>
            <a:off x="0" y="961363"/>
            <a:ext cx="7391400" cy="5896637"/>
          </a:xfrm>
        </p:spPr>
        <p:txBody>
          <a:bodyPr>
            <a:normAutofit fontScale="92500"/>
          </a:bodyPr>
          <a:lstStyle/>
          <a:p>
            <a:pPr algn="just"/>
            <a:r>
              <a:rPr lang="en-US" b="1" dirty="0"/>
              <a:t>Thread Synchronization </a:t>
            </a:r>
            <a:r>
              <a:rPr lang="en-US" dirty="0"/>
              <a:t>All of the threads of a process share the same address space and other resources, such as open files.</a:t>
            </a:r>
          </a:p>
          <a:p>
            <a:pPr algn="just"/>
            <a:r>
              <a:rPr lang="en-US" dirty="0"/>
              <a:t>Any alteration of a resource by one thread affects the environment of the other threads in the same process. </a:t>
            </a:r>
          </a:p>
          <a:p>
            <a:pPr algn="just"/>
            <a:r>
              <a:rPr lang="en-US" dirty="0"/>
              <a:t>It is therefore necessary to synchronize the activities of the various threads so that they do not interfere with each other or corrupt data structures. </a:t>
            </a:r>
          </a:p>
          <a:p>
            <a:pPr algn="just"/>
            <a:r>
              <a:rPr lang="en-US" dirty="0"/>
              <a:t>For example, if two threads each try to add an element to a doubly linked list at the same time, one element may be lost or the list may end up malformed.</a:t>
            </a:r>
          </a:p>
          <a:p>
            <a:pPr algn="just"/>
            <a:r>
              <a:rPr lang="en-US" dirty="0"/>
              <a:t>The issues raised and the techniques used in the synchronization of threads are, in general, the same as for the synchronization of processes</a:t>
            </a:r>
            <a:endParaRPr lang="en-IN" dirty="0"/>
          </a:p>
        </p:txBody>
      </p:sp>
      <p:sp>
        <p:nvSpPr>
          <p:cNvPr id="5" name="Slide Number Placeholder 4">
            <a:extLst>
              <a:ext uri="{FF2B5EF4-FFF2-40B4-BE49-F238E27FC236}">
                <a16:creationId xmlns="" xmlns:a16="http://schemas.microsoft.com/office/drawing/2014/main" id="{1667D80E-25B4-4FB0-9591-5132C09C27CE}"/>
              </a:ext>
            </a:extLst>
          </p:cNvPr>
          <p:cNvSpPr>
            <a:spLocks noGrp="1"/>
          </p:cNvSpPr>
          <p:nvPr>
            <p:ph type="sldNum" sz="quarter" idx="12"/>
          </p:nvPr>
        </p:nvSpPr>
        <p:spPr/>
        <p:txBody>
          <a:bodyPr/>
          <a:lstStyle/>
          <a:p>
            <a:fld id="{B6F15528-21DE-4FAA-801E-634DDDAF4B2B}" type="slidenum">
              <a:rPr lang="en-US" smtClean="0"/>
              <a:pPr/>
              <a:t>35</a:t>
            </a:fld>
            <a:endParaRPr lang="en-US" dirty="0"/>
          </a:p>
        </p:txBody>
      </p:sp>
    </p:spTree>
    <p:extLst>
      <p:ext uri="{BB962C8B-B14F-4D97-AF65-F5344CB8AC3E}">
        <p14:creationId xmlns="" xmlns:p14="http://schemas.microsoft.com/office/powerpoint/2010/main" val="21549174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1F1B596-F704-40FC-9EFA-BEE838233E5D}"/>
              </a:ext>
            </a:extLst>
          </p:cNvPr>
          <p:cNvSpPr>
            <a:spLocks noGrp="1"/>
          </p:cNvSpPr>
          <p:nvPr>
            <p:ph type="title"/>
          </p:nvPr>
        </p:nvSpPr>
        <p:spPr/>
        <p:txBody>
          <a:bodyPr/>
          <a:lstStyle/>
          <a:p>
            <a:r>
              <a:rPr lang="en-IN" dirty="0"/>
              <a:t>Thread control structure</a:t>
            </a:r>
          </a:p>
        </p:txBody>
      </p:sp>
      <p:sp>
        <p:nvSpPr>
          <p:cNvPr id="3" name="Content Placeholder 2">
            <a:extLst>
              <a:ext uri="{FF2B5EF4-FFF2-40B4-BE49-F238E27FC236}">
                <a16:creationId xmlns="" xmlns:a16="http://schemas.microsoft.com/office/drawing/2014/main" id="{54FF9065-8078-43B4-80D3-D6539B817096}"/>
              </a:ext>
            </a:extLst>
          </p:cNvPr>
          <p:cNvSpPr>
            <a:spLocks noGrp="1"/>
          </p:cNvSpPr>
          <p:nvPr>
            <p:ph idx="1"/>
          </p:nvPr>
        </p:nvSpPr>
        <p:spPr>
          <a:xfrm>
            <a:off x="41097" y="1301108"/>
            <a:ext cx="7274103" cy="5384800"/>
          </a:xfrm>
        </p:spPr>
        <p:txBody>
          <a:bodyPr/>
          <a:lstStyle/>
          <a:p>
            <a:pPr algn="just"/>
            <a:r>
              <a:rPr lang="en-US" b="1" dirty="0"/>
              <a:t>Thread Control Block</a:t>
            </a:r>
            <a:r>
              <a:rPr lang="en-US" dirty="0"/>
              <a:t> (</a:t>
            </a:r>
            <a:r>
              <a:rPr lang="en-US" b="1" dirty="0"/>
              <a:t>TCB</a:t>
            </a:r>
            <a:r>
              <a:rPr lang="en-US" dirty="0"/>
              <a:t>) is a </a:t>
            </a:r>
            <a:r>
              <a:rPr lang="en-US" dirty="0">
                <a:hlinkClick r:id="rId2" tooltip="Data structure"/>
              </a:rPr>
              <a:t>data structure</a:t>
            </a:r>
            <a:r>
              <a:rPr lang="en-US" dirty="0"/>
              <a:t> in the </a:t>
            </a:r>
            <a:r>
              <a:rPr lang="en-US" dirty="0">
                <a:hlinkClick r:id="rId3" tooltip="Operating system kernel"/>
              </a:rPr>
              <a:t>operating system kernel</a:t>
            </a:r>
            <a:r>
              <a:rPr lang="en-US" dirty="0"/>
              <a:t> which contains </a:t>
            </a:r>
            <a:r>
              <a:rPr lang="en-US" dirty="0">
                <a:hlinkClick r:id="rId4" tooltip="Thread (computing)"/>
              </a:rPr>
              <a:t>thread</a:t>
            </a:r>
            <a:r>
              <a:rPr lang="en-US" dirty="0"/>
              <a:t>-specific information needed to manage it.</a:t>
            </a:r>
          </a:p>
          <a:p>
            <a:pPr algn="just"/>
            <a:r>
              <a:rPr lang="en-US" dirty="0"/>
              <a:t> The TCB is "the manifestation of a thread in an operating system."</a:t>
            </a:r>
            <a:endParaRPr lang="en-IN" dirty="0"/>
          </a:p>
        </p:txBody>
      </p:sp>
      <p:sp>
        <p:nvSpPr>
          <p:cNvPr id="5" name="Slide Number Placeholder 4">
            <a:extLst>
              <a:ext uri="{FF2B5EF4-FFF2-40B4-BE49-F238E27FC236}">
                <a16:creationId xmlns="" xmlns:a16="http://schemas.microsoft.com/office/drawing/2014/main" id="{3F7AD54C-3947-45B7-A384-A11E923CF5E2}"/>
              </a:ext>
            </a:extLst>
          </p:cNvPr>
          <p:cNvSpPr>
            <a:spLocks noGrp="1"/>
          </p:cNvSpPr>
          <p:nvPr>
            <p:ph type="sldNum" sz="quarter" idx="12"/>
          </p:nvPr>
        </p:nvSpPr>
        <p:spPr/>
        <p:txBody>
          <a:bodyPr/>
          <a:lstStyle/>
          <a:p>
            <a:fld id="{B6F15528-21DE-4FAA-801E-634DDDAF4B2B}" type="slidenum">
              <a:rPr lang="en-US" smtClean="0"/>
              <a:pPr/>
              <a:t>36</a:t>
            </a:fld>
            <a:endParaRPr lang="en-US" dirty="0"/>
          </a:p>
        </p:txBody>
      </p:sp>
    </p:spTree>
    <p:extLst>
      <p:ext uri="{BB962C8B-B14F-4D97-AF65-F5344CB8AC3E}">
        <p14:creationId xmlns="" xmlns:p14="http://schemas.microsoft.com/office/powerpoint/2010/main" val="2812115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EA188259-8F57-4CDC-8B36-FF4CFE6C27A1}"/>
              </a:ext>
            </a:extLst>
          </p:cNvPr>
          <p:cNvSpPr>
            <a:spLocks noGrp="1"/>
          </p:cNvSpPr>
          <p:nvPr>
            <p:ph idx="1"/>
          </p:nvPr>
        </p:nvSpPr>
        <p:spPr>
          <a:xfrm>
            <a:off x="0" y="803736"/>
            <a:ext cx="6957314" cy="5444664"/>
          </a:xfrm>
        </p:spPr>
        <p:txBody>
          <a:bodyPr>
            <a:normAutofit fontScale="92500" lnSpcReduction="10000"/>
          </a:bodyPr>
          <a:lstStyle/>
          <a:p>
            <a:pPr algn="just"/>
            <a:r>
              <a:rPr lang="en-US" dirty="0"/>
              <a:t>An example of information contained within a TCB is:</a:t>
            </a:r>
          </a:p>
          <a:p>
            <a:pPr algn="just"/>
            <a:r>
              <a:rPr lang="en-US" dirty="0"/>
              <a:t>Thread Identifier: Unique id (</a:t>
            </a:r>
            <a:r>
              <a:rPr lang="en-US" dirty="0" err="1"/>
              <a:t>tid</a:t>
            </a:r>
            <a:r>
              <a:rPr lang="en-US" dirty="0"/>
              <a:t>) is assigned to every new thread</a:t>
            </a:r>
          </a:p>
          <a:p>
            <a:pPr algn="just"/>
            <a:r>
              <a:rPr lang="en-US" dirty="0">
                <a:hlinkClick r:id="rId2" tooltip="Stack pointer"/>
              </a:rPr>
              <a:t>Stack pointer</a:t>
            </a:r>
            <a:r>
              <a:rPr lang="en-US" dirty="0"/>
              <a:t>: Points to thread's stack in the process</a:t>
            </a:r>
          </a:p>
          <a:p>
            <a:pPr algn="just"/>
            <a:r>
              <a:rPr lang="en-US" dirty="0">
                <a:hlinkClick r:id="rId3" tooltip="Program counter"/>
              </a:rPr>
              <a:t>Program counter</a:t>
            </a:r>
            <a:r>
              <a:rPr lang="en-US" dirty="0"/>
              <a:t>: Points to the current program instruction of the thread state of the thread (running, ready, waiting, start, done)</a:t>
            </a:r>
          </a:p>
          <a:p>
            <a:pPr algn="just"/>
            <a:r>
              <a:rPr lang="en-US" dirty="0"/>
              <a:t>Thread's </a:t>
            </a:r>
            <a:r>
              <a:rPr lang="en-US" dirty="0">
                <a:hlinkClick r:id="rId4" tooltip="Processor register"/>
              </a:rPr>
              <a:t>register</a:t>
            </a:r>
            <a:r>
              <a:rPr lang="en-US" dirty="0"/>
              <a:t> values Pointer to the </a:t>
            </a:r>
            <a:r>
              <a:rPr lang="en-US" dirty="0">
                <a:hlinkClick r:id="rId5" tooltip="Process control block"/>
              </a:rPr>
              <a:t>Process control block</a:t>
            </a:r>
            <a:r>
              <a:rPr lang="en-US" dirty="0"/>
              <a:t> (PCB) of the process that the thread lives on</a:t>
            </a:r>
          </a:p>
          <a:p>
            <a:pPr algn="just"/>
            <a:r>
              <a:rPr lang="en-US" dirty="0"/>
              <a:t>The Thread Control Block acts as a library of information about the </a:t>
            </a:r>
            <a:r>
              <a:rPr lang="en-US" dirty="0">
                <a:hlinkClick r:id="rId6" tooltip="Thread (computing)"/>
              </a:rPr>
              <a:t>threads</a:t>
            </a:r>
            <a:r>
              <a:rPr lang="en-US" dirty="0"/>
              <a:t> in a system. </a:t>
            </a:r>
          </a:p>
          <a:p>
            <a:pPr algn="just"/>
            <a:r>
              <a:rPr lang="en-US" dirty="0"/>
              <a:t>Specific information is stored in the thread control block highlighting important information about each process.</a:t>
            </a:r>
          </a:p>
          <a:p>
            <a:pPr algn="just"/>
            <a:endParaRPr lang="en-IN" dirty="0"/>
          </a:p>
        </p:txBody>
      </p:sp>
      <p:sp>
        <p:nvSpPr>
          <p:cNvPr id="5" name="Slide Number Placeholder 4">
            <a:extLst>
              <a:ext uri="{FF2B5EF4-FFF2-40B4-BE49-F238E27FC236}">
                <a16:creationId xmlns="" xmlns:a16="http://schemas.microsoft.com/office/drawing/2014/main" id="{BD5EA858-2202-464D-A725-F12D94E42163}"/>
              </a:ext>
            </a:extLst>
          </p:cNvPr>
          <p:cNvSpPr>
            <a:spLocks noGrp="1"/>
          </p:cNvSpPr>
          <p:nvPr>
            <p:ph type="sldNum" sz="quarter" idx="12"/>
          </p:nvPr>
        </p:nvSpPr>
        <p:spPr/>
        <p:txBody>
          <a:bodyPr/>
          <a:lstStyle/>
          <a:p>
            <a:fld id="{B6F15528-21DE-4FAA-801E-634DDDAF4B2B}" type="slidenum">
              <a:rPr lang="en-US" smtClean="0"/>
              <a:pPr/>
              <a:t>37</a:t>
            </a:fld>
            <a:endParaRPr lang="en-US" dirty="0"/>
          </a:p>
        </p:txBody>
      </p:sp>
    </p:spTree>
    <p:extLst>
      <p:ext uri="{BB962C8B-B14F-4D97-AF65-F5344CB8AC3E}">
        <p14:creationId xmlns="" xmlns:p14="http://schemas.microsoft.com/office/powerpoint/2010/main" val="28381928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F650026-66CC-4C07-814C-C531A05C95F5}"/>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DB91DB28-DA9A-435C-96C0-E1BC619D013C}"/>
              </a:ext>
            </a:extLst>
          </p:cNvPr>
          <p:cNvSpPr>
            <a:spLocks noGrp="1"/>
          </p:cNvSpPr>
          <p:nvPr>
            <p:ph idx="1"/>
          </p:nvPr>
        </p:nvSpPr>
        <p:spPr/>
        <p:txBody>
          <a:bodyPr/>
          <a:lstStyle/>
          <a:p>
            <a:endParaRPr lang="en-IN"/>
          </a:p>
        </p:txBody>
      </p:sp>
      <p:sp>
        <p:nvSpPr>
          <p:cNvPr id="5" name="Slide Number Placeholder 4">
            <a:extLst>
              <a:ext uri="{FF2B5EF4-FFF2-40B4-BE49-F238E27FC236}">
                <a16:creationId xmlns="" xmlns:a16="http://schemas.microsoft.com/office/drawing/2014/main" id="{01641ED8-2ED4-42A5-BF49-B405A55E2BA6}"/>
              </a:ext>
            </a:extLst>
          </p:cNvPr>
          <p:cNvSpPr>
            <a:spLocks noGrp="1"/>
          </p:cNvSpPr>
          <p:nvPr>
            <p:ph type="sldNum" sz="quarter" idx="12"/>
          </p:nvPr>
        </p:nvSpPr>
        <p:spPr/>
        <p:txBody>
          <a:bodyPr/>
          <a:lstStyle/>
          <a:p>
            <a:fld id="{B6F15528-21DE-4FAA-801E-634DDDAF4B2B}" type="slidenum">
              <a:rPr lang="en-US" smtClean="0"/>
              <a:pPr/>
              <a:t>38</a:t>
            </a:fld>
            <a:endParaRPr lang="en-US" dirty="0"/>
          </a:p>
        </p:txBody>
      </p:sp>
      <p:pic>
        <p:nvPicPr>
          <p:cNvPr id="6" name="Content Placeholder 3" descr="Fig04_02.gif">
            <a:extLst>
              <a:ext uri="{FF2B5EF4-FFF2-40B4-BE49-F238E27FC236}">
                <a16:creationId xmlns="" xmlns:a16="http://schemas.microsoft.com/office/drawing/2014/main" id="{A982BA11-C819-40C3-9AC4-BF5B65F9CF19}"/>
              </a:ext>
            </a:extLst>
          </p:cNvPr>
          <p:cNvPicPr>
            <a:picLocks noChangeAspect="1"/>
          </p:cNvPicPr>
          <p:nvPr/>
        </p:nvPicPr>
        <p:blipFill>
          <a:blip r:embed="rId2"/>
          <a:srcRect/>
          <a:stretch>
            <a:fillRect/>
          </a:stretch>
        </p:blipFill>
        <p:spPr>
          <a:xfrm>
            <a:off x="0" y="609600"/>
            <a:ext cx="9144000" cy="5486400"/>
          </a:xfrm>
          <a:prstGeom prst="rect">
            <a:avLst/>
          </a:prstGeom>
          <a:ln w="38100" cap="sq">
            <a:solidFill>
              <a:srgbClr val="000000"/>
            </a:solidFill>
          </a:ln>
          <a:effectLst>
            <a:outerShdw blurRad="50800" dist="38100" dir="2700000" algn="tl" rotWithShape="0">
              <a:srgbClr val="000000">
                <a:alpha val="43000"/>
              </a:srgbClr>
            </a:outerShdw>
          </a:effectLst>
        </p:spPr>
      </p:pic>
    </p:spTree>
    <p:extLst>
      <p:ext uri="{BB962C8B-B14F-4D97-AF65-F5344CB8AC3E}">
        <p14:creationId xmlns="" xmlns:p14="http://schemas.microsoft.com/office/powerpoint/2010/main" val="40426932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13AD4D-00F7-45AB-907E-93031D309ABC}"/>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B1AB8CF7-23D4-4964-9A98-47E3C3F9ECA8}"/>
              </a:ext>
            </a:extLst>
          </p:cNvPr>
          <p:cNvSpPr>
            <a:spLocks noGrp="1"/>
          </p:cNvSpPr>
          <p:nvPr>
            <p:ph idx="1"/>
          </p:nvPr>
        </p:nvSpPr>
        <p:spPr/>
        <p:txBody>
          <a:bodyPr/>
          <a:lstStyle/>
          <a:p>
            <a:pPr>
              <a:buFont typeface="Arial" panose="020B0604020202020204" pitchFamily="34" charset="0"/>
              <a:buChar char="•"/>
              <a:defRPr/>
            </a:pPr>
            <a:r>
              <a:rPr lang="en-US" dirty="0">
                <a:latin typeface="Calibri" pitchFamily="34" charset="0"/>
              </a:rPr>
              <a:t>Each thread has</a:t>
            </a:r>
          </a:p>
          <a:p>
            <a:pPr marL="800100" lvl="1" indent="-342900">
              <a:buFont typeface="Arial" panose="020B0604020202020204" pitchFamily="34" charset="0"/>
              <a:buChar char="•"/>
              <a:defRPr/>
            </a:pPr>
            <a:r>
              <a:rPr lang="en-US" dirty="0">
                <a:latin typeface="Calibri" pitchFamily="34" charset="0"/>
              </a:rPr>
              <a:t>An execution state (running, ready, etc.)</a:t>
            </a:r>
          </a:p>
          <a:p>
            <a:pPr marL="800100" lvl="1" indent="-342900">
              <a:buFont typeface="Arial" panose="020B0604020202020204" pitchFamily="34" charset="0"/>
              <a:buChar char="•"/>
              <a:defRPr/>
            </a:pPr>
            <a:r>
              <a:rPr lang="en-US" dirty="0">
                <a:latin typeface="Calibri" pitchFamily="34" charset="0"/>
              </a:rPr>
              <a:t>Saved thread context when not running</a:t>
            </a:r>
          </a:p>
          <a:p>
            <a:pPr marL="800100" lvl="1" indent="-342900">
              <a:buFont typeface="Arial" panose="020B0604020202020204" pitchFamily="34" charset="0"/>
              <a:buChar char="•"/>
              <a:defRPr/>
            </a:pPr>
            <a:r>
              <a:rPr lang="en-US" dirty="0">
                <a:latin typeface="Calibri" pitchFamily="34" charset="0"/>
              </a:rPr>
              <a:t>An execution stack</a:t>
            </a:r>
          </a:p>
          <a:p>
            <a:pPr marL="800100" lvl="1" indent="-342900">
              <a:buFont typeface="Arial" panose="020B0604020202020204" pitchFamily="34" charset="0"/>
              <a:buChar char="•"/>
              <a:defRPr/>
            </a:pPr>
            <a:r>
              <a:rPr lang="en-NZ" dirty="0">
                <a:latin typeface="Calibri" pitchFamily="34" charset="0"/>
              </a:rPr>
              <a:t>Some per-thread static storage for local variables</a:t>
            </a:r>
          </a:p>
          <a:p>
            <a:pPr marL="800100" lvl="1" indent="-342900">
              <a:buFont typeface="Arial" panose="020B0604020202020204" pitchFamily="34" charset="0"/>
              <a:buChar char="•"/>
              <a:defRPr/>
            </a:pPr>
            <a:r>
              <a:rPr lang="en-NZ" dirty="0">
                <a:latin typeface="Calibri" pitchFamily="34" charset="0"/>
              </a:rPr>
              <a:t>Access to the memory and resources of its process (all threads of a process share this)</a:t>
            </a:r>
          </a:p>
          <a:p>
            <a:pPr>
              <a:buFont typeface="Arial" panose="020B0604020202020204" pitchFamily="34" charset="0"/>
              <a:buChar char="•"/>
              <a:defRPr/>
            </a:pPr>
            <a:r>
              <a:rPr lang="en-NZ" dirty="0">
                <a:latin typeface="Calibri" pitchFamily="34" charset="0"/>
              </a:rPr>
              <a:t>One way to view a thread is as an independent program counter operating </a:t>
            </a:r>
            <a:r>
              <a:rPr lang="en-NZ" b="1" u="sng" dirty="0">
                <a:latin typeface="Calibri" pitchFamily="34" charset="0"/>
              </a:rPr>
              <a:t>within </a:t>
            </a:r>
            <a:r>
              <a:rPr lang="en-NZ" dirty="0">
                <a:latin typeface="Calibri" pitchFamily="34" charset="0"/>
              </a:rPr>
              <a:t>a process</a:t>
            </a:r>
            <a:endParaRPr lang="en-IN" dirty="0"/>
          </a:p>
        </p:txBody>
      </p:sp>
      <p:sp>
        <p:nvSpPr>
          <p:cNvPr id="5" name="Slide Number Placeholder 4">
            <a:extLst>
              <a:ext uri="{FF2B5EF4-FFF2-40B4-BE49-F238E27FC236}">
                <a16:creationId xmlns="" xmlns:a16="http://schemas.microsoft.com/office/drawing/2014/main" id="{DC2DFEC9-11AC-49EE-9E5E-2DE430A29C74}"/>
              </a:ext>
            </a:extLst>
          </p:cNvPr>
          <p:cNvSpPr>
            <a:spLocks noGrp="1"/>
          </p:cNvSpPr>
          <p:nvPr>
            <p:ph type="sldNum" sz="quarter" idx="12"/>
          </p:nvPr>
        </p:nvSpPr>
        <p:spPr/>
        <p:txBody>
          <a:bodyPr/>
          <a:lstStyle/>
          <a:p>
            <a:fld id="{B6F15528-21DE-4FAA-801E-634DDDAF4B2B}" type="slidenum">
              <a:rPr lang="en-US" smtClean="0"/>
              <a:pPr/>
              <a:t>39</a:t>
            </a:fld>
            <a:endParaRPr lang="en-US" dirty="0"/>
          </a:p>
        </p:txBody>
      </p:sp>
    </p:spTree>
    <p:extLst>
      <p:ext uri="{BB962C8B-B14F-4D97-AF65-F5344CB8AC3E}">
        <p14:creationId xmlns="" xmlns:p14="http://schemas.microsoft.com/office/powerpoint/2010/main" val="1199774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0" y="23019"/>
            <a:ext cx="6934200" cy="563562"/>
          </a:xfrm>
        </p:spPr>
        <p:style>
          <a:lnRef idx="3">
            <a:schemeClr val="lt1"/>
          </a:lnRef>
          <a:fillRef idx="1">
            <a:schemeClr val="accent1"/>
          </a:fillRef>
          <a:effectRef idx="1">
            <a:schemeClr val="accent1"/>
          </a:effectRef>
          <a:fontRef idx="minor">
            <a:schemeClr val="lt1"/>
          </a:fontRef>
        </p:style>
        <p:txBody>
          <a:bodyPr>
            <a:normAutofit/>
          </a:bodyPr>
          <a:lstStyle/>
          <a:p>
            <a:r>
              <a:rPr lang="en-US" sz="2400" b="1" dirty="0">
                <a:latin typeface="Calibri" pitchFamily="34" charset="0"/>
              </a:rPr>
              <a:t>What is a “process”?</a:t>
            </a:r>
          </a:p>
        </p:txBody>
      </p:sp>
      <p:sp>
        <p:nvSpPr>
          <p:cNvPr id="11267" name="Content Placeholder 2"/>
          <p:cNvSpPr>
            <a:spLocks noGrp="1"/>
          </p:cNvSpPr>
          <p:nvPr>
            <p:ph idx="1"/>
          </p:nvPr>
        </p:nvSpPr>
        <p:spPr>
          <a:xfrm>
            <a:off x="228600" y="762000"/>
            <a:ext cx="7391400" cy="1905000"/>
          </a:xfrm>
          <a:noFill/>
          <a:ln>
            <a:noFill/>
          </a:ln>
        </p:spPr>
        <p:style>
          <a:lnRef idx="2">
            <a:schemeClr val="accent1"/>
          </a:lnRef>
          <a:fillRef idx="1">
            <a:schemeClr val="lt1"/>
          </a:fillRef>
          <a:effectRef idx="0">
            <a:schemeClr val="accent1"/>
          </a:effectRef>
          <a:fontRef idx="minor">
            <a:schemeClr val="dk1"/>
          </a:fontRef>
        </p:style>
        <p:txBody>
          <a:bodyPr>
            <a:normAutofit fontScale="92500" lnSpcReduction="20000"/>
          </a:bodyPr>
          <a:lstStyle/>
          <a:p>
            <a:pPr>
              <a:lnSpc>
                <a:spcPct val="90000"/>
              </a:lnSpc>
            </a:pPr>
            <a:r>
              <a:rPr lang="en-US" sz="2000" dirty="0"/>
              <a:t>A program in execution</a:t>
            </a:r>
          </a:p>
          <a:p>
            <a:pPr>
              <a:lnSpc>
                <a:spcPct val="90000"/>
              </a:lnSpc>
            </a:pPr>
            <a:r>
              <a:rPr lang="en-US" sz="2000" dirty="0"/>
              <a:t>An instance of a program running on a computer</a:t>
            </a:r>
          </a:p>
          <a:p>
            <a:pPr>
              <a:lnSpc>
                <a:spcPct val="90000"/>
              </a:lnSpc>
            </a:pPr>
            <a:r>
              <a:rPr lang="en-US" sz="2000" dirty="0"/>
              <a:t>The entity that can be assigned to and executed on a processor</a:t>
            </a:r>
          </a:p>
          <a:p>
            <a:pPr>
              <a:lnSpc>
                <a:spcPct val="90000"/>
              </a:lnSpc>
            </a:pPr>
            <a:r>
              <a:rPr lang="en-US" sz="2000" dirty="0"/>
              <a:t>A unit of activity characterized by the execution of a sequence of instructions, a current state, and an associated set of system instructions</a:t>
            </a:r>
          </a:p>
        </p:txBody>
      </p:sp>
      <p:sp>
        <p:nvSpPr>
          <p:cNvPr id="4" name="Rectangle 3"/>
          <p:cNvSpPr/>
          <p:nvPr/>
        </p:nvSpPr>
        <p:spPr>
          <a:xfrm>
            <a:off x="2362200" y="2893061"/>
            <a:ext cx="4305302" cy="2751522"/>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p>
            <a:pPr algn="just">
              <a:lnSpc>
                <a:spcPct val="90000"/>
              </a:lnSpc>
              <a:buFont typeface="Arial" pitchFamily="34" charset="0"/>
              <a:buChar char="•"/>
            </a:pPr>
            <a:r>
              <a:rPr lang="en-US" sz="2400" dirty="0"/>
              <a:t>A </a:t>
            </a:r>
            <a:r>
              <a:rPr lang="en-US" sz="2400" b="1" dirty="0"/>
              <a:t>process</a:t>
            </a:r>
            <a:r>
              <a:rPr lang="en-US" sz="2400" dirty="0"/>
              <a:t> is comprised of:</a:t>
            </a:r>
          </a:p>
          <a:p>
            <a:pPr lvl="1" algn="just">
              <a:lnSpc>
                <a:spcPct val="90000"/>
              </a:lnSpc>
              <a:buFont typeface="Arial" pitchFamily="34" charset="0"/>
              <a:buChar char="•"/>
            </a:pPr>
            <a:r>
              <a:rPr lang="en-US" sz="2400" dirty="0"/>
              <a:t>Program code (possibly shared)</a:t>
            </a:r>
          </a:p>
          <a:p>
            <a:pPr lvl="1" algn="just">
              <a:lnSpc>
                <a:spcPct val="90000"/>
              </a:lnSpc>
              <a:buFont typeface="Arial" pitchFamily="34" charset="0"/>
              <a:buChar char="•"/>
            </a:pPr>
            <a:r>
              <a:rPr lang="en-US" sz="2400" dirty="0"/>
              <a:t>A set of data</a:t>
            </a:r>
          </a:p>
          <a:p>
            <a:pPr lvl="1" algn="just">
              <a:lnSpc>
                <a:spcPct val="90000"/>
              </a:lnSpc>
              <a:buFont typeface="Arial" pitchFamily="34" charset="0"/>
              <a:buChar char="•"/>
            </a:pPr>
            <a:endParaRPr lang="en-US" sz="2400" dirty="0"/>
          </a:p>
          <a:p>
            <a:pPr algn="just">
              <a:lnSpc>
                <a:spcPct val="90000"/>
              </a:lnSpc>
              <a:buFont typeface="Arial" pitchFamily="34" charset="0"/>
              <a:buChar char="•"/>
            </a:pPr>
            <a:r>
              <a:rPr lang="en-US" sz="2400" dirty="0"/>
              <a:t>A number of attributes describing the state of the process</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 calcmode="lin" valueType="num">
                                      <p:cBhvr additive="base">
                                        <p:cTn id="7" dur="500" fill="hold"/>
                                        <p:tgtEl>
                                          <p:spTgt spid="112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11267">
                                            <p:txEl>
                                              <p:pRg st="1" end="1"/>
                                            </p:txEl>
                                          </p:spTgt>
                                        </p:tgtEl>
                                        <p:attrNameLst>
                                          <p:attrName>style.visibility</p:attrName>
                                        </p:attrNameLst>
                                      </p:cBhvr>
                                      <p:to>
                                        <p:strVal val="visible"/>
                                      </p:to>
                                    </p:set>
                                    <p:animEffect transition="in" filter="barn(inVertical)">
                                      <p:cBhvr>
                                        <p:cTn id="13" dur="500"/>
                                        <p:tgtEl>
                                          <p:spTgt spid="11267">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11267">
                                            <p:txEl>
                                              <p:pRg st="2" end="2"/>
                                            </p:txEl>
                                          </p:spTgt>
                                        </p:tgtEl>
                                        <p:attrNameLst>
                                          <p:attrName>style.visibility</p:attrName>
                                        </p:attrNameLst>
                                      </p:cBhvr>
                                      <p:to>
                                        <p:strVal val="visible"/>
                                      </p:to>
                                    </p:set>
                                    <p:animEffect transition="in" filter="fade">
                                      <p:cBhvr>
                                        <p:cTn id="18" dur="1000"/>
                                        <p:tgtEl>
                                          <p:spTgt spid="11267">
                                            <p:txEl>
                                              <p:pRg st="2" end="2"/>
                                            </p:txEl>
                                          </p:spTgt>
                                        </p:tgtEl>
                                      </p:cBhvr>
                                    </p:animEffect>
                                    <p:anim calcmode="lin" valueType="num">
                                      <p:cBhvr>
                                        <p:cTn id="19" dur="1000" fill="hold"/>
                                        <p:tgtEl>
                                          <p:spTgt spid="11267">
                                            <p:txEl>
                                              <p:pRg st="2" end="2"/>
                                            </p:txEl>
                                          </p:spTgt>
                                        </p:tgtEl>
                                        <p:attrNameLst>
                                          <p:attrName>ppt_x</p:attrName>
                                        </p:attrNameLst>
                                      </p:cBhvr>
                                      <p:tavLst>
                                        <p:tav tm="0">
                                          <p:val>
                                            <p:strVal val="#ppt_x"/>
                                          </p:val>
                                        </p:tav>
                                        <p:tav tm="100000">
                                          <p:val>
                                            <p:strVal val="#ppt_x"/>
                                          </p:val>
                                        </p:tav>
                                      </p:tavLst>
                                    </p:anim>
                                    <p:anim calcmode="lin" valueType="num">
                                      <p:cBhvr>
                                        <p:cTn id="20" dur="1000" fill="hold"/>
                                        <p:tgtEl>
                                          <p:spTgt spid="1126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267">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6" presetClass="entr" presetSubtype="0" fill="hold" nodeType="clickEffect">
                                  <p:stCondLst>
                                    <p:cond delay="0"/>
                                  </p:stCondLst>
                                  <p:childTnLst>
                                    <p:set>
                                      <p:cBhvr>
                                        <p:cTn id="28" dur="1" fill="hold">
                                          <p:stCondLst>
                                            <p:cond delay="0"/>
                                          </p:stCondLst>
                                        </p:cTn>
                                        <p:tgtEl>
                                          <p:spTgt spid="4">
                                            <p:txEl>
                                              <p:pRg st="0" end="0"/>
                                            </p:txEl>
                                          </p:spTgt>
                                        </p:tgtEl>
                                        <p:attrNameLst>
                                          <p:attrName>style.visibility</p:attrName>
                                        </p:attrNameLst>
                                      </p:cBhvr>
                                      <p:to>
                                        <p:strVal val="visible"/>
                                      </p:to>
                                    </p:set>
                                    <p:animEffect transition="in" filter="wipe(down)">
                                      <p:cBhvr>
                                        <p:cTn id="29" dur="580">
                                          <p:stCondLst>
                                            <p:cond delay="0"/>
                                          </p:stCondLst>
                                        </p:cTn>
                                        <p:tgtEl>
                                          <p:spTgt spid="4">
                                            <p:txEl>
                                              <p:pRg st="0" end="0"/>
                                            </p:txEl>
                                          </p:spTgt>
                                        </p:tgtEl>
                                      </p:cBhvr>
                                    </p:animEffect>
                                    <p:anim calcmode="lin" valueType="num">
                                      <p:cBhvr>
                                        <p:cTn id="30"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31"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32"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33"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34"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35" dur="26">
                                          <p:stCondLst>
                                            <p:cond delay="650"/>
                                          </p:stCondLst>
                                        </p:cTn>
                                        <p:tgtEl>
                                          <p:spTgt spid="4">
                                            <p:txEl>
                                              <p:pRg st="0" end="0"/>
                                            </p:txEl>
                                          </p:spTgt>
                                        </p:tgtEl>
                                      </p:cBhvr>
                                      <p:to x="100000" y="60000"/>
                                    </p:animScale>
                                    <p:animScale>
                                      <p:cBhvr>
                                        <p:cTn id="36" dur="166" decel="50000">
                                          <p:stCondLst>
                                            <p:cond delay="676"/>
                                          </p:stCondLst>
                                        </p:cTn>
                                        <p:tgtEl>
                                          <p:spTgt spid="4">
                                            <p:txEl>
                                              <p:pRg st="0" end="0"/>
                                            </p:txEl>
                                          </p:spTgt>
                                        </p:tgtEl>
                                      </p:cBhvr>
                                      <p:to x="100000" y="100000"/>
                                    </p:animScale>
                                    <p:animScale>
                                      <p:cBhvr>
                                        <p:cTn id="37" dur="26">
                                          <p:stCondLst>
                                            <p:cond delay="1312"/>
                                          </p:stCondLst>
                                        </p:cTn>
                                        <p:tgtEl>
                                          <p:spTgt spid="4">
                                            <p:txEl>
                                              <p:pRg st="0" end="0"/>
                                            </p:txEl>
                                          </p:spTgt>
                                        </p:tgtEl>
                                      </p:cBhvr>
                                      <p:to x="100000" y="80000"/>
                                    </p:animScale>
                                    <p:animScale>
                                      <p:cBhvr>
                                        <p:cTn id="38" dur="166" decel="50000">
                                          <p:stCondLst>
                                            <p:cond delay="1338"/>
                                          </p:stCondLst>
                                        </p:cTn>
                                        <p:tgtEl>
                                          <p:spTgt spid="4">
                                            <p:txEl>
                                              <p:pRg st="0" end="0"/>
                                            </p:txEl>
                                          </p:spTgt>
                                        </p:tgtEl>
                                      </p:cBhvr>
                                      <p:to x="100000" y="100000"/>
                                    </p:animScale>
                                    <p:animScale>
                                      <p:cBhvr>
                                        <p:cTn id="39" dur="26">
                                          <p:stCondLst>
                                            <p:cond delay="1642"/>
                                          </p:stCondLst>
                                        </p:cTn>
                                        <p:tgtEl>
                                          <p:spTgt spid="4">
                                            <p:txEl>
                                              <p:pRg st="0" end="0"/>
                                            </p:txEl>
                                          </p:spTgt>
                                        </p:tgtEl>
                                      </p:cBhvr>
                                      <p:to x="100000" y="90000"/>
                                    </p:animScale>
                                    <p:animScale>
                                      <p:cBhvr>
                                        <p:cTn id="40" dur="166" decel="50000">
                                          <p:stCondLst>
                                            <p:cond delay="1668"/>
                                          </p:stCondLst>
                                        </p:cTn>
                                        <p:tgtEl>
                                          <p:spTgt spid="4">
                                            <p:txEl>
                                              <p:pRg st="0" end="0"/>
                                            </p:txEl>
                                          </p:spTgt>
                                        </p:tgtEl>
                                      </p:cBhvr>
                                      <p:to x="100000" y="100000"/>
                                    </p:animScale>
                                    <p:animScale>
                                      <p:cBhvr>
                                        <p:cTn id="41" dur="26">
                                          <p:stCondLst>
                                            <p:cond delay="1808"/>
                                          </p:stCondLst>
                                        </p:cTn>
                                        <p:tgtEl>
                                          <p:spTgt spid="4">
                                            <p:txEl>
                                              <p:pRg st="0" end="0"/>
                                            </p:txEl>
                                          </p:spTgt>
                                        </p:tgtEl>
                                      </p:cBhvr>
                                      <p:to x="100000" y="95000"/>
                                    </p:animScale>
                                    <p:animScale>
                                      <p:cBhvr>
                                        <p:cTn id="42" dur="166" decel="50000">
                                          <p:stCondLst>
                                            <p:cond delay="1834"/>
                                          </p:stCondLst>
                                        </p:cTn>
                                        <p:tgtEl>
                                          <p:spTgt spid="4">
                                            <p:txEl>
                                              <p:pRg st="0" end="0"/>
                                            </p:txEl>
                                          </p:spTgt>
                                        </p:tgtEl>
                                      </p:cBhvr>
                                      <p:to x="100000" y="100000"/>
                                    </p:animScale>
                                  </p:childTnLst>
                                </p:cTn>
                              </p:par>
                              <p:par>
                                <p:cTn id="43" presetID="26" presetClass="entr" presetSubtype="0" fill="hold" nodeType="withEffect">
                                  <p:stCondLst>
                                    <p:cond delay="0"/>
                                  </p:stCondLst>
                                  <p:childTnLst>
                                    <p:set>
                                      <p:cBhvr>
                                        <p:cTn id="44" dur="1" fill="hold">
                                          <p:stCondLst>
                                            <p:cond delay="0"/>
                                          </p:stCondLst>
                                        </p:cTn>
                                        <p:tgtEl>
                                          <p:spTgt spid="4">
                                            <p:txEl>
                                              <p:pRg st="1" end="1"/>
                                            </p:txEl>
                                          </p:spTgt>
                                        </p:tgtEl>
                                        <p:attrNameLst>
                                          <p:attrName>style.visibility</p:attrName>
                                        </p:attrNameLst>
                                      </p:cBhvr>
                                      <p:to>
                                        <p:strVal val="visible"/>
                                      </p:to>
                                    </p:set>
                                    <p:animEffect transition="in" filter="wipe(down)">
                                      <p:cBhvr>
                                        <p:cTn id="45" dur="580">
                                          <p:stCondLst>
                                            <p:cond delay="0"/>
                                          </p:stCondLst>
                                        </p:cTn>
                                        <p:tgtEl>
                                          <p:spTgt spid="4">
                                            <p:txEl>
                                              <p:pRg st="1" end="1"/>
                                            </p:txEl>
                                          </p:spTgt>
                                        </p:tgtEl>
                                      </p:cBhvr>
                                    </p:animEffect>
                                    <p:anim calcmode="lin" valueType="num">
                                      <p:cBhvr>
                                        <p:cTn id="46" dur="1822" tmFilter="0,0; 0.14,0.36; 0.43,0.73; 0.71,0.91; 1.0,1.0">
                                          <p:stCondLst>
                                            <p:cond delay="0"/>
                                          </p:stCondLst>
                                        </p:cTn>
                                        <p:tgtEl>
                                          <p:spTgt spid="4">
                                            <p:txEl>
                                              <p:pRg st="1" end="1"/>
                                            </p:txEl>
                                          </p:spTgt>
                                        </p:tgtEl>
                                        <p:attrNameLst>
                                          <p:attrName>ppt_x</p:attrName>
                                        </p:attrNameLst>
                                      </p:cBhvr>
                                      <p:tavLst>
                                        <p:tav tm="0">
                                          <p:val>
                                            <p:strVal val="#ppt_x-0.25"/>
                                          </p:val>
                                        </p:tav>
                                        <p:tav tm="100000">
                                          <p:val>
                                            <p:strVal val="#ppt_x"/>
                                          </p:val>
                                        </p:tav>
                                      </p:tavLst>
                                    </p:anim>
                                    <p:anim calcmode="lin" valueType="num">
                                      <p:cBhvr>
                                        <p:cTn id="47" dur="664" tmFilter="0.0,0.0; 0.25,0.07; 0.50,0.2; 0.75,0.467; 1.0,1.0">
                                          <p:stCondLst>
                                            <p:cond delay="0"/>
                                          </p:stCondLst>
                                        </p:cTn>
                                        <p:tgtEl>
                                          <p:spTgt spid="4">
                                            <p:txEl>
                                              <p:pRg st="1" end="1"/>
                                            </p:txEl>
                                          </p:spTgt>
                                        </p:tgtEl>
                                        <p:attrNameLst>
                                          <p:attrName>ppt_y</p:attrName>
                                        </p:attrNameLst>
                                      </p:cBhvr>
                                      <p:tavLst>
                                        <p:tav tm="0" fmla="#ppt_y-sin(pi*$)/3">
                                          <p:val>
                                            <p:fltVal val="0.5"/>
                                          </p:val>
                                        </p:tav>
                                        <p:tav tm="100000">
                                          <p:val>
                                            <p:fltVal val="1"/>
                                          </p:val>
                                        </p:tav>
                                      </p:tavLst>
                                    </p:anim>
                                    <p:anim calcmode="lin" valueType="num">
                                      <p:cBhvr>
                                        <p:cTn id="48" dur="664" tmFilter="0, 0; 0.125,0.2665; 0.25,0.4; 0.375,0.465; 0.5,0.5;  0.625,0.535; 0.75,0.6; 0.875,0.7335; 1,1">
                                          <p:stCondLst>
                                            <p:cond delay="664"/>
                                          </p:stCondLst>
                                        </p:cTn>
                                        <p:tgtEl>
                                          <p:spTgt spid="4">
                                            <p:txEl>
                                              <p:pRg st="1" end="1"/>
                                            </p:txEl>
                                          </p:spTgt>
                                        </p:tgtEl>
                                        <p:attrNameLst>
                                          <p:attrName>ppt_y</p:attrName>
                                        </p:attrNameLst>
                                      </p:cBhvr>
                                      <p:tavLst>
                                        <p:tav tm="0" fmla="#ppt_y-sin(pi*$)/9">
                                          <p:val>
                                            <p:fltVal val="0"/>
                                          </p:val>
                                        </p:tav>
                                        <p:tav tm="100000">
                                          <p:val>
                                            <p:fltVal val="1"/>
                                          </p:val>
                                        </p:tav>
                                      </p:tavLst>
                                    </p:anim>
                                    <p:anim calcmode="lin" valueType="num">
                                      <p:cBhvr>
                                        <p:cTn id="49" dur="332" tmFilter="0, 0; 0.125,0.2665; 0.25,0.4; 0.375,0.465; 0.5,0.5;  0.625,0.535; 0.75,0.6; 0.875,0.7335; 1,1">
                                          <p:stCondLst>
                                            <p:cond delay="1324"/>
                                          </p:stCondLst>
                                        </p:cTn>
                                        <p:tgtEl>
                                          <p:spTgt spid="4">
                                            <p:txEl>
                                              <p:pRg st="1" end="1"/>
                                            </p:txEl>
                                          </p:spTgt>
                                        </p:tgtEl>
                                        <p:attrNameLst>
                                          <p:attrName>ppt_y</p:attrName>
                                        </p:attrNameLst>
                                      </p:cBhvr>
                                      <p:tavLst>
                                        <p:tav tm="0" fmla="#ppt_y-sin(pi*$)/27">
                                          <p:val>
                                            <p:fltVal val="0"/>
                                          </p:val>
                                        </p:tav>
                                        <p:tav tm="100000">
                                          <p:val>
                                            <p:fltVal val="1"/>
                                          </p:val>
                                        </p:tav>
                                      </p:tavLst>
                                    </p:anim>
                                    <p:anim calcmode="lin" valueType="num">
                                      <p:cBhvr>
                                        <p:cTn id="50" dur="164" tmFilter="0, 0; 0.125,0.2665; 0.25,0.4; 0.375,0.465; 0.5,0.5;  0.625,0.535; 0.75,0.6; 0.875,0.7335; 1,1">
                                          <p:stCondLst>
                                            <p:cond delay="1656"/>
                                          </p:stCondLst>
                                        </p:cTn>
                                        <p:tgtEl>
                                          <p:spTgt spid="4">
                                            <p:txEl>
                                              <p:pRg st="1" end="1"/>
                                            </p:txEl>
                                          </p:spTgt>
                                        </p:tgtEl>
                                        <p:attrNameLst>
                                          <p:attrName>ppt_y</p:attrName>
                                        </p:attrNameLst>
                                      </p:cBhvr>
                                      <p:tavLst>
                                        <p:tav tm="0" fmla="#ppt_y-sin(pi*$)/81">
                                          <p:val>
                                            <p:fltVal val="0"/>
                                          </p:val>
                                        </p:tav>
                                        <p:tav tm="100000">
                                          <p:val>
                                            <p:fltVal val="1"/>
                                          </p:val>
                                        </p:tav>
                                      </p:tavLst>
                                    </p:anim>
                                    <p:animScale>
                                      <p:cBhvr>
                                        <p:cTn id="51" dur="26">
                                          <p:stCondLst>
                                            <p:cond delay="650"/>
                                          </p:stCondLst>
                                        </p:cTn>
                                        <p:tgtEl>
                                          <p:spTgt spid="4">
                                            <p:txEl>
                                              <p:pRg st="1" end="1"/>
                                            </p:txEl>
                                          </p:spTgt>
                                        </p:tgtEl>
                                      </p:cBhvr>
                                      <p:to x="100000" y="60000"/>
                                    </p:animScale>
                                    <p:animScale>
                                      <p:cBhvr>
                                        <p:cTn id="52" dur="166" decel="50000">
                                          <p:stCondLst>
                                            <p:cond delay="676"/>
                                          </p:stCondLst>
                                        </p:cTn>
                                        <p:tgtEl>
                                          <p:spTgt spid="4">
                                            <p:txEl>
                                              <p:pRg st="1" end="1"/>
                                            </p:txEl>
                                          </p:spTgt>
                                        </p:tgtEl>
                                      </p:cBhvr>
                                      <p:to x="100000" y="100000"/>
                                    </p:animScale>
                                    <p:animScale>
                                      <p:cBhvr>
                                        <p:cTn id="53" dur="26">
                                          <p:stCondLst>
                                            <p:cond delay="1312"/>
                                          </p:stCondLst>
                                        </p:cTn>
                                        <p:tgtEl>
                                          <p:spTgt spid="4">
                                            <p:txEl>
                                              <p:pRg st="1" end="1"/>
                                            </p:txEl>
                                          </p:spTgt>
                                        </p:tgtEl>
                                      </p:cBhvr>
                                      <p:to x="100000" y="80000"/>
                                    </p:animScale>
                                    <p:animScale>
                                      <p:cBhvr>
                                        <p:cTn id="54" dur="166" decel="50000">
                                          <p:stCondLst>
                                            <p:cond delay="1338"/>
                                          </p:stCondLst>
                                        </p:cTn>
                                        <p:tgtEl>
                                          <p:spTgt spid="4">
                                            <p:txEl>
                                              <p:pRg st="1" end="1"/>
                                            </p:txEl>
                                          </p:spTgt>
                                        </p:tgtEl>
                                      </p:cBhvr>
                                      <p:to x="100000" y="100000"/>
                                    </p:animScale>
                                    <p:animScale>
                                      <p:cBhvr>
                                        <p:cTn id="55" dur="26">
                                          <p:stCondLst>
                                            <p:cond delay="1642"/>
                                          </p:stCondLst>
                                        </p:cTn>
                                        <p:tgtEl>
                                          <p:spTgt spid="4">
                                            <p:txEl>
                                              <p:pRg st="1" end="1"/>
                                            </p:txEl>
                                          </p:spTgt>
                                        </p:tgtEl>
                                      </p:cBhvr>
                                      <p:to x="100000" y="90000"/>
                                    </p:animScale>
                                    <p:animScale>
                                      <p:cBhvr>
                                        <p:cTn id="56" dur="166" decel="50000">
                                          <p:stCondLst>
                                            <p:cond delay="1668"/>
                                          </p:stCondLst>
                                        </p:cTn>
                                        <p:tgtEl>
                                          <p:spTgt spid="4">
                                            <p:txEl>
                                              <p:pRg st="1" end="1"/>
                                            </p:txEl>
                                          </p:spTgt>
                                        </p:tgtEl>
                                      </p:cBhvr>
                                      <p:to x="100000" y="100000"/>
                                    </p:animScale>
                                    <p:animScale>
                                      <p:cBhvr>
                                        <p:cTn id="57" dur="26">
                                          <p:stCondLst>
                                            <p:cond delay="1808"/>
                                          </p:stCondLst>
                                        </p:cTn>
                                        <p:tgtEl>
                                          <p:spTgt spid="4">
                                            <p:txEl>
                                              <p:pRg st="1" end="1"/>
                                            </p:txEl>
                                          </p:spTgt>
                                        </p:tgtEl>
                                      </p:cBhvr>
                                      <p:to x="100000" y="95000"/>
                                    </p:animScale>
                                    <p:animScale>
                                      <p:cBhvr>
                                        <p:cTn id="58" dur="166" decel="50000">
                                          <p:stCondLst>
                                            <p:cond delay="1834"/>
                                          </p:stCondLst>
                                        </p:cTn>
                                        <p:tgtEl>
                                          <p:spTgt spid="4">
                                            <p:txEl>
                                              <p:pRg st="1" end="1"/>
                                            </p:txEl>
                                          </p:spTgt>
                                        </p:tgtEl>
                                      </p:cBhvr>
                                      <p:to x="100000" y="100000"/>
                                    </p:animScale>
                                  </p:childTnLst>
                                </p:cTn>
                              </p:par>
                              <p:par>
                                <p:cTn id="59" presetID="26" presetClass="entr" presetSubtype="0" fill="hold" nodeType="withEffect">
                                  <p:stCondLst>
                                    <p:cond delay="0"/>
                                  </p:stCondLst>
                                  <p:childTnLst>
                                    <p:set>
                                      <p:cBhvr>
                                        <p:cTn id="60" dur="1" fill="hold">
                                          <p:stCondLst>
                                            <p:cond delay="0"/>
                                          </p:stCondLst>
                                        </p:cTn>
                                        <p:tgtEl>
                                          <p:spTgt spid="4">
                                            <p:txEl>
                                              <p:pRg st="2" end="2"/>
                                            </p:txEl>
                                          </p:spTgt>
                                        </p:tgtEl>
                                        <p:attrNameLst>
                                          <p:attrName>style.visibility</p:attrName>
                                        </p:attrNameLst>
                                      </p:cBhvr>
                                      <p:to>
                                        <p:strVal val="visible"/>
                                      </p:to>
                                    </p:set>
                                    <p:animEffect transition="in" filter="wipe(down)">
                                      <p:cBhvr>
                                        <p:cTn id="61" dur="580">
                                          <p:stCondLst>
                                            <p:cond delay="0"/>
                                          </p:stCondLst>
                                        </p:cTn>
                                        <p:tgtEl>
                                          <p:spTgt spid="4">
                                            <p:txEl>
                                              <p:pRg st="2" end="2"/>
                                            </p:txEl>
                                          </p:spTgt>
                                        </p:tgtEl>
                                      </p:cBhvr>
                                    </p:animEffect>
                                    <p:anim calcmode="lin" valueType="num">
                                      <p:cBhvr>
                                        <p:cTn id="62" dur="1822" tmFilter="0,0; 0.14,0.36; 0.43,0.73; 0.71,0.91; 1.0,1.0">
                                          <p:stCondLst>
                                            <p:cond delay="0"/>
                                          </p:stCondLst>
                                        </p:cTn>
                                        <p:tgtEl>
                                          <p:spTgt spid="4">
                                            <p:txEl>
                                              <p:pRg st="2" end="2"/>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4">
                                            <p:txEl>
                                              <p:pRg st="2" end="2"/>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4">
                                            <p:txEl>
                                              <p:pRg st="2" end="2"/>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4">
                                            <p:txEl>
                                              <p:pRg st="2" end="2"/>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4">
                                            <p:txEl>
                                              <p:pRg st="2" end="2"/>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4">
                                            <p:txEl>
                                              <p:pRg st="2" end="2"/>
                                            </p:txEl>
                                          </p:spTgt>
                                        </p:tgtEl>
                                      </p:cBhvr>
                                      <p:to x="100000" y="60000"/>
                                    </p:animScale>
                                    <p:animScale>
                                      <p:cBhvr>
                                        <p:cTn id="68" dur="166" decel="50000">
                                          <p:stCondLst>
                                            <p:cond delay="676"/>
                                          </p:stCondLst>
                                        </p:cTn>
                                        <p:tgtEl>
                                          <p:spTgt spid="4">
                                            <p:txEl>
                                              <p:pRg st="2" end="2"/>
                                            </p:txEl>
                                          </p:spTgt>
                                        </p:tgtEl>
                                      </p:cBhvr>
                                      <p:to x="100000" y="100000"/>
                                    </p:animScale>
                                    <p:animScale>
                                      <p:cBhvr>
                                        <p:cTn id="69" dur="26">
                                          <p:stCondLst>
                                            <p:cond delay="1312"/>
                                          </p:stCondLst>
                                        </p:cTn>
                                        <p:tgtEl>
                                          <p:spTgt spid="4">
                                            <p:txEl>
                                              <p:pRg st="2" end="2"/>
                                            </p:txEl>
                                          </p:spTgt>
                                        </p:tgtEl>
                                      </p:cBhvr>
                                      <p:to x="100000" y="80000"/>
                                    </p:animScale>
                                    <p:animScale>
                                      <p:cBhvr>
                                        <p:cTn id="70" dur="166" decel="50000">
                                          <p:stCondLst>
                                            <p:cond delay="1338"/>
                                          </p:stCondLst>
                                        </p:cTn>
                                        <p:tgtEl>
                                          <p:spTgt spid="4">
                                            <p:txEl>
                                              <p:pRg st="2" end="2"/>
                                            </p:txEl>
                                          </p:spTgt>
                                        </p:tgtEl>
                                      </p:cBhvr>
                                      <p:to x="100000" y="100000"/>
                                    </p:animScale>
                                    <p:animScale>
                                      <p:cBhvr>
                                        <p:cTn id="71" dur="26">
                                          <p:stCondLst>
                                            <p:cond delay="1642"/>
                                          </p:stCondLst>
                                        </p:cTn>
                                        <p:tgtEl>
                                          <p:spTgt spid="4">
                                            <p:txEl>
                                              <p:pRg st="2" end="2"/>
                                            </p:txEl>
                                          </p:spTgt>
                                        </p:tgtEl>
                                      </p:cBhvr>
                                      <p:to x="100000" y="90000"/>
                                    </p:animScale>
                                    <p:animScale>
                                      <p:cBhvr>
                                        <p:cTn id="72" dur="166" decel="50000">
                                          <p:stCondLst>
                                            <p:cond delay="1668"/>
                                          </p:stCondLst>
                                        </p:cTn>
                                        <p:tgtEl>
                                          <p:spTgt spid="4">
                                            <p:txEl>
                                              <p:pRg st="2" end="2"/>
                                            </p:txEl>
                                          </p:spTgt>
                                        </p:tgtEl>
                                      </p:cBhvr>
                                      <p:to x="100000" y="100000"/>
                                    </p:animScale>
                                    <p:animScale>
                                      <p:cBhvr>
                                        <p:cTn id="73" dur="26">
                                          <p:stCondLst>
                                            <p:cond delay="1808"/>
                                          </p:stCondLst>
                                        </p:cTn>
                                        <p:tgtEl>
                                          <p:spTgt spid="4">
                                            <p:txEl>
                                              <p:pRg st="2" end="2"/>
                                            </p:txEl>
                                          </p:spTgt>
                                        </p:tgtEl>
                                      </p:cBhvr>
                                      <p:to x="100000" y="95000"/>
                                    </p:animScale>
                                    <p:animScale>
                                      <p:cBhvr>
                                        <p:cTn id="74" dur="166" decel="50000">
                                          <p:stCondLst>
                                            <p:cond delay="1834"/>
                                          </p:stCondLst>
                                        </p:cTn>
                                        <p:tgtEl>
                                          <p:spTgt spid="4">
                                            <p:txEl>
                                              <p:pRg st="2" end="2"/>
                                            </p:txEl>
                                          </p:spTgt>
                                        </p:tgtEl>
                                      </p:cBhvr>
                                      <p:to x="100000" y="100000"/>
                                    </p:animScale>
                                  </p:childTnLst>
                                </p:cTn>
                              </p:par>
                              <p:par>
                                <p:cTn id="75" presetID="26" presetClass="entr" presetSubtype="0" fill="hold" nodeType="withEffect">
                                  <p:stCondLst>
                                    <p:cond delay="0"/>
                                  </p:stCondLst>
                                  <p:childTnLst>
                                    <p:set>
                                      <p:cBhvr>
                                        <p:cTn id="76" dur="1" fill="hold">
                                          <p:stCondLst>
                                            <p:cond delay="0"/>
                                          </p:stCondLst>
                                        </p:cTn>
                                        <p:tgtEl>
                                          <p:spTgt spid="4">
                                            <p:txEl>
                                              <p:pRg st="4" end="4"/>
                                            </p:txEl>
                                          </p:spTgt>
                                        </p:tgtEl>
                                        <p:attrNameLst>
                                          <p:attrName>style.visibility</p:attrName>
                                        </p:attrNameLst>
                                      </p:cBhvr>
                                      <p:to>
                                        <p:strVal val="visible"/>
                                      </p:to>
                                    </p:set>
                                    <p:animEffect transition="in" filter="wipe(down)">
                                      <p:cBhvr>
                                        <p:cTn id="77" dur="580">
                                          <p:stCondLst>
                                            <p:cond delay="0"/>
                                          </p:stCondLst>
                                        </p:cTn>
                                        <p:tgtEl>
                                          <p:spTgt spid="4">
                                            <p:txEl>
                                              <p:pRg st="4" end="4"/>
                                            </p:txEl>
                                          </p:spTgt>
                                        </p:tgtEl>
                                      </p:cBhvr>
                                    </p:animEffect>
                                    <p:anim calcmode="lin" valueType="num">
                                      <p:cBhvr>
                                        <p:cTn id="78" dur="1822" tmFilter="0,0; 0.14,0.36; 0.43,0.73; 0.71,0.91; 1.0,1.0">
                                          <p:stCondLst>
                                            <p:cond delay="0"/>
                                          </p:stCondLst>
                                        </p:cTn>
                                        <p:tgtEl>
                                          <p:spTgt spid="4">
                                            <p:txEl>
                                              <p:pRg st="4" end="4"/>
                                            </p:txEl>
                                          </p:spTgt>
                                        </p:tgtEl>
                                        <p:attrNameLst>
                                          <p:attrName>ppt_x</p:attrName>
                                        </p:attrNameLst>
                                      </p:cBhvr>
                                      <p:tavLst>
                                        <p:tav tm="0">
                                          <p:val>
                                            <p:strVal val="#ppt_x-0.25"/>
                                          </p:val>
                                        </p:tav>
                                        <p:tav tm="100000">
                                          <p:val>
                                            <p:strVal val="#ppt_x"/>
                                          </p:val>
                                        </p:tav>
                                      </p:tavLst>
                                    </p:anim>
                                    <p:anim calcmode="lin" valueType="num">
                                      <p:cBhvr>
                                        <p:cTn id="79" dur="664" tmFilter="0.0,0.0; 0.25,0.07; 0.50,0.2; 0.75,0.467; 1.0,1.0">
                                          <p:stCondLst>
                                            <p:cond delay="0"/>
                                          </p:stCondLst>
                                        </p:cTn>
                                        <p:tgtEl>
                                          <p:spTgt spid="4">
                                            <p:txEl>
                                              <p:pRg st="4" end="4"/>
                                            </p:txEl>
                                          </p:spTgt>
                                        </p:tgtEl>
                                        <p:attrNameLst>
                                          <p:attrName>ppt_y</p:attrName>
                                        </p:attrNameLst>
                                      </p:cBhvr>
                                      <p:tavLst>
                                        <p:tav tm="0" fmla="#ppt_y-sin(pi*$)/3">
                                          <p:val>
                                            <p:fltVal val="0.5"/>
                                          </p:val>
                                        </p:tav>
                                        <p:tav tm="100000">
                                          <p:val>
                                            <p:fltVal val="1"/>
                                          </p:val>
                                        </p:tav>
                                      </p:tavLst>
                                    </p:anim>
                                    <p:anim calcmode="lin" valueType="num">
                                      <p:cBhvr>
                                        <p:cTn id="80" dur="664" tmFilter="0, 0; 0.125,0.2665; 0.25,0.4; 0.375,0.465; 0.5,0.5;  0.625,0.535; 0.75,0.6; 0.875,0.7335; 1,1">
                                          <p:stCondLst>
                                            <p:cond delay="664"/>
                                          </p:stCondLst>
                                        </p:cTn>
                                        <p:tgtEl>
                                          <p:spTgt spid="4">
                                            <p:txEl>
                                              <p:pRg st="4" end="4"/>
                                            </p:txEl>
                                          </p:spTgt>
                                        </p:tgtEl>
                                        <p:attrNameLst>
                                          <p:attrName>ppt_y</p:attrName>
                                        </p:attrNameLst>
                                      </p:cBhvr>
                                      <p:tavLst>
                                        <p:tav tm="0" fmla="#ppt_y-sin(pi*$)/9">
                                          <p:val>
                                            <p:fltVal val="0"/>
                                          </p:val>
                                        </p:tav>
                                        <p:tav tm="100000">
                                          <p:val>
                                            <p:fltVal val="1"/>
                                          </p:val>
                                        </p:tav>
                                      </p:tavLst>
                                    </p:anim>
                                    <p:anim calcmode="lin" valueType="num">
                                      <p:cBhvr>
                                        <p:cTn id="81" dur="332" tmFilter="0, 0; 0.125,0.2665; 0.25,0.4; 0.375,0.465; 0.5,0.5;  0.625,0.535; 0.75,0.6; 0.875,0.7335; 1,1">
                                          <p:stCondLst>
                                            <p:cond delay="1324"/>
                                          </p:stCondLst>
                                        </p:cTn>
                                        <p:tgtEl>
                                          <p:spTgt spid="4">
                                            <p:txEl>
                                              <p:pRg st="4" end="4"/>
                                            </p:txEl>
                                          </p:spTgt>
                                        </p:tgtEl>
                                        <p:attrNameLst>
                                          <p:attrName>ppt_y</p:attrName>
                                        </p:attrNameLst>
                                      </p:cBhvr>
                                      <p:tavLst>
                                        <p:tav tm="0" fmla="#ppt_y-sin(pi*$)/27">
                                          <p:val>
                                            <p:fltVal val="0"/>
                                          </p:val>
                                        </p:tav>
                                        <p:tav tm="100000">
                                          <p:val>
                                            <p:fltVal val="1"/>
                                          </p:val>
                                        </p:tav>
                                      </p:tavLst>
                                    </p:anim>
                                    <p:anim calcmode="lin" valueType="num">
                                      <p:cBhvr>
                                        <p:cTn id="82" dur="164" tmFilter="0, 0; 0.125,0.2665; 0.25,0.4; 0.375,0.465; 0.5,0.5;  0.625,0.535; 0.75,0.6; 0.875,0.7335; 1,1">
                                          <p:stCondLst>
                                            <p:cond delay="1656"/>
                                          </p:stCondLst>
                                        </p:cTn>
                                        <p:tgtEl>
                                          <p:spTgt spid="4">
                                            <p:txEl>
                                              <p:pRg st="4" end="4"/>
                                            </p:txEl>
                                          </p:spTgt>
                                        </p:tgtEl>
                                        <p:attrNameLst>
                                          <p:attrName>ppt_y</p:attrName>
                                        </p:attrNameLst>
                                      </p:cBhvr>
                                      <p:tavLst>
                                        <p:tav tm="0" fmla="#ppt_y-sin(pi*$)/81">
                                          <p:val>
                                            <p:fltVal val="0"/>
                                          </p:val>
                                        </p:tav>
                                        <p:tav tm="100000">
                                          <p:val>
                                            <p:fltVal val="1"/>
                                          </p:val>
                                        </p:tav>
                                      </p:tavLst>
                                    </p:anim>
                                    <p:animScale>
                                      <p:cBhvr>
                                        <p:cTn id="83" dur="26">
                                          <p:stCondLst>
                                            <p:cond delay="650"/>
                                          </p:stCondLst>
                                        </p:cTn>
                                        <p:tgtEl>
                                          <p:spTgt spid="4">
                                            <p:txEl>
                                              <p:pRg st="4" end="4"/>
                                            </p:txEl>
                                          </p:spTgt>
                                        </p:tgtEl>
                                      </p:cBhvr>
                                      <p:to x="100000" y="60000"/>
                                    </p:animScale>
                                    <p:animScale>
                                      <p:cBhvr>
                                        <p:cTn id="84" dur="166" decel="50000">
                                          <p:stCondLst>
                                            <p:cond delay="676"/>
                                          </p:stCondLst>
                                        </p:cTn>
                                        <p:tgtEl>
                                          <p:spTgt spid="4">
                                            <p:txEl>
                                              <p:pRg st="4" end="4"/>
                                            </p:txEl>
                                          </p:spTgt>
                                        </p:tgtEl>
                                      </p:cBhvr>
                                      <p:to x="100000" y="100000"/>
                                    </p:animScale>
                                    <p:animScale>
                                      <p:cBhvr>
                                        <p:cTn id="85" dur="26">
                                          <p:stCondLst>
                                            <p:cond delay="1312"/>
                                          </p:stCondLst>
                                        </p:cTn>
                                        <p:tgtEl>
                                          <p:spTgt spid="4">
                                            <p:txEl>
                                              <p:pRg st="4" end="4"/>
                                            </p:txEl>
                                          </p:spTgt>
                                        </p:tgtEl>
                                      </p:cBhvr>
                                      <p:to x="100000" y="80000"/>
                                    </p:animScale>
                                    <p:animScale>
                                      <p:cBhvr>
                                        <p:cTn id="86" dur="166" decel="50000">
                                          <p:stCondLst>
                                            <p:cond delay="1338"/>
                                          </p:stCondLst>
                                        </p:cTn>
                                        <p:tgtEl>
                                          <p:spTgt spid="4">
                                            <p:txEl>
                                              <p:pRg st="4" end="4"/>
                                            </p:txEl>
                                          </p:spTgt>
                                        </p:tgtEl>
                                      </p:cBhvr>
                                      <p:to x="100000" y="100000"/>
                                    </p:animScale>
                                    <p:animScale>
                                      <p:cBhvr>
                                        <p:cTn id="87" dur="26">
                                          <p:stCondLst>
                                            <p:cond delay="1642"/>
                                          </p:stCondLst>
                                        </p:cTn>
                                        <p:tgtEl>
                                          <p:spTgt spid="4">
                                            <p:txEl>
                                              <p:pRg st="4" end="4"/>
                                            </p:txEl>
                                          </p:spTgt>
                                        </p:tgtEl>
                                      </p:cBhvr>
                                      <p:to x="100000" y="90000"/>
                                    </p:animScale>
                                    <p:animScale>
                                      <p:cBhvr>
                                        <p:cTn id="88" dur="166" decel="50000">
                                          <p:stCondLst>
                                            <p:cond delay="1668"/>
                                          </p:stCondLst>
                                        </p:cTn>
                                        <p:tgtEl>
                                          <p:spTgt spid="4">
                                            <p:txEl>
                                              <p:pRg st="4" end="4"/>
                                            </p:txEl>
                                          </p:spTgt>
                                        </p:tgtEl>
                                      </p:cBhvr>
                                      <p:to x="100000" y="100000"/>
                                    </p:animScale>
                                    <p:animScale>
                                      <p:cBhvr>
                                        <p:cTn id="89" dur="26">
                                          <p:stCondLst>
                                            <p:cond delay="1808"/>
                                          </p:stCondLst>
                                        </p:cTn>
                                        <p:tgtEl>
                                          <p:spTgt spid="4">
                                            <p:txEl>
                                              <p:pRg st="4" end="4"/>
                                            </p:txEl>
                                          </p:spTgt>
                                        </p:tgtEl>
                                      </p:cBhvr>
                                      <p:to x="100000" y="95000"/>
                                    </p:animScale>
                                    <p:animScale>
                                      <p:cBhvr>
                                        <p:cTn id="90" dur="166" decel="50000">
                                          <p:stCondLst>
                                            <p:cond delay="1834"/>
                                          </p:stCondLst>
                                        </p:cTn>
                                        <p:tgtEl>
                                          <p:spTgt spid="4">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533400" y="0"/>
            <a:ext cx="8305800" cy="457200"/>
          </a:xfrm>
        </p:spPr>
        <p:style>
          <a:lnRef idx="3">
            <a:schemeClr val="lt1"/>
          </a:lnRef>
          <a:fillRef idx="1">
            <a:schemeClr val="accent1"/>
          </a:fillRef>
          <a:effectRef idx="1">
            <a:schemeClr val="accent1"/>
          </a:effectRef>
          <a:fontRef idx="minor">
            <a:schemeClr val="lt1"/>
          </a:fontRef>
        </p:style>
        <p:txBody>
          <a:bodyPr>
            <a:normAutofit/>
          </a:bodyPr>
          <a:lstStyle/>
          <a:p>
            <a:r>
              <a:rPr lang="en-US" sz="2400" b="1" dirty="0">
                <a:latin typeface="Calibri" pitchFamily="34" charset="0"/>
              </a:rPr>
              <a:t>Process Control Block</a:t>
            </a:r>
          </a:p>
        </p:txBody>
      </p:sp>
      <p:sp>
        <p:nvSpPr>
          <p:cNvPr id="7" name="Content Placeholder 2"/>
          <p:cNvSpPr>
            <a:spLocks noGrp="1"/>
          </p:cNvSpPr>
          <p:nvPr>
            <p:ph idx="1"/>
          </p:nvPr>
        </p:nvSpPr>
        <p:spPr>
          <a:xfrm>
            <a:off x="152400" y="647700"/>
            <a:ext cx="4267200" cy="5905500"/>
          </a:xfrm>
        </p:spPr>
        <p:style>
          <a:lnRef idx="2">
            <a:schemeClr val="accent1"/>
          </a:lnRef>
          <a:fillRef idx="1">
            <a:schemeClr val="lt1"/>
          </a:fillRef>
          <a:effectRef idx="0">
            <a:schemeClr val="accent1"/>
          </a:effectRef>
          <a:fontRef idx="minor">
            <a:schemeClr val="dk1"/>
          </a:fontRef>
        </p:style>
        <p:txBody>
          <a:bodyPr>
            <a:noAutofit/>
          </a:bodyPr>
          <a:lstStyle/>
          <a:p>
            <a:r>
              <a:rPr lang="en-US" sz="2200" dirty="0">
                <a:latin typeface="Calibri" pitchFamily="34" charset="0"/>
              </a:rPr>
              <a:t>Contains the process elements</a:t>
            </a:r>
          </a:p>
          <a:p>
            <a:r>
              <a:rPr lang="en-US" sz="2200" dirty="0">
                <a:latin typeface="Calibri" pitchFamily="34" charset="0"/>
              </a:rPr>
              <a:t>Created and manage by the operating system</a:t>
            </a:r>
          </a:p>
          <a:p>
            <a:r>
              <a:rPr lang="en-US" sz="2200" dirty="0">
                <a:latin typeface="Calibri" pitchFamily="34" charset="0"/>
              </a:rPr>
              <a:t>Allows support for multiple processes</a:t>
            </a:r>
          </a:p>
          <a:p>
            <a:r>
              <a:rPr lang="en-NZ" sz="2200" dirty="0">
                <a:latin typeface="Calibri" pitchFamily="34" charset="0"/>
              </a:rPr>
              <a:t>Emphasise that the Process Control Block contains sufficient information so that it is possible to interrupt a running process and later resume execution as if the interruption had not occurred.</a:t>
            </a:r>
          </a:p>
          <a:p>
            <a:r>
              <a:rPr lang="en-US" sz="2200" dirty="0">
                <a:latin typeface="Calibri" pitchFamily="34" charset="0"/>
              </a:rPr>
              <a:t>(</a:t>
            </a:r>
            <a:r>
              <a:rPr lang="en-US" sz="2200" b="1" dirty="0">
                <a:latin typeface="Calibri" pitchFamily="34" charset="0"/>
              </a:rPr>
              <a:t>Figure 3.1</a:t>
            </a:r>
            <a:r>
              <a:rPr lang="en-US" sz="2200" dirty="0">
                <a:latin typeface="Calibri" pitchFamily="34" charset="0"/>
              </a:rPr>
              <a:t>) shows process control block that is created and managed by the OS.</a:t>
            </a:r>
          </a:p>
          <a:p>
            <a:endParaRPr lang="en-US" sz="2200" dirty="0">
              <a:latin typeface="Calibri" pitchFamily="34" charset="0"/>
            </a:endParaRPr>
          </a:p>
          <a:p>
            <a:endParaRPr lang="en-US" sz="2200" dirty="0">
              <a:latin typeface="Calibri" pitchFamily="34" charset="0"/>
            </a:endParaRPr>
          </a:p>
        </p:txBody>
      </p:sp>
      <p:pic>
        <p:nvPicPr>
          <p:cNvPr id="8" name="Content Placeholder 3" descr="Fig03_01.gif"/>
          <p:cNvPicPr>
            <a:picLocks noChangeAspect="1"/>
          </p:cNvPicPr>
          <p:nvPr/>
        </p:nvPicPr>
        <p:blipFill>
          <a:blip r:embed="rId2"/>
          <a:srcRect/>
          <a:stretch>
            <a:fillRect/>
          </a:stretch>
        </p:blipFill>
        <p:spPr bwMode="auto">
          <a:xfrm>
            <a:off x="4572000" y="1066800"/>
            <a:ext cx="4419600" cy="5638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mc:AlternateContent xmlns:mc="http://schemas.openxmlformats.org/markup-compatibility/2006">
    <mc:Choice xmlns=""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457200" y="76200"/>
            <a:ext cx="8305800" cy="457200"/>
          </a:xfrm>
        </p:spPr>
        <p:style>
          <a:lnRef idx="3">
            <a:schemeClr val="lt1"/>
          </a:lnRef>
          <a:fillRef idx="1">
            <a:schemeClr val="accent1"/>
          </a:fillRef>
          <a:effectRef idx="1">
            <a:schemeClr val="accent1"/>
          </a:effectRef>
          <a:fontRef idx="minor">
            <a:schemeClr val="lt1"/>
          </a:fontRef>
        </p:style>
        <p:txBody>
          <a:bodyPr>
            <a:normAutofit/>
          </a:bodyPr>
          <a:lstStyle/>
          <a:p>
            <a:r>
              <a:rPr lang="en-US" sz="2400" b="1" dirty="0">
                <a:latin typeface="Calibri" pitchFamily="34" charset="0"/>
              </a:rPr>
              <a:t>Process Control Block</a:t>
            </a:r>
          </a:p>
        </p:txBody>
      </p:sp>
      <p:sp>
        <p:nvSpPr>
          <p:cNvPr id="12291" name="Content Placeholder 2"/>
          <p:cNvSpPr>
            <a:spLocks noGrp="1"/>
          </p:cNvSpPr>
          <p:nvPr>
            <p:ph idx="1"/>
          </p:nvPr>
        </p:nvSpPr>
        <p:spPr>
          <a:xfrm>
            <a:off x="0" y="762000"/>
            <a:ext cx="9067800" cy="5562600"/>
          </a:xfrm>
        </p:spPr>
        <p:style>
          <a:lnRef idx="2">
            <a:schemeClr val="accent1"/>
          </a:lnRef>
          <a:fillRef idx="1">
            <a:schemeClr val="lt1"/>
          </a:fillRef>
          <a:effectRef idx="0">
            <a:schemeClr val="accent1"/>
          </a:effectRef>
          <a:fontRef idx="minor">
            <a:schemeClr val="dk1"/>
          </a:fontRef>
        </p:style>
        <p:txBody>
          <a:bodyPr>
            <a:noAutofit/>
          </a:bodyPr>
          <a:lstStyle/>
          <a:p>
            <a:pPr>
              <a:spcBef>
                <a:spcPts val="0"/>
              </a:spcBef>
            </a:pPr>
            <a:r>
              <a:rPr lang="en-US" sz="2000" dirty="0">
                <a:latin typeface="Calibri" pitchFamily="34" charset="0"/>
              </a:rPr>
              <a:t>While the program is executing, this process can be uniquely characterized by a</a:t>
            </a:r>
          </a:p>
          <a:p>
            <a:pPr>
              <a:spcBef>
                <a:spcPts val="0"/>
              </a:spcBef>
              <a:buNone/>
            </a:pPr>
            <a:r>
              <a:rPr lang="en-US" sz="2000" dirty="0">
                <a:latin typeface="Calibri" pitchFamily="34" charset="0"/>
              </a:rPr>
              <a:t>       number of elements, including the following:</a:t>
            </a:r>
          </a:p>
          <a:p>
            <a:pPr>
              <a:spcBef>
                <a:spcPts val="0"/>
              </a:spcBef>
            </a:pPr>
            <a:r>
              <a:rPr lang="en-US" sz="2000" b="1" dirty="0">
                <a:latin typeface="Calibri" pitchFamily="34" charset="0"/>
              </a:rPr>
              <a:t>Identifier:	</a:t>
            </a:r>
          </a:p>
          <a:p>
            <a:pPr lvl="1">
              <a:spcBef>
                <a:spcPts val="0"/>
              </a:spcBef>
            </a:pPr>
            <a:r>
              <a:rPr lang="en-US" sz="2000" b="1" dirty="0">
                <a:latin typeface="Calibri" pitchFamily="34" charset="0"/>
              </a:rPr>
              <a:t> </a:t>
            </a:r>
            <a:r>
              <a:rPr lang="en-US" sz="2000" dirty="0">
                <a:latin typeface="Calibri" pitchFamily="34" charset="0"/>
              </a:rPr>
              <a:t>A unique identifier associated with this process, to distinguish it from all other processes.</a:t>
            </a:r>
          </a:p>
          <a:p>
            <a:pPr>
              <a:spcBef>
                <a:spcPts val="0"/>
              </a:spcBef>
            </a:pPr>
            <a:r>
              <a:rPr lang="en-US" sz="2000" b="1" dirty="0">
                <a:latin typeface="Calibri" pitchFamily="34" charset="0"/>
              </a:rPr>
              <a:t>State: </a:t>
            </a:r>
          </a:p>
          <a:p>
            <a:pPr lvl="1">
              <a:spcBef>
                <a:spcPts val="0"/>
              </a:spcBef>
            </a:pPr>
            <a:r>
              <a:rPr lang="en-US" sz="2000" dirty="0">
                <a:latin typeface="Calibri" pitchFamily="34" charset="0"/>
              </a:rPr>
              <a:t>If the process is currently executing, it is in the running state.</a:t>
            </a:r>
          </a:p>
          <a:p>
            <a:pPr>
              <a:spcBef>
                <a:spcPts val="0"/>
              </a:spcBef>
            </a:pPr>
            <a:r>
              <a:rPr lang="en-US" sz="2000" b="1" dirty="0">
                <a:latin typeface="Calibri" pitchFamily="34" charset="0"/>
              </a:rPr>
              <a:t>Priority: </a:t>
            </a:r>
          </a:p>
          <a:p>
            <a:pPr lvl="1">
              <a:spcBef>
                <a:spcPts val="0"/>
              </a:spcBef>
            </a:pPr>
            <a:r>
              <a:rPr lang="en-US" sz="2000" dirty="0">
                <a:latin typeface="Calibri" pitchFamily="34" charset="0"/>
              </a:rPr>
              <a:t>Priority level relative to other processes.</a:t>
            </a:r>
          </a:p>
          <a:p>
            <a:pPr>
              <a:spcBef>
                <a:spcPts val="0"/>
              </a:spcBef>
            </a:pPr>
            <a:r>
              <a:rPr lang="en-US" sz="2000" b="1" dirty="0">
                <a:latin typeface="Calibri" pitchFamily="34" charset="0"/>
              </a:rPr>
              <a:t>Program counter: </a:t>
            </a:r>
          </a:p>
          <a:p>
            <a:pPr lvl="1">
              <a:spcBef>
                <a:spcPts val="0"/>
              </a:spcBef>
            </a:pPr>
            <a:r>
              <a:rPr lang="en-US" sz="2000" dirty="0">
                <a:latin typeface="Calibri" pitchFamily="34" charset="0"/>
              </a:rPr>
              <a:t>The address of the next instruction in the program to be executed.</a:t>
            </a:r>
          </a:p>
          <a:p>
            <a:pPr>
              <a:spcBef>
                <a:spcPts val="0"/>
              </a:spcBef>
            </a:pPr>
            <a:r>
              <a:rPr lang="en-US" sz="2000" b="1" dirty="0">
                <a:latin typeface="Calibri" pitchFamily="34" charset="0"/>
              </a:rPr>
              <a:t>Memory pointers</a:t>
            </a:r>
            <a:r>
              <a:rPr lang="en-US" sz="2000" dirty="0">
                <a:latin typeface="Calibri" pitchFamily="34" charset="0"/>
              </a:rPr>
              <a:t>: </a:t>
            </a:r>
          </a:p>
          <a:p>
            <a:pPr lvl="1">
              <a:spcBef>
                <a:spcPts val="0"/>
              </a:spcBef>
            </a:pPr>
            <a:r>
              <a:rPr lang="en-US" sz="2000" dirty="0">
                <a:latin typeface="Calibri" pitchFamily="34" charset="0"/>
              </a:rPr>
              <a:t>Includes pointers to the program code and data associated  with this process, plus any memory blocks shared with other processes. </a:t>
            </a:r>
            <a:r>
              <a:rPr lang="en-US" sz="2000" b="1" dirty="0">
                <a:latin typeface="Calibri" pitchFamily="34" charset="0"/>
              </a:rPr>
              <a:t> </a:t>
            </a:r>
          </a:p>
          <a:p>
            <a:r>
              <a:rPr lang="en-US" sz="2000" b="1" dirty="0">
                <a:latin typeface="Calibri" pitchFamily="34" charset="0"/>
              </a:rPr>
              <a:t>Context data: </a:t>
            </a:r>
          </a:p>
          <a:p>
            <a:pPr lvl="1"/>
            <a:r>
              <a:rPr lang="en-US" sz="2000" dirty="0">
                <a:latin typeface="Calibri" pitchFamily="34" charset="0"/>
              </a:rPr>
              <a:t>These are data that are present in registers in the processor while  the process is executing.</a:t>
            </a:r>
          </a:p>
          <a:p>
            <a:pPr lvl="1">
              <a:lnSpc>
                <a:spcPct val="90000"/>
              </a:lnSpc>
            </a:pPr>
            <a:endParaRPr lang="en-US" sz="2000" dirty="0">
              <a:latin typeface="Calibri" pitchFamily="34" charset="0"/>
            </a:endParaRP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81000" y="685800"/>
            <a:ext cx="3657600" cy="440120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buFont typeface="Arial" pitchFamily="34" charset="0"/>
              <a:buChar char="•"/>
            </a:pPr>
            <a:r>
              <a:rPr lang="en-US" sz="2000" b="1" dirty="0">
                <a:latin typeface="Calibri" pitchFamily="34" charset="0"/>
              </a:rPr>
              <a:t>I/O status information:</a:t>
            </a:r>
            <a:r>
              <a:rPr lang="en-US" sz="2000" dirty="0">
                <a:latin typeface="Calibri" pitchFamily="34" charset="0"/>
              </a:rPr>
              <a:t> </a:t>
            </a:r>
          </a:p>
          <a:p>
            <a:pPr lvl="1">
              <a:buFont typeface="Calibri" pitchFamily="34" charset="0"/>
              <a:buChar char="―"/>
            </a:pPr>
            <a:r>
              <a:rPr lang="en-US" sz="2000" dirty="0">
                <a:latin typeface="Calibri" pitchFamily="34" charset="0"/>
              </a:rPr>
              <a:t>Includes outstanding I/O requests, I/O devices assigned to this process, a list of </a:t>
            </a:r>
          </a:p>
          <a:p>
            <a:pPr lvl="1"/>
            <a:r>
              <a:rPr lang="en-US" sz="2000" dirty="0">
                <a:latin typeface="Calibri" pitchFamily="34" charset="0"/>
              </a:rPr>
              <a:t>    files in use by the process, and so on.</a:t>
            </a:r>
          </a:p>
          <a:p>
            <a:pPr lvl="1"/>
            <a:endParaRPr lang="en-US" sz="2000" dirty="0">
              <a:latin typeface="Calibri" pitchFamily="34" charset="0"/>
            </a:endParaRPr>
          </a:p>
          <a:p>
            <a:pPr>
              <a:buFont typeface="Arial" pitchFamily="34" charset="0"/>
              <a:buChar char="•"/>
            </a:pPr>
            <a:r>
              <a:rPr lang="en-US" sz="2000" b="1" dirty="0">
                <a:latin typeface="Calibri" pitchFamily="34" charset="0"/>
              </a:rPr>
              <a:t>Accounting information: </a:t>
            </a:r>
          </a:p>
          <a:p>
            <a:pPr lvl="1">
              <a:buFont typeface="Calibri" pitchFamily="34" charset="0"/>
              <a:buChar char="—"/>
            </a:pPr>
            <a:r>
              <a:rPr lang="en-US" sz="2000" dirty="0">
                <a:latin typeface="Calibri" pitchFamily="34" charset="0"/>
              </a:rPr>
              <a:t>May include the amount of processor time and clock time used, time limits,  </a:t>
            </a:r>
          </a:p>
          <a:p>
            <a:pPr lvl="1"/>
            <a:r>
              <a:rPr lang="en-US" sz="2000" dirty="0">
                <a:latin typeface="Calibri" pitchFamily="34" charset="0"/>
              </a:rPr>
              <a:t>    account numbers, and so on.</a:t>
            </a:r>
          </a:p>
        </p:txBody>
      </p:sp>
    </p:spTree>
  </p:cSld>
  <p:clrMapOvr>
    <a:masterClrMapping/>
  </p:clrMapOvr>
  <mc:AlternateContent xmlns:mc="http://schemas.openxmlformats.org/markup-compatibility/2006">
    <mc:Choice xmlns=""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228600" y="46038"/>
            <a:ext cx="8229600" cy="487362"/>
          </a:xfrm>
        </p:spPr>
        <p:style>
          <a:lnRef idx="3">
            <a:schemeClr val="lt1"/>
          </a:lnRef>
          <a:fillRef idx="1">
            <a:schemeClr val="accent1"/>
          </a:fillRef>
          <a:effectRef idx="1">
            <a:schemeClr val="accent1"/>
          </a:effectRef>
          <a:fontRef idx="minor">
            <a:schemeClr val="lt1"/>
          </a:fontRef>
        </p:style>
        <p:txBody>
          <a:bodyPr>
            <a:normAutofit/>
          </a:bodyPr>
          <a:lstStyle/>
          <a:p>
            <a:r>
              <a:rPr lang="en-US" sz="2400" b="1" dirty="0">
                <a:latin typeface="Calibri" pitchFamily="34" charset="0"/>
              </a:rPr>
              <a:t>Trace of the Process</a:t>
            </a:r>
          </a:p>
        </p:txBody>
      </p:sp>
      <p:sp>
        <p:nvSpPr>
          <p:cNvPr id="15363" name="Content Placeholder 2"/>
          <p:cNvSpPr>
            <a:spLocks noGrp="1"/>
          </p:cNvSpPr>
          <p:nvPr>
            <p:ph idx="1"/>
          </p:nvPr>
        </p:nvSpPr>
        <p:spPr>
          <a:xfrm>
            <a:off x="0" y="838200"/>
            <a:ext cx="9144000" cy="2209800"/>
          </a:xfrm>
        </p:spPr>
        <p:style>
          <a:lnRef idx="2">
            <a:schemeClr val="accent1"/>
          </a:lnRef>
          <a:fillRef idx="1">
            <a:schemeClr val="lt1"/>
          </a:fillRef>
          <a:effectRef idx="0">
            <a:schemeClr val="accent1"/>
          </a:effectRef>
          <a:fontRef idx="minor">
            <a:schemeClr val="dk1"/>
          </a:fontRef>
        </p:style>
        <p:txBody>
          <a:bodyPr>
            <a:normAutofit lnSpcReduction="10000"/>
          </a:bodyPr>
          <a:lstStyle/>
          <a:p>
            <a:r>
              <a:rPr lang="en-US" sz="2000" b="1" dirty="0">
                <a:latin typeface="Calibri" pitchFamily="34" charset="0"/>
              </a:rPr>
              <a:t>Trace:- </a:t>
            </a:r>
          </a:p>
          <a:p>
            <a:pPr lvl="1"/>
            <a:r>
              <a:rPr lang="en-US" sz="2000" dirty="0">
                <a:latin typeface="Calibri" pitchFamily="34" charset="0"/>
              </a:rPr>
              <a:t>The behavior of an individual process is shown by listing the sequence of instructions that are executed This list is called a </a:t>
            </a:r>
            <a:r>
              <a:rPr lang="en-US" sz="2000" b="1" dirty="0">
                <a:latin typeface="Calibri" pitchFamily="34" charset="0"/>
              </a:rPr>
              <a:t>Trace.</a:t>
            </a:r>
            <a:endParaRPr lang="en-US" sz="2000" dirty="0">
              <a:latin typeface="Calibri" pitchFamily="34" charset="0"/>
            </a:endParaRPr>
          </a:p>
          <a:p>
            <a:r>
              <a:rPr lang="en-US" sz="2000" b="1" dirty="0">
                <a:latin typeface="Calibri" pitchFamily="34" charset="0"/>
              </a:rPr>
              <a:t>Dispatcher:-</a:t>
            </a:r>
          </a:p>
          <a:p>
            <a:pPr lvl="1"/>
            <a:r>
              <a:rPr lang="en-US" sz="2000" dirty="0">
                <a:latin typeface="Calibri" pitchFamily="34" charset="0"/>
              </a:rPr>
              <a:t>It  is a small program which switches the processor from one process to another.</a:t>
            </a:r>
          </a:p>
          <a:p>
            <a:endParaRPr lang="en-US" sz="2000" dirty="0">
              <a:latin typeface="Calibri" pitchFamily="34" charset="0"/>
            </a:endParaRPr>
          </a:p>
        </p:txBody>
      </p:sp>
      <p:sp>
        <p:nvSpPr>
          <p:cNvPr id="4" name="Title 1"/>
          <p:cNvSpPr txBox="1">
            <a:spLocks/>
          </p:cNvSpPr>
          <p:nvPr/>
        </p:nvSpPr>
        <p:spPr>
          <a:xfrm>
            <a:off x="3505200" y="3246438"/>
            <a:ext cx="5181600" cy="411162"/>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NZ" sz="2200" b="1" i="0" u="none" strike="noStrike" kern="1200" cap="none" spc="0" normalizeH="0" baseline="0" noProof="0" dirty="0">
                <a:ln>
                  <a:noFill/>
                </a:ln>
                <a:solidFill>
                  <a:schemeClr val="tx1"/>
                </a:solidFill>
                <a:effectLst/>
                <a:uLnTx/>
                <a:uFillTx/>
                <a:latin typeface="Calibri" pitchFamily="34" charset="0"/>
                <a:ea typeface="+mn-ea"/>
                <a:cs typeface="+mn-cs"/>
              </a:rPr>
              <a:t>Process Execution Example</a:t>
            </a:r>
          </a:p>
        </p:txBody>
      </p:sp>
      <p:sp>
        <p:nvSpPr>
          <p:cNvPr id="5" name="Content Placeholder 37"/>
          <p:cNvSpPr txBox="1">
            <a:spLocks/>
          </p:cNvSpPr>
          <p:nvPr/>
        </p:nvSpPr>
        <p:spPr>
          <a:xfrm>
            <a:off x="3505200" y="3886200"/>
            <a:ext cx="5410200" cy="19050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NZ" sz="2200" b="0" i="0" u="none" strike="noStrike" kern="1200" cap="none" spc="0" normalizeH="0" baseline="0" noProof="0" dirty="0">
                <a:ln>
                  <a:noFill/>
                </a:ln>
                <a:solidFill>
                  <a:schemeClr val="dk1"/>
                </a:solidFill>
                <a:effectLst/>
                <a:uLnTx/>
                <a:uFillTx/>
                <a:latin typeface="Calibri" pitchFamily="34" charset="0"/>
              </a:rPr>
              <a:t>Consider three processes being executed</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NZ" sz="2200" b="0" i="0" u="none" strike="noStrike" kern="1200" cap="none" spc="0" normalizeH="0" baseline="0" noProof="0" dirty="0">
                <a:ln>
                  <a:noFill/>
                </a:ln>
                <a:solidFill>
                  <a:schemeClr val="dk1"/>
                </a:solidFill>
                <a:effectLst/>
                <a:uLnTx/>
                <a:uFillTx/>
                <a:latin typeface="Calibri" pitchFamily="34" charset="0"/>
              </a:rPr>
              <a:t>All are in memory (plus the dispatcher)</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NZ" sz="2200" b="0" i="0" u="none" strike="noStrike" kern="1200" cap="none" spc="0" normalizeH="0" baseline="0" noProof="0" dirty="0">
                <a:ln>
                  <a:noFill/>
                </a:ln>
                <a:solidFill>
                  <a:schemeClr val="dk1"/>
                </a:solidFill>
                <a:effectLst/>
                <a:uLnTx/>
                <a:uFillTx/>
                <a:latin typeface="Calibri" pitchFamily="34" charset="0"/>
              </a:rPr>
              <a:t>Lets ignore virtual memory for this.</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8" name="Picture 4"/>
          <p:cNvPicPr>
            <a:picLocks noChangeAspect="1" noChangeArrowheads="1"/>
          </p:cNvPicPr>
          <p:nvPr/>
        </p:nvPicPr>
        <p:blipFill>
          <a:blip r:embed="rId3"/>
          <a:srcRect/>
          <a:stretch>
            <a:fillRect/>
          </a:stretch>
        </p:blipFill>
        <p:spPr bwMode="auto">
          <a:xfrm>
            <a:off x="304800" y="609600"/>
            <a:ext cx="3733800" cy="5867400"/>
          </a:xfrm>
          <a:prstGeom prst="rect">
            <a:avLst/>
          </a:prstGeom>
          <a:noFill/>
          <a:ln w="9525">
            <a:noFill/>
            <a:miter lim="800000"/>
            <a:headEnd/>
            <a:tailEnd/>
          </a:ln>
        </p:spPr>
      </p:pic>
      <p:sp>
        <p:nvSpPr>
          <p:cNvPr id="6" name="Title 1"/>
          <p:cNvSpPr txBox="1">
            <a:spLocks/>
          </p:cNvSpPr>
          <p:nvPr/>
        </p:nvSpPr>
        <p:spPr>
          <a:xfrm>
            <a:off x="838200" y="76200"/>
            <a:ext cx="7391400" cy="411162"/>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NZ" sz="2200" b="1" i="0" u="none" strike="noStrike" kern="1200" cap="none" spc="0" normalizeH="0" baseline="0" noProof="0" dirty="0">
                <a:ln>
                  <a:noFill/>
                </a:ln>
                <a:solidFill>
                  <a:schemeClr val="tx1"/>
                </a:solidFill>
                <a:effectLst/>
                <a:uLnTx/>
                <a:uFillTx/>
                <a:latin typeface="Calibri" pitchFamily="34" charset="0"/>
                <a:ea typeface="+mn-ea"/>
                <a:cs typeface="+mn-cs"/>
              </a:rPr>
              <a:t>Process Execution Example</a:t>
            </a:r>
          </a:p>
        </p:txBody>
      </p:sp>
      <p:sp>
        <p:nvSpPr>
          <p:cNvPr id="8" name="Rectangle 7"/>
          <p:cNvSpPr/>
          <p:nvPr/>
        </p:nvSpPr>
        <p:spPr>
          <a:xfrm>
            <a:off x="4343400" y="609600"/>
            <a:ext cx="4191000" cy="38164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buFont typeface="Arial" pitchFamily="34" charset="0"/>
              <a:buChar char="•"/>
            </a:pPr>
            <a:r>
              <a:rPr lang="en-US" sz="2200" dirty="0">
                <a:latin typeface="Calibri" pitchFamily="34" charset="0"/>
              </a:rPr>
              <a:t> We assume that the OS only  </a:t>
            </a:r>
          </a:p>
          <a:p>
            <a:r>
              <a:rPr lang="en-US" sz="2200" dirty="0">
                <a:latin typeface="Calibri" pitchFamily="34" charset="0"/>
              </a:rPr>
              <a:t>  allows a process to continue </a:t>
            </a:r>
          </a:p>
          <a:p>
            <a:r>
              <a:rPr lang="en-US" sz="2200" dirty="0">
                <a:latin typeface="Calibri" pitchFamily="34" charset="0"/>
              </a:rPr>
              <a:t>  execution for a maximum of six  </a:t>
            </a:r>
          </a:p>
          <a:p>
            <a:r>
              <a:rPr lang="en-US" sz="2200" dirty="0">
                <a:latin typeface="Calibri" pitchFamily="34" charset="0"/>
              </a:rPr>
              <a:t>   instruction cycles, </a:t>
            </a:r>
          </a:p>
          <a:p>
            <a:endParaRPr lang="en-US" sz="2200" dirty="0">
              <a:latin typeface="Calibri" pitchFamily="34" charset="0"/>
            </a:endParaRPr>
          </a:p>
          <a:p>
            <a:endParaRPr lang="en-US" sz="2200" dirty="0">
              <a:latin typeface="Calibri" pitchFamily="34" charset="0"/>
            </a:endParaRPr>
          </a:p>
          <a:p>
            <a:pPr>
              <a:buFont typeface="Arial" pitchFamily="34" charset="0"/>
              <a:buChar char="•"/>
            </a:pPr>
            <a:r>
              <a:rPr lang="en-US" sz="2200" dirty="0">
                <a:latin typeface="Calibri" pitchFamily="34" charset="0"/>
              </a:rPr>
              <a:t> After which it is interrupted; this</a:t>
            </a:r>
          </a:p>
          <a:p>
            <a:r>
              <a:rPr lang="en-US" sz="2200" dirty="0">
                <a:latin typeface="Calibri" pitchFamily="34" charset="0"/>
              </a:rPr>
              <a:t>  prevents any single process from </a:t>
            </a:r>
          </a:p>
          <a:p>
            <a:r>
              <a:rPr lang="en-US" sz="2200" dirty="0">
                <a:latin typeface="Calibri" pitchFamily="34" charset="0"/>
              </a:rPr>
              <a:t>  monopolizing processor time</a:t>
            </a:r>
          </a:p>
          <a:p>
            <a:endParaRPr lang="en-US" sz="2200" dirty="0">
              <a:latin typeface="Calibri" pitchFamily="34" charset="0"/>
            </a:endParaRPr>
          </a:p>
          <a:p>
            <a:endParaRPr lang="en-US" sz="2200" dirty="0">
              <a:latin typeface="Calibri" pitchFamily="34" charset="0"/>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Fac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6075</TotalTime>
  <Words>3797</Words>
  <Application>Microsoft Office PowerPoint</Application>
  <PresentationFormat>On-screen Show (4:3)</PresentationFormat>
  <Paragraphs>461</Paragraphs>
  <Slides>39</Slides>
  <Notes>18</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Facet</vt:lpstr>
      <vt:lpstr>Slide 1</vt:lpstr>
      <vt:lpstr>Slide 2</vt:lpstr>
      <vt:lpstr>Requirements of an Operating System</vt:lpstr>
      <vt:lpstr>What is a “process”?</vt:lpstr>
      <vt:lpstr>Process Control Block</vt:lpstr>
      <vt:lpstr>Process Control Block</vt:lpstr>
      <vt:lpstr>Slide 7</vt:lpstr>
      <vt:lpstr>Trace of the Process</vt:lpstr>
      <vt:lpstr>Slide 9</vt:lpstr>
      <vt:lpstr>Trace from the  processes point of view:</vt:lpstr>
      <vt:lpstr>Trace from Processors point of view</vt:lpstr>
      <vt:lpstr>Two-State Process Model</vt:lpstr>
      <vt:lpstr>Two-State Process Model</vt:lpstr>
      <vt:lpstr>Slide 14</vt:lpstr>
      <vt:lpstr>Slide 15</vt:lpstr>
      <vt:lpstr>Process Creation</vt:lpstr>
      <vt:lpstr>Process Creation</vt:lpstr>
      <vt:lpstr>Process Termination</vt:lpstr>
      <vt:lpstr>Five-State Process Model</vt:lpstr>
      <vt:lpstr>Five-State Process Model</vt:lpstr>
      <vt:lpstr>Slide 21</vt:lpstr>
      <vt:lpstr>Slide 22</vt:lpstr>
      <vt:lpstr>Slide 23</vt:lpstr>
      <vt:lpstr>Slide 24</vt:lpstr>
      <vt:lpstr>Slide 25</vt:lpstr>
      <vt:lpstr>Slide 26</vt:lpstr>
      <vt:lpstr>ROADMAP – PART-2 threads</vt:lpstr>
      <vt:lpstr>threads</vt:lpstr>
      <vt:lpstr>Slide 29</vt:lpstr>
      <vt:lpstr>Slide 30</vt:lpstr>
      <vt:lpstr>Slide 31</vt:lpstr>
      <vt:lpstr>Slide 32</vt:lpstr>
      <vt:lpstr>Slide 33</vt:lpstr>
      <vt:lpstr>Slide 34</vt:lpstr>
      <vt:lpstr>Thread synchronization</vt:lpstr>
      <vt:lpstr>Thread control structure</vt:lpstr>
      <vt:lpstr>Slide 37</vt:lpstr>
      <vt:lpstr>Slide 38</vt:lpstr>
      <vt:lpstr>Slide 39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Riddhi Joshi</dc:creator>
  <cp:lastModifiedBy>admin</cp:lastModifiedBy>
  <cp:revision>1596</cp:revision>
  <dcterms:created xsi:type="dcterms:W3CDTF">2006-08-16T00:00:00Z</dcterms:created>
  <dcterms:modified xsi:type="dcterms:W3CDTF">2024-05-09T09:10:40Z</dcterms:modified>
</cp:coreProperties>
</file>