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9" r:id="rId3"/>
    <p:sldId id="378" r:id="rId4"/>
    <p:sldId id="380" r:id="rId5"/>
    <p:sldId id="382" r:id="rId6"/>
    <p:sldId id="383" r:id="rId7"/>
    <p:sldId id="459" r:id="rId8"/>
    <p:sldId id="384" r:id="rId9"/>
    <p:sldId id="385" r:id="rId10"/>
    <p:sldId id="386" r:id="rId11"/>
    <p:sldId id="387" r:id="rId12"/>
    <p:sldId id="388" r:id="rId13"/>
    <p:sldId id="389" r:id="rId14"/>
    <p:sldId id="463" r:id="rId15"/>
    <p:sldId id="391" r:id="rId16"/>
    <p:sldId id="392" r:id="rId17"/>
    <p:sldId id="393" r:id="rId18"/>
    <p:sldId id="394" r:id="rId19"/>
    <p:sldId id="395" r:id="rId20"/>
    <p:sldId id="396" r:id="rId21"/>
    <p:sldId id="401" r:id="rId22"/>
    <p:sldId id="402" r:id="rId23"/>
    <p:sldId id="404" r:id="rId24"/>
    <p:sldId id="405" r:id="rId25"/>
    <p:sldId id="406" r:id="rId26"/>
    <p:sldId id="462" r:id="rId27"/>
    <p:sldId id="426" r:id="rId28"/>
    <p:sldId id="407" r:id="rId29"/>
    <p:sldId id="408" r:id="rId30"/>
    <p:sldId id="409" r:id="rId31"/>
    <p:sldId id="428" r:id="rId32"/>
    <p:sldId id="416" r:id="rId33"/>
    <p:sldId id="417" r:id="rId34"/>
    <p:sldId id="429" r:id="rId35"/>
    <p:sldId id="424" r:id="rId36"/>
    <p:sldId id="430" r:id="rId37"/>
    <p:sldId id="425" r:id="rId38"/>
    <p:sldId id="43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E6B6-6545-4788-B90C-22EF6EA7FFDB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B41A-3C80-4D84-B6E9-F15D68CBA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13B5-6E7F-4BBD-B719-6368D27963C2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6FDC-4671-497D-8161-FDB20B10C0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9E5C0-9AB7-4A50-8751-59F83C7DE950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table summarizes key scheduling criteria.</a:t>
            </a:r>
          </a:p>
          <a:p>
            <a:endParaRPr lang="en-NZ"/>
          </a:p>
          <a:p>
            <a:r>
              <a:rPr lang="en-NZ"/>
              <a:t>These are interdependent, and it is impossible to optimize all of them simultaneously. </a:t>
            </a:r>
          </a:p>
          <a:p>
            <a:pPr lvl="1">
              <a:buFontTx/>
              <a:buChar char="•"/>
            </a:pPr>
            <a:r>
              <a:rPr lang="en-NZ"/>
              <a:t> Thus, the design of a scheduling policy involves compromising among competing requirements; </a:t>
            </a:r>
          </a:p>
          <a:p>
            <a:pPr lvl="1">
              <a:buFontTx/>
              <a:buChar char="•"/>
            </a:pPr>
            <a:r>
              <a:rPr lang="en-NZ"/>
              <a:t> The relative weights given the various requirements will depend on the nature and intended use of the system.</a:t>
            </a:r>
          </a:p>
          <a:p>
            <a:endParaRPr lang="en-NZ"/>
          </a:p>
          <a:p>
            <a:r>
              <a:rPr lang="en-NZ"/>
              <a:t>In most interactive operating systems, whether single user or time shared, adequate response time is the critical requirement.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2B079-D35C-415C-BC16-61AB1848E9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995873-557B-4D25-9BDA-7A983F7C0A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table may be difficult to read depending on the display – refer to table 9.3 in textbook</a:t>
            </a:r>
          </a:p>
          <a:p>
            <a:r>
              <a:rPr lang="en-NZ" b="1" i="1"/>
              <a:t>Animation on-click enlarges the image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DFCC8-6C70-4143-B16B-BB559DDA1F4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can think of these as batch jobs, with the service time being the total execution time required. </a:t>
            </a:r>
          </a:p>
          <a:p>
            <a:endParaRPr lang="en-NZ"/>
          </a:p>
          <a:p>
            <a:r>
              <a:rPr lang="en-NZ" b="1"/>
              <a:t>Movie button</a:t>
            </a:r>
            <a:r>
              <a:rPr lang="en-NZ"/>
              <a:t> links to animation of </a:t>
            </a:r>
            <a:r>
              <a:rPr lang="en-NZ" i="1"/>
              <a:t>Process Scheduling Algorithms </a:t>
            </a:r>
            <a:r>
              <a:rPr lang="en-NZ"/>
              <a:t>at http://gaia.ecs.csus.edu/%7ezhangd/oscal/pscheduling.html</a:t>
            </a:r>
          </a:p>
          <a:p>
            <a:endParaRPr lang="en-NZ"/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F9044-31B2-432F-939D-4FDF7D920B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clock interrupt is generated at periodic intervals.</a:t>
            </a:r>
          </a:p>
          <a:p>
            <a:pPr lvl="1">
              <a:buFontTx/>
              <a:buChar char="•"/>
            </a:pPr>
            <a:r>
              <a:rPr lang="en-NZ"/>
              <a:t> When the interrupt occurs, the currently running process is placed in the ready queue, and the next ready job is selected on a FCFS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08646-10A0-4F91-88CC-A88738A6744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non-</a:t>
            </a:r>
            <a:r>
              <a:rPr lang="en-NZ" dirty="0" err="1"/>
              <a:t>preemptive</a:t>
            </a:r>
            <a:r>
              <a:rPr lang="en-NZ" dirty="0"/>
              <a:t> policy in which the process with the shortest expected processing time is selected next.</a:t>
            </a:r>
          </a:p>
          <a:p>
            <a:pPr lvl="1">
              <a:buFontTx/>
              <a:buChar char="•"/>
            </a:pPr>
            <a:r>
              <a:rPr lang="en-NZ" dirty="0"/>
              <a:t> Thus a short process will jump to the head of the queue past longer jobs.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91E15C-8ABF-4F7C-A996-58B678D2AE3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/>
              <a:t>A pre-emptive version of SPN. </a:t>
            </a:r>
          </a:p>
          <a:p>
            <a:endParaRPr lang="en-NZ" dirty="0"/>
          </a:p>
          <a:p>
            <a:r>
              <a:rPr lang="en-NZ" dirty="0"/>
              <a:t>In this case, the scheduler always chooses the process that has the shortest expected remaining processing time.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SRT does not have the bias in </a:t>
            </a:r>
            <a:r>
              <a:rPr lang="en-NZ" dirty="0" err="1"/>
              <a:t>favor</a:t>
            </a:r>
            <a:r>
              <a:rPr lang="en-NZ" dirty="0"/>
              <a:t> of long processes found in FCFS. </a:t>
            </a:r>
          </a:p>
          <a:p>
            <a:pPr lvl="1">
              <a:buFontTx/>
              <a:buChar char="•"/>
            </a:pPr>
            <a:r>
              <a:rPr lang="en-NZ" dirty="0"/>
              <a:t> Unlike round robin, no additional interrupts are generated, reducing overhead. </a:t>
            </a:r>
          </a:p>
          <a:p>
            <a:pPr lvl="1">
              <a:buFontTx/>
              <a:buChar char="•"/>
            </a:pPr>
            <a:r>
              <a:rPr lang="en-NZ" dirty="0"/>
              <a:t> On the other hand, elapsed service times must be recorded, contributing to overhead. </a:t>
            </a:r>
          </a:p>
          <a:p>
            <a:endParaRPr lang="en-NZ" dirty="0"/>
          </a:p>
          <a:p>
            <a:r>
              <a:rPr lang="en-NZ" dirty="0"/>
              <a:t>SRT should also give superior turnaround time performance to SPN, because a short job is given immediate preference to a running longer job.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74279-5736-43A9-8247-F6787F91F9A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smaller denominator yields a larger ratio so that shorter jobs are favored, but aging without service increases the ratio so that a longer process will eventually get past competing shorter jobs.</a:t>
            </a:r>
          </a:p>
          <a:p>
            <a:endParaRPr lang="en-NZ"/>
          </a:p>
          <a:p>
            <a:r>
              <a:rPr lang="en-NZ"/>
              <a:t>As with SRT and SPN, the expected service time must be estimated to use highest response ratio next (HRRN).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B8DEDC-860A-4EDB-A4B5-EA6685E7F1F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Memory management is a complex interrelationship between processor hardware and operating system software.</a:t>
            </a:r>
          </a:p>
          <a:p>
            <a:endParaRPr lang="en-NZ"/>
          </a:p>
          <a:p>
            <a:r>
              <a:rPr lang="en-NZ"/>
              <a:t>We focus first on the hardware aspect of virtual memory, looking at the use of paging, segmentation, and combined paging and segmentation.</a:t>
            </a:r>
          </a:p>
          <a:p>
            <a:endParaRPr lang="en-NZ"/>
          </a:p>
          <a:p>
            <a:r>
              <a:rPr lang="en-NZ"/>
              <a:t>Then we look at the issues involved in the design of a virtual memory facility in operating systems.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10E5D-1D21-40AE-ADBA-FB67D677CD6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An operating system must allocate computer resources among the potentially competing requirements of multiple processes. </a:t>
            </a:r>
          </a:p>
          <a:p>
            <a:endParaRPr lang="en-NZ"/>
          </a:p>
          <a:p>
            <a:r>
              <a:rPr lang="en-NZ"/>
              <a:t>In the case of the processor, the resource to be allocated is execution time on the processor and the</a:t>
            </a:r>
          </a:p>
          <a:p>
            <a:r>
              <a:rPr lang="en-NZ"/>
              <a:t>means of allocation is scheduling.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488E25-491E-423B-83BE-A83C2DD6F8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scheduling function must be designed to satisfy a number of objectives, including fairness, lack of starvation of any particular process, efficient use of processor time, and low overhead.</a:t>
            </a:r>
          </a:p>
          <a:p>
            <a:endParaRPr lang="en-NZ"/>
          </a:p>
          <a:p>
            <a:r>
              <a:rPr lang="en-NZ"/>
              <a:t>In addition, the scheduling function may need to take into account different levels of priority or real-time deadlines for the start or completion of certain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93573-B589-49C0-8954-DEDE842625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Figure 3.9b</a:t>
            </a:r>
          </a:p>
          <a:p>
            <a:r>
              <a:rPr lang="en-US"/>
              <a:t>Two suspend states allow all processes which are not actually running to be swapped.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NZ"/>
              <a:t> </a:t>
            </a:r>
            <a:r>
              <a:rPr lang="en-NZ" b="1"/>
              <a:t>Ready: </a:t>
            </a:r>
            <a:r>
              <a:rPr lang="en-NZ"/>
              <a:t>The process is in main memory and available for execution.</a:t>
            </a:r>
          </a:p>
          <a:p>
            <a:r>
              <a:rPr lang="en-NZ"/>
              <a:t>• </a:t>
            </a:r>
            <a:r>
              <a:rPr lang="en-NZ" b="1"/>
              <a:t>Blocked:</a:t>
            </a:r>
            <a:r>
              <a:rPr lang="en-NZ"/>
              <a:t> The process is in main memory and awaiting an event.</a:t>
            </a:r>
          </a:p>
          <a:p>
            <a:r>
              <a:rPr lang="en-NZ"/>
              <a:t>• </a:t>
            </a:r>
            <a:r>
              <a:rPr lang="en-NZ" b="1"/>
              <a:t>Blocked/Suspend: </a:t>
            </a:r>
            <a:r>
              <a:rPr lang="en-NZ"/>
              <a:t>The process is in secondary memory and awaiting an event.</a:t>
            </a:r>
          </a:p>
          <a:p>
            <a:r>
              <a:rPr lang="en-NZ"/>
              <a:t>• </a:t>
            </a:r>
            <a:r>
              <a:rPr lang="en-NZ" b="1"/>
              <a:t>Ready/Suspend: </a:t>
            </a:r>
            <a:r>
              <a:rPr lang="en-NZ"/>
              <a:t>The process is in secondary memory but is available for execution as soon as it is loaded into main memory.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CB496-E7B8-48F6-97C0-1BEF51B9AC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reorganizes the state transition diagram to suggest the nesting of scheduling functions.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16DEC1-70A7-4A31-92B3-311E5656E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shows that scheduling affects the performance of the system because it determines which processes will wait and which will progress.</a:t>
            </a:r>
          </a:p>
          <a:p>
            <a:endParaRPr lang="en-NZ"/>
          </a:p>
          <a:p>
            <a:r>
              <a:rPr lang="en-NZ"/>
              <a:t>The figure shows the queues involved in the state transitions of a process.</a:t>
            </a:r>
          </a:p>
          <a:p>
            <a:pPr lvl="1">
              <a:buFontTx/>
              <a:buChar char="•"/>
            </a:pPr>
            <a:r>
              <a:rPr lang="en-NZ"/>
              <a:t> For simplicity, new processes are shown going directly to the Ready state, whereas the earlier figures (9.1 and 9.2) show the option of either the Ready state or the Ready/Suspend state.</a:t>
            </a:r>
          </a:p>
          <a:p>
            <a:endParaRPr lang="en-NZ"/>
          </a:p>
          <a:p>
            <a:r>
              <a:rPr lang="en-NZ"/>
              <a:t>Fundamentally, scheduling is a matter of managing queues to minimize queuing delay and to optimize performance in a queuing environment.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4DD69-AABD-4A00-BFE0-6512DE3729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Memory management is a complex interrelationship between processor hardware and operating system software.</a:t>
            </a:r>
          </a:p>
          <a:p>
            <a:endParaRPr lang="en-NZ"/>
          </a:p>
          <a:p>
            <a:r>
              <a:rPr lang="en-NZ"/>
              <a:t>We focus first on the hardware aspect of virtual memory, looking at the use of paging, segmentation, and combined paging and segmentation.</a:t>
            </a:r>
          </a:p>
          <a:p>
            <a:endParaRPr lang="en-NZ"/>
          </a:p>
          <a:p>
            <a:r>
              <a:rPr lang="en-NZ"/>
              <a:t>Then we look at the issues involved in the design of a virtual memory facility in operating systems.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10E5D-1D21-40AE-ADBA-FB67D677CD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main objective of short-term scheduling is to allocate processor time in such a way as to optimize one or more aspects of system behavior.</a:t>
            </a:r>
          </a:p>
          <a:p>
            <a:endParaRPr lang="en-NZ"/>
          </a:p>
          <a:p>
            <a:r>
              <a:rPr lang="en-NZ"/>
              <a:t>Generally, a set of criteria is established against which various scheduling policies may be evaluated.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75829E-2B5F-477A-8EB3-A5151A4A45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DC78-6E36-4D2D-84C0-2CE99EEE2D06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0A47-B072-44F9-B2EC-A1561457A48A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F850-B864-4212-AA3B-D27FBCB5DCCB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7706-9C11-4977-ABD8-F4EFB327227C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087-169D-40CB-BA40-966A7FB03101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F1E7-77FB-422A-B41B-88386939D291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B4A1-7392-4F3F-AFE9-BC25199131D8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0D13-AAF9-4341-B741-99C3ADE0DC1E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9B8-98DE-4A4D-A7A4-36E5772D43FD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0F4D-B920-41D4-8B89-02F2DBDCB7D7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5D64-F1EA-406C-A106-AF1C9F12286E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199-3344-49A5-9735-628EDEDFC058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4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610600" cy="64008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endParaRPr lang="en-US" sz="2800" b="1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0700" y="1137791"/>
            <a:ext cx="5562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itchFamily="34" charset="0"/>
              </a:rPr>
              <a:t>UNIT - 4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533400"/>
            <a:ext cx="5943600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This figure shows that scheduling affects the  </a:t>
            </a:r>
          </a:p>
          <a:p>
            <a:r>
              <a:rPr lang="en-NZ" sz="2000" dirty="0">
                <a:latin typeface="Calibri" pitchFamily="34" charset="0"/>
              </a:rPr>
              <a:t>   performance of the system because it determines </a:t>
            </a:r>
          </a:p>
          <a:p>
            <a:r>
              <a:rPr lang="en-NZ" sz="2000" dirty="0">
                <a:latin typeface="Calibri" pitchFamily="34" charset="0"/>
              </a:rPr>
              <a:t>   which processes will wait and which will progress.</a:t>
            </a:r>
          </a:p>
          <a:p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The figure shows the queues involved in the state </a:t>
            </a:r>
          </a:p>
          <a:p>
            <a:r>
              <a:rPr lang="en-NZ" sz="2000" dirty="0">
                <a:latin typeface="Calibri" pitchFamily="34" charset="0"/>
              </a:rPr>
              <a:t>   transitions of a process.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For simplicity, new processes are shown going directly </a:t>
            </a:r>
          </a:p>
          <a:p>
            <a:r>
              <a:rPr lang="en-NZ" sz="2000" dirty="0">
                <a:latin typeface="Calibri" pitchFamily="34" charset="0"/>
              </a:rPr>
              <a:t>   to the Ready state, whereas the earlier figures (9.1 </a:t>
            </a:r>
          </a:p>
          <a:p>
            <a:r>
              <a:rPr lang="en-NZ" sz="2000" dirty="0">
                <a:latin typeface="Calibri" pitchFamily="34" charset="0"/>
              </a:rPr>
              <a:t>   and 9.2) show the option of either the Ready state or </a:t>
            </a:r>
          </a:p>
          <a:p>
            <a:r>
              <a:rPr lang="en-NZ" sz="2000" dirty="0">
                <a:latin typeface="Calibri" pitchFamily="34" charset="0"/>
              </a:rPr>
              <a:t>   the Ready/Suspend state.</a:t>
            </a:r>
          </a:p>
          <a:p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Fundamentally, scheduling is a matter of managing </a:t>
            </a:r>
          </a:p>
          <a:p>
            <a:r>
              <a:rPr lang="en-NZ" sz="2000" dirty="0">
                <a:latin typeface="Calibri" pitchFamily="34" charset="0"/>
              </a:rPr>
              <a:t>   queues to minimize queuing delay and to optimize </a:t>
            </a:r>
          </a:p>
          <a:p>
            <a:r>
              <a:rPr lang="en-NZ" sz="2000" dirty="0">
                <a:latin typeface="Calibri" pitchFamily="34" charset="0"/>
              </a:rPr>
              <a:t>   performance in a queuing environment.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Queuing Diagram For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6553200" cy="640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NZ" sz="2000" dirty="0">
                <a:latin typeface="Calibri" pitchFamily="34" charset="0"/>
              </a:rPr>
              <a:t>The long-term scheduler determines which programs are admitted to the system for processing.  Thus, it controls the degree of multiprogramming. </a:t>
            </a:r>
          </a:p>
          <a:p>
            <a:pPr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Once admitted, a </a:t>
            </a:r>
            <a:r>
              <a:rPr lang="en-NZ" sz="2000" b="1" dirty="0">
                <a:latin typeface="Calibri" pitchFamily="34" charset="0"/>
              </a:rPr>
              <a:t>job </a:t>
            </a:r>
            <a:r>
              <a:rPr lang="en-NZ" sz="2000" dirty="0">
                <a:latin typeface="Calibri" pitchFamily="34" charset="0"/>
              </a:rPr>
              <a:t>or user program becomes a process and is added to the queue for the short-term scheduler. </a:t>
            </a:r>
            <a:r>
              <a:rPr lang="en-NZ" sz="2000" b="1" dirty="0">
                <a:latin typeface="Calibri" pitchFamily="34" charset="0"/>
              </a:rPr>
              <a:t>OR</a:t>
            </a:r>
          </a:p>
          <a:p>
            <a:pPr>
              <a:defRPr/>
            </a:pPr>
            <a:endParaRPr lang="en-NZ" sz="2000" b="1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A newly created process begins in a swapped-out condition, in which case it is added to a queue for the medium-term scheduler. </a:t>
            </a:r>
          </a:p>
          <a:p>
            <a:pPr>
              <a:buNone/>
              <a:defRPr/>
            </a:pPr>
            <a:r>
              <a:rPr lang="en-NZ" sz="2000" dirty="0"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The criteria used may include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priority,  expected execution time, and   I/O requirements. </a:t>
            </a:r>
          </a:p>
          <a:p>
            <a:pPr lvl="1">
              <a:buNone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The decision as to when to create a new process is generally driven by the desired degree of multiprogramming.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Long-Term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62484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The medium-term scheduler is executed somewhat more frequently.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Medium-term scheduling is part of the swapping function.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Typically, the swapping-in decision is based on the need to manage the degree of multiprogramming.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 On a system that does not use virtual memory, memory management is also an issue.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Thus, the swapping-in decision will consider the memory requirements of the swapped-out processes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Medium-Term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64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Also known as the dispatcher, executes most frequently and makes the fine-grained decision of which process to execute next.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The short-term scheduler is invoked whenever an event occurs that may lead to the blocking of the current process or that may provide an opportunity to preempt a currently running process in favour of another.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Examples of such events include</a:t>
            </a:r>
          </a:p>
          <a:p>
            <a:pPr lvl="1"/>
            <a:r>
              <a:rPr lang="en-NZ" sz="2000" dirty="0">
                <a:latin typeface="Calibri" pitchFamily="34" charset="0"/>
              </a:rPr>
              <a:t>Clock interrupts</a:t>
            </a:r>
          </a:p>
          <a:p>
            <a:pPr lvl="1"/>
            <a:r>
              <a:rPr lang="en-NZ" sz="2000" dirty="0">
                <a:latin typeface="Calibri" pitchFamily="34" charset="0"/>
              </a:rPr>
              <a:t>I/O interrupts</a:t>
            </a:r>
          </a:p>
          <a:p>
            <a:pPr lvl="1"/>
            <a:r>
              <a:rPr lang="en-NZ" sz="2000" dirty="0">
                <a:latin typeface="Calibri" pitchFamily="34" charset="0"/>
              </a:rPr>
              <a:t>Operating system calls</a:t>
            </a:r>
          </a:p>
          <a:p>
            <a:pPr lvl="1"/>
            <a:r>
              <a:rPr lang="en-NZ" sz="2000" dirty="0">
                <a:latin typeface="Calibri" pitchFamily="34" charset="0"/>
              </a:rPr>
              <a:t>Signals (e.g., semaphores)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Short-Term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50292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NZ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Processor Scheduling</a:t>
            </a:r>
          </a:p>
          <a:p>
            <a:pPr>
              <a:defRPr/>
            </a:pPr>
            <a:endParaRPr lang="en-NZ" sz="3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</a:p>
          <a:p>
            <a:pPr>
              <a:defRPr/>
            </a:pPr>
            <a:endParaRPr lang="en-NZ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endParaRPr lang="en-NZ" sz="3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1000" y="3124200"/>
            <a:ext cx="381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Marketing PPT updated\images\images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524000"/>
            <a:ext cx="2667000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Aim of Short Term Scheduling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86200" y="762000"/>
            <a:ext cx="49530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NZ" sz="2500" dirty="0">
              <a:latin typeface="Calibri" pitchFamily="34" charset="0"/>
            </a:endParaRPr>
          </a:p>
          <a:p>
            <a:r>
              <a:rPr lang="en-NZ" sz="2500" dirty="0">
                <a:latin typeface="Calibri" pitchFamily="34" charset="0"/>
              </a:rPr>
              <a:t>Main objective is to allocate processor time to optimize certain aspects of system behaviour. </a:t>
            </a:r>
          </a:p>
          <a:p>
            <a:endParaRPr lang="en-NZ" sz="2500" dirty="0">
              <a:latin typeface="Calibri" pitchFamily="34" charset="0"/>
            </a:endParaRPr>
          </a:p>
          <a:p>
            <a:endParaRPr lang="en-NZ" sz="2500" dirty="0">
              <a:latin typeface="Calibri" pitchFamily="34" charset="0"/>
            </a:endParaRPr>
          </a:p>
          <a:p>
            <a:r>
              <a:rPr lang="en-NZ" sz="2500" dirty="0">
                <a:latin typeface="Calibri" pitchFamily="34" charset="0"/>
              </a:rPr>
              <a:t>A set of criteria is needed to evaluate the scheduling policy.</a:t>
            </a:r>
          </a:p>
          <a:p>
            <a:endParaRPr lang="en-NZ" sz="25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Short-Term Scheduling Criteria: User vs.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92289"/>
            <a:ext cx="69342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commonly used criteria can be categorized along two dimensions.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We can make a distinction between </a:t>
            </a:r>
            <a:r>
              <a:rPr lang="en-NZ" sz="2000" b="1" dirty="0">
                <a:latin typeface="Calibri" pitchFamily="34" charset="0"/>
              </a:rPr>
              <a:t>user-oriented</a:t>
            </a:r>
            <a:r>
              <a:rPr lang="en-NZ" sz="2000" dirty="0">
                <a:latin typeface="Calibri" pitchFamily="34" charset="0"/>
              </a:rPr>
              <a:t> and </a:t>
            </a:r>
            <a:r>
              <a:rPr lang="en-NZ" sz="2000" b="1" dirty="0">
                <a:latin typeface="Calibri" pitchFamily="34" charset="0"/>
              </a:rPr>
              <a:t>system-oriented criteria</a:t>
            </a:r>
            <a:r>
              <a:rPr lang="en-NZ" sz="2000" dirty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sz="2000" b="1" dirty="0">
                <a:latin typeface="Calibri" pitchFamily="34" charset="0"/>
              </a:rPr>
              <a:t> User oriented criteria</a:t>
            </a:r>
            <a:r>
              <a:rPr lang="en-NZ" sz="2000" dirty="0">
                <a:latin typeface="Calibri" pitchFamily="34" charset="0"/>
              </a:rPr>
              <a:t> relate to the behaviour of the system as perceived by the individual user or process.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E.g. response time in an interactive system which is the elapsed time between the submission of a request until the response begins to appear as output.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We would like a scheduling policy that provides “good” service to various users. 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sz="2000" b="1" dirty="0">
                <a:latin typeface="Calibri" pitchFamily="34" charset="0"/>
              </a:rPr>
              <a:t>System oriented criteria</a:t>
            </a:r>
            <a:r>
              <a:rPr lang="en-NZ" sz="2000" dirty="0">
                <a:latin typeface="Calibri" pitchFamily="34" charset="0"/>
              </a:rPr>
              <a:t> is the focused on effective and efficient utilization of the processor.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An example is throughput, i.e. the rate at which processes are completed. Thus, throughput is of concern to a system administrator but not to the user population.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5791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Another dimension along which criteria can be classified is those that are performance related and those that are not directly performance related.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Performance-related criteria are quantitative and generally can be readily measured.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e.g. include response time and throughput.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Criteria that are not performance related are either qualitative in nature or do not lend themselves readily to measurement and analysis.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e.g. predictability. We would like for the service provided to users to exhibit the same characteristics over time, independent of other work being performed by the system. </a:t>
            </a:r>
          </a:p>
          <a:p>
            <a:pPr lvl="1">
              <a:buFontTx/>
              <a:buChar char="•"/>
            </a:pP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Short-Term Scheduling Criteria: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144000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916662"/>
            <a:ext cx="6705600" cy="4493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This table summarizes key scheduling criteria.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These are interdependent, and it is impossible to optimize all of them simultaneously.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Thus, the design of a scheduling policy involves compromising among competing requirements;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The relative weights given the various requirements will depend on the nature and intended use of the system.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In most interactive operating systems, whether single user or time shared, adequate response time is the critical requirement. 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50292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NZ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Processor Scheduling</a:t>
            </a:r>
          </a:p>
          <a:p>
            <a:pPr>
              <a:defRPr/>
            </a:pPr>
            <a:endParaRPr lang="en-NZ" sz="3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</a:p>
          <a:p>
            <a:pPr>
              <a:defRPr/>
            </a:pPr>
            <a:endParaRPr lang="en-NZ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endParaRPr lang="en-NZ" sz="3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1000" y="1524000"/>
            <a:ext cx="381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Marketing PPT updated\images\images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524000"/>
            <a:ext cx="2667000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400" b="1" dirty="0">
                <a:latin typeface="Calibri" pitchFamily="34" charset="0"/>
              </a:rPr>
              <a:t>Alternative Scheduling Policies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0638" y="1714500"/>
            <a:ext cx="6562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10600" cy="3505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b="1" dirty="0">
                <a:latin typeface="Calibri" pitchFamily="34" charset="0"/>
              </a:rPr>
              <a:t>Selection function </a:t>
            </a:r>
            <a:r>
              <a:rPr lang="en-NZ" sz="2000" dirty="0">
                <a:latin typeface="Calibri" pitchFamily="34" charset="0"/>
              </a:rPr>
              <a:t>determines which process, among ready processes, is selected next for execution.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May be based on priority, resource requirements, or the execution characteristics of the process.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In the latter case, three quantities are significant: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w </a:t>
            </a:r>
            <a:r>
              <a:rPr lang="en-NZ" sz="2000" dirty="0">
                <a:latin typeface="Calibri" pitchFamily="34" charset="0"/>
              </a:rPr>
              <a:t>= time spent in system so far, waiting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 e</a:t>
            </a:r>
            <a:r>
              <a:rPr lang="en-NZ" sz="2000" dirty="0">
                <a:latin typeface="Calibri" pitchFamily="34" charset="0"/>
              </a:rPr>
              <a:t> = time spent in execution so far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 s</a:t>
            </a:r>
            <a:r>
              <a:rPr lang="en-NZ" sz="2000" dirty="0">
                <a:latin typeface="Calibri" pitchFamily="34" charset="0"/>
              </a:rPr>
              <a:t> = total service time required by the process, including </a:t>
            </a:r>
            <a:r>
              <a:rPr lang="en-NZ" sz="2000" i="1" dirty="0">
                <a:latin typeface="Calibri" pitchFamily="34" charset="0"/>
              </a:rPr>
              <a:t>e</a:t>
            </a:r>
            <a:r>
              <a:rPr lang="en-NZ" sz="2000" dirty="0">
                <a:latin typeface="Calibri" pitchFamily="34" charset="0"/>
              </a:rPr>
              <a:t>;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Selection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89438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Decision Mode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029200"/>
            <a:ext cx="86868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Specifies the instants in time at which the selection function is exercised.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Two categories: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Nonpreemptive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Preemptive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Non preemptive vs. Preemptive</a:t>
            </a:r>
            <a:endParaRPr lang="en-NZ" sz="2400" b="1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61060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NZ" sz="2000" b="1" dirty="0">
                <a:latin typeface="Calibri" pitchFamily="34" charset="0"/>
              </a:rPr>
              <a:t>Non-</a:t>
            </a:r>
            <a:r>
              <a:rPr lang="en-NZ" sz="2000" b="1" dirty="0" err="1">
                <a:latin typeface="Calibri" pitchFamily="34" charset="0"/>
              </a:rPr>
              <a:t>preemptive</a:t>
            </a:r>
            <a:endParaRPr lang="en-NZ" sz="2000" b="1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In this case, once a process is in the Running state, it continues to execute until </a:t>
            </a:r>
          </a:p>
          <a:p>
            <a:pPr marL="685800" lvl="1" indent="-228600">
              <a:buFontTx/>
              <a:buAutoNum type="alphaLcParenBoth"/>
              <a:defRPr/>
            </a:pPr>
            <a:r>
              <a:rPr lang="en-NZ" sz="2000" dirty="0">
                <a:latin typeface="Calibri" pitchFamily="34" charset="0"/>
              </a:rPr>
              <a:t>it terminates or </a:t>
            </a:r>
          </a:p>
          <a:p>
            <a:pPr marL="685800" lvl="1" indent="-228600">
              <a:buFontTx/>
              <a:buAutoNum type="alphaLcParenBoth"/>
              <a:defRPr/>
            </a:pPr>
            <a:r>
              <a:rPr lang="en-NZ" sz="2000" dirty="0">
                <a:latin typeface="Calibri" pitchFamily="34" charset="0"/>
              </a:rPr>
              <a:t>it blocks itself to wait for I/O or to request some operating system service.</a:t>
            </a:r>
          </a:p>
          <a:p>
            <a:pPr marL="228600" indent="-228600">
              <a:defRPr/>
            </a:pPr>
            <a:endParaRPr lang="en-NZ" sz="2000" dirty="0">
              <a:latin typeface="Calibri" pitchFamily="34" charset="0"/>
            </a:endParaRPr>
          </a:p>
          <a:p>
            <a:pPr marL="228600" indent="-228600">
              <a:defRPr/>
            </a:pPr>
            <a:r>
              <a:rPr lang="en-NZ" sz="2000" b="1" dirty="0">
                <a:latin typeface="Calibri" pitchFamily="34" charset="0"/>
              </a:rPr>
              <a:t>Pre-emptive:</a:t>
            </a:r>
          </a:p>
          <a:p>
            <a:pPr marL="228600" indent="-228600">
              <a:defRPr/>
            </a:pPr>
            <a:r>
              <a:rPr lang="en-NZ" sz="2000" dirty="0">
                <a:latin typeface="Calibri" pitchFamily="34" charset="0"/>
              </a:rPr>
              <a:t>The currently running process may be interrupted and moved to the Ready state by the operating system.</a:t>
            </a:r>
          </a:p>
          <a:p>
            <a:pPr marL="228600" indent="-228600">
              <a:defRPr/>
            </a:pPr>
            <a:endParaRPr lang="en-NZ" sz="2000" dirty="0">
              <a:latin typeface="Calibri" pitchFamily="34" charset="0"/>
            </a:endParaRPr>
          </a:p>
          <a:p>
            <a:pPr marL="228600" indent="-228600">
              <a:defRPr/>
            </a:pPr>
            <a:r>
              <a:rPr lang="en-NZ" sz="2000" dirty="0">
                <a:latin typeface="Calibri" pitchFamily="34" charset="0"/>
              </a:rPr>
              <a:t>The decision to preempt may be performed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when a new process arrives;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when an interrupt occurs that places a blocked process in the Ready state;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or periodically, based on a clock interrupt.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Process Scheduling Example</a:t>
            </a:r>
          </a:p>
        </p:txBody>
      </p:sp>
      <p:pic>
        <p:nvPicPr>
          <p:cNvPr id="29699" name="Content Placeholder 3" descr="Table09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84638" y="1997075"/>
            <a:ext cx="4602162" cy="287972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2057400"/>
            <a:ext cx="3352800" cy="2514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pitchFamily="34" charset="0"/>
              </a:rPr>
              <a:t>Example set of processes, consider each a batch job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105400"/>
            <a:ext cx="8001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dirty="0">
                <a:latin typeface="Calibri" pitchFamily="34" charset="0"/>
              </a:rPr>
              <a:t>Service time represents total execution time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251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NZ" sz="2000" dirty="0">
                <a:latin typeface="Calibri" pitchFamily="34" charset="0"/>
              </a:rPr>
              <a:t>The simplest scheduling policy is first-come-first-served (FCFS),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first-in-first-out (FIFO) or a strict queuing scheme.</a:t>
            </a:r>
          </a:p>
          <a:p>
            <a:pPr lvl="1">
              <a:buFontTx/>
              <a:buChar char="•"/>
            </a:pPr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As each process becomes ready, it joins the ready queue.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When the currently running process ceases to execute, the process that has been in the ready queue the longest is selected for running.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First-Come- First-Served</a:t>
            </a:r>
          </a:p>
        </p:txBody>
      </p:sp>
      <p:pic>
        <p:nvPicPr>
          <p:cNvPr id="5" name="Picture 3" descr="Fig09_05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0"/>
            <a:ext cx="8609013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First-Come- First-Served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286000"/>
          <a:ext cx="8077200" cy="183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/>
                        <a:t>(FT – AT)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First-Come- First-Served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4" y="1303865"/>
          <a:ext cx="8915396" cy="4182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 (FT – 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(400 / 4)</a:t>
                      </a:r>
                    </a:p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(103</a:t>
                      </a:r>
                      <a:r>
                        <a:rPr lang="en-US" baseline="0" dirty="0"/>
                        <a:t> .99 /4)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First-Come- First-Served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166843"/>
            <a:ext cx="883920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FCFS performs much better for long processes than short ones.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Another difficulty with FCFS is that it tends to </a:t>
            </a:r>
            <a:r>
              <a:rPr lang="en-NZ" sz="2000" dirty="0" err="1">
                <a:latin typeface="Calibri" pitchFamily="34" charset="0"/>
              </a:rPr>
              <a:t>favor</a:t>
            </a:r>
            <a:r>
              <a:rPr lang="en-NZ" sz="2000" dirty="0">
                <a:latin typeface="Calibri" pitchFamily="34" charset="0"/>
              </a:rPr>
              <a:t> processor-bound processes over I/O-bound processes.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FCFS is not an attractive alternative on its own for a </a:t>
            </a:r>
            <a:r>
              <a:rPr lang="en-NZ" sz="2000" dirty="0" err="1">
                <a:latin typeface="Calibri" pitchFamily="34" charset="0"/>
              </a:rPr>
              <a:t>uniprocessor</a:t>
            </a:r>
            <a:r>
              <a:rPr lang="en-NZ" sz="2000" dirty="0">
                <a:latin typeface="Calibri" pitchFamily="34" charset="0"/>
              </a:rPr>
              <a:t> system.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However, it is often combined with a priority scheme to provide an effective scheduler.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Thus, the scheduler may maintain a number of queues, one for each priority level, and dispatch within each queue on a first-come-first-served basis.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763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 straightforward way to reduce the penalty that short jobs suffer with FCFS is to  </a:t>
            </a:r>
          </a:p>
          <a:p>
            <a:r>
              <a:rPr lang="en-NZ" sz="2000" dirty="0">
                <a:latin typeface="Calibri" pitchFamily="34" charset="0"/>
              </a:rPr>
              <a:t>  use preemption based on a clock.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simplest such policy is round robin.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Also known as time slicing, because each process is given a slice of time before </a:t>
            </a:r>
          </a:p>
          <a:p>
            <a:r>
              <a:rPr lang="en-NZ" sz="2000" dirty="0">
                <a:latin typeface="Calibri" pitchFamily="34" charset="0"/>
              </a:rPr>
              <a:t>  being </a:t>
            </a:r>
            <a:r>
              <a:rPr lang="en-NZ" sz="2000" dirty="0" err="1">
                <a:latin typeface="Calibri" pitchFamily="34" charset="0"/>
              </a:rPr>
              <a:t>preempted</a:t>
            </a:r>
            <a:r>
              <a:rPr lang="en-NZ" sz="2000" dirty="0">
                <a:latin typeface="Calibri" pitchFamily="34" charset="0"/>
              </a:rPr>
              <a:t>.</a:t>
            </a:r>
          </a:p>
        </p:txBody>
      </p:sp>
      <p:pic>
        <p:nvPicPr>
          <p:cNvPr id="6" name="Picture 3" descr="Fig09_05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" y="3505200"/>
            <a:ext cx="8959850" cy="21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819400"/>
            <a:ext cx="64008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Scheduling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144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200" dirty="0">
                <a:latin typeface="Calibri" pitchFamily="34" charset="0"/>
              </a:rPr>
              <a:t>An OS must allocate resources amongst competing processes.</a:t>
            </a:r>
          </a:p>
          <a:p>
            <a:r>
              <a:rPr lang="en-NZ" sz="2200" dirty="0">
                <a:latin typeface="Calibri" pitchFamily="34" charset="0"/>
              </a:rPr>
              <a:t>The resource provided by a processor is execution time</a:t>
            </a:r>
          </a:p>
          <a:p>
            <a:pPr lvl="1"/>
            <a:r>
              <a:rPr lang="en-NZ" sz="2200" dirty="0">
                <a:latin typeface="Calibri" pitchFamily="34" charset="0"/>
              </a:rPr>
              <a:t>The resource is allocated by means of a schedule</a:t>
            </a:r>
          </a:p>
          <a:p>
            <a:endParaRPr lang="en-NZ" sz="22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362200"/>
            <a:ext cx="8534400" cy="41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Aim of Scheduling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2971800"/>
            <a:ext cx="5410200" cy="3276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aim of processor scheduling is to assign processes to be executed by the processor over time,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 a way that meets system objectives, such as response time, throughput, and processor efficiency. 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Clock interrupt is generated at periodic intervals</a:t>
            </a:r>
          </a:p>
          <a:p>
            <a:r>
              <a:rPr lang="en-US" sz="2000" dirty="0">
                <a:latin typeface="Calibri" pitchFamily="34" charset="0"/>
              </a:rPr>
              <a:t>When an interrupt occurs, the currently running process is placed in the ready queue</a:t>
            </a:r>
          </a:p>
          <a:p>
            <a:pPr lvl="1"/>
            <a:r>
              <a:rPr lang="en-US" sz="2000" dirty="0">
                <a:latin typeface="Calibri" pitchFamily="34" charset="0"/>
              </a:rPr>
              <a:t>Next ready job is selected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 (q=1)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0081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 (q=4)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1523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Non preemptive policy</a:t>
            </a:r>
          </a:p>
          <a:p>
            <a:r>
              <a:rPr lang="en-US" sz="2000" dirty="0">
                <a:latin typeface="Calibri" pitchFamily="34" charset="0"/>
              </a:rPr>
              <a:t>Process with shortest expected processing time is selected next</a:t>
            </a:r>
          </a:p>
          <a:p>
            <a:r>
              <a:rPr lang="en-US" sz="2000" dirty="0">
                <a:latin typeface="Calibri" pitchFamily="34" charset="0"/>
              </a:rPr>
              <a:t>Short process jumps ahead of longer processes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37892" name="Picture 8" descr="Fig09_05s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8667750" cy="243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28600" y="2590800"/>
            <a:ext cx="8915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763000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Overall performance is significantly improved in terms of response time.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However, the variability of response times is increased, especially for longer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processes, and thus predictability is reduced.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One difficulty with the SPN policy is the need to know or at least estimate the </a:t>
            </a:r>
          </a:p>
          <a:p>
            <a:r>
              <a:rPr lang="en-NZ" sz="2000" dirty="0">
                <a:latin typeface="Calibri" pitchFamily="34" charset="0"/>
              </a:rPr>
              <a:t>   required processing time of each process.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For batch jobs, the system may require the programmer to estimate the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value and supply it to the operating system.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If the programmer’s estimate is substantially under the actual running time,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the system may abort the job.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Remaining Time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Preemptive version of shortest process next policy</a:t>
            </a:r>
          </a:p>
          <a:p>
            <a:r>
              <a:rPr lang="en-US" sz="2000" dirty="0"/>
              <a:t>Must estimate processing time and choose the shortest</a:t>
            </a:r>
          </a:p>
          <a:p>
            <a:endParaRPr lang="en-US" sz="2000" dirty="0"/>
          </a:p>
        </p:txBody>
      </p:sp>
      <p:pic>
        <p:nvPicPr>
          <p:cNvPr id="45060" name="Picture 4" descr="Fig09_05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1828800"/>
            <a:ext cx="886460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0" y="4038600"/>
            <a:ext cx="9144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A pre-emptive version of SPN. 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In this case, the scheduler always chooses the process that has the shortest expected remaining  </a:t>
            </a:r>
          </a:p>
          <a:p>
            <a:r>
              <a:rPr lang="en-NZ" dirty="0">
                <a:latin typeface="Calibri" pitchFamily="34" charset="0"/>
              </a:rPr>
              <a:t>  processing time.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 SRT does not have the bias in </a:t>
            </a:r>
            <a:r>
              <a:rPr lang="en-NZ" dirty="0" err="1">
                <a:latin typeface="Calibri" pitchFamily="34" charset="0"/>
              </a:rPr>
              <a:t>favor</a:t>
            </a:r>
            <a:r>
              <a:rPr lang="en-NZ" dirty="0">
                <a:latin typeface="Calibri" pitchFamily="34" charset="0"/>
              </a:rPr>
              <a:t> of long processes found in FCFS.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Unlike round robin, no additional interrupts are generated, reducing overhead.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On the other hand, elapsed service times must be recorded, contributing to overhead. 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SRT should also give superior turnaround time performance to SPN, because a short job is given </a:t>
            </a:r>
          </a:p>
          <a:p>
            <a:r>
              <a:rPr lang="en-NZ" dirty="0">
                <a:latin typeface="Calibri" pitchFamily="34" charset="0"/>
              </a:rPr>
              <a:t>  immediate preference to a running longer job.</a:t>
            </a:r>
          </a:p>
          <a:p>
            <a:pPr>
              <a:buFont typeface="Arial" pitchFamily="34" charset="0"/>
              <a:buChar char="•"/>
            </a:pPr>
            <a:endParaRPr lang="en-NZ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Shortest Remaining Time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Highest Response Ratio Next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Choose next process with the greatest ratio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6084" name="Picture 3" descr="Rati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05000"/>
            <a:ext cx="5162550" cy="914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6085" name="Picture 4" descr="Fig09_05e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8564562" cy="129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228600" y="5027474"/>
            <a:ext cx="85344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dirty="0">
                <a:latin typeface="Calibri" pitchFamily="34" charset="0"/>
              </a:rPr>
              <a:t>A smaller denominator yields a larger ratio so that shorter jobs are </a:t>
            </a:r>
            <a:r>
              <a:rPr lang="en-NZ" dirty="0" err="1">
                <a:latin typeface="Calibri" pitchFamily="34" charset="0"/>
              </a:rPr>
              <a:t>favored</a:t>
            </a:r>
            <a:r>
              <a:rPr lang="en-NZ" dirty="0">
                <a:latin typeface="Calibri" pitchFamily="34" charset="0"/>
              </a:rPr>
              <a:t>, but aging without service increases the ratio so that a longer process will eventually get past competing shorter jobs.</a:t>
            </a:r>
          </a:p>
          <a:p>
            <a:endParaRPr lang="en-NZ" dirty="0">
              <a:latin typeface="Calibri" pitchFamily="34" charset="0"/>
            </a:endParaRPr>
          </a:p>
          <a:p>
            <a:r>
              <a:rPr lang="en-NZ" dirty="0">
                <a:latin typeface="Calibri" pitchFamily="34" charset="0"/>
              </a:rPr>
              <a:t>As with SRT and SPN, the expected service time must be estimated to use highest response ratio next (HRRN).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8915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Highest Response Ratio Next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Scheduling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609601"/>
            <a:ext cx="8610600" cy="243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The scheduling function should</a:t>
            </a:r>
          </a:p>
          <a:p>
            <a:pPr lvl="1"/>
            <a:r>
              <a:rPr lang="en-NZ" sz="2000" dirty="0">
                <a:latin typeface="Calibri" pitchFamily="34" charset="0"/>
              </a:rPr>
              <a:t>Share time </a:t>
            </a:r>
            <a:r>
              <a:rPr lang="en-NZ" sz="2000" b="1" i="1" dirty="0">
                <a:latin typeface="Calibri" pitchFamily="34" charset="0"/>
              </a:rPr>
              <a:t>fairly </a:t>
            </a:r>
            <a:r>
              <a:rPr lang="en-NZ" sz="2000" dirty="0">
                <a:latin typeface="Calibri" pitchFamily="34" charset="0"/>
              </a:rPr>
              <a:t>among processes</a:t>
            </a:r>
          </a:p>
          <a:p>
            <a:pPr lvl="1"/>
            <a:r>
              <a:rPr lang="en-NZ" sz="2000" dirty="0">
                <a:latin typeface="Calibri" pitchFamily="34" charset="0"/>
              </a:rPr>
              <a:t>Prevent starvation of a process</a:t>
            </a:r>
          </a:p>
          <a:p>
            <a:pPr lvl="1"/>
            <a:r>
              <a:rPr lang="en-NZ" sz="2000" dirty="0">
                <a:latin typeface="Calibri" pitchFamily="34" charset="0"/>
              </a:rPr>
              <a:t>Use the processor efficiently</a:t>
            </a:r>
          </a:p>
          <a:p>
            <a:pPr lvl="1"/>
            <a:r>
              <a:rPr lang="en-NZ" sz="2000" dirty="0">
                <a:latin typeface="Calibri" pitchFamily="34" charset="0"/>
              </a:rPr>
              <a:t>Have low overhead</a:t>
            </a:r>
          </a:p>
          <a:p>
            <a:pPr lvl="1"/>
            <a:r>
              <a:rPr lang="en-NZ" sz="2000" dirty="0">
                <a:latin typeface="Calibri" pitchFamily="34" charset="0"/>
              </a:rPr>
              <a:t>Prioritise processes when necessary (e.g. real time deadlines)</a:t>
            </a:r>
          </a:p>
          <a:p>
            <a:endParaRPr lang="en-NZ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00400"/>
            <a:ext cx="8829675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Two Suspend States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85800"/>
            <a:ext cx="8991599" cy="609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533400"/>
            <a:ext cx="5638800" cy="4939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100" dirty="0"/>
              <a:t> Figure 9.1 relates the scheduling functions to </a:t>
            </a:r>
          </a:p>
          <a:p>
            <a:r>
              <a:rPr lang="en-US" sz="2100" dirty="0"/>
              <a:t>  the process state transition diagram </a:t>
            </a:r>
          </a:p>
          <a:p>
            <a:r>
              <a:rPr lang="en-US" sz="2100" dirty="0"/>
              <a:t>  (first shown in Figure 3.9b).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Long-term scheduling is performed when a </a:t>
            </a:r>
          </a:p>
          <a:p>
            <a:r>
              <a:rPr lang="en-US" sz="2100" dirty="0"/>
              <a:t>  new process is created.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This is a decision whether to add a new </a:t>
            </a:r>
          </a:p>
          <a:p>
            <a:r>
              <a:rPr lang="en-US" sz="2100" dirty="0"/>
              <a:t>  process to the set of processes that are </a:t>
            </a:r>
          </a:p>
          <a:p>
            <a:r>
              <a:rPr lang="en-US" sz="2100" dirty="0"/>
              <a:t>  currently active.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Medium-term scheduling is a part of the </a:t>
            </a:r>
          </a:p>
          <a:p>
            <a:r>
              <a:rPr lang="en-US" sz="2100" dirty="0"/>
              <a:t>  swapping function.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This is a decision whether to add a process to </a:t>
            </a:r>
          </a:p>
          <a:p>
            <a:r>
              <a:rPr lang="en-US" sz="2100" dirty="0"/>
              <a:t>  those that are at least partially in main  memory </a:t>
            </a:r>
          </a:p>
          <a:p>
            <a:r>
              <a:rPr lang="en-US" sz="2100" dirty="0"/>
              <a:t>  and therefore available for execution.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Short-term scheduling is the actual decision of </a:t>
            </a:r>
          </a:p>
          <a:p>
            <a:r>
              <a:rPr lang="en-US" sz="2100" dirty="0"/>
              <a:t>  which ready process to execute next.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76200"/>
            <a:ext cx="822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Scheduling and Process State Transitions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87630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/>
              <a:t>Scheduling and Process State Transitions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5421868"/>
            <a:ext cx="899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Above are the scheduling functions to the process state transition diagram for Figure 3.9b).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5791200"/>
            <a:ext cx="8229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Nesting of Scheduling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Figure 9.2 reorganizes the state transition diagram of Figure 3.9b to suggest the nesting of scheduling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Nesting of Scheduling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0010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609600"/>
            <a:ext cx="861060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Queuing Diagram For Scheduling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3048</Words>
  <Application>Microsoft Office PowerPoint</Application>
  <PresentationFormat>On-screen Show (4:3)</PresentationFormat>
  <Paragraphs>611</Paragraphs>
  <Slides>38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Roadmap</vt:lpstr>
      <vt:lpstr>Scheduling</vt:lpstr>
      <vt:lpstr>Scheduling Objectives</vt:lpstr>
      <vt:lpstr>Two Suspend States</vt:lpstr>
      <vt:lpstr>Slide 6</vt:lpstr>
      <vt:lpstr>Scheduling and Process State Transitions</vt:lpstr>
      <vt:lpstr>Nesting of Scheduling Functions</vt:lpstr>
      <vt:lpstr>Queuing Diagram For Scheduling</vt:lpstr>
      <vt:lpstr>Queuing Diagram For Scheduling</vt:lpstr>
      <vt:lpstr>Long-Term Scheduling</vt:lpstr>
      <vt:lpstr>Medium-Term Scheduling</vt:lpstr>
      <vt:lpstr>Short-Term Scheduling</vt:lpstr>
      <vt:lpstr>Roadmap</vt:lpstr>
      <vt:lpstr>Aim of Short Term Scheduling</vt:lpstr>
      <vt:lpstr>Short-Term Scheduling Criteria: User vs. System</vt:lpstr>
      <vt:lpstr>Short-Term Scheduling Criteria: Performance</vt:lpstr>
      <vt:lpstr>Interdependent Scheduling Criteria</vt:lpstr>
      <vt:lpstr>Interdependent Scheduling Criteria</vt:lpstr>
      <vt:lpstr>Interdependent Scheduling Criteria cont.</vt:lpstr>
      <vt:lpstr>Alternative Scheduling Policies</vt:lpstr>
      <vt:lpstr>Selection Function</vt:lpstr>
      <vt:lpstr>Non preemptive vs. Preemptive</vt:lpstr>
      <vt:lpstr>Process Scheduling Example</vt:lpstr>
      <vt:lpstr>First-Come- First-Served</vt:lpstr>
      <vt:lpstr>Slide 26</vt:lpstr>
      <vt:lpstr>Slide 27</vt:lpstr>
      <vt:lpstr>First-Come- First-Served</vt:lpstr>
      <vt:lpstr>Round Robin</vt:lpstr>
      <vt:lpstr>Round Robin</vt:lpstr>
      <vt:lpstr>Round Robin</vt:lpstr>
      <vt:lpstr>Shortest Process Next</vt:lpstr>
      <vt:lpstr>Shortest Process Next</vt:lpstr>
      <vt:lpstr>Shortest Process Next</vt:lpstr>
      <vt:lpstr>Shortest Remaining Time</vt:lpstr>
      <vt:lpstr>Slide 36</vt:lpstr>
      <vt:lpstr>Highest Response Ratio Next</vt:lpstr>
      <vt:lpstr>Highest Response Ratio Next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User</cp:lastModifiedBy>
  <cp:revision>503</cp:revision>
  <dcterms:created xsi:type="dcterms:W3CDTF">2006-08-16T00:00:00Z</dcterms:created>
  <dcterms:modified xsi:type="dcterms:W3CDTF">2023-04-03T11:04:16Z</dcterms:modified>
</cp:coreProperties>
</file>