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4"/>
  </p:notesMasterIdLst>
  <p:handoutMasterIdLst>
    <p:handoutMasterId r:id="rId65"/>
  </p:handoutMasterIdLst>
  <p:sldIdLst>
    <p:sldId id="386" r:id="rId2"/>
    <p:sldId id="257" r:id="rId3"/>
    <p:sldId id="260" r:id="rId4"/>
    <p:sldId id="384" r:id="rId5"/>
    <p:sldId id="263" r:id="rId6"/>
    <p:sldId id="269" r:id="rId7"/>
    <p:sldId id="425" r:id="rId8"/>
    <p:sldId id="296" r:id="rId9"/>
    <p:sldId id="297" r:id="rId10"/>
    <p:sldId id="396" r:id="rId11"/>
    <p:sldId id="397" r:id="rId12"/>
    <p:sldId id="398" r:id="rId13"/>
    <p:sldId id="399" r:id="rId14"/>
    <p:sldId id="400" r:id="rId15"/>
    <p:sldId id="401" r:id="rId16"/>
    <p:sldId id="389" r:id="rId17"/>
    <p:sldId id="298" r:id="rId18"/>
    <p:sldId id="300" r:id="rId19"/>
    <p:sldId id="390" r:id="rId20"/>
    <p:sldId id="391" r:id="rId21"/>
    <p:sldId id="392" r:id="rId22"/>
    <p:sldId id="393" r:id="rId23"/>
    <p:sldId id="394" r:id="rId24"/>
    <p:sldId id="305" r:id="rId25"/>
    <p:sldId id="307" r:id="rId26"/>
    <p:sldId id="426" r:id="rId27"/>
    <p:sldId id="428" r:id="rId28"/>
    <p:sldId id="429" r:id="rId29"/>
    <p:sldId id="430" r:id="rId30"/>
    <p:sldId id="431" r:id="rId31"/>
    <p:sldId id="432" r:id="rId32"/>
    <p:sldId id="440" r:id="rId33"/>
    <p:sldId id="441" r:id="rId34"/>
    <p:sldId id="442" r:id="rId35"/>
    <p:sldId id="443" r:id="rId36"/>
    <p:sldId id="444" r:id="rId37"/>
    <p:sldId id="445" r:id="rId38"/>
    <p:sldId id="446" r:id="rId39"/>
    <p:sldId id="447" r:id="rId40"/>
    <p:sldId id="448" r:id="rId41"/>
    <p:sldId id="449" r:id="rId42"/>
    <p:sldId id="450" r:id="rId43"/>
    <p:sldId id="451" r:id="rId44"/>
    <p:sldId id="452" r:id="rId45"/>
    <p:sldId id="453" r:id="rId46"/>
    <p:sldId id="454" r:id="rId47"/>
    <p:sldId id="455" r:id="rId48"/>
    <p:sldId id="456" r:id="rId49"/>
    <p:sldId id="457" r:id="rId50"/>
    <p:sldId id="458" r:id="rId51"/>
    <p:sldId id="459" r:id="rId52"/>
    <p:sldId id="460" r:id="rId53"/>
    <p:sldId id="439" r:id="rId54"/>
    <p:sldId id="461" r:id="rId55"/>
    <p:sldId id="462" r:id="rId56"/>
    <p:sldId id="463" r:id="rId57"/>
    <p:sldId id="464" r:id="rId58"/>
    <p:sldId id="466" r:id="rId59"/>
    <p:sldId id="467" r:id="rId60"/>
    <p:sldId id="469" r:id="rId61"/>
    <p:sldId id="470" r:id="rId62"/>
    <p:sldId id="471"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varScale="1">
        <p:scale>
          <a:sx n="73" d="100"/>
          <a:sy n="73" d="100"/>
        </p:scale>
        <p:origin x="-129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6A129F6-36D4-47D0-ACD4-DBFDC6435700}" type="datetimeFigureOut">
              <a:rPr lang="en-US" smtClean="0"/>
              <a:pPr/>
              <a:t>9/13/2024</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439B9ED-918A-41F2-B50C-91035F5970E7}" type="slidenum">
              <a:rPr lang="en-GB" smtClean="0"/>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49849F-19C3-451E-823E-32E5AF8DE8FA}" type="datetimeFigureOut">
              <a:rPr lang="en-US" smtClean="0"/>
              <a:pPr/>
              <a:t>9/13/2024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2E1DCD-36AE-4CA4-871B-C50C7BF862CA}"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04A3A493-93E3-491C-82D2-A9668D0AEF5F}"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xfrm>
            <a:off x="913805" y="4343704"/>
            <a:ext cx="5030391" cy="4113892"/>
          </a:xfrm>
          <a:noFill/>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xfrm>
            <a:off x="913805" y="4343704"/>
            <a:ext cx="5030391" cy="4113892"/>
          </a:xfrm>
          <a:noFill/>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p:spPr>
      </p:sp>
      <p:sp>
        <p:nvSpPr>
          <p:cNvPr id="10854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
            </a:r>
            <a:br>
              <a:rPr lang="en-US"/>
            </a:br>
            <a:r>
              <a:rPr lang="en-US"/>
              <a:t>A more restrictive semaphore which may only have the value of 0 or 1</a:t>
            </a:r>
          </a:p>
          <a:p>
            <a:endParaRPr lang="en-US"/>
          </a:p>
          <a:p>
            <a:r>
              <a:rPr lang="en-NZ"/>
              <a:t>A similar concept related to the binary semaphore is the </a:t>
            </a:r>
            <a:r>
              <a:rPr lang="en-NZ" b="1"/>
              <a:t>mutex</a:t>
            </a:r>
            <a:r>
              <a:rPr lang="en-NZ"/>
              <a:t>.</a:t>
            </a:r>
          </a:p>
          <a:p>
            <a:pPr lvl="1">
              <a:buFontTx/>
              <a:buChar char="•"/>
            </a:pPr>
            <a:r>
              <a:rPr lang="en-NZ"/>
              <a:t> A key difference between the two is that the process that locks the mutex (sets the value to zero) must be the one to unlock it (sets the value to 1). </a:t>
            </a:r>
          </a:p>
          <a:p>
            <a:pPr lvl="1">
              <a:buFontTx/>
              <a:buChar char="•"/>
            </a:pPr>
            <a:r>
              <a:rPr lang="en-NZ"/>
              <a:t> In contrast, it is possible for one process to lock a binary semaphore and for another to unlock it.</a:t>
            </a:r>
            <a:endParaRPr lang="en-US"/>
          </a:p>
        </p:txBody>
      </p:sp>
      <p:sp>
        <p:nvSpPr>
          <p:cNvPr id="4" name="Slide Number Placeholder 3"/>
          <p:cNvSpPr>
            <a:spLocks noGrp="1"/>
          </p:cNvSpPr>
          <p:nvPr>
            <p:ph type="sldNum" sz="quarter" idx="5"/>
          </p:nvPr>
        </p:nvSpPr>
        <p:spPr/>
        <p:txBody>
          <a:bodyPr/>
          <a:lstStyle/>
          <a:p>
            <a:pPr>
              <a:defRPr/>
            </a:pPr>
            <a:fld id="{71E84BE6-26A7-4465-B31C-44841E672380}" type="slidenum">
              <a:rPr lang="en-US" smtClean="0"/>
              <a:pPr>
                <a:defRPr/>
              </a:pPr>
              <a:t>17</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p:spPr>
      </p:sp>
      <p:sp>
        <p:nvSpPr>
          <p:cNvPr id="113667"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Figure 5.7, shows a possible sequence for three processes using the mutual exclusion discipline of Figure 5.6.</a:t>
            </a:r>
          </a:p>
          <a:p>
            <a:endParaRPr lang="en-NZ" dirty="0"/>
          </a:p>
          <a:p>
            <a:r>
              <a:rPr lang="en-NZ" dirty="0"/>
              <a:t>Three processes (A,B, C) access a shared resource protected by the semaphore </a:t>
            </a:r>
            <a:r>
              <a:rPr lang="en-NZ" i="1" dirty="0"/>
              <a:t>lock. </a:t>
            </a:r>
          </a:p>
          <a:p>
            <a:pPr lvl="1">
              <a:buFontTx/>
              <a:buChar char="•"/>
            </a:pPr>
            <a:r>
              <a:rPr lang="en-NZ" i="1" dirty="0"/>
              <a:t>Process-</a:t>
            </a:r>
            <a:r>
              <a:rPr lang="en-NZ" dirty="0"/>
              <a:t>A executes semWait(lock); </a:t>
            </a:r>
          </a:p>
          <a:p>
            <a:pPr lvl="2">
              <a:buFontTx/>
              <a:buChar char="•"/>
            </a:pPr>
            <a:r>
              <a:rPr lang="en-NZ" dirty="0"/>
              <a:t> because the semaphore has a value of 1 at the time of the semWait operation, A can immediately enter its critical section and the semaphore takes on the value 0.</a:t>
            </a:r>
          </a:p>
          <a:p>
            <a:pPr lvl="1">
              <a:buFontTx/>
              <a:buChar char="•"/>
            </a:pPr>
            <a:endParaRPr lang="en-NZ" dirty="0"/>
          </a:p>
          <a:p>
            <a:pPr lvl="1">
              <a:buFontTx/>
              <a:buChar char="•"/>
            </a:pPr>
            <a:r>
              <a:rPr lang="en-NZ" dirty="0"/>
              <a:t>While A is in its critical section, both B and C perform a semWait operation and are blocked pending the availability of the semaphore. </a:t>
            </a:r>
          </a:p>
          <a:p>
            <a:pPr lvl="1">
              <a:buFontTx/>
              <a:buChar char="•"/>
            </a:pPr>
            <a:endParaRPr lang="en-NZ" dirty="0"/>
          </a:p>
          <a:p>
            <a:pPr lvl="1">
              <a:buFontTx/>
              <a:buChar char="•"/>
            </a:pPr>
            <a:r>
              <a:rPr lang="en-NZ" dirty="0"/>
              <a:t>When A exits its critical section and performs </a:t>
            </a:r>
            <a:r>
              <a:rPr lang="en-NZ" dirty="0" err="1"/>
              <a:t>semSignal</a:t>
            </a:r>
            <a:r>
              <a:rPr lang="en-NZ" dirty="0"/>
              <a:t>(lock), B, which was the first process in the queue, can now enter its critical section.</a:t>
            </a:r>
          </a:p>
        </p:txBody>
      </p:sp>
      <p:sp>
        <p:nvSpPr>
          <p:cNvPr id="4" name="Slide Number Placeholder 3"/>
          <p:cNvSpPr>
            <a:spLocks noGrp="1"/>
          </p:cNvSpPr>
          <p:nvPr>
            <p:ph type="sldNum" sz="quarter" idx="5"/>
          </p:nvPr>
        </p:nvSpPr>
        <p:spPr/>
        <p:txBody>
          <a:bodyPr/>
          <a:lstStyle/>
          <a:p>
            <a:pPr>
              <a:defRPr/>
            </a:pPr>
            <a:fld id="{345DEC60-E7C1-43C3-B13C-46A9528314CA}" type="slidenum">
              <a:rPr lang="en-US" smtClean="0"/>
              <a:pPr>
                <a:defRPr/>
              </a:pPr>
              <a:t>25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04A3A493-93E3-491C-82D2-A9668D0AEF5F}" type="slidenum">
              <a:rPr lang="en-US" smtClean="0"/>
              <a:pPr>
                <a:defRPr/>
              </a:pPr>
              <a:t>26</a:t>
            </a:fld>
            <a:endParaRPr lang="en-US" dirty="0"/>
          </a:p>
        </p:txBody>
      </p:sp>
    </p:spTree>
    <p:extLst>
      <p:ext uri="{BB962C8B-B14F-4D97-AF65-F5344CB8AC3E}">
        <p14:creationId xmlns="" xmlns:p14="http://schemas.microsoft.com/office/powerpoint/2010/main" val="3138916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r>
              <a:rPr lang="en-NZ" b="1" dirty="0"/>
              <a:t>Animated Slide</a:t>
            </a:r>
          </a:p>
          <a:p>
            <a:pPr>
              <a:buFont typeface="Arial" pitchFamily="34" charset="0"/>
              <a:buNone/>
              <a:defRPr/>
            </a:pPr>
            <a:r>
              <a:rPr lang="en-NZ" b="1" i="1" dirty="0"/>
              <a:t>Click 1</a:t>
            </a:r>
            <a:r>
              <a:rPr lang="en-NZ" dirty="0"/>
              <a:t> Cars approach intersection</a:t>
            </a:r>
          </a:p>
          <a:p>
            <a:pPr>
              <a:buFont typeface="Arial" pitchFamily="34" charset="0"/>
              <a:buNone/>
              <a:defRPr/>
            </a:pPr>
            <a:r>
              <a:rPr lang="en-NZ" dirty="0"/>
              <a:t> </a:t>
            </a:r>
            <a:r>
              <a:rPr lang="en-NZ" b="1" i="1" dirty="0"/>
              <a:t>Then </a:t>
            </a:r>
            <a:r>
              <a:rPr lang="en-NZ" dirty="0"/>
              <a:t>Cars announce their resource needs</a:t>
            </a:r>
          </a:p>
          <a:p>
            <a:pPr>
              <a:defRPr/>
            </a:pPr>
            <a:endParaRPr lang="en-NZ" dirty="0"/>
          </a:p>
          <a:p>
            <a:pPr>
              <a:defRPr/>
            </a:pPr>
            <a:r>
              <a:rPr lang="en-NZ" dirty="0"/>
              <a:t>All deadlocks involve conflicting needs for resources by two or more processes.   A common example is the traffic deadlock. </a:t>
            </a:r>
          </a:p>
          <a:p>
            <a:pPr>
              <a:buFont typeface="Arial" pitchFamily="34" charset="0"/>
              <a:buNone/>
              <a:defRPr/>
            </a:pPr>
            <a:r>
              <a:rPr lang="en-NZ" dirty="0"/>
              <a:t>The typical rule of the road in the United States is that a car at a four-way stop should defer to a car immediately to its right.</a:t>
            </a:r>
          </a:p>
          <a:p>
            <a:pPr>
              <a:buFont typeface="Arial" pitchFamily="34" charset="0"/>
              <a:buNone/>
              <a:defRPr/>
            </a:pPr>
            <a:endParaRPr lang="en-NZ" dirty="0"/>
          </a:p>
          <a:p>
            <a:pPr>
              <a:defRPr/>
            </a:pPr>
            <a:r>
              <a:rPr lang="en-NZ" dirty="0"/>
              <a:t>This rule works if there are only two or three cars at the intersection. </a:t>
            </a:r>
          </a:p>
          <a:p>
            <a:pPr>
              <a:buFont typeface="Arial" pitchFamily="34" charset="0"/>
              <a:buNone/>
              <a:defRPr/>
            </a:pPr>
            <a:endParaRPr lang="en-NZ" dirty="0"/>
          </a:p>
          <a:p>
            <a:pPr>
              <a:buFont typeface="Arial" pitchFamily="34" charset="0"/>
              <a:buNone/>
              <a:defRPr/>
            </a:pPr>
            <a:r>
              <a:rPr lang="en-NZ" dirty="0"/>
              <a:t>If all four cars arrive at about the same time, each will refrain from entering the intersection, this causes a  </a:t>
            </a:r>
            <a:r>
              <a:rPr lang="en-NZ" b="1" dirty="0"/>
              <a:t>potential deadlock.</a:t>
            </a:r>
          </a:p>
          <a:p>
            <a:pPr lvl="1">
              <a:buFont typeface="Arial" pitchFamily="34" charset="0"/>
              <a:buChar char="•"/>
              <a:defRPr/>
            </a:pPr>
            <a:r>
              <a:rPr lang="en-NZ" dirty="0"/>
              <a:t>The deadlock is only potential, not actual, because the necessary resources are available for any of the cars to proceed. </a:t>
            </a:r>
          </a:p>
          <a:p>
            <a:pPr lvl="1">
              <a:buFont typeface="Arial" pitchFamily="34" charset="0"/>
              <a:buChar char="•"/>
              <a:defRPr/>
            </a:pPr>
            <a:r>
              <a:rPr lang="en-NZ" dirty="0"/>
              <a:t>If one car eventually does proceed, it can do so.</a:t>
            </a:r>
          </a:p>
        </p:txBody>
      </p:sp>
      <p:sp>
        <p:nvSpPr>
          <p:cNvPr id="4" name="Slide Number Placeholder 3"/>
          <p:cNvSpPr>
            <a:spLocks noGrp="1"/>
          </p:cNvSpPr>
          <p:nvPr>
            <p:ph type="sldNum" sz="quarter" idx="5"/>
          </p:nvPr>
        </p:nvSpPr>
        <p:spPr/>
        <p:txBody>
          <a:bodyPr/>
          <a:lstStyle/>
          <a:p>
            <a:pPr>
              <a:defRPr/>
            </a:pPr>
            <a:fld id="{A98B62BB-A92E-4358-A733-3910A933133D}" type="slidenum">
              <a:rPr lang="en-US" smtClean="0"/>
              <a:pPr>
                <a:defRPr/>
              </a:pPr>
              <a:t>28</a:t>
            </a:fld>
            <a:endParaRPr lang="en-US" dirty="0"/>
          </a:p>
        </p:txBody>
      </p:sp>
    </p:spTree>
    <p:extLst>
      <p:ext uri="{BB962C8B-B14F-4D97-AF65-F5344CB8AC3E}">
        <p14:creationId xmlns="" xmlns:p14="http://schemas.microsoft.com/office/powerpoint/2010/main" val="2105488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b="1"/>
              <a:t>Animated Slide</a:t>
            </a:r>
          </a:p>
          <a:p>
            <a:r>
              <a:rPr lang="en-NZ" b="1" i="1"/>
              <a:t>Click 1</a:t>
            </a:r>
            <a:r>
              <a:rPr lang="en-NZ"/>
              <a:t> Cars move to deadlock</a:t>
            </a:r>
          </a:p>
          <a:p>
            <a:r>
              <a:rPr lang="en-NZ" b="1" i="1"/>
              <a:t>Then  </a:t>
            </a:r>
            <a:r>
              <a:rPr lang="en-NZ"/>
              <a:t>Cars announce their resource need</a:t>
            </a:r>
          </a:p>
          <a:p>
            <a:endParaRPr lang="en-NZ"/>
          </a:p>
          <a:p>
            <a:r>
              <a:rPr lang="en-NZ" b="1" i="1"/>
              <a:t>But </a:t>
            </a:r>
            <a:r>
              <a:rPr lang="en-NZ"/>
              <a:t>if all four cars ignore the rules and proceed (cautiously) into the intersection at the same time, then </a:t>
            </a:r>
            <a:r>
              <a:rPr lang="en-NZ" b="1"/>
              <a:t>each car seizes one resource </a:t>
            </a:r>
            <a:r>
              <a:rPr lang="en-NZ"/>
              <a:t>(one quadrant) but cannot proceed because the required second resource has already been seized by another car.</a:t>
            </a:r>
          </a:p>
          <a:p>
            <a:endParaRPr lang="en-NZ"/>
          </a:p>
          <a:p>
            <a:r>
              <a:rPr lang="en-NZ"/>
              <a:t>This is an actual deadlock.</a:t>
            </a:r>
          </a:p>
          <a:p>
            <a:endParaRPr lang="en-NZ"/>
          </a:p>
        </p:txBody>
      </p:sp>
      <p:sp>
        <p:nvSpPr>
          <p:cNvPr id="4" name="Slide Number Placeholder 3"/>
          <p:cNvSpPr>
            <a:spLocks noGrp="1"/>
          </p:cNvSpPr>
          <p:nvPr>
            <p:ph type="sldNum" sz="quarter" idx="5"/>
          </p:nvPr>
        </p:nvSpPr>
        <p:spPr/>
        <p:txBody>
          <a:bodyPr/>
          <a:lstStyle/>
          <a:p>
            <a:pPr>
              <a:defRPr/>
            </a:pPr>
            <a:fld id="{9156F776-708C-4B05-85E0-64640A9F01C0}" type="slidenum">
              <a:rPr lang="en-US" smtClean="0"/>
              <a:pPr>
                <a:defRPr/>
              </a:pPr>
              <a:t>30</a:t>
            </a:fld>
            <a:endParaRPr lang="en-US" dirty="0"/>
          </a:p>
        </p:txBody>
      </p:sp>
    </p:spTree>
    <p:extLst>
      <p:ext uri="{BB962C8B-B14F-4D97-AF65-F5344CB8AC3E}">
        <p14:creationId xmlns="" xmlns:p14="http://schemas.microsoft.com/office/powerpoint/2010/main" val="5083981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All three must be present for deadlock to occur.</a:t>
            </a:r>
          </a:p>
        </p:txBody>
      </p:sp>
      <p:sp>
        <p:nvSpPr>
          <p:cNvPr id="4" name="Slide Number Placeholder 3"/>
          <p:cNvSpPr>
            <a:spLocks noGrp="1"/>
          </p:cNvSpPr>
          <p:nvPr>
            <p:ph type="sldNum" sz="quarter" idx="5"/>
          </p:nvPr>
        </p:nvSpPr>
        <p:spPr/>
        <p:txBody>
          <a:bodyPr/>
          <a:lstStyle/>
          <a:p>
            <a:pPr>
              <a:defRPr/>
            </a:pPr>
            <a:fld id="{AC6D2DBB-616E-47A0-BDF3-A9DC59675592}" type="slidenum">
              <a:rPr lang="en-US" smtClean="0"/>
              <a:pPr>
                <a:defRPr/>
              </a:pPr>
              <a:t>32</a:t>
            </a:fld>
            <a:endParaRPr lang="en-US" dirty="0"/>
          </a:p>
        </p:txBody>
      </p:sp>
    </p:spTree>
    <p:extLst>
      <p:ext uri="{BB962C8B-B14F-4D97-AF65-F5344CB8AC3E}">
        <p14:creationId xmlns="" xmlns:p14="http://schemas.microsoft.com/office/powerpoint/2010/main" val="41240043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This is actually a potential consequence of the first three.</a:t>
            </a:r>
          </a:p>
          <a:p>
            <a:endParaRPr lang="en-NZ" dirty="0"/>
          </a:p>
          <a:p>
            <a:r>
              <a:rPr lang="en-NZ" dirty="0"/>
              <a:t>Given that the first three conditions exist, a sequence of events may occur that lead to an unresolvable circular wait. </a:t>
            </a:r>
          </a:p>
          <a:p>
            <a:endParaRPr lang="en-NZ" dirty="0"/>
          </a:p>
          <a:p>
            <a:r>
              <a:rPr lang="en-NZ" dirty="0"/>
              <a:t>The unresolvable circular wait is in fact the definition of deadlock.</a:t>
            </a:r>
          </a:p>
          <a:p>
            <a:pPr lvl="1">
              <a:buFontTx/>
              <a:buChar char="•"/>
            </a:pPr>
            <a:r>
              <a:rPr lang="en-NZ" dirty="0"/>
              <a:t> The circular wait listed as condition 4 is unresolvable because the first three conditions hold.</a:t>
            </a:r>
          </a:p>
          <a:p>
            <a:pPr lvl="1">
              <a:buFontTx/>
              <a:buChar char="•"/>
            </a:pPr>
            <a:r>
              <a:rPr lang="en-NZ" dirty="0"/>
              <a:t> Thus, the four conditions, taken together, constitute necessary and sufficient conditions for deadlock.</a:t>
            </a:r>
            <a:endParaRPr lang="en-US" dirty="0"/>
          </a:p>
        </p:txBody>
      </p:sp>
      <p:sp>
        <p:nvSpPr>
          <p:cNvPr id="4" name="Slide Number Placeholder 3"/>
          <p:cNvSpPr>
            <a:spLocks noGrp="1"/>
          </p:cNvSpPr>
          <p:nvPr>
            <p:ph type="sldNum" sz="quarter" idx="5"/>
          </p:nvPr>
        </p:nvSpPr>
        <p:spPr/>
        <p:txBody>
          <a:bodyPr/>
          <a:lstStyle/>
          <a:p>
            <a:pPr>
              <a:defRPr/>
            </a:pPr>
            <a:fld id="{E2B9F9B0-1A14-469B-B57A-66ED94A50468}" type="slidenum">
              <a:rPr lang="en-US" smtClean="0"/>
              <a:pPr>
                <a:defRPr/>
              </a:pPr>
              <a:t>33</a:t>
            </a:fld>
            <a:endParaRPr lang="en-US" dirty="0"/>
          </a:p>
        </p:txBody>
      </p:sp>
    </p:spTree>
    <p:extLst>
      <p:ext uri="{BB962C8B-B14F-4D97-AF65-F5344CB8AC3E}">
        <p14:creationId xmlns="" xmlns:p14="http://schemas.microsoft.com/office/powerpoint/2010/main" val="38366941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04A3A493-93E3-491C-82D2-A9668D0AEF5F}" type="slidenum">
              <a:rPr lang="en-US" smtClean="0"/>
              <a:pPr>
                <a:defRPr/>
              </a:pPr>
              <a:t>34</a:t>
            </a:fld>
            <a:endParaRPr lang="en-US" dirty="0"/>
          </a:p>
        </p:txBody>
      </p:sp>
    </p:spTree>
    <p:extLst>
      <p:ext uri="{BB962C8B-B14F-4D97-AF65-F5344CB8AC3E}">
        <p14:creationId xmlns="" xmlns:p14="http://schemas.microsoft.com/office/powerpoint/2010/main" val="3558932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A program that will provide a character echo procedure; </a:t>
            </a:r>
          </a:p>
          <a:p>
            <a:pPr lvl="1">
              <a:buFontTx/>
              <a:buChar char="•"/>
            </a:pPr>
            <a:r>
              <a:rPr lang="en-NZ" dirty="0"/>
              <a:t> input is obtained from a keyboard one keystroke at a time.</a:t>
            </a:r>
          </a:p>
          <a:p>
            <a:pPr lvl="1">
              <a:buFontTx/>
              <a:buChar char="•"/>
            </a:pPr>
            <a:r>
              <a:rPr lang="en-NZ" dirty="0"/>
              <a:t> Each input character is stored in variable chin. </a:t>
            </a:r>
          </a:p>
          <a:p>
            <a:pPr lvl="1">
              <a:buFontTx/>
              <a:buChar char="•"/>
            </a:pPr>
            <a:r>
              <a:rPr lang="en-NZ" dirty="0"/>
              <a:t> It is then transferred to variable </a:t>
            </a:r>
            <a:r>
              <a:rPr lang="en-NZ" dirty="0" err="1"/>
              <a:t>chout</a:t>
            </a:r>
            <a:r>
              <a:rPr lang="en-NZ" dirty="0"/>
              <a:t> </a:t>
            </a:r>
          </a:p>
          <a:p>
            <a:pPr lvl="1">
              <a:buFontTx/>
              <a:buChar char="•"/>
            </a:pPr>
            <a:r>
              <a:rPr lang="en-NZ" dirty="0"/>
              <a:t> and finally sent to the display. </a:t>
            </a:r>
          </a:p>
          <a:p>
            <a:endParaRPr lang="en-NZ" dirty="0"/>
          </a:p>
          <a:p>
            <a:r>
              <a:rPr lang="en-NZ" dirty="0"/>
              <a:t>Any program can call this procedure repeatedly to accept user input and display it on the user’s screen.</a:t>
            </a:r>
          </a:p>
          <a:p>
            <a:endParaRPr lang="en-NZ" dirty="0"/>
          </a:p>
          <a:p>
            <a:r>
              <a:rPr lang="en-NZ" dirty="0"/>
              <a:t>Now consider that we have a single-processor multiprogramming system supporting a single user. </a:t>
            </a:r>
          </a:p>
          <a:p>
            <a:pPr lvl="1">
              <a:buFontTx/>
              <a:buChar char="•"/>
            </a:pPr>
            <a:r>
              <a:rPr lang="en-NZ" dirty="0"/>
              <a:t> The user can jump from one application to another, and each application uses the same keyboard for input and the same screen for output. </a:t>
            </a:r>
          </a:p>
          <a:p>
            <a:endParaRPr lang="en-NZ" dirty="0"/>
          </a:p>
          <a:p>
            <a:r>
              <a:rPr lang="en-NZ" dirty="0"/>
              <a:t>Each application needs to use the procedure echo, </a:t>
            </a:r>
          </a:p>
          <a:p>
            <a:pPr lvl="1">
              <a:buFontTx/>
              <a:buChar char="•"/>
            </a:pPr>
            <a:r>
              <a:rPr lang="en-NZ" dirty="0"/>
              <a:t> So it makes sense for it to be a shared procedure that is loaded into a portion of memory global to all applications.</a:t>
            </a:r>
          </a:p>
          <a:p>
            <a:pPr lvl="1">
              <a:buFontTx/>
              <a:buChar char="•"/>
            </a:pPr>
            <a:r>
              <a:rPr lang="en-NZ" dirty="0"/>
              <a:t> Thus, only a single copy of the echo procedure is used, saving space.</a:t>
            </a:r>
            <a:endParaRPr lang="en-US" dirty="0"/>
          </a:p>
        </p:txBody>
      </p:sp>
      <p:sp>
        <p:nvSpPr>
          <p:cNvPr id="4" name="Slide Number Placeholder 3"/>
          <p:cNvSpPr>
            <a:spLocks noGrp="1"/>
          </p:cNvSpPr>
          <p:nvPr>
            <p:ph type="sldNum" sz="quarter" idx="5"/>
          </p:nvPr>
        </p:nvSpPr>
        <p:spPr/>
        <p:txBody>
          <a:bodyPr/>
          <a:lstStyle/>
          <a:p>
            <a:pPr>
              <a:defRPr/>
            </a:pPr>
            <a:fld id="{E2BC05C6-D98A-4E63-8D40-63787E906828}" type="slidenum">
              <a:rPr lang="en-US" smtClean="0"/>
              <a:pPr>
                <a:defRPr/>
              </a:pPr>
              <a:t>5</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04A3A493-93E3-491C-82D2-A9668D0AEF5F}" type="slidenum">
              <a:rPr lang="en-US" smtClean="0"/>
              <a:pPr>
                <a:defRPr/>
              </a:pPr>
              <a:t>38</a:t>
            </a:fld>
            <a:endParaRPr lang="en-US" dirty="0"/>
          </a:p>
        </p:txBody>
      </p:sp>
    </p:spTree>
    <p:extLst>
      <p:ext uri="{BB962C8B-B14F-4D97-AF65-F5344CB8AC3E}">
        <p14:creationId xmlns="" xmlns:p14="http://schemas.microsoft.com/office/powerpoint/2010/main" val="2892246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r>
              <a:rPr lang="en-NZ" b="1" dirty="0"/>
              <a:t>Animation:</a:t>
            </a:r>
            <a:r>
              <a:rPr lang="en-NZ" dirty="0"/>
              <a:t> Callouts explain resource parts of figure</a:t>
            </a:r>
          </a:p>
          <a:p>
            <a:pPr>
              <a:defRPr/>
            </a:pPr>
            <a:endParaRPr lang="en-NZ" b="1" dirty="0"/>
          </a:p>
          <a:p>
            <a:pPr>
              <a:defRPr/>
            </a:pPr>
            <a:r>
              <a:rPr lang="en-NZ" dirty="0"/>
              <a:t>This figure shows the state of a system consisting of four processes and three resources. </a:t>
            </a:r>
          </a:p>
          <a:p>
            <a:pPr>
              <a:defRPr/>
            </a:pPr>
            <a:endParaRPr lang="en-NZ" dirty="0"/>
          </a:p>
          <a:p>
            <a:pPr>
              <a:defRPr/>
            </a:pPr>
            <a:r>
              <a:rPr lang="en-NZ" dirty="0"/>
              <a:t>Total amount of resources</a:t>
            </a:r>
          </a:p>
          <a:p>
            <a:pPr lvl="1">
              <a:buFont typeface="Arial" pitchFamily="34" charset="0"/>
              <a:buChar char="•"/>
              <a:defRPr/>
            </a:pPr>
            <a:r>
              <a:rPr lang="en-NZ" dirty="0"/>
              <a:t> R1 = 9</a:t>
            </a:r>
          </a:p>
          <a:p>
            <a:pPr lvl="1">
              <a:buFont typeface="Arial" pitchFamily="34" charset="0"/>
              <a:buChar char="•"/>
              <a:defRPr/>
            </a:pPr>
            <a:r>
              <a:rPr lang="en-NZ" dirty="0"/>
              <a:t> R2 = 3 </a:t>
            </a:r>
          </a:p>
          <a:p>
            <a:pPr lvl="1">
              <a:buFont typeface="Arial" pitchFamily="34" charset="0"/>
              <a:buChar char="•"/>
              <a:defRPr/>
            </a:pPr>
            <a:r>
              <a:rPr lang="en-NZ" dirty="0"/>
              <a:t> R3 = 6</a:t>
            </a:r>
          </a:p>
          <a:p>
            <a:pPr lvl="1">
              <a:buFont typeface="Arial" pitchFamily="34" charset="0"/>
              <a:buChar char="•"/>
              <a:defRPr/>
            </a:pPr>
            <a:endParaRPr lang="en-NZ" dirty="0"/>
          </a:p>
          <a:p>
            <a:pPr>
              <a:buFont typeface="Arial" pitchFamily="34" charset="0"/>
              <a:buNone/>
              <a:defRPr/>
            </a:pPr>
            <a:r>
              <a:rPr lang="en-NZ" dirty="0"/>
              <a:t>In the current state allocations have been made to the four processes, leaving available</a:t>
            </a:r>
          </a:p>
          <a:p>
            <a:pPr lvl="1">
              <a:buFont typeface="Arial" pitchFamily="34" charset="0"/>
              <a:buChar char="•"/>
              <a:defRPr/>
            </a:pPr>
            <a:r>
              <a:rPr lang="en-NZ" dirty="0"/>
              <a:t> 1 unit of R2 </a:t>
            </a:r>
          </a:p>
          <a:p>
            <a:pPr lvl="1">
              <a:buFont typeface="Arial" pitchFamily="34" charset="0"/>
              <a:buChar char="•"/>
              <a:defRPr/>
            </a:pPr>
            <a:r>
              <a:rPr lang="en-NZ" dirty="0"/>
              <a:t> 1 unit of R3</a:t>
            </a:r>
          </a:p>
          <a:p>
            <a:pPr>
              <a:defRPr/>
            </a:pPr>
            <a:endParaRPr lang="en-NZ" dirty="0"/>
          </a:p>
          <a:p>
            <a:pPr>
              <a:defRPr/>
            </a:pPr>
            <a:r>
              <a:rPr lang="en-NZ" b="1" dirty="0"/>
              <a:t>Is this a safe state? </a:t>
            </a:r>
          </a:p>
          <a:p>
            <a:pPr>
              <a:defRPr/>
            </a:pPr>
            <a:endParaRPr lang="en-NZ" b="1" dirty="0"/>
          </a:p>
          <a:p>
            <a:pPr>
              <a:defRPr/>
            </a:pPr>
            <a:r>
              <a:rPr lang="en-NZ" dirty="0"/>
              <a:t>To answer this question, we ask an intermediate question:</a:t>
            </a:r>
          </a:p>
          <a:p>
            <a:pPr lvl="1">
              <a:buFont typeface="Arial" pitchFamily="34" charset="0"/>
              <a:buChar char="•"/>
              <a:defRPr/>
            </a:pPr>
            <a:r>
              <a:rPr lang="en-NZ" dirty="0"/>
              <a:t> Can any of the four processes be run to completion with the resources available? </a:t>
            </a:r>
          </a:p>
          <a:p>
            <a:pPr lvl="1">
              <a:buFont typeface="Arial" pitchFamily="34" charset="0"/>
              <a:buChar char="•"/>
              <a:defRPr/>
            </a:pPr>
            <a:r>
              <a:rPr lang="en-NZ" dirty="0"/>
              <a:t> That is, can the difference between the maximum requirement and current allocation for any process be met with the available resources?</a:t>
            </a:r>
            <a:endParaRPr lang="en-US" dirty="0"/>
          </a:p>
          <a:p>
            <a:pPr>
              <a:defRPr/>
            </a:pPr>
            <a:endParaRPr lang="en-NZ" dirty="0"/>
          </a:p>
        </p:txBody>
      </p:sp>
      <p:sp>
        <p:nvSpPr>
          <p:cNvPr id="4" name="Slide Number Placeholder 3"/>
          <p:cNvSpPr>
            <a:spLocks noGrp="1"/>
          </p:cNvSpPr>
          <p:nvPr>
            <p:ph type="sldNum" sz="quarter" idx="5"/>
          </p:nvPr>
        </p:nvSpPr>
        <p:spPr/>
        <p:txBody>
          <a:bodyPr/>
          <a:lstStyle/>
          <a:p>
            <a:pPr>
              <a:defRPr/>
            </a:pPr>
            <a:fld id="{452D9A96-9D88-4E78-AE40-FB75E3A4F28D}" type="slidenum">
              <a:rPr lang="en-US" smtClean="0"/>
              <a:pPr>
                <a:defRPr/>
              </a:pPr>
              <a:t>43</a:t>
            </a:fld>
            <a:endParaRPr lang="en-US" dirty="0"/>
          </a:p>
        </p:txBody>
      </p:sp>
    </p:spTree>
    <p:extLst>
      <p:ext uri="{BB962C8B-B14F-4D97-AF65-F5344CB8AC3E}">
        <p14:creationId xmlns="" xmlns:p14="http://schemas.microsoft.com/office/powerpoint/2010/main" val="1199740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03"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In this case, each of the remaining processes could be completed as shown on the next slides</a:t>
            </a:r>
          </a:p>
        </p:txBody>
      </p:sp>
      <p:sp>
        <p:nvSpPr>
          <p:cNvPr id="4" name="Slide Number Placeholder 3"/>
          <p:cNvSpPr>
            <a:spLocks noGrp="1"/>
          </p:cNvSpPr>
          <p:nvPr>
            <p:ph type="sldNum" sz="quarter" idx="5"/>
          </p:nvPr>
        </p:nvSpPr>
        <p:spPr/>
        <p:txBody>
          <a:bodyPr/>
          <a:lstStyle/>
          <a:p>
            <a:pPr>
              <a:defRPr/>
            </a:pPr>
            <a:fld id="{0C2A4A51-6373-4A7F-8DC8-3776D9E31D6D}" type="slidenum">
              <a:rPr lang="en-US" smtClean="0"/>
              <a:pPr>
                <a:defRPr/>
              </a:pPr>
              <a:t>45</a:t>
            </a:fld>
            <a:endParaRPr lang="en-US" dirty="0"/>
          </a:p>
        </p:txBody>
      </p:sp>
    </p:spTree>
    <p:extLst>
      <p:ext uri="{BB962C8B-B14F-4D97-AF65-F5344CB8AC3E}">
        <p14:creationId xmlns="" xmlns:p14="http://schemas.microsoft.com/office/powerpoint/2010/main" val="26684214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7"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Suppose we choose P1, </a:t>
            </a:r>
          </a:p>
          <a:p>
            <a:pPr lvl="1">
              <a:buFontTx/>
              <a:buChar char="•"/>
            </a:pPr>
            <a:r>
              <a:rPr lang="en-NZ" dirty="0"/>
              <a:t> allocate the required resources, </a:t>
            </a:r>
          </a:p>
          <a:p>
            <a:pPr lvl="1">
              <a:buFontTx/>
              <a:buChar char="•"/>
            </a:pPr>
            <a:r>
              <a:rPr lang="en-NZ" dirty="0"/>
              <a:t> complete P1, </a:t>
            </a:r>
          </a:p>
          <a:p>
            <a:pPr lvl="1">
              <a:buFontTx/>
              <a:buChar char="•"/>
            </a:pPr>
            <a:r>
              <a:rPr lang="en-NZ" dirty="0"/>
              <a:t> and return all of P1’s resources to the available pool.</a:t>
            </a:r>
          </a:p>
          <a:p>
            <a:endParaRPr lang="en-NZ" dirty="0"/>
          </a:p>
          <a:p>
            <a:r>
              <a:rPr lang="en-NZ" dirty="0"/>
              <a:t>We are left in the state shown in Figure 6.7c on this slide</a:t>
            </a:r>
            <a:endParaRPr lang="en-US" dirty="0"/>
          </a:p>
        </p:txBody>
      </p:sp>
      <p:sp>
        <p:nvSpPr>
          <p:cNvPr id="4" name="Slide Number Placeholder 3"/>
          <p:cNvSpPr>
            <a:spLocks noGrp="1"/>
          </p:cNvSpPr>
          <p:nvPr>
            <p:ph type="sldNum" sz="quarter" idx="5"/>
          </p:nvPr>
        </p:nvSpPr>
        <p:spPr/>
        <p:txBody>
          <a:bodyPr/>
          <a:lstStyle/>
          <a:p>
            <a:pPr>
              <a:defRPr/>
            </a:pPr>
            <a:fld id="{F8968331-3794-4E05-8975-72549F0187A0}" type="slidenum">
              <a:rPr lang="en-US" smtClean="0"/>
              <a:pPr>
                <a:defRPr/>
              </a:pPr>
              <a:t>46</a:t>
            </a:fld>
            <a:endParaRPr lang="en-US" dirty="0"/>
          </a:p>
        </p:txBody>
      </p:sp>
    </p:spTree>
    <p:extLst>
      <p:ext uri="{BB962C8B-B14F-4D97-AF65-F5344CB8AC3E}">
        <p14:creationId xmlns="" xmlns:p14="http://schemas.microsoft.com/office/powerpoint/2010/main" val="28645531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P3 completes, resulting in the state of Figure 6.7d shown on this slide</a:t>
            </a:r>
          </a:p>
          <a:p>
            <a:endParaRPr lang="en-NZ" dirty="0"/>
          </a:p>
          <a:p>
            <a:r>
              <a:rPr lang="en-NZ" dirty="0"/>
              <a:t>Finally, we can complete P4. At this point, all of the processes have been run to completion. </a:t>
            </a:r>
          </a:p>
          <a:p>
            <a:endParaRPr lang="en-NZ" dirty="0"/>
          </a:p>
          <a:p>
            <a:r>
              <a:rPr lang="en-NZ" dirty="0"/>
              <a:t>Thus, the state defined by Figure 6.7a is a safe state.</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402917B0-1585-4D3B-9ACE-80127C2C8858}" type="slidenum">
              <a:rPr lang="en-US" smtClean="0"/>
              <a:pPr>
                <a:defRPr/>
              </a:pPr>
              <a:t>47</a:t>
            </a:fld>
            <a:endParaRPr lang="en-US" dirty="0"/>
          </a:p>
        </p:txBody>
      </p:sp>
    </p:spTree>
    <p:extLst>
      <p:ext uri="{BB962C8B-B14F-4D97-AF65-F5344CB8AC3E}">
        <p14:creationId xmlns="" xmlns:p14="http://schemas.microsoft.com/office/powerpoint/2010/main" val="42774902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This suggests the following deadlock avoidance strategy, </a:t>
            </a:r>
          </a:p>
          <a:p>
            <a:pPr lvl="1"/>
            <a:r>
              <a:rPr lang="en-NZ" dirty="0"/>
              <a:t>which ensures that the system of processes and resources is always in a safe state. </a:t>
            </a:r>
          </a:p>
          <a:p>
            <a:pPr lvl="1"/>
            <a:endParaRPr lang="en-NZ" dirty="0"/>
          </a:p>
          <a:p>
            <a:r>
              <a:rPr lang="en-NZ" dirty="0"/>
              <a:t>When a process makes a request for a set of resources, assume that the request is granted, update</a:t>
            </a:r>
          </a:p>
          <a:p>
            <a:r>
              <a:rPr lang="en-NZ" dirty="0"/>
              <a:t>the system state accordingly, and then determine if the result is a safe state. If so,</a:t>
            </a:r>
          </a:p>
          <a:p>
            <a:r>
              <a:rPr lang="en-NZ" dirty="0"/>
              <a:t>grant the request and, if not, block the process until it is safe to grant the request.</a:t>
            </a:r>
          </a:p>
        </p:txBody>
      </p:sp>
      <p:sp>
        <p:nvSpPr>
          <p:cNvPr id="4" name="Slide Number Placeholder 3"/>
          <p:cNvSpPr>
            <a:spLocks noGrp="1"/>
          </p:cNvSpPr>
          <p:nvPr>
            <p:ph type="sldNum" sz="quarter" idx="5"/>
          </p:nvPr>
        </p:nvSpPr>
        <p:spPr/>
        <p:txBody>
          <a:bodyPr/>
          <a:lstStyle/>
          <a:p>
            <a:pPr>
              <a:defRPr/>
            </a:pPr>
            <a:fld id="{3F53842F-A8A8-4C00-AC2D-8F9EFD98DD4D}" type="slidenum">
              <a:rPr lang="en-US" smtClean="0"/>
              <a:pPr>
                <a:defRPr/>
              </a:pPr>
              <a:t>49</a:t>
            </a:fld>
            <a:endParaRPr lang="en-US" dirty="0"/>
          </a:p>
        </p:txBody>
      </p:sp>
    </p:spTree>
    <p:extLst>
      <p:ext uri="{BB962C8B-B14F-4D97-AF65-F5344CB8AC3E}">
        <p14:creationId xmlns="" xmlns:p14="http://schemas.microsoft.com/office/powerpoint/2010/main" val="755361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This slide gives an abstract version of the deadlock avoidance logic. </a:t>
            </a:r>
          </a:p>
          <a:p>
            <a:pPr lvl="1"/>
            <a:r>
              <a:rPr lang="en-NZ" dirty="0"/>
              <a:t>The main algorithm is shown in part (b).</a:t>
            </a:r>
          </a:p>
          <a:p>
            <a:endParaRPr lang="en-NZ" dirty="0"/>
          </a:p>
          <a:p>
            <a:r>
              <a:rPr lang="en-NZ" dirty="0"/>
              <a:t>With the state of the system defined by the data structure state, request[*] is a vector defining the resources requested by process </a:t>
            </a:r>
            <a:r>
              <a:rPr lang="en-NZ" dirty="0" err="1"/>
              <a:t>i</a:t>
            </a:r>
            <a:r>
              <a:rPr lang="en-NZ" dirty="0"/>
              <a:t>.</a:t>
            </a:r>
          </a:p>
          <a:p>
            <a:endParaRPr lang="en-NZ" dirty="0"/>
          </a:p>
          <a:p>
            <a:r>
              <a:rPr lang="en-NZ" dirty="0"/>
              <a:t>First, a check is made to assure that the request does not exceed the original claim of the process. </a:t>
            </a:r>
          </a:p>
          <a:p>
            <a:pPr lvl="1">
              <a:buFontTx/>
              <a:buChar char="•"/>
            </a:pPr>
            <a:r>
              <a:rPr lang="en-NZ" dirty="0"/>
              <a:t> If the request is valid, the next step is to determine if it is possible to </a:t>
            </a:r>
            <a:r>
              <a:rPr lang="en-NZ" dirty="0" err="1"/>
              <a:t>fulfill</a:t>
            </a:r>
            <a:r>
              <a:rPr lang="en-NZ" dirty="0"/>
              <a:t> the request (i.e., there are sufficient resources available). </a:t>
            </a:r>
          </a:p>
          <a:p>
            <a:pPr lvl="2">
              <a:buFontTx/>
              <a:buChar char="•"/>
            </a:pPr>
            <a:r>
              <a:rPr lang="en-NZ" dirty="0"/>
              <a:t> If it is not possible, then the process is suspended. </a:t>
            </a:r>
          </a:p>
          <a:p>
            <a:pPr lvl="2">
              <a:buFontTx/>
              <a:buChar char="•"/>
            </a:pPr>
            <a:r>
              <a:rPr lang="en-NZ" dirty="0"/>
              <a:t> If it is possible, the final step is to determine if it is safe to </a:t>
            </a:r>
            <a:r>
              <a:rPr lang="en-NZ" dirty="0" err="1"/>
              <a:t>fulfill</a:t>
            </a:r>
            <a:r>
              <a:rPr lang="en-NZ" dirty="0"/>
              <a:t> the request. To do this, the resources are tentatively assigned to process </a:t>
            </a:r>
            <a:r>
              <a:rPr lang="en-NZ" dirty="0" err="1"/>
              <a:t>i</a:t>
            </a:r>
            <a:r>
              <a:rPr lang="en-NZ" dirty="0"/>
              <a:t> to form </a:t>
            </a:r>
            <a:r>
              <a:rPr lang="en-NZ" dirty="0" err="1"/>
              <a:t>newstate</a:t>
            </a:r>
            <a:r>
              <a:rPr lang="en-NZ" dirty="0"/>
              <a:t>.</a:t>
            </a:r>
            <a:endParaRPr lang="en-US" dirty="0"/>
          </a:p>
        </p:txBody>
      </p:sp>
      <p:sp>
        <p:nvSpPr>
          <p:cNvPr id="4" name="Slide Number Placeholder 3"/>
          <p:cNvSpPr>
            <a:spLocks noGrp="1"/>
          </p:cNvSpPr>
          <p:nvPr>
            <p:ph type="sldNum" sz="quarter" idx="5"/>
          </p:nvPr>
        </p:nvSpPr>
        <p:spPr/>
        <p:txBody>
          <a:bodyPr/>
          <a:lstStyle/>
          <a:p>
            <a:pPr>
              <a:defRPr/>
            </a:pPr>
            <a:fld id="{3BCBD451-CE64-433F-8766-4492669FB200}" type="slidenum">
              <a:rPr lang="en-US" smtClean="0"/>
              <a:pPr>
                <a:defRPr/>
              </a:pPr>
              <a:t>50</a:t>
            </a:fld>
            <a:endParaRPr lang="en-US" dirty="0"/>
          </a:p>
        </p:txBody>
      </p:sp>
    </p:spTree>
    <p:extLst>
      <p:ext uri="{BB962C8B-B14F-4D97-AF65-F5344CB8AC3E}">
        <p14:creationId xmlns="" xmlns:p14="http://schemas.microsoft.com/office/powerpoint/2010/main" val="37347571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p:spPr>
      </p:sp>
      <p:sp>
        <p:nvSpPr>
          <p:cNvPr id="108547"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Then a test for safety is made using the algorithm in Figure 6.9c.</a:t>
            </a:r>
            <a:endParaRPr lang="en-US"/>
          </a:p>
        </p:txBody>
      </p:sp>
      <p:sp>
        <p:nvSpPr>
          <p:cNvPr id="4" name="Slide Number Placeholder 3"/>
          <p:cNvSpPr>
            <a:spLocks noGrp="1"/>
          </p:cNvSpPr>
          <p:nvPr>
            <p:ph type="sldNum" sz="quarter" idx="5"/>
          </p:nvPr>
        </p:nvSpPr>
        <p:spPr/>
        <p:txBody>
          <a:bodyPr/>
          <a:lstStyle/>
          <a:p>
            <a:pPr>
              <a:defRPr/>
            </a:pPr>
            <a:fld id="{5C501958-049F-4219-82D1-0A9F3DD7B150}" type="slidenum">
              <a:rPr lang="en-US" smtClean="0"/>
              <a:pPr>
                <a:defRPr/>
              </a:pPr>
              <a:t>51</a:t>
            </a:fld>
            <a:endParaRPr lang="en-US" dirty="0"/>
          </a:p>
        </p:txBody>
      </p:sp>
    </p:spTree>
    <p:extLst>
      <p:ext uri="{BB962C8B-B14F-4D97-AF65-F5344CB8AC3E}">
        <p14:creationId xmlns="" xmlns:p14="http://schemas.microsoft.com/office/powerpoint/2010/main" val="20052961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p:spPr>
      </p:sp>
      <p:sp>
        <p:nvSpPr>
          <p:cNvPr id="109571"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Deadlock avoidance has the advantage that it is not necessary to preempt and</a:t>
            </a:r>
          </a:p>
          <a:p>
            <a:r>
              <a:rPr lang="en-NZ"/>
              <a:t>rollback processes, as in deadlock detection, and is less restrictive than deadlock</a:t>
            </a:r>
          </a:p>
          <a:p>
            <a:r>
              <a:rPr lang="en-NZ"/>
              <a:t>prevention. </a:t>
            </a:r>
            <a:endParaRPr lang="en-US"/>
          </a:p>
        </p:txBody>
      </p:sp>
      <p:sp>
        <p:nvSpPr>
          <p:cNvPr id="4" name="Slide Number Placeholder 3"/>
          <p:cNvSpPr>
            <a:spLocks noGrp="1"/>
          </p:cNvSpPr>
          <p:nvPr>
            <p:ph type="sldNum" sz="quarter" idx="5"/>
          </p:nvPr>
        </p:nvSpPr>
        <p:spPr/>
        <p:txBody>
          <a:bodyPr/>
          <a:lstStyle/>
          <a:p>
            <a:pPr>
              <a:defRPr/>
            </a:pPr>
            <a:fld id="{D7DDC020-7D5E-44CB-84B6-152096A9AD18}" type="slidenum">
              <a:rPr lang="en-US" smtClean="0"/>
              <a:pPr>
                <a:defRPr/>
              </a:pPr>
              <a:t>52</a:t>
            </a:fld>
            <a:endParaRPr lang="en-US" dirty="0"/>
          </a:p>
        </p:txBody>
      </p:sp>
    </p:spTree>
    <p:extLst>
      <p:ext uri="{BB962C8B-B14F-4D97-AF65-F5344CB8AC3E}">
        <p14:creationId xmlns="" xmlns:p14="http://schemas.microsoft.com/office/powerpoint/2010/main" val="42276995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04A3A493-93E3-491C-82D2-A9668D0AEF5F}" type="slidenum">
              <a:rPr lang="en-US" smtClean="0"/>
              <a:pPr>
                <a:defRPr/>
              </a:pPr>
              <a:t>53</a:t>
            </a:fld>
            <a:endParaRPr lang="en-US" dirty="0"/>
          </a:p>
        </p:txBody>
      </p:sp>
    </p:spTree>
    <p:extLst>
      <p:ext uri="{BB962C8B-B14F-4D97-AF65-F5344CB8AC3E}">
        <p14:creationId xmlns="" xmlns:p14="http://schemas.microsoft.com/office/powerpoint/2010/main" val="2074620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The result is that the character input to P1 is lost before being displayed,</a:t>
            </a:r>
          </a:p>
          <a:p>
            <a:pPr lvl="1"/>
            <a:r>
              <a:rPr lang="en-NZ" dirty="0"/>
              <a:t>and the character input to P2 is displayed by both P1 and P2.</a:t>
            </a:r>
            <a:endParaRPr lang="en-US" dirty="0"/>
          </a:p>
        </p:txBody>
      </p:sp>
      <p:sp>
        <p:nvSpPr>
          <p:cNvPr id="4" name="Slide Number Placeholder 3"/>
          <p:cNvSpPr>
            <a:spLocks noGrp="1"/>
          </p:cNvSpPr>
          <p:nvPr>
            <p:ph type="sldNum" sz="quarter" idx="5"/>
          </p:nvPr>
        </p:nvSpPr>
        <p:spPr/>
        <p:txBody>
          <a:bodyPr/>
          <a:lstStyle/>
          <a:p>
            <a:pPr>
              <a:defRPr/>
            </a:pPr>
            <a:fld id="{DD246034-28C0-4BE7-8753-AA9F75DC3482}" type="slidenum">
              <a:rPr lang="en-US" smtClean="0"/>
              <a:pPr>
                <a:defRPr/>
              </a:pPr>
              <a:t>6</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Deadlock checks can be made as frequently as each resource request or, less frequently, depending on how likely it is for a deadlock to occur. </a:t>
            </a:r>
          </a:p>
          <a:p>
            <a:endParaRPr lang="en-NZ" dirty="0"/>
          </a:p>
          <a:p>
            <a:r>
              <a:rPr lang="en-NZ" dirty="0"/>
              <a:t>Checking at each resource request has two advantages: </a:t>
            </a:r>
          </a:p>
          <a:p>
            <a:pPr lvl="1">
              <a:buFontTx/>
              <a:buChar char="•"/>
            </a:pPr>
            <a:r>
              <a:rPr lang="en-NZ" dirty="0"/>
              <a:t> it leads to early detection, </a:t>
            </a:r>
          </a:p>
          <a:p>
            <a:pPr lvl="1">
              <a:buFontTx/>
              <a:buChar char="•"/>
            </a:pPr>
            <a:r>
              <a:rPr lang="en-NZ" dirty="0"/>
              <a:t> the algorithm is relatively simple because it is based on incremental changes to the state of the system.</a:t>
            </a:r>
          </a:p>
          <a:p>
            <a:pPr lvl="1"/>
            <a:endParaRPr lang="en-NZ" dirty="0"/>
          </a:p>
          <a:p>
            <a:r>
              <a:rPr lang="en-NZ" dirty="0"/>
              <a:t>On the other hand, such frequent checks consume considerable processor time.</a:t>
            </a:r>
          </a:p>
        </p:txBody>
      </p:sp>
      <p:sp>
        <p:nvSpPr>
          <p:cNvPr id="4" name="Slide Number Placeholder 3"/>
          <p:cNvSpPr>
            <a:spLocks noGrp="1"/>
          </p:cNvSpPr>
          <p:nvPr>
            <p:ph type="sldNum" sz="quarter" idx="5"/>
          </p:nvPr>
        </p:nvSpPr>
        <p:spPr/>
        <p:txBody>
          <a:bodyPr/>
          <a:lstStyle/>
          <a:p>
            <a:pPr>
              <a:defRPr/>
            </a:pPr>
            <a:fld id="{E435CBF7-3E79-42C9-A509-1CEED273F3E8}" type="slidenum">
              <a:rPr lang="en-US" smtClean="0"/>
              <a:pPr>
                <a:defRPr/>
              </a:pPr>
              <a:t>54</a:t>
            </a:fld>
            <a:endParaRPr lang="en-US" dirty="0"/>
          </a:p>
        </p:txBody>
      </p:sp>
    </p:spTree>
    <p:extLst>
      <p:ext uri="{BB962C8B-B14F-4D97-AF65-F5344CB8AC3E}">
        <p14:creationId xmlns="" xmlns:p14="http://schemas.microsoft.com/office/powerpoint/2010/main" val="38566815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r>
              <a:rPr lang="en-NZ" dirty="0"/>
              <a:t>A common algorithm for deadlock detection is one described in [COFF71].</a:t>
            </a:r>
          </a:p>
          <a:p>
            <a:pPr>
              <a:defRPr/>
            </a:pPr>
            <a:endParaRPr lang="en-NZ" dirty="0"/>
          </a:p>
          <a:p>
            <a:pPr>
              <a:defRPr/>
            </a:pPr>
            <a:r>
              <a:rPr lang="en-NZ" dirty="0"/>
              <a:t>The Allocation matrix and Available vector described in the previous section are used. </a:t>
            </a:r>
          </a:p>
          <a:p>
            <a:pPr>
              <a:defRPr/>
            </a:pPr>
            <a:endParaRPr lang="en-NZ" dirty="0"/>
          </a:p>
          <a:p>
            <a:pPr>
              <a:defRPr/>
            </a:pPr>
            <a:r>
              <a:rPr lang="en-NZ" dirty="0"/>
              <a:t>In addition, a request matrix </a:t>
            </a:r>
            <a:r>
              <a:rPr lang="en-NZ" b="1" dirty="0"/>
              <a:t>Q</a:t>
            </a:r>
            <a:r>
              <a:rPr lang="en-NZ" dirty="0"/>
              <a:t> is defined such that </a:t>
            </a:r>
            <a:r>
              <a:rPr lang="en-NZ" b="1" i="1" dirty="0"/>
              <a:t>Qij</a:t>
            </a:r>
            <a:r>
              <a:rPr lang="en-NZ" dirty="0"/>
              <a:t> represents the amount of resources of type </a:t>
            </a:r>
            <a:r>
              <a:rPr lang="en-NZ" i="1" dirty="0"/>
              <a:t>j </a:t>
            </a:r>
            <a:r>
              <a:rPr lang="en-NZ" dirty="0"/>
              <a:t>requested by process </a:t>
            </a:r>
            <a:r>
              <a:rPr lang="en-NZ" i="1" dirty="0"/>
              <a:t>i. </a:t>
            </a:r>
          </a:p>
          <a:p>
            <a:pPr>
              <a:defRPr/>
            </a:pPr>
            <a:endParaRPr lang="en-NZ" i="1" dirty="0"/>
          </a:p>
          <a:p>
            <a:pPr>
              <a:defRPr/>
            </a:pPr>
            <a:r>
              <a:rPr lang="en-NZ" dirty="0"/>
              <a:t>The algorithm proceeds by marking processes that are not deadlocked. Initially, all processes are unmarked. </a:t>
            </a:r>
          </a:p>
        </p:txBody>
      </p:sp>
      <p:sp>
        <p:nvSpPr>
          <p:cNvPr id="4" name="Slide Number Placeholder 3"/>
          <p:cNvSpPr>
            <a:spLocks noGrp="1"/>
          </p:cNvSpPr>
          <p:nvPr>
            <p:ph type="sldNum" sz="quarter" idx="5"/>
          </p:nvPr>
        </p:nvSpPr>
        <p:spPr/>
        <p:txBody>
          <a:bodyPr/>
          <a:lstStyle/>
          <a:p>
            <a:pPr>
              <a:defRPr/>
            </a:pPr>
            <a:fld id="{57945593-5F6E-4857-808A-68A379BC7F2A}" type="slidenum">
              <a:rPr lang="en-US" smtClean="0"/>
              <a:pPr>
                <a:defRPr/>
              </a:pPr>
              <a:t>55</a:t>
            </a:fld>
            <a:endParaRPr lang="en-US" dirty="0"/>
          </a:p>
        </p:txBody>
      </p:sp>
    </p:spTree>
    <p:extLst>
      <p:ext uri="{BB962C8B-B14F-4D97-AF65-F5344CB8AC3E}">
        <p14:creationId xmlns="" xmlns:p14="http://schemas.microsoft.com/office/powerpoint/2010/main" val="27694746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p:spPr>
      </p:sp>
      <p:sp>
        <p:nvSpPr>
          <p:cNvPr id="116739"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1.  Mark P4, because P4 has no allocated resources.</a:t>
            </a:r>
          </a:p>
          <a:p>
            <a:endParaRPr lang="en-NZ"/>
          </a:p>
          <a:p>
            <a:r>
              <a:rPr lang="pl-PL"/>
              <a:t>2. Set </a:t>
            </a:r>
            <a:r>
              <a:rPr lang="pl-PL" b="1"/>
              <a:t>W</a:t>
            </a:r>
            <a:r>
              <a:rPr lang="en-NZ" b="1"/>
              <a:t> </a:t>
            </a:r>
            <a:r>
              <a:rPr lang="en-NZ"/>
              <a:t>=</a:t>
            </a:r>
            <a:r>
              <a:rPr lang="pl-PL"/>
              <a:t> (0 0 0 0 1).</a:t>
            </a:r>
          </a:p>
          <a:p>
            <a:endParaRPr lang="en-NZ"/>
          </a:p>
          <a:p>
            <a:r>
              <a:rPr lang="en-NZ"/>
              <a:t>3. The request of process P3 is less than or equal to </a:t>
            </a:r>
            <a:r>
              <a:rPr lang="en-NZ" b="1"/>
              <a:t>W</a:t>
            </a:r>
            <a:r>
              <a:rPr lang="en-NZ"/>
              <a:t>, so mark P3 and set W=W + (0 0 0 1 0) = (0 0 0 1 1).</a:t>
            </a:r>
          </a:p>
          <a:p>
            <a:endParaRPr lang="en-NZ"/>
          </a:p>
          <a:p>
            <a:r>
              <a:rPr lang="en-NZ"/>
              <a:t>4. No other unmarked process has a row in Q that is less than or equal to W.</a:t>
            </a:r>
          </a:p>
          <a:p>
            <a:pPr lvl="1"/>
            <a:r>
              <a:rPr lang="en-NZ"/>
              <a:t>Therefore, terminate the algorithm.</a:t>
            </a:r>
          </a:p>
          <a:p>
            <a:pPr lvl="1"/>
            <a:endParaRPr lang="en-NZ"/>
          </a:p>
          <a:p>
            <a:r>
              <a:rPr lang="en-NZ"/>
              <a:t>The algorithm concludes with P1 and P2 unmarked, indicating that these processes are deadlocked.</a:t>
            </a:r>
          </a:p>
        </p:txBody>
      </p:sp>
      <p:sp>
        <p:nvSpPr>
          <p:cNvPr id="4" name="Slide Number Placeholder 3"/>
          <p:cNvSpPr>
            <a:spLocks noGrp="1"/>
          </p:cNvSpPr>
          <p:nvPr>
            <p:ph type="sldNum" sz="quarter" idx="5"/>
          </p:nvPr>
        </p:nvSpPr>
        <p:spPr/>
        <p:txBody>
          <a:bodyPr/>
          <a:lstStyle/>
          <a:p>
            <a:pPr>
              <a:defRPr/>
            </a:pPr>
            <a:fld id="{1B065DEA-1313-472C-B47B-E5C81E062A85}" type="slidenum">
              <a:rPr lang="en-US" smtClean="0"/>
              <a:pPr>
                <a:defRPr/>
              </a:pPr>
              <a:t>56</a:t>
            </a:fld>
            <a:endParaRPr lang="en-US" dirty="0"/>
          </a:p>
        </p:txBody>
      </p:sp>
    </p:spTree>
    <p:extLst>
      <p:ext uri="{BB962C8B-B14F-4D97-AF65-F5344CB8AC3E}">
        <p14:creationId xmlns="" xmlns:p14="http://schemas.microsoft.com/office/powerpoint/2010/main" val="34677731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p:spPr>
      </p:sp>
      <p:sp>
        <p:nvSpPr>
          <p:cNvPr id="118787"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There are strengths and weaknesses to all of the strategies for dealing with deadlock. </a:t>
            </a:r>
          </a:p>
          <a:p>
            <a:endParaRPr lang="en-NZ"/>
          </a:p>
          <a:p>
            <a:r>
              <a:rPr lang="en-NZ"/>
              <a:t>Rather than attempting to design an OS facility that employs only one of these strategies, it might be more efficient to use different strategies in different situations.</a:t>
            </a:r>
            <a:endParaRPr lang="en-US"/>
          </a:p>
        </p:txBody>
      </p:sp>
      <p:sp>
        <p:nvSpPr>
          <p:cNvPr id="4" name="Slide Number Placeholder 3"/>
          <p:cNvSpPr>
            <a:spLocks noGrp="1"/>
          </p:cNvSpPr>
          <p:nvPr>
            <p:ph type="sldNum" sz="quarter" idx="5"/>
          </p:nvPr>
        </p:nvSpPr>
        <p:spPr/>
        <p:txBody>
          <a:bodyPr/>
          <a:lstStyle/>
          <a:p>
            <a:pPr>
              <a:defRPr/>
            </a:pPr>
            <a:fld id="{08D96E45-3107-41B3-8579-56852A0463DE}" type="slidenum">
              <a:rPr lang="en-US" smtClean="0"/>
              <a:pPr>
                <a:defRPr/>
              </a:pPr>
              <a:t>58</a:t>
            </a:fld>
            <a:endParaRPr lang="en-US" dirty="0"/>
          </a:p>
        </p:txBody>
      </p:sp>
    </p:spTree>
    <p:extLst>
      <p:ext uri="{BB962C8B-B14F-4D97-AF65-F5344CB8AC3E}">
        <p14:creationId xmlns="" xmlns:p14="http://schemas.microsoft.com/office/powerpoint/2010/main" val="1643440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04A3A493-93E3-491C-82D2-A9668D0AEF5F}" type="slidenum">
              <a:rPr lang="en-US" smtClean="0"/>
              <a:pPr>
                <a:defRPr/>
              </a:pPr>
              <a:t>59</a:t>
            </a:fld>
            <a:endParaRPr lang="en-US" dirty="0"/>
          </a:p>
        </p:txBody>
      </p:sp>
    </p:spTree>
    <p:extLst>
      <p:ext uri="{BB962C8B-B14F-4D97-AF65-F5344CB8AC3E}">
        <p14:creationId xmlns="" xmlns:p14="http://schemas.microsoft.com/office/powerpoint/2010/main" val="37297657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p:spPr>
      </p:sp>
      <p:sp>
        <p:nvSpPr>
          <p:cNvPr id="120835"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Five philosophers live in a house, where a table is laid for them. </a:t>
            </a:r>
          </a:p>
          <a:p>
            <a:endParaRPr lang="en-NZ" dirty="0"/>
          </a:p>
          <a:p>
            <a:r>
              <a:rPr lang="en-NZ" dirty="0"/>
              <a:t>The life of each philosopher consists principally of thinking and eating, and through years of thought, all of the philosophers had agreed that the only food that contributed to their thinking efforts was spaghetti. </a:t>
            </a:r>
          </a:p>
          <a:p>
            <a:endParaRPr lang="en-NZ" dirty="0"/>
          </a:p>
          <a:p>
            <a:r>
              <a:rPr lang="en-NZ" dirty="0"/>
              <a:t>Due to a lack of manual skill, each philosopher requires two forks to eat spaghetti.</a:t>
            </a:r>
          </a:p>
          <a:p>
            <a:endParaRPr lang="en-NZ" dirty="0"/>
          </a:p>
          <a:p>
            <a:r>
              <a:rPr lang="en-NZ" dirty="0"/>
              <a:t>A philosopher wishing to eat goes to his or her assigned place at the table and, using the two forks on either side of the plate, takes and eats some spaghetti.</a:t>
            </a:r>
          </a:p>
        </p:txBody>
      </p:sp>
      <p:sp>
        <p:nvSpPr>
          <p:cNvPr id="4" name="Slide Number Placeholder 3"/>
          <p:cNvSpPr>
            <a:spLocks noGrp="1"/>
          </p:cNvSpPr>
          <p:nvPr>
            <p:ph type="sldNum" sz="quarter" idx="5"/>
          </p:nvPr>
        </p:nvSpPr>
        <p:spPr/>
        <p:txBody>
          <a:bodyPr/>
          <a:lstStyle/>
          <a:p>
            <a:pPr>
              <a:defRPr/>
            </a:pPr>
            <a:fld id="{E1CF60DF-D5EE-4264-8AEE-3E85477D3F0A}" type="slidenum">
              <a:rPr lang="en-US" smtClean="0"/>
              <a:pPr>
                <a:defRPr/>
              </a:pPr>
              <a:t>60</a:t>
            </a:fld>
            <a:endParaRPr lang="en-US" dirty="0"/>
          </a:p>
        </p:txBody>
      </p:sp>
    </p:spTree>
    <p:extLst>
      <p:ext uri="{BB962C8B-B14F-4D97-AF65-F5344CB8AC3E}">
        <p14:creationId xmlns="" xmlns:p14="http://schemas.microsoft.com/office/powerpoint/2010/main" val="8370649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p:spPr>
      </p:sp>
      <p:sp>
        <p:nvSpPr>
          <p:cNvPr id="122883"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We could consider adding an attendant who only allows four philosophers at a time into the dining room.</a:t>
            </a:r>
          </a:p>
          <a:p>
            <a:endParaRPr lang="en-NZ"/>
          </a:p>
          <a:p>
            <a:r>
              <a:rPr lang="en-NZ"/>
              <a:t>With at most four seated philosophers, at least one philosopher will have access to two forks. </a:t>
            </a:r>
          </a:p>
          <a:p>
            <a:endParaRPr lang="en-NZ"/>
          </a:p>
          <a:p>
            <a:r>
              <a:rPr lang="en-NZ"/>
              <a:t>This slide shows such a solution, again using semaphores. This solution is free of deadlock and starvation.</a:t>
            </a:r>
            <a:endParaRPr lang="en-US"/>
          </a:p>
        </p:txBody>
      </p:sp>
      <p:sp>
        <p:nvSpPr>
          <p:cNvPr id="4" name="Slide Number Placeholder 3"/>
          <p:cNvSpPr>
            <a:spLocks noGrp="1"/>
          </p:cNvSpPr>
          <p:nvPr>
            <p:ph type="sldNum" sz="quarter" idx="5"/>
          </p:nvPr>
        </p:nvSpPr>
        <p:spPr/>
        <p:txBody>
          <a:bodyPr/>
          <a:lstStyle/>
          <a:p>
            <a:pPr>
              <a:defRPr/>
            </a:pPr>
            <a:fld id="{C9F95DE8-ACE1-4A93-930C-9C2A8A25D5F4}" type="slidenum">
              <a:rPr lang="en-US" smtClean="0"/>
              <a:pPr>
                <a:defRPr/>
              </a:pPr>
              <a:t>62</a:t>
            </a:fld>
            <a:endParaRPr lang="en-US" dirty="0"/>
          </a:p>
        </p:txBody>
      </p:sp>
    </p:spTree>
    <p:extLst>
      <p:ext uri="{BB962C8B-B14F-4D97-AF65-F5344CB8AC3E}">
        <p14:creationId xmlns="" xmlns:p14="http://schemas.microsoft.com/office/powerpoint/2010/main" val="552525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04A3A493-93E3-491C-82D2-A9668D0AEF5F}" type="slidenum">
              <a:rPr lang="en-US" smtClean="0"/>
              <a:pPr>
                <a:defRPr/>
              </a:pPr>
              <a:t>7</a:t>
            </a:fld>
            <a:endParaRPr lang="en-US" dirty="0"/>
          </a:p>
        </p:txBody>
      </p:sp>
    </p:spTree>
    <p:extLst>
      <p:ext uri="{BB962C8B-B14F-4D97-AF65-F5344CB8AC3E}">
        <p14:creationId xmlns="" xmlns:p14="http://schemas.microsoft.com/office/powerpoint/2010/main" val="3594896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An example of a semaphore</a:t>
            </a:r>
          </a:p>
        </p:txBody>
      </p:sp>
      <p:sp>
        <p:nvSpPr>
          <p:cNvPr id="4" name="Slide Number Placeholder 3"/>
          <p:cNvSpPr>
            <a:spLocks noGrp="1"/>
          </p:cNvSpPr>
          <p:nvPr>
            <p:ph type="sldNum" sz="quarter" idx="5"/>
          </p:nvPr>
        </p:nvSpPr>
        <p:spPr/>
        <p:txBody>
          <a:bodyPr/>
          <a:lstStyle/>
          <a:p>
            <a:pPr>
              <a:defRPr/>
            </a:pPr>
            <a:fld id="{50B3928A-EB00-452F-B79C-BDDB028248EA}" type="slidenum">
              <a:rPr lang="en-US" smtClean="0"/>
              <a:pPr>
                <a:defRPr/>
              </a:pPr>
              <a:t>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xfrm>
            <a:off x="913805" y="4343704"/>
            <a:ext cx="5030391" cy="4113892"/>
          </a:xfrm>
          <a:noFill/>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xfrm>
            <a:off x="913805" y="4343704"/>
            <a:ext cx="5030391" cy="4113892"/>
          </a:xfrm>
          <a:noFill/>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xfrm>
            <a:off x="913805" y="4343704"/>
            <a:ext cx="5030391" cy="4113892"/>
          </a:xfrm>
          <a:noFill/>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913805" y="4343704"/>
            <a:ext cx="5030391" cy="4113892"/>
          </a:xfrm>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F47D38F-692F-4F83-BA54-C1A4CDEC862E}" type="datetime1">
              <a:rPr lang="en-US" smtClean="0"/>
              <a:pPr/>
              <a:t>9/13/2024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21AD9F-4A2E-478F-ACDB-FC9429174183}"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3D67CA-C146-4FB8-B3D0-2CFA118FA21A}" type="datetime1">
              <a:rPr lang="en-US" smtClean="0"/>
              <a:pPr/>
              <a:t>9/13/2024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21AD9F-4A2E-478F-ACDB-FC9429174183}"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FE7B31-DE32-4F77-AB83-B967F52B91A0}" type="datetime1">
              <a:rPr lang="en-US" smtClean="0"/>
              <a:pPr/>
              <a:t>9/13/2024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21AD9F-4A2E-478F-ACDB-FC9429174183}"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558CD7-1A4D-4D9F-A6D8-3553D272AAA7}" type="datetime1">
              <a:rPr lang="en-US" smtClean="0"/>
              <a:pPr/>
              <a:t>9/13/2024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21AD9F-4A2E-478F-ACDB-FC9429174183}"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1B6FCD-5D07-4A8F-8C04-B5CA42EFA2E0}" type="datetime1">
              <a:rPr lang="en-US" smtClean="0"/>
              <a:pPr/>
              <a:t>9/13/2024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21AD9F-4A2E-478F-ACDB-FC9429174183}"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FE3C24-8856-4CA3-B5DB-5DF5CD8D3F1D}" type="datetime1">
              <a:rPr lang="en-US" smtClean="0"/>
              <a:pPr/>
              <a:t>9/13/2024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21AD9F-4A2E-478F-ACDB-FC9429174183}"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5A270F-3C30-4A83-8B26-0B213CC3EACF}" type="datetime1">
              <a:rPr lang="en-US" smtClean="0"/>
              <a:pPr/>
              <a:t>9/13/2024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721AD9F-4A2E-478F-ACDB-FC9429174183}"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FD73B8-FC47-4A21-8B67-8186FD6569F7}" type="datetime1">
              <a:rPr lang="en-US" smtClean="0"/>
              <a:pPr/>
              <a:t>9/13/2024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721AD9F-4A2E-478F-ACDB-FC9429174183}"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559BB-67C9-4059-A59A-26CA3C594353}" type="datetime1">
              <a:rPr lang="en-US" smtClean="0"/>
              <a:pPr/>
              <a:t>9/13/2024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721AD9F-4A2E-478F-ACDB-FC9429174183}"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B9B687-C43C-4A8D-9897-9AB64239FA7C}" type="datetime1">
              <a:rPr lang="en-US" smtClean="0"/>
              <a:pPr/>
              <a:t>9/13/2024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21AD9F-4A2E-478F-ACDB-FC9429174183}"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156CCE-A8CA-41AA-9A1D-9719E0E17FDD}" type="datetime1">
              <a:rPr lang="en-US" smtClean="0"/>
              <a:pPr/>
              <a:t>9/13/2024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21AD9F-4A2E-478F-ACDB-FC9429174183}"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0E13AA-35D1-4687-9BC1-DD246A67FA27}" type="datetime1">
              <a:rPr lang="en-US" smtClean="0"/>
              <a:pPr/>
              <a:t>9/13/2024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21AD9F-4A2E-478F-ACDB-FC9429174183}"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9.gi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928670"/>
            <a:ext cx="6643734" cy="4500594"/>
          </a:xfrm>
        </p:spPr>
        <p:style>
          <a:lnRef idx="2">
            <a:schemeClr val="accent5"/>
          </a:lnRef>
          <a:fillRef idx="1">
            <a:schemeClr val="lt1"/>
          </a:fillRef>
          <a:effectRef idx="0">
            <a:schemeClr val="accent5"/>
          </a:effectRef>
          <a:fontRef idx="minor">
            <a:schemeClr val="dk1"/>
          </a:fontRef>
        </p:style>
        <p:txBody>
          <a:bodyPr>
            <a:normAutofit/>
          </a:bodyPr>
          <a:lstStyle/>
          <a:p>
            <a:pPr>
              <a:buClr>
                <a:schemeClr val="accent5">
                  <a:lumMod val="75000"/>
                </a:schemeClr>
              </a:buClr>
              <a:defRPr/>
            </a:pPr>
            <a:endParaRPr lang="en-NZ" b="1" dirty="0">
              <a:solidFill>
                <a:schemeClr val="accent1">
                  <a:lumMod val="75000"/>
                </a:schemeClr>
              </a:solidFill>
              <a:latin typeface="Calibri" pitchFamily="34" charset="0"/>
            </a:endParaRPr>
          </a:p>
          <a:p>
            <a:pPr>
              <a:buClr>
                <a:schemeClr val="accent5">
                  <a:lumMod val="75000"/>
                </a:schemeClr>
              </a:buClr>
              <a:defRPr/>
            </a:pPr>
            <a:r>
              <a:rPr lang="en-NZ" b="1" dirty="0" smtClean="0">
                <a:solidFill>
                  <a:schemeClr val="tx2">
                    <a:lumMod val="60000"/>
                    <a:lumOff val="40000"/>
                  </a:schemeClr>
                </a:solidFill>
                <a:latin typeface="Calibri" pitchFamily="34" charset="0"/>
              </a:rPr>
              <a:t>Key terms</a:t>
            </a:r>
            <a:endParaRPr lang="en-NZ" b="1" dirty="0">
              <a:solidFill>
                <a:schemeClr val="tx2">
                  <a:lumMod val="60000"/>
                  <a:lumOff val="40000"/>
                </a:schemeClr>
              </a:solidFill>
              <a:latin typeface="Calibri" pitchFamily="34" charset="0"/>
            </a:endParaRPr>
          </a:p>
          <a:p>
            <a:pPr>
              <a:buClr>
                <a:schemeClr val="accent5">
                  <a:lumMod val="75000"/>
                </a:schemeClr>
              </a:buClr>
              <a:defRPr/>
            </a:pPr>
            <a:r>
              <a:rPr lang="en-NZ" b="1" dirty="0" smtClean="0">
                <a:solidFill>
                  <a:schemeClr val="tx2">
                    <a:lumMod val="60000"/>
                    <a:lumOff val="40000"/>
                  </a:schemeClr>
                </a:solidFill>
                <a:latin typeface="Calibri" pitchFamily="34" charset="0"/>
              </a:rPr>
              <a:t>Principles of concurrency :</a:t>
            </a:r>
          </a:p>
          <a:p>
            <a:pPr>
              <a:buClr>
                <a:schemeClr val="accent5">
                  <a:lumMod val="75000"/>
                </a:schemeClr>
              </a:buClr>
              <a:defRPr/>
            </a:pPr>
            <a:r>
              <a:rPr lang="en-NZ" b="1" dirty="0" smtClean="0">
                <a:solidFill>
                  <a:schemeClr val="tx2">
                    <a:lumMod val="60000"/>
                    <a:lumOff val="40000"/>
                  </a:schemeClr>
                </a:solidFill>
                <a:latin typeface="Calibri" pitchFamily="34" charset="0"/>
              </a:rPr>
              <a:t>Requirement of mutual exclusion</a:t>
            </a:r>
            <a:endParaRPr lang="en-NZ" b="1" dirty="0">
              <a:solidFill>
                <a:schemeClr val="tx2">
                  <a:lumMod val="60000"/>
                  <a:lumOff val="40000"/>
                </a:schemeClr>
              </a:solidFill>
              <a:latin typeface="Calibri" pitchFamily="34" charset="0"/>
            </a:endParaRPr>
          </a:p>
          <a:p>
            <a:pPr>
              <a:buClr>
                <a:schemeClr val="accent5">
                  <a:lumMod val="75000"/>
                </a:schemeClr>
              </a:buClr>
              <a:defRPr/>
            </a:pPr>
            <a:r>
              <a:rPr lang="en-NZ" dirty="0" smtClean="0">
                <a:latin typeface="Calibri" pitchFamily="34" charset="0"/>
              </a:rPr>
              <a:t>Semaphores</a:t>
            </a:r>
          </a:p>
          <a:p>
            <a:pPr>
              <a:buClr>
                <a:schemeClr val="accent5">
                  <a:lumMod val="75000"/>
                </a:schemeClr>
              </a:buClr>
              <a:defRPr/>
            </a:pPr>
            <a:endParaRPr lang="en-NZ" dirty="0">
              <a:latin typeface="Calibri" pitchFamily="34" charset="0"/>
            </a:endParaRPr>
          </a:p>
        </p:txBody>
      </p:sp>
      <p:sp>
        <p:nvSpPr>
          <p:cNvPr id="5" name="Slide Number Placeholder 4"/>
          <p:cNvSpPr>
            <a:spLocks noGrp="1"/>
          </p:cNvSpPr>
          <p:nvPr>
            <p:ph type="sldNum" sz="quarter" idx="12"/>
          </p:nvPr>
        </p:nvSpPr>
        <p:spPr/>
        <p:txBody>
          <a:bodyPr/>
          <a:lstStyle/>
          <a:p>
            <a:fld id="{8721AD9F-4A2E-478F-ACDB-FC9429174183}" type="slidenum">
              <a:rPr lang="en-GB" smtClean="0"/>
              <a:pPr/>
              <a:t>1</a:t>
            </a:fld>
            <a:endParaRPr lang="en-GB"/>
          </a:p>
        </p:txBody>
      </p:sp>
      <p:sp>
        <p:nvSpPr>
          <p:cNvPr id="4" name="Title 1"/>
          <p:cNvSpPr txBox="1">
            <a:spLocks/>
          </p:cNvSpPr>
          <p:nvPr/>
        </p:nvSpPr>
        <p:spPr>
          <a:xfrm>
            <a:off x="1357290" y="214290"/>
            <a:ext cx="6072230" cy="500058"/>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2800" b="1" dirty="0" smtClean="0">
                <a:solidFill>
                  <a:schemeClr val="bg1">
                    <a:lumMod val="95000"/>
                  </a:schemeClr>
                </a:solidFill>
                <a:effectLst>
                  <a:outerShdw blurRad="38100" dist="38100" dir="2700000" algn="tl">
                    <a:srgbClr val="000000">
                      <a:alpha val="43137"/>
                    </a:srgbClr>
                  </a:outerShdw>
                </a:effectLst>
                <a:latin typeface="+mj-lt"/>
              </a:rPr>
              <a:t>ROADMAP - Concurrency</a:t>
            </a:r>
            <a:endParaRPr kumimoji="0" lang="en-GB" sz="2800" b="1" i="0" u="none" strike="noStrike" kern="1200" cap="none" spc="0" normalizeH="0" baseline="0" noProof="0" dirty="0">
              <a:ln>
                <a:noFill/>
              </a:ln>
              <a:solidFill>
                <a:schemeClr val="bg1">
                  <a:lumMod val="95000"/>
                </a:schemeClr>
              </a:solidFill>
              <a:effectLst>
                <a:outerShdw blurRad="38100" dist="38100" dir="2700000" algn="tl">
                  <a:srgbClr val="000000">
                    <a:alpha val="43137"/>
                  </a:srgbClr>
                </a:outerShdw>
              </a:effectLst>
              <a:uLnTx/>
              <a:uFillTx/>
              <a:latin typeface="+mj-lt"/>
              <a:ea typeface="+mn-ea"/>
              <a:cs typeface="+mn-cs"/>
            </a:endParaRPr>
          </a:p>
        </p:txBody>
      </p:sp>
      <p:sp>
        <p:nvSpPr>
          <p:cNvPr id="6" name="Right Arrow 5"/>
          <p:cNvSpPr/>
          <p:nvPr/>
        </p:nvSpPr>
        <p:spPr>
          <a:xfrm>
            <a:off x="357158" y="1643050"/>
            <a:ext cx="357190" cy="28575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14290"/>
            <a:ext cx="8229600" cy="500066"/>
          </a:xfrm>
        </p:spPr>
        <p:style>
          <a:lnRef idx="3">
            <a:schemeClr val="lt1"/>
          </a:lnRef>
          <a:fillRef idx="1">
            <a:schemeClr val="accent5"/>
          </a:fillRef>
          <a:effectRef idx="1">
            <a:schemeClr val="accent5"/>
          </a:effectRef>
          <a:fontRef idx="minor">
            <a:schemeClr val="lt1"/>
          </a:fontRef>
        </p:style>
        <p:txBody>
          <a:bodyPr>
            <a:normAutofit fontScale="90000"/>
          </a:bodyPr>
          <a:lstStyle/>
          <a:p>
            <a:pPr algn="ctr"/>
            <a:r>
              <a:rPr lang="en-US" sz="2800" b="1" dirty="0">
                <a:effectLst>
                  <a:outerShdw blurRad="38100" dist="38100" dir="2700000" algn="tl">
                    <a:srgbClr val="000000">
                      <a:alpha val="43137"/>
                    </a:srgbClr>
                  </a:outerShdw>
                </a:effectLst>
                <a:latin typeface="+mj-lt"/>
              </a:rPr>
              <a:t>Semaphore Example 1</a:t>
            </a:r>
          </a:p>
        </p:txBody>
      </p:sp>
      <p:sp>
        <p:nvSpPr>
          <p:cNvPr id="20483" name="Rectangle 3"/>
          <p:cNvSpPr>
            <a:spLocks noGrp="1" noChangeArrowheads="1"/>
          </p:cNvSpPr>
          <p:nvPr>
            <p:ph sz="half" idx="1"/>
          </p:nvPr>
        </p:nvSpPr>
        <p:spPr/>
        <p:style>
          <a:lnRef idx="2">
            <a:schemeClr val="accent5"/>
          </a:lnRef>
          <a:fillRef idx="1">
            <a:schemeClr val="lt1"/>
          </a:fillRef>
          <a:effectRef idx="0">
            <a:schemeClr val="accent5"/>
          </a:effectRef>
          <a:fontRef idx="minor">
            <a:schemeClr val="dk1"/>
          </a:fontRef>
        </p:style>
        <p:txBody>
          <a:bodyPr/>
          <a:lstStyle/>
          <a:p>
            <a:pPr>
              <a:buFont typeface="Wingdings" pitchFamily="2" charset="2"/>
              <a:buNone/>
            </a:pPr>
            <a:r>
              <a:rPr lang="en-US" sz="2000" b="1" dirty="0">
                <a:solidFill>
                  <a:srgbClr val="FF0000"/>
                </a:solidFill>
                <a:latin typeface="Courier New" pitchFamily="49" charset="0"/>
                <a:cs typeface="Courier New" pitchFamily="49" charset="0"/>
              </a:rPr>
              <a:t>semaphore s = 2; </a:t>
            </a:r>
          </a:p>
          <a:p>
            <a:pPr>
              <a:buFont typeface="Wingdings" pitchFamily="2" charset="2"/>
              <a:buNone/>
            </a:pPr>
            <a:r>
              <a:rPr lang="en-US" sz="2000" b="1" dirty="0">
                <a:solidFill>
                  <a:srgbClr val="0000CC"/>
                </a:solidFill>
                <a:latin typeface="Courier New" pitchFamily="49" charset="0"/>
                <a:cs typeface="Courier New" pitchFamily="49" charset="0"/>
              </a:rPr>
              <a:t>P</a:t>
            </a:r>
            <a:r>
              <a:rPr lang="en-US" sz="2000" b="1" baseline="-25000" dirty="0">
                <a:solidFill>
                  <a:srgbClr val="0000CC"/>
                </a:solidFill>
                <a:latin typeface="Courier New" pitchFamily="49" charset="0"/>
                <a:cs typeface="Courier New" pitchFamily="49" charset="0"/>
              </a:rPr>
              <a:t>i </a:t>
            </a:r>
            <a:r>
              <a:rPr lang="en-US" sz="2000" b="1" dirty="0">
                <a:solidFill>
                  <a:srgbClr val="0000CC"/>
                </a:solidFill>
                <a:latin typeface="Courier New" pitchFamily="49" charset="0"/>
                <a:cs typeface="Courier New" pitchFamily="49" charset="0"/>
              </a:rPr>
              <a:t>{</a:t>
            </a:r>
          </a:p>
          <a:p>
            <a:pPr>
              <a:buFont typeface="Wingdings" pitchFamily="2" charset="2"/>
              <a:buNone/>
            </a:pPr>
            <a:r>
              <a:rPr lang="en-US" sz="2000" b="1" dirty="0">
                <a:solidFill>
                  <a:srgbClr val="0000CC"/>
                </a:solidFill>
                <a:latin typeface="Courier New" pitchFamily="49" charset="0"/>
                <a:cs typeface="Courier New" pitchFamily="49" charset="0"/>
              </a:rPr>
              <a:t>	while(1) 	{ </a:t>
            </a:r>
          </a:p>
          <a:p>
            <a:pPr>
              <a:buFont typeface="Wingdings" pitchFamily="2" charset="2"/>
              <a:buNone/>
            </a:pPr>
            <a:r>
              <a:rPr lang="en-US" sz="2000" b="1" dirty="0">
                <a:solidFill>
                  <a:srgbClr val="0000CC"/>
                </a:solidFill>
                <a:latin typeface="Courier New" pitchFamily="49" charset="0"/>
                <a:cs typeface="Courier New" pitchFamily="49" charset="0"/>
              </a:rPr>
              <a:t>		</a:t>
            </a:r>
            <a:r>
              <a:rPr lang="en-US" sz="2000" b="1" dirty="0" err="1">
                <a:solidFill>
                  <a:srgbClr val="0000CC"/>
                </a:solidFill>
                <a:latin typeface="Courier New" pitchFamily="49" charset="0"/>
                <a:cs typeface="Courier New" pitchFamily="49" charset="0"/>
              </a:rPr>
              <a:t>semWait</a:t>
            </a:r>
            <a:r>
              <a:rPr lang="en-US" sz="2000" b="1" dirty="0">
                <a:solidFill>
                  <a:srgbClr val="0000CC"/>
                </a:solidFill>
                <a:latin typeface="Courier New" pitchFamily="49" charset="0"/>
                <a:cs typeface="Courier New" pitchFamily="49" charset="0"/>
              </a:rPr>
              <a:t>(s); </a:t>
            </a:r>
          </a:p>
          <a:p>
            <a:pPr>
              <a:buFont typeface="Wingdings" pitchFamily="2" charset="2"/>
              <a:buNone/>
            </a:pPr>
            <a:r>
              <a:rPr lang="en-US" sz="2000" b="1" dirty="0">
                <a:solidFill>
                  <a:srgbClr val="0000CC"/>
                </a:solidFill>
                <a:latin typeface="Courier New" pitchFamily="49" charset="0"/>
                <a:cs typeface="Courier New" pitchFamily="49" charset="0"/>
              </a:rPr>
              <a:t>		/* CS */</a:t>
            </a:r>
          </a:p>
          <a:p>
            <a:pPr>
              <a:buFont typeface="Wingdings" pitchFamily="2" charset="2"/>
              <a:buNone/>
            </a:pPr>
            <a:r>
              <a:rPr lang="en-US" sz="2000" b="1" dirty="0">
                <a:solidFill>
                  <a:srgbClr val="0000CC"/>
                </a:solidFill>
                <a:latin typeface="Courier New" pitchFamily="49" charset="0"/>
                <a:cs typeface="Courier New" pitchFamily="49" charset="0"/>
              </a:rPr>
              <a:t>		</a:t>
            </a:r>
            <a:r>
              <a:rPr lang="en-US" sz="2000" b="1" dirty="0" err="1">
                <a:solidFill>
                  <a:srgbClr val="0000CC"/>
                </a:solidFill>
                <a:latin typeface="Courier New" pitchFamily="49" charset="0"/>
                <a:cs typeface="Courier New" pitchFamily="49" charset="0"/>
              </a:rPr>
              <a:t>semSignal</a:t>
            </a:r>
            <a:r>
              <a:rPr lang="en-US" sz="2000" b="1" dirty="0">
                <a:solidFill>
                  <a:srgbClr val="0000CC"/>
                </a:solidFill>
                <a:latin typeface="Courier New" pitchFamily="49" charset="0"/>
                <a:cs typeface="Courier New" pitchFamily="49" charset="0"/>
              </a:rPr>
              <a:t>(s);</a:t>
            </a:r>
          </a:p>
          <a:p>
            <a:pPr>
              <a:buFont typeface="Wingdings" pitchFamily="2" charset="2"/>
              <a:buNone/>
            </a:pPr>
            <a:r>
              <a:rPr lang="en-US" sz="2000" b="1" dirty="0">
                <a:solidFill>
                  <a:srgbClr val="0000CC"/>
                </a:solidFill>
                <a:latin typeface="Courier New" pitchFamily="49" charset="0"/>
                <a:cs typeface="Courier New" pitchFamily="49" charset="0"/>
              </a:rPr>
              <a:t>		/* remainder */</a:t>
            </a:r>
          </a:p>
          <a:p>
            <a:pPr>
              <a:buFont typeface="Wingdings" pitchFamily="2" charset="2"/>
              <a:buNone/>
            </a:pPr>
            <a:r>
              <a:rPr lang="en-US" sz="2000" b="1" dirty="0">
                <a:solidFill>
                  <a:srgbClr val="0000CC"/>
                </a:solidFill>
                <a:latin typeface="Courier New" pitchFamily="49" charset="0"/>
                <a:cs typeface="Courier New" pitchFamily="49" charset="0"/>
              </a:rPr>
              <a:t>	}</a:t>
            </a:r>
          </a:p>
          <a:p>
            <a:pPr>
              <a:buFont typeface="Wingdings" pitchFamily="2" charset="2"/>
              <a:buNone/>
            </a:pPr>
            <a:r>
              <a:rPr lang="en-US" sz="2000" b="1" dirty="0">
                <a:solidFill>
                  <a:srgbClr val="0000CC"/>
                </a:solidFill>
                <a:latin typeface="Courier New" pitchFamily="49" charset="0"/>
                <a:cs typeface="Courier New" pitchFamily="49" charset="0"/>
              </a:rPr>
              <a:t>}</a:t>
            </a:r>
          </a:p>
        </p:txBody>
      </p:sp>
      <p:sp>
        <p:nvSpPr>
          <p:cNvPr id="20484" name="Content Placeholder 7"/>
          <p:cNvSpPr>
            <a:spLocks noGrp="1"/>
          </p:cNvSpPr>
          <p:nvPr>
            <p:ph sz="half" idx="2"/>
          </p:nvPr>
        </p:nvSpPr>
        <p:spPr/>
        <p:style>
          <a:lnRef idx="2">
            <a:schemeClr val="accent5"/>
          </a:lnRef>
          <a:fillRef idx="1">
            <a:schemeClr val="lt1"/>
          </a:fillRef>
          <a:effectRef idx="0">
            <a:schemeClr val="accent5"/>
          </a:effectRef>
          <a:fontRef idx="minor">
            <a:schemeClr val="dk1"/>
          </a:fontRef>
        </p:style>
        <p:txBody>
          <a:bodyPr/>
          <a:lstStyle/>
          <a:p>
            <a:pPr eaLnBrk="1" hangingPunct="1"/>
            <a:r>
              <a:rPr lang="en-US" sz="2400" dirty="0">
                <a:latin typeface="Calibri" pitchFamily="34" charset="0"/>
              </a:rPr>
              <a:t>What happens?</a:t>
            </a:r>
          </a:p>
          <a:p>
            <a:pPr lvl="1" eaLnBrk="1" hangingPunct="1">
              <a:buFont typeface="Wingdings" pitchFamily="2" charset="2"/>
              <a:buNone/>
            </a:pPr>
            <a:r>
              <a:rPr lang="en-US" sz="2000" dirty="0">
                <a:latin typeface="Calibri" pitchFamily="34" charset="0"/>
              </a:rPr>
              <a:t/>
            </a:r>
            <a:br>
              <a:rPr lang="en-US" sz="2000" dirty="0">
                <a:latin typeface="Calibri" pitchFamily="34" charset="0"/>
              </a:rPr>
            </a:br>
            <a:endParaRPr lang="en-US" sz="2000" dirty="0">
              <a:latin typeface="Calibri" pitchFamily="34" charset="0"/>
            </a:endParaRPr>
          </a:p>
          <a:p>
            <a:pPr eaLnBrk="1" hangingPunct="1"/>
            <a:r>
              <a:rPr lang="en-US" sz="2400" dirty="0">
                <a:latin typeface="Calibri" pitchFamily="34" charset="0"/>
              </a:rPr>
              <a:t>When might this be desirable?</a:t>
            </a:r>
          </a:p>
          <a:p>
            <a:endParaRPr lang="en-US" sz="2400" dirty="0">
              <a:latin typeface="Calibri" pitchFamily="34" charset="0"/>
            </a:endParaRPr>
          </a:p>
        </p:txBody>
      </p:sp>
      <p:sp>
        <p:nvSpPr>
          <p:cNvPr id="20485" name="Slide Number Placeholder 4"/>
          <p:cNvSpPr>
            <a:spLocks noGrp="1"/>
          </p:cNvSpPr>
          <p:nvPr>
            <p:ph type="sldNum" sz="quarter" idx="12"/>
          </p:nvPr>
        </p:nvSpPr>
        <p:spPr>
          <a:noFill/>
        </p:spPr>
        <p:txBody>
          <a:bodyPr/>
          <a:lstStyle/>
          <a:p>
            <a:fld id="{B2BBFAC5-8BFA-4BCC-8E29-BABED547D49D}" type="slidenum">
              <a:rPr lang="en-US" smtClean="0">
                <a:latin typeface="Tahoma" pitchFamily="34" charset="0"/>
              </a:rPr>
              <a:pPr/>
              <a:t>10</a:t>
            </a:fld>
            <a:endParaRPr lang="en-US">
              <a:latin typeface="Tahoma" pitchFamily="34"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sz="half" idx="1"/>
          </p:nvPr>
        </p:nvSpPr>
        <p:spPr/>
        <p:style>
          <a:lnRef idx="2">
            <a:schemeClr val="accent5"/>
          </a:lnRef>
          <a:fillRef idx="1">
            <a:schemeClr val="lt1"/>
          </a:fillRef>
          <a:effectRef idx="0">
            <a:schemeClr val="accent5"/>
          </a:effectRef>
          <a:fontRef idx="minor">
            <a:schemeClr val="dk1"/>
          </a:fontRef>
        </p:style>
        <p:txBody>
          <a:bodyPr/>
          <a:lstStyle/>
          <a:p>
            <a:pPr>
              <a:buFont typeface="Wingdings" pitchFamily="2" charset="2"/>
              <a:buNone/>
            </a:pPr>
            <a:r>
              <a:rPr lang="en-US" sz="2000" b="1" dirty="0">
                <a:solidFill>
                  <a:srgbClr val="FF0000"/>
                </a:solidFill>
                <a:latin typeface="Courier New" pitchFamily="49" charset="0"/>
                <a:cs typeface="Courier New" pitchFamily="49" charset="0"/>
              </a:rPr>
              <a:t>semaphore s = 2; </a:t>
            </a:r>
          </a:p>
          <a:p>
            <a:pPr>
              <a:buFont typeface="Wingdings" pitchFamily="2" charset="2"/>
              <a:buNone/>
            </a:pPr>
            <a:r>
              <a:rPr lang="en-US" sz="2000" b="1" dirty="0">
                <a:solidFill>
                  <a:srgbClr val="0000CC"/>
                </a:solidFill>
                <a:latin typeface="Courier New" pitchFamily="49" charset="0"/>
                <a:cs typeface="Courier New" pitchFamily="49" charset="0"/>
              </a:rPr>
              <a:t>P</a:t>
            </a:r>
            <a:r>
              <a:rPr lang="en-US" sz="2000" b="1" baseline="-25000" dirty="0">
                <a:solidFill>
                  <a:srgbClr val="0000CC"/>
                </a:solidFill>
                <a:latin typeface="Courier New" pitchFamily="49" charset="0"/>
                <a:cs typeface="Courier New" pitchFamily="49" charset="0"/>
              </a:rPr>
              <a:t>i </a:t>
            </a:r>
            <a:r>
              <a:rPr lang="en-US" sz="2000" b="1" dirty="0">
                <a:solidFill>
                  <a:srgbClr val="0000CC"/>
                </a:solidFill>
                <a:latin typeface="Courier New" pitchFamily="49" charset="0"/>
                <a:cs typeface="Courier New" pitchFamily="49" charset="0"/>
              </a:rPr>
              <a:t>{</a:t>
            </a:r>
          </a:p>
          <a:p>
            <a:pPr>
              <a:buFont typeface="Wingdings" pitchFamily="2" charset="2"/>
              <a:buNone/>
            </a:pPr>
            <a:r>
              <a:rPr lang="en-US" sz="2000" b="1" dirty="0">
                <a:solidFill>
                  <a:srgbClr val="0000CC"/>
                </a:solidFill>
                <a:latin typeface="Courier New" pitchFamily="49" charset="0"/>
                <a:cs typeface="Courier New" pitchFamily="49" charset="0"/>
              </a:rPr>
              <a:t>	while(1) 	{ </a:t>
            </a:r>
          </a:p>
          <a:p>
            <a:pPr>
              <a:buFont typeface="Wingdings" pitchFamily="2" charset="2"/>
              <a:buNone/>
            </a:pPr>
            <a:r>
              <a:rPr lang="en-US" sz="2000" b="1" dirty="0">
                <a:solidFill>
                  <a:srgbClr val="0000CC"/>
                </a:solidFill>
                <a:latin typeface="Courier New" pitchFamily="49" charset="0"/>
                <a:cs typeface="Courier New" pitchFamily="49" charset="0"/>
              </a:rPr>
              <a:t>		semWait(s); </a:t>
            </a:r>
          </a:p>
          <a:p>
            <a:pPr>
              <a:buFont typeface="Wingdings" pitchFamily="2" charset="2"/>
              <a:buNone/>
            </a:pPr>
            <a:r>
              <a:rPr lang="en-US" sz="2000" b="1" dirty="0">
                <a:solidFill>
                  <a:srgbClr val="0000CC"/>
                </a:solidFill>
                <a:latin typeface="Courier New" pitchFamily="49" charset="0"/>
                <a:cs typeface="Courier New" pitchFamily="49" charset="0"/>
              </a:rPr>
              <a:t>		/* CS */</a:t>
            </a:r>
          </a:p>
          <a:p>
            <a:pPr>
              <a:buFont typeface="Wingdings" pitchFamily="2" charset="2"/>
              <a:buNone/>
            </a:pPr>
            <a:r>
              <a:rPr lang="en-US" sz="2000" b="1" dirty="0">
                <a:solidFill>
                  <a:srgbClr val="0000CC"/>
                </a:solidFill>
                <a:latin typeface="Courier New" pitchFamily="49" charset="0"/>
                <a:cs typeface="Courier New" pitchFamily="49" charset="0"/>
              </a:rPr>
              <a:t>		semSignal(s);</a:t>
            </a:r>
          </a:p>
          <a:p>
            <a:pPr>
              <a:buFont typeface="Wingdings" pitchFamily="2" charset="2"/>
              <a:buNone/>
            </a:pPr>
            <a:r>
              <a:rPr lang="en-US" sz="2000" b="1" dirty="0">
                <a:solidFill>
                  <a:srgbClr val="0000CC"/>
                </a:solidFill>
                <a:latin typeface="Courier New" pitchFamily="49" charset="0"/>
                <a:cs typeface="Courier New" pitchFamily="49" charset="0"/>
              </a:rPr>
              <a:t>		/* remainder */</a:t>
            </a:r>
          </a:p>
          <a:p>
            <a:pPr>
              <a:buFont typeface="Wingdings" pitchFamily="2" charset="2"/>
              <a:buNone/>
            </a:pPr>
            <a:r>
              <a:rPr lang="en-US" sz="2000" b="1" dirty="0">
                <a:solidFill>
                  <a:srgbClr val="0000CC"/>
                </a:solidFill>
                <a:latin typeface="Courier New" pitchFamily="49" charset="0"/>
                <a:cs typeface="Courier New" pitchFamily="49" charset="0"/>
              </a:rPr>
              <a:t>	}</a:t>
            </a:r>
          </a:p>
          <a:p>
            <a:pPr>
              <a:buFont typeface="Wingdings" pitchFamily="2" charset="2"/>
              <a:buNone/>
            </a:pPr>
            <a:r>
              <a:rPr lang="en-US" sz="2000" b="1" dirty="0">
                <a:solidFill>
                  <a:srgbClr val="0000CC"/>
                </a:solidFill>
                <a:latin typeface="Courier New" pitchFamily="49" charset="0"/>
                <a:cs typeface="Courier New" pitchFamily="49" charset="0"/>
              </a:rPr>
              <a:t>}</a:t>
            </a:r>
          </a:p>
        </p:txBody>
      </p:sp>
      <p:sp>
        <p:nvSpPr>
          <p:cNvPr id="21508" name="Content Placeholder 7"/>
          <p:cNvSpPr>
            <a:spLocks noGrp="1"/>
          </p:cNvSpPr>
          <p:nvPr>
            <p:ph sz="half" idx="2"/>
          </p:nvPr>
        </p:nvSpPr>
        <p:spPr/>
        <p:style>
          <a:lnRef idx="2">
            <a:schemeClr val="accent5"/>
          </a:lnRef>
          <a:fillRef idx="1">
            <a:schemeClr val="lt1"/>
          </a:fillRef>
          <a:effectRef idx="0">
            <a:schemeClr val="accent5"/>
          </a:effectRef>
          <a:fontRef idx="minor">
            <a:schemeClr val="dk1"/>
          </a:fontRef>
        </p:style>
        <p:txBody>
          <a:bodyPr>
            <a:normAutofit/>
          </a:bodyPr>
          <a:lstStyle/>
          <a:p>
            <a:pPr eaLnBrk="1" hangingPunct="1"/>
            <a:r>
              <a:rPr lang="en-US" sz="2200" dirty="0">
                <a:latin typeface="Calibri" pitchFamily="34" charset="0"/>
              </a:rPr>
              <a:t>What happens?</a:t>
            </a:r>
          </a:p>
          <a:p>
            <a:pPr lvl="1" eaLnBrk="1" hangingPunct="1">
              <a:buFont typeface="Wingdings" pitchFamily="2" charset="2"/>
              <a:buNone/>
            </a:pPr>
            <a:r>
              <a:rPr lang="en-US" sz="2200" dirty="0">
                <a:latin typeface="Calibri" pitchFamily="34" charset="0"/>
              </a:rPr>
              <a:t/>
            </a:r>
            <a:br>
              <a:rPr lang="en-US" sz="2200" dirty="0">
                <a:latin typeface="Calibri" pitchFamily="34" charset="0"/>
              </a:rPr>
            </a:br>
            <a:endParaRPr lang="en-US" sz="2200" dirty="0">
              <a:latin typeface="Calibri" pitchFamily="34" charset="0"/>
            </a:endParaRPr>
          </a:p>
          <a:p>
            <a:pPr eaLnBrk="1" hangingPunct="1"/>
            <a:r>
              <a:rPr lang="en-US" sz="2200" dirty="0">
                <a:latin typeface="Calibri" pitchFamily="34" charset="0"/>
              </a:rPr>
              <a:t>When might this be desirable?</a:t>
            </a:r>
          </a:p>
          <a:p>
            <a:endParaRPr lang="en-US" sz="2200" dirty="0">
              <a:latin typeface="Calibri" pitchFamily="34" charset="0"/>
            </a:endParaRPr>
          </a:p>
        </p:txBody>
      </p:sp>
      <p:sp>
        <p:nvSpPr>
          <p:cNvPr id="21509" name="Slide Number Placeholder 4"/>
          <p:cNvSpPr>
            <a:spLocks noGrp="1"/>
          </p:cNvSpPr>
          <p:nvPr>
            <p:ph type="sldNum" sz="quarter" idx="12"/>
          </p:nvPr>
        </p:nvSpPr>
        <p:spPr>
          <a:noFill/>
        </p:spPr>
        <p:txBody>
          <a:bodyPr/>
          <a:lstStyle/>
          <a:p>
            <a:fld id="{9032EC69-B739-4D3C-A5F7-5261EE9BBA2F}" type="slidenum">
              <a:rPr lang="en-US" smtClean="0">
                <a:latin typeface="Tahoma" pitchFamily="34" charset="0"/>
              </a:rPr>
              <a:pPr/>
              <a:t>11</a:t>
            </a:fld>
            <a:endParaRPr lang="en-US">
              <a:latin typeface="Tahoma" pitchFamily="34" charset="0"/>
            </a:endParaRPr>
          </a:p>
        </p:txBody>
      </p:sp>
      <p:sp>
        <p:nvSpPr>
          <p:cNvPr id="21511" name="Rectangle 7"/>
          <p:cNvSpPr>
            <a:spLocks noChangeArrowheads="1"/>
          </p:cNvSpPr>
          <p:nvPr/>
        </p:nvSpPr>
        <p:spPr bwMode="auto">
          <a:xfrm>
            <a:off x="1371600" y="5562600"/>
            <a:ext cx="874713" cy="369888"/>
          </a:xfrm>
          <a:prstGeom prst="rect">
            <a:avLst/>
          </a:prstGeom>
          <a:noFill/>
          <a:ln w="9525">
            <a:noFill/>
            <a:miter lim="800000"/>
            <a:headEnd/>
            <a:tailEnd/>
          </a:ln>
        </p:spPr>
        <p:txBody>
          <a:bodyPr wrap="none">
            <a:spAutoFit/>
          </a:bodyPr>
          <a:lstStyle/>
          <a:p>
            <a:r>
              <a:rPr lang="en-US" b="1">
                <a:solidFill>
                  <a:srgbClr val="FF0000"/>
                </a:solidFill>
                <a:latin typeface="Courier New" pitchFamily="49" charset="0"/>
                <a:cs typeface="Courier New" pitchFamily="49" charset="0"/>
              </a:rPr>
              <a:t>s = 2</a:t>
            </a:r>
            <a:endParaRPr lang="en-US"/>
          </a:p>
        </p:txBody>
      </p:sp>
      <p:sp>
        <p:nvSpPr>
          <p:cNvPr id="9" name="Right Arrow 8"/>
          <p:cNvSpPr>
            <a:spLocks noChangeArrowheads="1"/>
          </p:cNvSpPr>
          <p:nvPr/>
        </p:nvSpPr>
        <p:spPr bwMode="auto">
          <a:xfrm>
            <a:off x="152400" y="2708920"/>
            <a:ext cx="685800" cy="381000"/>
          </a:xfrm>
          <a:prstGeom prst="rightArrow">
            <a:avLst>
              <a:gd name="adj1" fmla="val 50000"/>
              <a:gd name="adj2" fmla="val 50000"/>
            </a:avLst>
          </a:prstGeom>
          <a:solidFill>
            <a:srgbClr val="FF0000"/>
          </a:solidFill>
          <a:ln w="19050" algn="ctr">
            <a:solidFill>
              <a:schemeClr val="tx1"/>
            </a:solidFill>
            <a:round/>
            <a:headEnd/>
            <a:tailEnd/>
          </a:ln>
        </p:spPr>
        <p:txBody>
          <a:bodyPr anchor="ctr"/>
          <a:lstStyle/>
          <a:p>
            <a:endParaRPr lang="en-US">
              <a:latin typeface="Arial" charset="0"/>
            </a:endParaRPr>
          </a:p>
        </p:txBody>
      </p:sp>
      <p:sp>
        <p:nvSpPr>
          <p:cNvPr id="11" name="Rectangle 10"/>
          <p:cNvSpPr>
            <a:spLocks noChangeArrowheads="1"/>
          </p:cNvSpPr>
          <p:nvPr/>
        </p:nvSpPr>
        <p:spPr bwMode="auto">
          <a:xfrm>
            <a:off x="2268538" y="5562600"/>
            <a:ext cx="322262" cy="369888"/>
          </a:xfrm>
          <a:prstGeom prst="rect">
            <a:avLst/>
          </a:prstGeom>
          <a:noFill/>
          <a:ln w="9525">
            <a:noFill/>
            <a:miter lim="800000"/>
            <a:headEnd/>
            <a:tailEnd/>
          </a:ln>
        </p:spPr>
        <p:txBody>
          <a:bodyPr wrap="none">
            <a:spAutoFit/>
          </a:bodyPr>
          <a:lstStyle/>
          <a:p>
            <a:r>
              <a:rPr lang="en-US" b="1">
                <a:solidFill>
                  <a:srgbClr val="FF0000"/>
                </a:solidFill>
                <a:latin typeface="Courier New" pitchFamily="49" charset="0"/>
                <a:cs typeface="Courier New" pitchFamily="49" charset="0"/>
              </a:rPr>
              <a:t>1</a:t>
            </a:r>
            <a:endParaRPr lang="en-US"/>
          </a:p>
        </p:txBody>
      </p:sp>
      <p:sp>
        <p:nvSpPr>
          <p:cNvPr id="12" name="TextBox 11"/>
          <p:cNvSpPr txBox="1">
            <a:spLocks noChangeArrowheads="1"/>
          </p:cNvSpPr>
          <p:nvPr/>
        </p:nvSpPr>
        <p:spPr bwMode="auto">
          <a:xfrm>
            <a:off x="1828800" y="5373688"/>
            <a:ext cx="520700" cy="646112"/>
          </a:xfrm>
          <a:prstGeom prst="rect">
            <a:avLst/>
          </a:prstGeom>
          <a:noFill/>
          <a:ln w="9525">
            <a:noFill/>
            <a:miter lim="800000"/>
            <a:headEnd/>
            <a:tailEnd/>
          </a:ln>
        </p:spPr>
        <p:txBody>
          <a:bodyPr wrap="none">
            <a:spAutoFit/>
          </a:bodyPr>
          <a:lstStyle/>
          <a:p>
            <a:r>
              <a:rPr lang="en-US" sz="3600"/>
              <a:t>×</a:t>
            </a:r>
          </a:p>
        </p:txBody>
      </p:sp>
      <p:sp>
        <p:nvSpPr>
          <p:cNvPr id="13" name="Right Arrow 12"/>
          <p:cNvSpPr>
            <a:spLocks noChangeArrowheads="1"/>
          </p:cNvSpPr>
          <p:nvPr/>
        </p:nvSpPr>
        <p:spPr bwMode="auto">
          <a:xfrm>
            <a:off x="304800" y="2708920"/>
            <a:ext cx="685800" cy="381000"/>
          </a:xfrm>
          <a:prstGeom prst="rightArrow">
            <a:avLst>
              <a:gd name="adj1" fmla="val 50000"/>
              <a:gd name="adj2" fmla="val 50000"/>
            </a:avLst>
          </a:prstGeom>
          <a:solidFill>
            <a:srgbClr val="0000CC"/>
          </a:solidFill>
          <a:ln w="19050" algn="ctr">
            <a:solidFill>
              <a:schemeClr val="tx1"/>
            </a:solidFill>
            <a:round/>
            <a:headEnd/>
            <a:tailEnd/>
          </a:ln>
        </p:spPr>
        <p:txBody>
          <a:bodyPr anchor="ctr"/>
          <a:lstStyle/>
          <a:p>
            <a:endParaRPr lang="en-US">
              <a:latin typeface="Arial" charset="0"/>
            </a:endParaRPr>
          </a:p>
        </p:txBody>
      </p:sp>
      <p:sp>
        <p:nvSpPr>
          <p:cNvPr id="14" name="Rectangle 13"/>
          <p:cNvSpPr>
            <a:spLocks noChangeArrowheads="1"/>
          </p:cNvSpPr>
          <p:nvPr/>
        </p:nvSpPr>
        <p:spPr bwMode="auto">
          <a:xfrm>
            <a:off x="2573338" y="5562600"/>
            <a:ext cx="322262" cy="369888"/>
          </a:xfrm>
          <a:prstGeom prst="rect">
            <a:avLst/>
          </a:prstGeom>
          <a:noFill/>
          <a:ln w="9525">
            <a:noFill/>
            <a:miter lim="800000"/>
            <a:headEnd/>
            <a:tailEnd/>
          </a:ln>
        </p:spPr>
        <p:txBody>
          <a:bodyPr wrap="none">
            <a:spAutoFit/>
          </a:bodyPr>
          <a:lstStyle/>
          <a:p>
            <a:r>
              <a:rPr lang="en-US" b="1">
                <a:solidFill>
                  <a:srgbClr val="FF0000"/>
                </a:solidFill>
                <a:latin typeface="Courier New" pitchFamily="49" charset="0"/>
                <a:cs typeface="Courier New" pitchFamily="49" charset="0"/>
              </a:rPr>
              <a:t>0</a:t>
            </a:r>
            <a:endParaRPr lang="en-US"/>
          </a:p>
        </p:txBody>
      </p:sp>
      <p:sp>
        <p:nvSpPr>
          <p:cNvPr id="15" name="TextBox 14"/>
          <p:cNvSpPr txBox="1">
            <a:spLocks noChangeArrowheads="1"/>
          </p:cNvSpPr>
          <p:nvPr/>
        </p:nvSpPr>
        <p:spPr bwMode="auto">
          <a:xfrm>
            <a:off x="2133600" y="5373688"/>
            <a:ext cx="520700" cy="646112"/>
          </a:xfrm>
          <a:prstGeom prst="rect">
            <a:avLst/>
          </a:prstGeom>
          <a:noFill/>
          <a:ln w="9525">
            <a:noFill/>
            <a:miter lim="800000"/>
            <a:headEnd/>
            <a:tailEnd/>
          </a:ln>
        </p:spPr>
        <p:txBody>
          <a:bodyPr wrap="none">
            <a:spAutoFit/>
          </a:bodyPr>
          <a:lstStyle/>
          <a:p>
            <a:r>
              <a:rPr lang="en-US" sz="3600"/>
              <a:t>×</a:t>
            </a:r>
          </a:p>
        </p:txBody>
      </p:sp>
      <p:sp>
        <p:nvSpPr>
          <p:cNvPr id="16" name="Right Arrow 15"/>
          <p:cNvSpPr>
            <a:spLocks noChangeArrowheads="1"/>
          </p:cNvSpPr>
          <p:nvPr/>
        </p:nvSpPr>
        <p:spPr bwMode="auto">
          <a:xfrm>
            <a:off x="457200" y="2708920"/>
            <a:ext cx="685800" cy="381000"/>
          </a:xfrm>
          <a:prstGeom prst="rightArrow">
            <a:avLst>
              <a:gd name="adj1" fmla="val 50000"/>
              <a:gd name="adj2" fmla="val 50000"/>
            </a:avLst>
          </a:prstGeom>
          <a:solidFill>
            <a:srgbClr val="00B050"/>
          </a:solidFill>
          <a:ln w="19050" algn="ctr">
            <a:solidFill>
              <a:schemeClr val="tx1"/>
            </a:solidFill>
            <a:round/>
            <a:headEnd/>
            <a:tailEnd/>
          </a:ln>
        </p:spPr>
        <p:txBody>
          <a:bodyPr anchor="ctr"/>
          <a:lstStyle/>
          <a:p>
            <a:endParaRPr lang="en-US">
              <a:latin typeface="Arial" charset="0"/>
            </a:endParaRPr>
          </a:p>
        </p:txBody>
      </p:sp>
      <p:sp>
        <p:nvSpPr>
          <p:cNvPr id="17" name="Rectangle 16"/>
          <p:cNvSpPr>
            <a:spLocks noChangeArrowheads="1"/>
          </p:cNvSpPr>
          <p:nvPr/>
        </p:nvSpPr>
        <p:spPr bwMode="auto">
          <a:xfrm>
            <a:off x="2954338" y="5562600"/>
            <a:ext cx="460375" cy="369888"/>
          </a:xfrm>
          <a:prstGeom prst="rect">
            <a:avLst/>
          </a:prstGeom>
          <a:noFill/>
          <a:ln w="9525">
            <a:noFill/>
            <a:miter lim="800000"/>
            <a:headEnd/>
            <a:tailEnd/>
          </a:ln>
        </p:spPr>
        <p:txBody>
          <a:bodyPr wrap="none">
            <a:spAutoFit/>
          </a:bodyPr>
          <a:lstStyle/>
          <a:p>
            <a:r>
              <a:rPr lang="en-US" b="1">
                <a:solidFill>
                  <a:srgbClr val="FF0000"/>
                </a:solidFill>
                <a:latin typeface="Courier New" pitchFamily="49" charset="0"/>
                <a:cs typeface="Courier New" pitchFamily="49" charset="0"/>
              </a:rPr>
              <a:t>-1</a:t>
            </a:r>
            <a:endParaRPr lang="en-US"/>
          </a:p>
        </p:txBody>
      </p:sp>
      <p:sp>
        <p:nvSpPr>
          <p:cNvPr id="18" name="TextBox 17"/>
          <p:cNvSpPr txBox="1">
            <a:spLocks noChangeArrowheads="1"/>
          </p:cNvSpPr>
          <p:nvPr/>
        </p:nvSpPr>
        <p:spPr bwMode="auto">
          <a:xfrm>
            <a:off x="2514600" y="5373688"/>
            <a:ext cx="520700" cy="646112"/>
          </a:xfrm>
          <a:prstGeom prst="rect">
            <a:avLst/>
          </a:prstGeom>
          <a:noFill/>
          <a:ln w="9525">
            <a:noFill/>
            <a:miter lim="800000"/>
            <a:headEnd/>
            <a:tailEnd/>
          </a:ln>
        </p:spPr>
        <p:txBody>
          <a:bodyPr wrap="none">
            <a:spAutoFit/>
          </a:bodyPr>
          <a:lstStyle/>
          <a:p>
            <a:r>
              <a:rPr lang="en-US" sz="3600"/>
              <a:t>×</a:t>
            </a:r>
          </a:p>
        </p:txBody>
      </p:sp>
      <p:sp>
        <p:nvSpPr>
          <p:cNvPr id="20" name="Rectangle 2"/>
          <p:cNvSpPr>
            <a:spLocks noGrp="1" noChangeArrowheads="1"/>
          </p:cNvSpPr>
          <p:nvPr>
            <p:ph type="title"/>
          </p:nvPr>
        </p:nvSpPr>
        <p:spPr>
          <a:xfrm>
            <a:off x="457200" y="214290"/>
            <a:ext cx="8229600" cy="500066"/>
          </a:xfrm>
        </p:spPr>
        <p:style>
          <a:lnRef idx="3">
            <a:schemeClr val="lt1"/>
          </a:lnRef>
          <a:fillRef idx="1">
            <a:schemeClr val="accent5"/>
          </a:fillRef>
          <a:effectRef idx="1">
            <a:schemeClr val="accent5"/>
          </a:effectRef>
          <a:fontRef idx="minor">
            <a:schemeClr val="lt1"/>
          </a:fontRef>
        </p:style>
        <p:txBody>
          <a:bodyPr>
            <a:normAutofit fontScale="90000"/>
          </a:bodyPr>
          <a:lstStyle/>
          <a:p>
            <a:pPr algn="ctr"/>
            <a:r>
              <a:rPr lang="en-US" sz="2800" b="1" dirty="0">
                <a:effectLst>
                  <a:outerShdw blurRad="38100" dist="38100" dir="2700000" algn="tl">
                    <a:srgbClr val="000000">
                      <a:alpha val="43137"/>
                    </a:srgbClr>
                  </a:outerShdw>
                </a:effectLst>
                <a:latin typeface="+mj-lt"/>
              </a:rPr>
              <a:t>Semaphore Example 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4.5177E-6 L 3.33333E-6 0.04997 " pathEditMode="relative" rAng="0" ptsTypes="AA">
                                      <p:cBhvr>
                                        <p:cTn id="6" dur="500" fill="hold"/>
                                        <p:tgtEl>
                                          <p:spTgt spid="9"/>
                                        </p:tgtEl>
                                        <p:attrNameLst>
                                          <p:attrName>ppt_x</p:attrName>
                                          <p:attrName>ppt_y</p:attrName>
                                        </p:attrNameLst>
                                      </p:cBhvr>
                                      <p:rCtr x="0" y="25"/>
                                    </p:animMotion>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3.33333E-6 -4.5177E-6 L 3.33333E-6 0.04997 " pathEditMode="relative" rAng="0" ptsTypes="AA">
                                      <p:cBhvr>
                                        <p:cTn id="18" dur="500" fill="hold"/>
                                        <p:tgtEl>
                                          <p:spTgt spid="13"/>
                                        </p:tgtEl>
                                        <p:attrNameLst>
                                          <p:attrName>ppt_x</p:attrName>
                                          <p:attrName>ppt_y</p:attrName>
                                        </p:attrNameLst>
                                      </p:cBhvr>
                                      <p:rCtr x="0" y="25"/>
                                    </p:animMotion>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2" grpId="0"/>
      <p:bldP spid="13" grpId="0" animBg="1"/>
      <p:bldP spid="13" grpId="1" animBg="1"/>
      <p:bldP spid="14" grpId="0"/>
      <p:bldP spid="15" grpId="0"/>
      <p:bldP spid="16" grpId="0" animBg="1"/>
      <p:bldP spid="17"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sz="half" idx="1"/>
          </p:nvPr>
        </p:nvSpPr>
        <p:spPr/>
        <p:style>
          <a:lnRef idx="2">
            <a:schemeClr val="accent5"/>
          </a:lnRef>
          <a:fillRef idx="1">
            <a:schemeClr val="lt1"/>
          </a:fillRef>
          <a:effectRef idx="0">
            <a:schemeClr val="accent5"/>
          </a:effectRef>
          <a:fontRef idx="minor">
            <a:schemeClr val="dk1"/>
          </a:fontRef>
        </p:style>
        <p:txBody>
          <a:bodyPr/>
          <a:lstStyle/>
          <a:p>
            <a:pPr>
              <a:buFont typeface="Wingdings" pitchFamily="2" charset="2"/>
              <a:buNone/>
            </a:pPr>
            <a:r>
              <a:rPr lang="en-US" sz="2000" b="1" dirty="0">
                <a:solidFill>
                  <a:srgbClr val="FF0000"/>
                </a:solidFill>
                <a:latin typeface="Courier New" pitchFamily="49" charset="0"/>
                <a:cs typeface="Courier New" pitchFamily="49" charset="0"/>
              </a:rPr>
              <a:t>semaphore s = 2; </a:t>
            </a:r>
          </a:p>
          <a:p>
            <a:pPr>
              <a:buFont typeface="Wingdings" pitchFamily="2" charset="2"/>
              <a:buNone/>
            </a:pPr>
            <a:r>
              <a:rPr lang="en-US" sz="2000" b="1" dirty="0">
                <a:solidFill>
                  <a:srgbClr val="0000CC"/>
                </a:solidFill>
                <a:latin typeface="Courier New" pitchFamily="49" charset="0"/>
                <a:cs typeface="Courier New" pitchFamily="49" charset="0"/>
              </a:rPr>
              <a:t>P</a:t>
            </a:r>
            <a:r>
              <a:rPr lang="en-US" sz="2000" b="1" baseline="-25000" dirty="0">
                <a:solidFill>
                  <a:srgbClr val="0000CC"/>
                </a:solidFill>
                <a:latin typeface="Courier New" pitchFamily="49" charset="0"/>
                <a:cs typeface="Courier New" pitchFamily="49" charset="0"/>
              </a:rPr>
              <a:t>i </a:t>
            </a:r>
            <a:r>
              <a:rPr lang="en-US" sz="2000" b="1" dirty="0">
                <a:solidFill>
                  <a:srgbClr val="0000CC"/>
                </a:solidFill>
                <a:latin typeface="Courier New" pitchFamily="49" charset="0"/>
                <a:cs typeface="Courier New" pitchFamily="49" charset="0"/>
              </a:rPr>
              <a:t>{</a:t>
            </a:r>
          </a:p>
          <a:p>
            <a:pPr>
              <a:buFont typeface="Wingdings" pitchFamily="2" charset="2"/>
              <a:buNone/>
            </a:pPr>
            <a:r>
              <a:rPr lang="en-US" sz="2000" b="1" dirty="0">
                <a:solidFill>
                  <a:srgbClr val="0000CC"/>
                </a:solidFill>
                <a:latin typeface="Courier New" pitchFamily="49" charset="0"/>
                <a:cs typeface="Courier New" pitchFamily="49" charset="0"/>
              </a:rPr>
              <a:t>	while(1) 	{ </a:t>
            </a:r>
          </a:p>
          <a:p>
            <a:pPr>
              <a:buFont typeface="Wingdings" pitchFamily="2" charset="2"/>
              <a:buNone/>
            </a:pPr>
            <a:r>
              <a:rPr lang="en-US" sz="2000" b="1" dirty="0">
                <a:solidFill>
                  <a:srgbClr val="0000CC"/>
                </a:solidFill>
                <a:latin typeface="Courier New" pitchFamily="49" charset="0"/>
                <a:cs typeface="Courier New" pitchFamily="49" charset="0"/>
              </a:rPr>
              <a:t>		semWait(s); </a:t>
            </a:r>
          </a:p>
          <a:p>
            <a:pPr>
              <a:buFont typeface="Wingdings" pitchFamily="2" charset="2"/>
              <a:buNone/>
            </a:pPr>
            <a:r>
              <a:rPr lang="en-US" sz="2000" b="1" dirty="0">
                <a:solidFill>
                  <a:srgbClr val="0000CC"/>
                </a:solidFill>
                <a:latin typeface="Courier New" pitchFamily="49" charset="0"/>
                <a:cs typeface="Courier New" pitchFamily="49" charset="0"/>
              </a:rPr>
              <a:t>		/* CS */</a:t>
            </a:r>
          </a:p>
          <a:p>
            <a:pPr>
              <a:buFont typeface="Wingdings" pitchFamily="2" charset="2"/>
              <a:buNone/>
            </a:pPr>
            <a:r>
              <a:rPr lang="en-US" sz="2000" b="1" dirty="0">
                <a:solidFill>
                  <a:srgbClr val="0000CC"/>
                </a:solidFill>
                <a:latin typeface="Courier New" pitchFamily="49" charset="0"/>
                <a:cs typeface="Courier New" pitchFamily="49" charset="0"/>
              </a:rPr>
              <a:t>		semSignal(s);</a:t>
            </a:r>
          </a:p>
          <a:p>
            <a:pPr>
              <a:buFont typeface="Wingdings" pitchFamily="2" charset="2"/>
              <a:buNone/>
            </a:pPr>
            <a:r>
              <a:rPr lang="en-US" sz="2000" b="1" dirty="0">
                <a:solidFill>
                  <a:srgbClr val="0000CC"/>
                </a:solidFill>
                <a:latin typeface="Courier New" pitchFamily="49" charset="0"/>
                <a:cs typeface="Courier New" pitchFamily="49" charset="0"/>
              </a:rPr>
              <a:t>		/* remainder */</a:t>
            </a:r>
          </a:p>
          <a:p>
            <a:pPr>
              <a:buFont typeface="Wingdings" pitchFamily="2" charset="2"/>
              <a:buNone/>
            </a:pPr>
            <a:r>
              <a:rPr lang="en-US" sz="2000" b="1" dirty="0">
                <a:solidFill>
                  <a:srgbClr val="0000CC"/>
                </a:solidFill>
                <a:latin typeface="Courier New" pitchFamily="49" charset="0"/>
                <a:cs typeface="Courier New" pitchFamily="49" charset="0"/>
              </a:rPr>
              <a:t>	}</a:t>
            </a:r>
          </a:p>
          <a:p>
            <a:pPr>
              <a:buFont typeface="Wingdings" pitchFamily="2" charset="2"/>
              <a:buNone/>
            </a:pPr>
            <a:r>
              <a:rPr lang="en-US" sz="2000" b="1" dirty="0">
                <a:solidFill>
                  <a:srgbClr val="0000CC"/>
                </a:solidFill>
                <a:latin typeface="Courier New" pitchFamily="49" charset="0"/>
                <a:cs typeface="Courier New" pitchFamily="49" charset="0"/>
              </a:rPr>
              <a:t>}</a:t>
            </a:r>
          </a:p>
        </p:txBody>
      </p:sp>
      <p:sp>
        <p:nvSpPr>
          <p:cNvPr id="22532" name="Content Placeholder 4"/>
          <p:cNvSpPr>
            <a:spLocks noGrp="1"/>
          </p:cNvSpPr>
          <p:nvPr>
            <p:ph sz="half" idx="2"/>
          </p:nvPr>
        </p:nvSpPr>
        <p:spPr/>
        <p:style>
          <a:lnRef idx="2">
            <a:schemeClr val="accent5"/>
          </a:lnRef>
          <a:fillRef idx="1">
            <a:schemeClr val="lt1"/>
          </a:fillRef>
          <a:effectRef idx="0">
            <a:schemeClr val="accent5"/>
          </a:effectRef>
          <a:fontRef idx="minor">
            <a:schemeClr val="dk1"/>
          </a:fontRef>
        </p:style>
        <p:txBody>
          <a:bodyPr>
            <a:normAutofit/>
          </a:bodyPr>
          <a:lstStyle/>
          <a:p>
            <a:r>
              <a:rPr lang="en-US" sz="2200" dirty="0">
                <a:latin typeface="Calibri" pitchFamily="34" charset="0"/>
              </a:rPr>
              <a:t>What happens?</a:t>
            </a:r>
          </a:p>
          <a:p>
            <a:pPr lvl="1"/>
            <a:r>
              <a:rPr lang="en-US" sz="2200" dirty="0">
                <a:latin typeface="Calibri" pitchFamily="34" charset="0"/>
              </a:rPr>
              <a:t>Allows up to 2 processes to enter CS</a:t>
            </a:r>
          </a:p>
          <a:p>
            <a:r>
              <a:rPr lang="en-US" sz="2200" dirty="0">
                <a:latin typeface="Calibri" pitchFamily="34" charset="0"/>
              </a:rPr>
              <a:t>When might this be desirable?</a:t>
            </a:r>
          </a:p>
          <a:p>
            <a:pPr lvl="1"/>
            <a:r>
              <a:rPr lang="en-US" sz="2200" dirty="0">
                <a:latin typeface="Calibri" pitchFamily="34" charset="0"/>
              </a:rPr>
              <a:t>Need up to 2 processes inside CS</a:t>
            </a:r>
          </a:p>
          <a:p>
            <a:pPr lvl="2"/>
            <a:r>
              <a:rPr lang="en-US" sz="2200" dirty="0">
                <a:latin typeface="Calibri" pitchFamily="34" charset="0"/>
              </a:rPr>
              <a:t>e.g., limit number of processes reading a </a:t>
            </a:r>
            <a:r>
              <a:rPr lang="en-US" sz="2200" dirty="0" err="1">
                <a:latin typeface="Calibri" pitchFamily="34" charset="0"/>
              </a:rPr>
              <a:t>var</a:t>
            </a:r>
            <a:r>
              <a:rPr lang="en-US" sz="2200" dirty="0">
                <a:latin typeface="Calibri" pitchFamily="34" charset="0"/>
              </a:rPr>
              <a:t> </a:t>
            </a:r>
          </a:p>
          <a:p>
            <a:pPr lvl="1"/>
            <a:r>
              <a:rPr lang="en-US" sz="2200" dirty="0">
                <a:latin typeface="Calibri" pitchFamily="34" charset="0"/>
              </a:rPr>
              <a:t>Be careful not to violate mutual 	exclusion inside CS!</a:t>
            </a:r>
          </a:p>
        </p:txBody>
      </p:sp>
      <p:sp>
        <p:nvSpPr>
          <p:cNvPr id="22533" name="Slide Number Placeholder 4"/>
          <p:cNvSpPr>
            <a:spLocks noGrp="1"/>
          </p:cNvSpPr>
          <p:nvPr>
            <p:ph type="sldNum" sz="quarter" idx="12"/>
          </p:nvPr>
        </p:nvSpPr>
        <p:spPr>
          <a:noFill/>
        </p:spPr>
        <p:txBody>
          <a:bodyPr/>
          <a:lstStyle/>
          <a:p>
            <a:fld id="{8E564197-A80D-45B3-8958-39E8BFA8E63E}" type="slidenum">
              <a:rPr lang="en-US" smtClean="0">
                <a:latin typeface="Tahoma" pitchFamily="34" charset="0"/>
              </a:rPr>
              <a:pPr/>
              <a:t>12</a:t>
            </a:fld>
            <a:endParaRPr lang="en-US">
              <a:latin typeface="Tahoma" pitchFamily="34" charset="0"/>
            </a:endParaRPr>
          </a:p>
        </p:txBody>
      </p:sp>
      <p:sp>
        <p:nvSpPr>
          <p:cNvPr id="8" name="Rectangle 2"/>
          <p:cNvSpPr>
            <a:spLocks noGrp="1" noChangeArrowheads="1"/>
          </p:cNvSpPr>
          <p:nvPr>
            <p:ph type="title"/>
          </p:nvPr>
        </p:nvSpPr>
        <p:spPr>
          <a:xfrm>
            <a:off x="457200" y="214290"/>
            <a:ext cx="8229600" cy="500066"/>
          </a:xfrm>
        </p:spPr>
        <p:style>
          <a:lnRef idx="3">
            <a:schemeClr val="lt1"/>
          </a:lnRef>
          <a:fillRef idx="1">
            <a:schemeClr val="accent5"/>
          </a:fillRef>
          <a:effectRef idx="1">
            <a:schemeClr val="accent5"/>
          </a:effectRef>
          <a:fontRef idx="minor">
            <a:schemeClr val="lt1"/>
          </a:fontRef>
        </p:style>
        <p:txBody>
          <a:bodyPr>
            <a:normAutofit fontScale="90000"/>
          </a:bodyPr>
          <a:lstStyle/>
          <a:p>
            <a:pPr algn="ctr"/>
            <a:r>
              <a:rPr lang="en-US" sz="2800" b="1" dirty="0">
                <a:effectLst>
                  <a:outerShdw blurRad="38100" dist="38100" dir="2700000" algn="tl">
                    <a:srgbClr val="000000">
                      <a:alpha val="43137"/>
                    </a:srgbClr>
                  </a:outerShdw>
                </a:effectLst>
                <a:latin typeface="+mj-lt"/>
              </a:rPr>
              <a:t>Semaphore Example 1</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sz="half" idx="1"/>
          </p:nvPr>
        </p:nvSpPr>
        <p:spPr/>
        <p:style>
          <a:lnRef idx="2">
            <a:schemeClr val="accent5"/>
          </a:lnRef>
          <a:fillRef idx="1">
            <a:schemeClr val="lt1"/>
          </a:fillRef>
          <a:effectRef idx="0">
            <a:schemeClr val="accent5"/>
          </a:effectRef>
          <a:fontRef idx="minor">
            <a:schemeClr val="dk1"/>
          </a:fontRef>
        </p:style>
        <p:txBody>
          <a:bodyPr/>
          <a:lstStyle/>
          <a:p>
            <a:pPr>
              <a:buFont typeface="Wingdings" pitchFamily="2" charset="2"/>
              <a:buNone/>
            </a:pPr>
            <a:r>
              <a:rPr lang="en-US" sz="2000" b="1" dirty="0">
                <a:solidFill>
                  <a:srgbClr val="FF0000"/>
                </a:solidFill>
                <a:latin typeface="Courier New" pitchFamily="49" charset="0"/>
                <a:cs typeface="Courier New" pitchFamily="49" charset="0"/>
              </a:rPr>
              <a:t>semaphore s = 0; </a:t>
            </a:r>
          </a:p>
          <a:p>
            <a:pPr>
              <a:buFont typeface="Wingdings" pitchFamily="2" charset="2"/>
              <a:buNone/>
            </a:pPr>
            <a:r>
              <a:rPr lang="en-US" sz="2000" b="1" dirty="0">
                <a:solidFill>
                  <a:srgbClr val="0000CC"/>
                </a:solidFill>
                <a:latin typeface="Courier New" pitchFamily="49" charset="0"/>
                <a:cs typeface="Courier New" pitchFamily="49" charset="0"/>
              </a:rPr>
              <a:t>P</a:t>
            </a:r>
            <a:r>
              <a:rPr lang="en-US" sz="2000" b="1" baseline="-25000" dirty="0">
                <a:solidFill>
                  <a:srgbClr val="0000CC"/>
                </a:solidFill>
                <a:latin typeface="Courier New" pitchFamily="49" charset="0"/>
                <a:cs typeface="Courier New" pitchFamily="49" charset="0"/>
              </a:rPr>
              <a:t>i </a:t>
            </a:r>
            <a:r>
              <a:rPr lang="en-US" sz="2000" b="1" dirty="0">
                <a:solidFill>
                  <a:srgbClr val="0000CC"/>
                </a:solidFill>
                <a:latin typeface="Courier New" pitchFamily="49" charset="0"/>
                <a:cs typeface="Courier New" pitchFamily="49" charset="0"/>
              </a:rPr>
              <a:t>{</a:t>
            </a:r>
          </a:p>
          <a:p>
            <a:pPr>
              <a:buFont typeface="Wingdings" pitchFamily="2" charset="2"/>
              <a:buNone/>
            </a:pPr>
            <a:r>
              <a:rPr lang="en-US" sz="2000" b="1" dirty="0">
                <a:solidFill>
                  <a:srgbClr val="0000CC"/>
                </a:solidFill>
                <a:latin typeface="Courier New" pitchFamily="49" charset="0"/>
                <a:cs typeface="Courier New" pitchFamily="49" charset="0"/>
              </a:rPr>
              <a:t>	while(1) 	{ </a:t>
            </a:r>
          </a:p>
          <a:p>
            <a:pPr>
              <a:buFont typeface="Wingdings" pitchFamily="2" charset="2"/>
              <a:buNone/>
            </a:pPr>
            <a:r>
              <a:rPr lang="en-US" sz="2000" b="1" dirty="0">
                <a:solidFill>
                  <a:srgbClr val="0000CC"/>
                </a:solidFill>
                <a:latin typeface="Courier New" pitchFamily="49" charset="0"/>
                <a:cs typeface="Courier New" pitchFamily="49" charset="0"/>
              </a:rPr>
              <a:t>		</a:t>
            </a:r>
            <a:r>
              <a:rPr lang="en-US" sz="2000" b="1" dirty="0" err="1">
                <a:solidFill>
                  <a:srgbClr val="0000CC"/>
                </a:solidFill>
                <a:latin typeface="Courier New" pitchFamily="49" charset="0"/>
                <a:cs typeface="Courier New" pitchFamily="49" charset="0"/>
              </a:rPr>
              <a:t>semWait</a:t>
            </a:r>
            <a:r>
              <a:rPr lang="en-US" sz="2000" b="1" dirty="0">
                <a:solidFill>
                  <a:srgbClr val="0000CC"/>
                </a:solidFill>
                <a:latin typeface="Courier New" pitchFamily="49" charset="0"/>
                <a:cs typeface="Courier New" pitchFamily="49" charset="0"/>
              </a:rPr>
              <a:t>(s); </a:t>
            </a:r>
          </a:p>
          <a:p>
            <a:pPr>
              <a:buFont typeface="Wingdings" pitchFamily="2" charset="2"/>
              <a:buNone/>
            </a:pPr>
            <a:r>
              <a:rPr lang="en-US" sz="2000" b="1" dirty="0">
                <a:solidFill>
                  <a:srgbClr val="0000CC"/>
                </a:solidFill>
                <a:latin typeface="Courier New" pitchFamily="49" charset="0"/>
                <a:cs typeface="Courier New" pitchFamily="49" charset="0"/>
              </a:rPr>
              <a:t>		/* CS */</a:t>
            </a:r>
          </a:p>
          <a:p>
            <a:pPr>
              <a:buFont typeface="Wingdings" pitchFamily="2" charset="2"/>
              <a:buNone/>
            </a:pPr>
            <a:r>
              <a:rPr lang="en-US" sz="2000" b="1" dirty="0">
                <a:solidFill>
                  <a:srgbClr val="0000CC"/>
                </a:solidFill>
                <a:latin typeface="Courier New" pitchFamily="49" charset="0"/>
                <a:cs typeface="Courier New" pitchFamily="49" charset="0"/>
              </a:rPr>
              <a:t>		</a:t>
            </a:r>
            <a:r>
              <a:rPr lang="en-US" sz="2000" b="1" dirty="0" err="1">
                <a:solidFill>
                  <a:srgbClr val="0000CC"/>
                </a:solidFill>
                <a:latin typeface="Courier New" pitchFamily="49" charset="0"/>
                <a:cs typeface="Courier New" pitchFamily="49" charset="0"/>
              </a:rPr>
              <a:t>semSignal</a:t>
            </a:r>
            <a:r>
              <a:rPr lang="en-US" sz="2000" b="1" dirty="0">
                <a:solidFill>
                  <a:srgbClr val="0000CC"/>
                </a:solidFill>
                <a:latin typeface="Courier New" pitchFamily="49" charset="0"/>
                <a:cs typeface="Courier New" pitchFamily="49" charset="0"/>
              </a:rPr>
              <a:t>(s);</a:t>
            </a:r>
          </a:p>
          <a:p>
            <a:pPr>
              <a:buFont typeface="Wingdings" pitchFamily="2" charset="2"/>
              <a:buNone/>
            </a:pPr>
            <a:r>
              <a:rPr lang="en-US" sz="2000" b="1" dirty="0">
                <a:solidFill>
                  <a:srgbClr val="0000CC"/>
                </a:solidFill>
                <a:latin typeface="Courier New" pitchFamily="49" charset="0"/>
                <a:cs typeface="Courier New" pitchFamily="49" charset="0"/>
              </a:rPr>
              <a:t>		/* remainder */</a:t>
            </a:r>
          </a:p>
          <a:p>
            <a:pPr>
              <a:buFont typeface="Wingdings" pitchFamily="2" charset="2"/>
              <a:buNone/>
            </a:pPr>
            <a:r>
              <a:rPr lang="en-US" sz="2000" b="1" dirty="0">
                <a:solidFill>
                  <a:srgbClr val="0000CC"/>
                </a:solidFill>
                <a:latin typeface="Courier New" pitchFamily="49" charset="0"/>
                <a:cs typeface="Courier New" pitchFamily="49" charset="0"/>
              </a:rPr>
              <a:t>	}</a:t>
            </a:r>
          </a:p>
          <a:p>
            <a:pPr>
              <a:buFont typeface="Wingdings" pitchFamily="2" charset="2"/>
              <a:buNone/>
            </a:pPr>
            <a:r>
              <a:rPr lang="en-US" sz="2000" b="1" dirty="0">
                <a:solidFill>
                  <a:srgbClr val="0000CC"/>
                </a:solidFill>
                <a:latin typeface="Courier New" pitchFamily="49" charset="0"/>
                <a:cs typeface="Courier New" pitchFamily="49" charset="0"/>
              </a:rPr>
              <a:t>}</a:t>
            </a:r>
          </a:p>
        </p:txBody>
      </p:sp>
      <p:sp>
        <p:nvSpPr>
          <p:cNvPr id="23556" name="Content Placeholder 4"/>
          <p:cNvSpPr>
            <a:spLocks noGrp="1"/>
          </p:cNvSpPr>
          <p:nvPr>
            <p:ph sz="half" idx="2"/>
          </p:nvPr>
        </p:nvSpPr>
        <p:spPr/>
        <p:style>
          <a:lnRef idx="2">
            <a:schemeClr val="accent5"/>
          </a:lnRef>
          <a:fillRef idx="1">
            <a:schemeClr val="lt1"/>
          </a:fillRef>
          <a:effectRef idx="0">
            <a:schemeClr val="accent5"/>
          </a:effectRef>
          <a:fontRef idx="minor">
            <a:schemeClr val="dk1"/>
          </a:fontRef>
        </p:style>
        <p:txBody>
          <a:bodyPr/>
          <a:lstStyle/>
          <a:p>
            <a:pPr eaLnBrk="1" hangingPunct="1"/>
            <a:r>
              <a:rPr lang="en-US" sz="2400" dirty="0">
                <a:latin typeface="Calibri" pitchFamily="34" charset="0"/>
              </a:rPr>
              <a:t>What happens?</a:t>
            </a:r>
          </a:p>
          <a:p>
            <a:pPr lvl="1" eaLnBrk="1" hangingPunct="1">
              <a:buFont typeface="Wingdings" pitchFamily="2" charset="2"/>
              <a:buNone/>
            </a:pPr>
            <a:r>
              <a:rPr lang="en-US" sz="2000" dirty="0">
                <a:latin typeface="Calibri" pitchFamily="34" charset="0"/>
              </a:rPr>
              <a:t/>
            </a:r>
            <a:br>
              <a:rPr lang="en-US" sz="2000" dirty="0">
                <a:latin typeface="Calibri" pitchFamily="34" charset="0"/>
              </a:rPr>
            </a:br>
            <a:endParaRPr lang="en-US" sz="2000" dirty="0">
              <a:latin typeface="Calibri" pitchFamily="34" charset="0"/>
            </a:endParaRPr>
          </a:p>
          <a:p>
            <a:pPr eaLnBrk="1" hangingPunct="1"/>
            <a:r>
              <a:rPr lang="en-US" sz="2400" dirty="0">
                <a:latin typeface="Calibri" pitchFamily="34" charset="0"/>
              </a:rPr>
              <a:t>When might this be desirable?</a:t>
            </a:r>
          </a:p>
          <a:p>
            <a:endParaRPr lang="en-US" sz="2400" dirty="0">
              <a:latin typeface="Calibri" pitchFamily="34" charset="0"/>
            </a:endParaRPr>
          </a:p>
        </p:txBody>
      </p:sp>
      <p:sp>
        <p:nvSpPr>
          <p:cNvPr id="23557" name="Slide Number Placeholder 4"/>
          <p:cNvSpPr>
            <a:spLocks noGrp="1"/>
          </p:cNvSpPr>
          <p:nvPr>
            <p:ph type="sldNum" sz="quarter" idx="12"/>
          </p:nvPr>
        </p:nvSpPr>
        <p:spPr>
          <a:noFill/>
        </p:spPr>
        <p:txBody>
          <a:bodyPr/>
          <a:lstStyle/>
          <a:p>
            <a:fld id="{1AB81D5D-3701-4BF9-8924-330EC53E049C}" type="slidenum">
              <a:rPr lang="en-US" smtClean="0">
                <a:latin typeface="Tahoma" pitchFamily="34" charset="0"/>
              </a:rPr>
              <a:pPr/>
              <a:t>13</a:t>
            </a:fld>
            <a:endParaRPr lang="en-US">
              <a:latin typeface="Tahoma" pitchFamily="34" charset="0"/>
            </a:endParaRPr>
          </a:p>
        </p:txBody>
      </p:sp>
      <p:sp>
        <p:nvSpPr>
          <p:cNvPr id="6" name="Rectangle 2"/>
          <p:cNvSpPr txBox="1">
            <a:spLocks noChangeArrowheads="1"/>
          </p:cNvSpPr>
          <p:nvPr/>
        </p:nvSpPr>
        <p:spPr>
          <a:xfrm>
            <a:off x="457200" y="214290"/>
            <a:ext cx="8229600" cy="500066"/>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j-lt"/>
                <a:ea typeface="+mn-ea"/>
                <a:cs typeface="+mn-cs"/>
              </a:rPr>
              <a:t>Semaphore Example 2</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sz="half" idx="1"/>
          </p:nvPr>
        </p:nvSpPr>
        <p:spPr/>
        <p:style>
          <a:lnRef idx="2">
            <a:schemeClr val="accent5"/>
          </a:lnRef>
          <a:fillRef idx="1">
            <a:schemeClr val="lt1"/>
          </a:fillRef>
          <a:effectRef idx="0">
            <a:schemeClr val="accent5"/>
          </a:effectRef>
          <a:fontRef idx="minor">
            <a:schemeClr val="dk1"/>
          </a:fontRef>
        </p:style>
        <p:txBody>
          <a:bodyPr/>
          <a:lstStyle/>
          <a:p>
            <a:pPr>
              <a:buFont typeface="Wingdings" pitchFamily="2" charset="2"/>
              <a:buNone/>
            </a:pPr>
            <a:r>
              <a:rPr lang="en-US" sz="2000" b="1" dirty="0">
                <a:solidFill>
                  <a:srgbClr val="FF0000"/>
                </a:solidFill>
                <a:latin typeface="Courier New" pitchFamily="49" charset="0"/>
                <a:cs typeface="Courier New" pitchFamily="49" charset="0"/>
              </a:rPr>
              <a:t>semaphore s = 0; </a:t>
            </a:r>
          </a:p>
          <a:p>
            <a:pPr>
              <a:buFont typeface="Wingdings" pitchFamily="2" charset="2"/>
              <a:buNone/>
            </a:pPr>
            <a:r>
              <a:rPr lang="en-US" sz="2000" b="1" dirty="0">
                <a:solidFill>
                  <a:srgbClr val="0000CC"/>
                </a:solidFill>
                <a:latin typeface="Courier New" pitchFamily="49" charset="0"/>
                <a:cs typeface="Courier New" pitchFamily="49" charset="0"/>
              </a:rPr>
              <a:t>P</a:t>
            </a:r>
            <a:r>
              <a:rPr lang="en-US" sz="2000" b="1" baseline="-25000" dirty="0">
                <a:solidFill>
                  <a:srgbClr val="0000CC"/>
                </a:solidFill>
                <a:latin typeface="Courier New" pitchFamily="49" charset="0"/>
                <a:cs typeface="Courier New" pitchFamily="49" charset="0"/>
              </a:rPr>
              <a:t>i </a:t>
            </a:r>
            <a:r>
              <a:rPr lang="en-US" sz="2000" b="1" dirty="0">
                <a:solidFill>
                  <a:srgbClr val="0000CC"/>
                </a:solidFill>
                <a:latin typeface="Courier New" pitchFamily="49" charset="0"/>
                <a:cs typeface="Courier New" pitchFamily="49" charset="0"/>
              </a:rPr>
              <a:t>{</a:t>
            </a:r>
          </a:p>
          <a:p>
            <a:pPr>
              <a:buFont typeface="Wingdings" pitchFamily="2" charset="2"/>
              <a:buNone/>
            </a:pPr>
            <a:r>
              <a:rPr lang="en-US" sz="2000" b="1" dirty="0">
                <a:solidFill>
                  <a:srgbClr val="0000CC"/>
                </a:solidFill>
                <a:latin typeface="Courier New" pitchFamily="49" charset="0"/>
                <a:cs typeface="Courier New" pitchFamily="49" charset="0"/>
              </a:rPr>
              <a:t>	while(1) 	{ </a:t>
            </a:r>
          </a:p>
          <a:p>
            <a:pPr>
              <a:buFont typeface="Wingdings" pitchFamily="2" charset="2"/>
              <a:buNone/>
            </a:pPr>
            <a:r>
              <a:rPr lang="en-US" sz="2000" b="1" dirty="0">
                <a:solidFill>
                  <a:srgbClr val="0000CC"/>
                </a:solidFill>
                <a:latin typeface="Courier New" pitchFamily="49" charset="0"/>
                <a:cs typeface="Courier New" pitchFamily="49" charset="0"/>
              </a:rPr>
              <a:t>		</a:t>
            </a:r>
            <a:r>
              <a:rPr lang="en-US" sz="2000" b="1" dirty="0" err="1">
                <a:solidFill>
                  <a:srgbClr val="0000CC"/>
                </a:solidFill>
                <a:latin typeface="Courier New" pitchFamily="49" charset="0"/>
                <a:cs typeface="Courier New" pitchFamily="49" charset="0"/>
              </a:rPr>
              <a:t>semWait</a:t>
            </a:r>
            <a:r>
              <a:rPr lang="en-US" sz="2000" b="1" dirty="0">
                <a:solidFill>
                  <a:srgbClr val="0000CC"/>
                </a:solidFill>
                <a:latin typeface="Courier New" pitchFamily="49" charset="0"/>
                <a:cs typeface="Courier New" pitchFamily="49" charset="0"/>
              </a:rPr>
              <a:t>(s); </a:t>
            </a:r>
          </a:p>
          <a:p>
            <a:pPr>
              <a:buFont typeface="Wingdings" pitchFamily="2" charset="2"/>
              <a:buNone/>
            </a:pPr>
            <a:r>
              <a:rPr lang="en-US" sz="2000" b="1" dirty="0">
                <a:solidFill>
                  <a:srgbClr val="0000CC"/>
                </a:solidFill>
                <a:latin typeface="Courier New" pitchFamily="49" charset="0"/>
                <a:cs typeface="Courier New" pitchFamily="49" charset="0"/>
              </a:rPr>
              <a:t>		/* CS */</a:t>
            </a:r>
          </a:p>
          <a:p>
            <a:pPr>
              <a:buFont typeface="Wingdings" pitchFamily="2" charset="2"/>
              <a:buNone/>
            </a:pPr>
            <a:r>
              <a:rPr lang="en-US" sz="2000" b="1" dirty="0">
                <a:solidFill>
                  <a:srgbClr val="0000CC"/>
                </a:solidFill>
                <a:latin typeface="Courier New" pitchFamily="49" charset="0"/>
                <a:cs typeface="Courier New" pitchFamily="49" charset="0"/>
              </a:rPr>
              <a:t>		</a:t>
            </a:r>
            <a:r>
              <a:rPr lang="en-US" sz="2000" b="1" dirty="0" err="1">
                <a:solidFill>
                  <a:srgbClr val="0000CC"/>
                </a:solidFill>
                <a:latin typeface="Courier New" pitchFamily="49" charset="0"/>
                <a:cs typeface="Courier New" pitchFamily="49" charset="0"/>
              </a:rPr>
              <a:t>semSignal</a:t>
            </a:r>
            <a:r>
              <a:rPr lang="en-US" sz="2000" b="1" dirty="0">
                <a:solidFill>
                  <a:srgbClr val="0000CC"/>
                </a:solidFill>
                <a:latin typeface="Courier New" pitchFamily="49" charset="0"/>
                <a:cs typeface="Courier New" pitchFamily="49" charset="0"/>
              </a:rPr>
              <a:t>(s);</a:t>
            </a:r>
          </a:p>
          <a:p>
            <a:pPr>
              <a:buFont typeface="Wingdings" pitchFamily="2" charset="2"/>
              <a:buNone/>
            </a:pPr>
            <a:r>
              <a:rPr lang="en-US" sz="2000" b="1" dirty="0">
                <a:solidFill>
                  <a:srgbClr val="0000CC"/>
                </a:solidFill>
                <a:latin typeface="Courier New" pitchFamily="49" charset="0"/>
                <a:cs typeface="Courier New" pitchFamily="49" charset="0"/>
              </a:rPr>
              <a:t>		/* remainder */</a:t>
            </a:r>
          </a:p>
          <a:p>
            <a:pPr>
              <a:buFont typeface="Wingdings" pitchFamily="2" charset="2"/>
              <a:buNone/>
            </a:pPr>
            <a:r>
              <a:rPr lang="en-US" sz="2000" b="1" dirty="0">
                <a:solidFill>
                  <a:srgbClr val="0000CC"/>
                </a:solidFill>
                <a:latin typeface="Courier New" pitchFamily="49" charset="0"/>
                <a:cs typeface="Courier New" pitchFamily="49" charset="0"/>
              </a:rPr>
              <a:t>	}</a:t>
            </a:r>
          </a:p>
          <a:p>
            <a:pPr>
              <a:buFont typeface="Wingdings" pitchFamily="2" charset="2"/>
              <a:buNone/>
            </a:pPr>
            <a:r>
              <a:rPr lang="en-US" sz="2000" b="1" dirty="0">
                <a:solidFill>
                  <a:srgbClr val="0000CC"/>
                </a:solidFill>
                <a:latin typeface="Courier New" pitchFamily="49" charset="0"/>
                <a:cs typeface="Courier New" pitchFamily="49" charset="0"/>
              </a:rPr>
              <a:t>}</a:t>
            </a:r>
          </a:p>
        </p:txBody>
      </p:sp>
      <p:sp>
        <p:nvSpPr>
          <p:cNvPr id="24580" name="Content Placeholder 4"/>
          <p:cNvSpPr>
            <a:spLocks noGrp="1"/>
          </p:cNvSpPr>
          <p:nvPr>
            <p:ph sz="half" idx="2"/>
          </p:nvPr>
        </p:nvSpPr>
        <p:spPr/>
        <p:style>
          <a:lnRef idx="2">
            <a:schemeClr val="accent5"/>
          </a:lnRef>
          <a:fillRef idx="1">
            <a:schemeClr val="lt1"/>
          </a:fillRef>
          <a:effectRef idx="0">
            <a:schemeClr val="accent5"/>
          </a:effectRef>
          <a:fontRef idx="minor">
            <a:schemeClr val="dk1"/>
          </a:fontRef>
        </p:style>
        <p:txBody>
          <a:bodyPr/>
          <a:lstStyle/>
          <a:p>
            <a:pPr eaLnBrk="1" hangingPunct="1"/>
            <a:r>
              <a:rPr lang="en-US" sz="2400" dirty="0">
                <a:latin typeface="Calibri" pitchFamily="34" charset="0"/>
              </a:rPr>
              <a:t>What happens?</a:t>
            </a:r>
          </a:p>
          <a:p>
            <a:pPr lvl="1" eaLnBrk="1" hangingPunct="1">
              <a:buFont typeface="Wingdings" pitchFamily="2" charset="2"/>
              <a:buNone/>
            </a:pPr>
            <a:r>
              <a:rPr lang="en-US" sz="2000" dirty="0">
                <a:latin typeface="Calibri" pitchFamily="34" charset="0"/>
              </a:rPr>
              <a:t/>
            </a:r>
            <a:br>
              <a:rPr lang="en-US" sz="2000" dirty="0">
                <a:latin typeface="Calibri" pitchFamily="34" charset="0"/>
              </a:rPr>
            </a:br>
            <a:endParaRPr lang="en-US" sz="2000" dirty="0">
              <a:latin typeface="Calibri" pitchFamily="34" charset="0"/>
            </a:endParaRPr>
          </a:p>
          <a:p>
            <a:pPr eaLnBrk="1" hangingPunct="1"/>
            <a:r>
              <a:rPr lang="en-US" sz="2400" dirty="0">
                <a:latin typeface="Calibri" pitchFamily="34" charset="0"/>
              </a:rPr>
              <a:t>When might this be desirable?</a:t>
            </a:r>
          </a:p>
          <a:p>
            <a:endParaRPr lang="en-US" sz="2400" dirty="0">
              <a:latin typeface="Calibri" pitchFamily="34" charset="0"/>
            </a:endParaRPr>
          </a:p>
        </p:txBody>
      </p:sp>
      <p:sp>
        <p:nvSpPr>
          <p:cNvPr id="24581" name="Slide Number Placeholder 4"/>
          <p:cNvSpPr>
            <a:spLocks noGrp="1"/>
          </p:cNvSpPr>
          <p:nvPr>
            <p:ph type="sldNum" sz="quarter" idx="12"/>
          </p:nvPr>
        </p:nvSpPr>
        <p:spPr>
          <a:noFill/>
        </p:spPr>
        <p:txBody>
          <a:bodyPr/>
          <a:lstStyle/>
          <a:p>
            <a:fld id="{DD067FF2-9014-4F32-8C5C-89CFFCCFACD0}" type="slidenum">
              <a:rPr lang="en-US" smtClean="0">
                <a:latin typeface="Tahoma" pitchFamily="34" charset="0"/>
              </a:rPr>
              <a:pPr/>
              <a:t>14</a:t>
            </a:fld>
            <a:endParaRPr lang="en-US">
              <a:latin typeface="Tahoma" pitchFamily="34" charset="0"/>
            </a:endParaRPr>
          </a:p>
        </p:txBody>
      </p:sp>
      <p:sp>
        <p:nvSpPr>
          <p:cNvPr id="24583" name="Rectangle 7"/>
          <p:cNvSpPr>
            <a:spLocks noChangeArrowheads="1"/>
          </p:cNvSpPr>
          <p:nvPr/>
        </p:nvSpPr>
        <p:spPr bwMode="auto">
          <a:xfrm>
            <a:off x="1371600" y="5562600"/>
            <a:ext cx="874713" cy="369888"/>
          </a:xfrm>
          <a:prstGeom prst="rect">
            <a:avLst/>
          </a:prstGeom>
          <a:noFill/>
          <a:ln w="9525">
            <a:noFill/>
            <a:miter lim="800000"/>
            <a:headEnd/>
            <a:tailEnd/>
          </a:ln>
        </p:spPr>
        <p:txBody>
          <a:bodyPr wrap="none">
            <a:spAutoFit/>
          </a:bodyPr>
          <a:lstStyle/>
          <a:p>
            <a:r>
              <a:rPr lang="en-US" b="1">
                <a:solidFill>
                  <a:srgbClr val="FF0000"/>
                </a:solidFill>
                <a:latin typeface="Courier New" pitchFamily="49" charset="0"/>
                <a:cs typeface="Courier New" pitchFamily="49" charset="0"/>
              </a:rPr>
              <a:t>s = 0</a:t>
            </a:r>
            <a:endParaRPr lang="en-US"/>
          </a:p>
        </p:txBody>
      </p:sp>
      <p:sp>
        <p:nvSpPr>
          <p:cNvPr id="11" name="Right Arrow 10"/>
          <p:cNvSpPr>
            <a:spLocks noChangeArrowheads="1"/>
          </p:cNvSpPr>
          <p:nvPr/>
        </p:nvSpPr>
        <p:spPr bwMode="auto">
          <a:xfrm>
            <a:off x="152400" y="2708920"/>
            <a:ext cx="685800" cy="381000"/>
          </a:xfrm>
          <a:prstGeom prst="rightArrow">
            <a:avLst>
              <a:gd name="adj1" fmla="val 50000"/>
              <a:gd name="adj2" fmla="val 50000"/>
            </a:avLst>
          </a:prstGeom>
          <a:solidFill>
            <a:srgbClr val="FF0000"/>
          </a:solidFill>
          <a:ln w="19050" algn="ctr">
            <a:solidFill>
              <a:schemeClr val="tx1"/>
            </a:solidFill>
            <a:round/>
            <a:headEnd/>
            <a:tailEnd/>
          </a:ln>
        </p:spPr>
        <p:txBody>
          <a:bodyPr anchor="ctr"/>
          <a:lstStyle/>
          <a:p>
            <a:endParaRPr lang="en-US">
              <a:latin typeface="Arial" charset="0"/>
            </a:endParaRPr>
          </a:p>
        </p:txBody>
      </p:sp>
      <p:sp>
        <p:nvSpPr>
          <p:cNvPr id="10" name="Right Arrow 9"/>
          <p:cNvSpPr>
            <a:spLocks noChangeArrowheads="1"/>
          </p:cNvSpPr>
          <p:nvPr/>
        </p:nvSpPr>
        <p:spPr bwMode="auto">
          <a:xfrm>
            <a:off x="304800" y="2708920"/>
            <a:ext cx="685800" cy="381000"/>
          </a:xfrm>
          <a:prstGeom prst="rightArrow">
            <a:avLst>
              <a:gd name="adj1" fmla="val 50000"/>
              <a:gd name="adj2" fmla="val 50000"/>
            </a:avLst>
          </a:prstGeom>
          <a:solidFill>
            <a:srgbClr val="0000CC"/>
          </a:solidFill>
          <a:ln w="19050" algn="ctr">
            <a:solidFill>
              <a:schemeClr val="tx1"/>
            </a:solidFill>
            <a:round/>
            <a:headEnd/>
            <a:tailEnd/>
          </a:ln>
        </p:spPr>
        <p:txBody>
          <a:bodyPr anchor="ctr"/>
          <a:lstStyle/>
          <a:p>
            <a:endParaRPr lang="en-US">
              <a:latin typeface="Arial" charset="0"/>
            </a:endParaRPr>
          </a:p>
        </p:txBody>
      </p:sp>
      <p:sp>
        <p:nvSpPr>
          <p:cNvPr id="9" name="Right Arrow 8"/>
          <p:cNvSpPr>
            <a:spLocks noChangeArrowheads="1"/>
          </p:cNvSpPr>
          <p:nvPr/>
        </p:nvSpPr>
        <p:spPr bwMode="auto">
          <a:xfrm>
            <a:off x="457200" y="2708920"/>
            <a:ext cx="685800" cy="381000"/>
          </a:xfrm>
          <a:prstGeom prst="rightArrow">
            <a:avLst>
              <a:gd name="adj1" fmla="val 50000"/>
              <a:gd name="adj2" fmla="val 50000"/>
            </a:avLst>
          </a:prstGeom>
          <a:solidFill>
            <a:srgbClr val="00B050"/>
          </a:solidFill>
          <a:ln w="19050" algn="ctr">
            <a:solidFill>
              <a:schemeClr val="tx1"/>
            </a:solidFill>
            <a:round/>
            <a:headEnd/>
            <a:tailEnd/>
          </a:ln>
        </p:spPr>
        <p:txBody>
          <a:bodyPr anchor="ctr"/>
          <a:lstStyle/>
          <a:p>
            <a:endParaRPr lang="en-US">
              <a:latin typeface="Arial" charset="0"/>
            </a:endParaRPr>
          </a:p>
        </p:txBody>
      </p:sp>
      <p:sp>
        <p:nvSpPr>
          <p:cNvPr id="12" name="Rectangle 11"/>
          <p:cNvSpPr>
            <a:spLocks noChangeArrowheads="1"/>
          </p:cNvSpPr>
          <p:nvPr/>
        </p:nvSpPr>
        <p:spPr bwMode="auto">
          <a:xfrm>
            <a:off x="2268538" y="5562600"/>
            <a:ext cx="460375" cy="369888"/>
          </a:xfrm>
          <a:prstGeom prst="rect">
            <a:avLst/>
          </a:prstGeom>
          <a:noFill/>
          <a:ln w="9525">
            <a:noFill/>
            <a:miter lim="800000"/>
            <a:headEnd/>
            <a:tailEnd/>
          </a:ln>
        </p:spPr>
        <p:txBody>
          <a:bodyPr wrap="none">
            <a:spAutoFit/>
          </a:bodyPr>
          <a:lstStyle/>
          <a:p>
            <a:r>
              <a:rPr lang="en-US" b="1">
                <a:solidFill>
                  <a:srgbClr val="FF0000"/>
                </a:solidFill>
                <a:latin typeface="Courier New" pitchFamily="49" charset="0"/>
                <a:cs typeface="Courier New" pitchFamily="49" charset="0"/>
              </a:rPr>
              <a:t>-1</a:t>
            </a:r>
            <a:endParaRPr lang="en-US"/>
          </a:p>
        </p:txBody>
      </p:sp>
      <p:sp>
        <p:nvSpPr>
          <p:cNvPr id="13" name="TextBox 12"/>
          <p:cNvSpPr txBox="1">
            <a:spLocks noChangeArrowheads="1"/>
          </p:cNvSpPr>
          <p:nvPr/>
        </p:nvSpPr>
        <p:spPr bwMode="auto">
          <a:xfrm>
            <a:off x="1828800" y="5373688"/>
            <a:ext cx="520700" cy="646112"/>
          </a:xfrm>
          <a:prstGeom prst="rect">
            <a:avLst/>
          </a:prstGeom>
          <a:noFill/>
          <a:ln w="9525">
            <a:noFill/>
            <a:miter lim="800000"/>
            <a:headEnd/>
            <a:tailEnd/>
          </a:ln>
        </p:spPr>
        <p:txBody>
          <a:bodyPr wrap="none">
            <a:spAutoFit/>
          </a:bodyPr>
          <a:lstStyle/>
          <a:p>
            <a:r>
              <a:rPr lang="en-US" sz="3600"/>
              <a:t>×</a:t>
            </a:r>
          </a:p>
        </p:txBody>
      </p:sp>
      <p:sp>
        <p:nvSpPr>
          <p:cNvPr id="14" name="Rectangle 13"/>
          <p:cNvSpPr>
            <a:spLocks noChangeArrowheads="1"/>
          </p:cNvSpPr>
          <p:nvPr/>
        </p:nvSpPr>
        <p:spPr bwMode="auto">
          <a:xfrm>
            <a:off x="2878138" y="5562600"/>
            <a:ext cx="460375" cy="369888"/>
          </a:xfrm>
          <a:prstGeom prst="rect">
            <a:avLst/>
          </a:prstGeom>
          <a:noFill/>
          <a:ln w="9525">
            <a:noFill/>
            <a:miter lim="800000"/>
            <a:headEnd/>
            <a:tailEnd/>
          </a:ln>
        </p:spPr>
        <p:txBody>
          <a:bodyPr wrap="none">
            <a:spAutoFit/>
          </a:bodyPr>
          <a:lstStyle/>
          <a:p>
            <a:r>
              <a:rPr lang="en-US" b="1">
                <a:solidFill>
                  <a:srgbClr val="FF0000"/>
                </a:solidFill>
                <a:latin typeface="Courier New" pitchFamily="49" charset="0"/>
                <a:cs typeface="Courier New" pitchFamily="49" charset="0"/>
              </a:rPr>
              <a:t>-2</a:t>
            </a:r>
            <a:endParaRPr lang="en-US"/>
          </a:p>
        </p:txBody>
      </p:sp>
      <p:sp>
        <p:nvSpPr>
          <p:cNvPr id="15" name="TextBox 14"/>
          <p:cNvSpPr txBox="1">
            <a:spLocks noChangeArrowheads="1"/>
          </p:cNvSpPr>
          <p:nvPr/>
        </p:nvSpPr>
        <p:spPr bwMode="auto">
          <a:xfrm>
            <a:off x="2286000" y="5373688"/>
            <a:ext cx="520700" cy="646112"/>
          </a:xfrm>
          <a:prstGeom prst="rect">
            <a:avLst/>
          </a:prstGeom>
          <a:noFill/>
          <a:ln w="9525">
            <a:noFill/>
            <a:miter lim="800000"/>
            <a:headEnd/>
            <a:tailEnd/>
          </a:ln>
        </p:spPr>
        <p:txBody>
          <a:bodyPr wrap="none">
            <a:spAutoFit/>
          </a:bodyPr>
          <a:lstStyle/>
          <a:p>
            <a:r>
              <a:rPr lang="en-US" sz="3600"/>
              <a:t>×</a:t>
            </a:r>
          </a:p>
        </p:txBody>
      </p:sp>
      <p:sp>
        <p:nvSpPr>
          <p:cNvPr id="16" name="Rectangle 15"/>
          <p:cNvSpPr>
            <a:spLocks noChangeArrowheads="1"/>
          </p:cNvSpPr>
          <p:nvPr/>
        </p:nvSpPr>
        <p:spPr bwMode="auto">
          <a:xfrm>
            <a:off x="3335338" y="5562600"/>
            <a:ext cx="460375" cy="369888"/>
          </a:xfrm>
          <a:prstGeom prst="rect">
            <a:avLst/>
          </a:prstGeom>
          <a:noFill/>
          <a:ln w="9525">
            <a:noFill/>
            <a:miter lim="800000"/>
            <a:headEnd/>
            <a:tailEnd/>
          </a:ln>
        </p:spPr>
        <p:txBody>
          <a:bodyPr wrap="none">
            <a:spAutoFit/>
          </a:bodyPr>
          <a:lstStyle/>
          <a:p>
            <a:r>
              <a:rPr lang="en-US" b="1">
                <a:solidFill>
                  <a:srgbClr val="FF0000"/>
                </a:solidFill>
                <a:latin typeface="Courier New" pitchFamily="49" charset="0"/>
                <a:cs typeface="Courier New" pitchFamily="49" charset="0"/>
              </a:rPr>
              <a:t>-3</a:t>
            </a:r>
            <a:endParaRPr lang="en-US"/>
          </a:p>
        </p:txBody>
      </p:sp>
      <p:sp>
        <p:nvSpPr>
          <p:cNvPr id="17" name="TextBox 16"/>
          <p:cNvSpPr txBox="1">
            <a:spLocks noChangeArrowheads="1"/>
          </p:cNvSpPr>
          <p:nvPr/>
        </p:nvSpPr>
        <p:spPr bwMode="auto">
          <a:xfrm>
            <a:off x="2895600" y="5373688"/>
            <a:ext cx="520700" cy="646112"/>
          </a:xfrm>
          <a:prstGeom prst="rect">
            <a:avLst/>
          </a:prstGeom>
          <a:noFill/>
          <a:ln w="9525">
            <a:noFill/>
            <a:miter lim="800000"/>
            <a:headEnd/>
            <a:tailEnd/>
          </a:ln>
        </p:spPr>
        <p:txBody>
          <a:bodyPr wrap="none">
            <a:spAutoFit/>
          </a:bodyPr>
          <a:lstStyle/>
          <a:p>
            <a:r>
              <a:rPr lang="en-US" sz="3600"/>
              <a:t>×</a:t>
            </a:r>
          </a:p>
        </p:txBody>
      </p:sp>
      <p:sp>
        <p:nvSpPr>
          <p:cNvPr id="19" name="Rectangle 2"/>
          <p:cNvSpPr txBox="1">
            <a:spLocks noChangeArrowheads="1"/>
          </p:cNvSpPr>
          <p:nvPr/>
        </p:nvSpPr>
        <p:spPr>
          <a:xfrm>
            <a:off x="457200" y="214290"/>
            <a:ext cx="8229600" cy="500066"/>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j-lt"/>
                <a:ea typeface="+mn-ea"/>
                <a:cs typeface="+mn-cs"/>
              </a:rPr>
              <a:t>Semaphore Example 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9" grpId="0" animBg="1"/>
      <p:bldP spid="12" grpId="0"/>
      <p:bldP spid="13" grpId="0"/>
      <p:bldP spid="14" grpId="0"/>
      <p:bldP spid="15" grpId="0"/>
      <p:bldP spid="16"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sz="half" idx="1"/>
          </p:nvPr>
        </p:nvSpPr>
        <p:spPr/>
        <p:style>
          <a:lnRef idx="2">
            <a:schemeClr val="accent5"/>
          </a:lnRef>
          <a:fillRef idx="1">
            <a:schemeClr val="lt1"/>
          </a:fillRef>
          <a:effectRef idx="0">
            <a:schemeClr val="accent5"/>
          </a:effectRef>
          <a:fontRef idx="minor">
            <a:schemeClr val="dk1"/>
          </a:fontRef>
        </p:style>
        <p:txBody>
          <a:bodyPr/>
          <a:lstStyle/>
          <a:p>
            <a:pPr>
              <a:buFont typeface="Wingdings" pitchFamily="2" charset="2"/>
              <a:buNone/>
            </a:pPr>
            <a:r>
              <a:rPr lang="en-US" sz="2000" b="1" dirty="0">
                <a:solidFill>
                  <a:srgbClr val="FF0000"/>
                </a:solidFill>
                <a:latin typeface="Courier New" pitchFamily="49" charset="0"/>
                <a:cs typeface="Courier New" pitchFamily="49" charset="0"/>
              </a:rPr>
              <a:t>semaphore s = 0; </a:t>
            </a:r>
          </a:p>
          <a:p>
            <a:pPr>
              <a:buFont typeface="Wingdings" pitchFamily="2" charset="2"/>
              <a:buNone/>
            </a:pPr>
            <a:r>
              <a:rPr lang="en-US" sz="2000" b="1" dirty="0">
                <a:solidFill>
                  <a:srgbClr val="0000CC"/>
                </a:solidFill>
                <a:latin typeface="Courier New" pitchFamily="49" charset="0"/>
                <a:cs typeface="Courier New" pitchFamily="49" charset="0"/>
              </a:rPr>
              <a:t>P</a:t>
            </a:r>
            <a:r>
              <a:rPr lang="en-US" sz="2000" b="1" baseline="-25000" dirty="0">
                <a:solidFill>
                  <a:srgbClr val="0000CC"/>
                </a:solidFill>
                <a:latin typeface="Courier New" pitchFamily="49" charset="0"/>
                <a:cs typeface="Courier New" pitchFamily="49" charset="0"/>
              </a:rPr>
              <a:t>i </a:t>
            </a:r>
            <a:r>
              <a:rPr lang="en-US" sz="2000" b="1" dirty="0">
                <a:solidFill>
                  <a:srgbClr val="0000CC"/>
                </a:solidFill>
                <a:latin typeface="Courier New" pitchFamily="49" charset="0"/>
                <a:cs typeface="Courier New" pitchFamily="49" charset="0"/>
              </a:rPr>
              <a:t>{</a:t>
            </a:r>
          </a:p>
          <a:p>
            <a:pPr>
              <a:buFont typeface="Wingdings" pitchFamily="2" charset="2"/>
              <a:buNone/>
            </a:pPr>
            <a:r>
              <a:rPr lang="en-US" sz="2000" b="1" dirty="0">
                <a:solidFill>
                  <a:srgbClr val="0000CC"/>
                </a:solidFill>
                <a:latin typeface="Courier New" pitchFamily="49" charset="0"/>
                <a:cs typeface="Courier New" pitchFamily="49" charset="0"/>
              </a:rPr>
              <a:t>	while(1) 	{ </a:t>
            </a:r>
          </a:p>
          <a:p>
            <a:pPr>
              <a:buFont typeface="Wingdings" pitchFamily="2" charset="2"/>
              <a:buNone/>
            </a:pPr>
            <a:r>
              <a:rPr lang="en-US" sz="2000" b="1" dirty="0">
                <a:solidFill>
                  <a:srgbClr val="0000CC"/>
                </a:solidFill>
                <a:latin typeface="Courier New" pitchFamily="49" charset="0"/>
                <a:cs typeface="Courier New" pitchFamily="49" charset="0"/>
              </a:rPr>
              <a:t>		</a:t>
            </a:r>
            <a:r>
              <a:rPr lang="en-US" sz="2000" b="1" dirty="0" err="1">
                <a:solidFill>
                  <a:srgbClr val="0000CC"/>
                </a:solidFill>
                <a:latin typeface="Courier New" pitchFamily="49" charset="0"/>
                <a:cs typeface="Courier New" pitchFamily="49" charset="0"/>
              </a:rPr>
              <a:t>semWait</a:t>
            </a:r>
            <a:r>
              <a:rPr lang="en-US" sz="2000" b="1" dirty="0">
                <a:solidFill>
                  <a:srgbClr val="0000CC"/>
                </a:solidFill>
                <a:latin typeface="Courier New" pitchFamily="49" charset="0"/>
                <a:cs typeface="Courier New" pitchFamily="49" charset="0"/>
              </a:rPr>
              <a:t>(s); </a:t>
            </a:r>
          </a:p>
          <a:p>
            <a:pPr>
              <a:buFont typeface="Wingdings" pitchFamily="2" charset="2"/>
              <a:buNone/>
            </a:pPr>
            <a:r>
              <a:rPr lang="en-US" sz="2000" b="1" dirty="0">
                <a:solidFill>
                  <a:srgbClr val="0000CC"/>
                </a:solidFill>
                <a:latin typeface="Courier New" pitchFamily="49" charset="0"/>
                <a:cs typeface="Courier New" pitchFamily="49" charset="0"/>
              </a:rPr>
              <a:t>		/* CS */</a:t>
            </a:r>
          </a:p>
          <a:p>
            <a:pPr>
              <a:buFont typeface="Wingdings" pitchFamily="2" charset="2"/>
              <a:buNone/>
            </a:pPr>
            <a:r>
              <a:rPr lang="en-US" sz="2000" b="1" dirty="0">
                <a:solidFill>
                  <a:srgbClr val="0000CC"/>
                </a:solidFill>
                <a:latin typeface="Courier New" pitchFamily="49" charset="0"/>
                <a:cs typeface="Courier New" pitchFamily="49" charset="0"/>
              </a:rPr>
              <a:t>		</a:t>
            </a:r>
            <a:r>
              <a:rPr lang="en-US" sz="2000" b="1" dirty="0" err="1">
                <a:solidFill>
                  <a:srgbClr val="0000CC"/>
                </a:solidFill>
                <a:latin typeface="Courier New" pitchFamily="49" charset="0"/>
                <a:cs typeface="Courier New" pitchFamily="49" charset="0"/>
              </a:rPr>
              <a:t>semSignal</a:t>
            </a:r>
            <a:r>
              <a:rPr lang="en-US" sz="2000" b="1" dirty="0">
                <a:solidFill>
                  <a:srgbClr val="0000CC"/>
                </a:solidFill>
                <a:latin typeface="Courier New" pitchFamily="49" charset="0"/>
                <a:cs typeface="Courier New" pitchFamily="49" charset="0"/>
              </a:rPr>
              <a:t>(s);</a:t>
            </a:r>
          </a:p>
          <a:p>
            <a:pPr>
              <a:buFont typeface="Wingdings" pitchFamily="2" charset="2"/>
              <a:buNone/>
            </a:pPr>
            <a:r>
              <a:rPr lang="en-US" sz="2000" b="1" dirty="0">
                <a:solidFill>
                  <a:srgbClr val="0000CC"/>
                </a:solidFill>
                <a:latin typeface="Courier New" pitchFamily="49" charset="0"/>
                <a:cs typeface="Courier New" pitchFamily="49" charset="0"/>
              </a:rPr>
              <a:t>		/* remainder */</a:t>
            </a:r>
          </a:p>
          <a:p>
            <a:pPr>
              <a:buFont typeface="Wingdings" pitchFamily="2" charset="2"/>
              <a:buNone/>
            </a:pPr>
            <a:r>
              <a:rPr lang="en-US" sz="2000" b="1" dirty="0">
                <a:solidFill>
                  <a:srgbClr val="0000CC"/>
                </a:solidFill>
                <a:latin typeface="Courier New" pitchFamily="49" charset="0"/>
                <a:cs typeface="Courier New" pitchFamily="49" charset="0"/>
              </a:rPr>
              <a:t>	}</a:t>
            </a:r>
          </a:p>
          <a:p>
            <a:pPr>
              <a:buFont typeface="Wingdings" pitchFamily="2" charset="2"/>
              <a:buNone/>
            </a:pPr>
            <a:r>
              <a:rPr lang="en-US" sz="2000" b="1" dirty="0">
                <a:solidFill>
                  <a:srgbClr val="0000CC"/>
                </a:solidFill>
                <a:latin typeface="Courier New" pitchFamily="49" charset="0"/>
                <a:cs typeface="Courier New" pitchFamily="49" charset="0"/>
              </a:rPr>
              <a:t>}</a:t>
            </a:r>
          </a:p>
        </p:txBody>
      </p:sp>
      <p:sp>
        <p:nvSpPr>
          <p:cNvPr id="25604" name="Content Placeholder 4"/>
          <p:cNvSpPr>
            <a:spLocks noGrp="1"/>
          </p:cNvSpPr>
          <p:nvPr>
            <p:ph sz="half" idx="2"/>
          </p:nvPr>
        </p:nvSpPr>
        <p:spPr/>
        <p:style>
          <a:lnRef idx="2">
            <a:schemeClr val="accent5"/>
          </a:lnRef>
          <a:fillRef idx="1">
            <a:schemeClr val="lt1"/>
          </a:fillRef>
          <a:effectRef idx="0">
            <a:schemeClr val="accent5"/>
          </a:effectRef>
          <a:fontRef idx="minor">
            <a:schemeClr val="dk1"/>
          </a:fontRef>
        </p:style>
        <p:txBody>
          <a:bodyPr/>
          <a:lstStyle/>
          <a:p>
            <a:pPr eaLnBrk="1" hangingPunct="1"/>
            <a:r>
              <a:rPr lang="en-US" sz="2400" dirty="0">
                <a:latin typeface="Calibri" pitchFamily="34" charset="0"/>
              </a:rPr>
              <a:t>What happens?</a:t>
            </a:r>
          </a:p>
          <a:p>
            <a:pPr lvl="1" eaLnBrk="1" hangingPunct="1"/>
            <a:r>
              <a:rPr lang="en-US" sz="2000" dirty="0">
                <a:latin typeface="Calibri" pitchFamily="34" charset="0"/>
              </a:rPr>
              <a:t>No one can enter CS! Ever!</a:t>
            </a:r>
          </a:p>
          <a:p>
            <a:pPr eaLnBrk="1" hangingPunct="1"/>
            <a:r>
              <a:rPr lang="en-US" sz="2400" dirty="0">
                <a:latin typeface="Calibri" pitchFamily="34" charset="0"/>
              </a:rPr>
              <a:t>When might this be desirable?</a:t>
            </a:r>
          </a:p>
          <a:p>
            <a:pPr lvl="1" eaLnBrk="1" hangingPunct="1"/>
            <a:r>
              <a:rPr lang="en-US" sz="2000" dirty="0">
                <a:latin typeface="Calibri" pitchFamily="34" charset="0"/>
              </a:rPr>
              <a:t>Never!</a:t>
            </a:r>
          </a:p>
          <a:p>
            <a:endParaRPr lang="en-US" sz="2400" dirty="0">
              <a:latin typeface="Calibri" pitchFamily="34" charset="0"/>
            </a:endParaRPr>
          </a:p>
        </p:txBody>
      </p:sp>
      <p:sp>
        <p:nvSpPr>
          <p:cNvPr id="25605" name="Slide Number Placeholder 4"/>
          <p:cNvSpPr>
            <a:spLocks noGrp="1"/>
          </p:cNvSpPr>
          <p:nvPr>
            <p:ph type="sldNum" sz="quarter" idx="12"/>
          </p:nvPr>
        </p:nvSpPr>
        <p:spPr>
          <a:noFill/>
        </p:spPr>
        <p:txBody>
          <a:bodyPr/>
          <a:lstStyle/>
          <a:p>
            <a:fld id="{9FACD287-75BC-476E-9467-B25136E9524A}" type="slidenum">
              <a:rPr lang="en-US" smtClean="0">
                <a:latin typeface="Tahoma" pitchFamily="34" charset="0"/>
              </a:rPr>
              <a:pPr/>
              <a:t>15</a:t>
            </a:fld>
            <a:endParaRPr lang="en-US">
              <a:latin typeface="Tahoma" pitchFamily="34" charset="0"/>
            </a:endParaRPr>
          </a:p>
        </p:txBody>
      </p:sp>
      <p:sp>
        <p:nvSpPr>
          <p:cNvPr id="7" name="Rectangle 2"/>
          <p:cNvSpPr txBox="1">
            <a:spLocks noChangeArrowheads="1"/>
          </p:cNvSpPr>
          <p:nvPr/>
        </p:nvSpPr>
        <p:spPr>
          <a:xfrm>
            <a:off x="457200" y="214290"/>
            <a:ext cx="8229600" cy="500066"/>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j-lt"/>
                <a:ea typeface="+mn-ea"/>
                <a:cs typeface="+mn-cs"/>
              </a:rPr>
              <a:t>Semaphore Example 2</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500298" y="-24"/>
            <a:ext cx="4143404" cy="428628"/>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2200" b="1" dirty="0">
                <a:solidFill>
                  <a:schemeClr val="bg1"/>
                </a:solidFill>
                <a:effectLst>
                  <a:outerShdw blurRad="38100" dist="38100" dir="2700000" algn="tl">
                    <a:srgbClr val="000000">
                      <a:alpha val="43137"/>
                    </a:srgbClr>
                  </a:outerShdw>
                </a:effectLst>
                <a:latin typeface="+mj-lt"/>
              </a:rPr>
              <a:t>Binary Semaphore</a:t>
            </a:r>
            <a:endParaRPr kumimoji="0" lang="en-GB" sz="2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j-lt"/>
              <a:ea typeface="+mn-ea"/>
              <a:cs typeface="+mn-cs"/>
            </a:endParaRPr>
          </a:p>
        </p:txBody>
      </p:sp>
      <p:sp>
        <p:nvSpPr>
          <p:cNvPr id="7" name="Rectangle 6"/>
          <p:cNvSpPr/>
          <p:nvPr/>
        </p:nvSpPr>
        <p:spPr>
          <a:xfrm>
            <a:off x="142844" y="1928802"/>
            <a:ext cx="8929750" cy="409342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buFont typeface="Arial" pitchFamily="34" charset="0"/>
              <a:buChar char="•"/>
            </a:pPr>
            <a:r>
              <a:rPr lang="en-US" sz="2000" dirty="0">
                <a:latin typeface="Calibri" pitchFamily="34" charset="0"/>
                <a:cs typeface="Calibri" pitchFamily="34" charset="0"/>
              </a:rPr>
              <a:t> A more restrictive semaphore which may only have the value of 0 or 1</a:t>
            </a:r>
          </a:p>
          <a:p>
            <a:pPr marL="342900" indent="-342900">
              <a:buAutoNum type="arabicPeriod"/>
            </a:pPr>
            <a:r>
              <a:rPr lang="en-GB" sz="2000" dirty="0">
                <a:latin typeface="Calibri" pitchFamily="34" charset="0"/>
                <a:cs typeface="Calibri" pitchFamily="34" charset="0"/>
              </a:rPr>
              <a:t>A binary semaphore may be initialized to 0 or 1.</a:t>
            </a:r>
          </a:p>
          <a:p>
            <a:r>
              <a:rPr lang="en-GB" sz="2000" dirty="0">
                <a:latin typeface="Calibri" pitchFamily="34" charset="0"/>
                <a:cs typeface="Calibri" pitchFamily="34" charset="0"/>
              </a:rPr>
              <a:t>2.  The semWaitB operation checks the semaphore value. If the value is zero, then  </a:t>
            </a:r>
          </a:p>
          <a:p>
            <a:r>
              <a:rPr lang="en-GB" sz="2000" dirty="0">
                <a:latin typeface="Calibri" pitchFamily="34" charset="0"/>
                <a:cs typeface="Calibri" pitchFamily="34" charset="0"/>
              </a:rPr>
              <a:t>     the Process executing the semWaitB is blocked. If the value is one, then the value  </a:t>
            </a:r>
          </a:p>
          <a:p>
            <a:r>
              <a:rPr lang="en-GB" sz="2000" dirty="0">
                <a:latin typeface="Calibri" pitchFamily="34" charset="0"/>
                <a:cs typeface="Calibri" pitchFamily="34" charset="0"/>
              </a:rPr>
              <a:t>     is Changed to zero and the process continues execution.</a:t>
            </a:r>
          </a:p>
          <a:p>
            <a:r>
              <a:rPr lang="en-GB" sz="2000" dirty="0">
                <a:latin typeface="Calibri" pitchFamily="34" charset="0"/>
                <a:cs typeface="Calibri" pitchFamily="34" charset="0"/>
              </a:rPr>
              <a:t>3. The semSignalB operation checks to see if any processes are blocked on this </a:t>
            </a:r>
          </a:p>
          <a:p>
            <a:r>
              <a:rPr lang="en-GB" sz="2000" dirty="0">
                <a:latin typeface="Calibri" pitchFamily="34" charset="0"/>
                <a:cs typeface="Calibri" pitchFamily="34" charset="0"/>
              </a:rPr>
              <a:t>    semaphore (semaphore value equals zero). </a:t>
            </a:r>
          </a:p>
          <a:p>
            <a:r>
              <a:rPr lang="en-GB" sz="2000" dirty="0">
                <a:latin typeface="Calibri" pitchFamily="34" charset="0"/>
                <a:cs typeface="Calibri" pitchFamily="34" charset="0"/>
              </a:rPr>
              <a:t>    If so, then a process blocked by a semWaitB operation is unblocked. </a:t>
            </a:r>
          </a:p>
          <a:p>
            <a:r>
              <a:rPr lang="en-GB" sz="2000" dirty="0">
                <a:latin typeface="Calibri" pitchFamily="34" charset="0"/>
                <a:cs typeface="Calibri" pitchFamily="34" charset="0"/>
              </a:rPr>
              <a:t>    If no processes are blocked, then the value of the semaphore is set to one.</a:t>
            </a:r>
          </a:p>
          <a:p>
            <a:endParaRPr lang="en-IN" sz="2000" dirty="0">
              <a:latin typeface="Calibri" pitchFamily="34" charset="0"/>
              <a:cs typeface="Calibri" pitchFamily="34" charset="0"/>
            </a:endParaRPr>
          </a:p>
          <a:p>
            <a:pPr>
              <a:buFont typeface="Arial" pitchFamily="34" charset="0"/>
              <a:buChar char="•"/>
            </a:pPr>
            <a:r>
              <a:rPr lang="en-GB" sz="2000" dirty="0">
                <a:latin typeface="Calibri" pitchFamily="34" charset="0"/>
                <a:cs typeface="Calibri" pitchFamily="34" charset="0"/>
              </a:rPr>
              <a:t>  To contrast the two types of semaphores, the nonbinary semaphore is often    </a:t>
            </a:r>
          </a:p>
          <a:p>
            <a:r>
              <a:rPr lang="en-GB" sz="2000" dirty="0">
                <a:latin typeface="Calibri" pitchFamily="34" charset="0"/>
                <a:cs typeface="Calibri" pitchFamily="34" charset="0"/>
              </a:rPr>
              <a:t>    referred  to as either a </a:t>
            </a:r>
            <a:r>
              <a:rPr lang="en-GB" sz="2000" b="1" dirty="0">
                <a:solidFill>
                  <a:schemeClr val="accent5"/>
                </a:solidFill>
                <a:effectLst>
                  <a:outerShdw blurRad="38100" dist="38100" dir="2700000" algn="tl">
                    <a:srgbClr val="000000">
                      <a:alpha val="43137"/>
                    </a:srgbClr>
                  </a:outerShdw>
                </a:effectLst>
                <a:latin typeface="Calibri" pitchFamily="34" charset="0"/>
                <a:cs typeface="Calibri" pitchFamily="34" charset="0"/>
              </a:rPr>
              <a:t>counting semaphore or a general semaphore.</a:t>
            </a:r>
          </a:p>
          <a:p>
            <a:endParaRPr lang="en-US" sz="2000" dirty="0">
              <a:latin typeface="Calibri" pitchFamily="34" charset="0"/>
              <a:cs typeface="Calibri"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Content Placeholder 3" descr="Fig05_04.gif"/>
          <p:cNvPicPr>
            <a:picLocks noGrp="1" noChangeAspect="1"/>
          </p:cNvPicPr>
          <p:nvPr>
            <p:ph idx="1"/>
          </p:nvPr>
        </p:nvPicPr>
        <p:blipFill>
          <a:blip r:embed="rId3"/>
          <a:srcRect/>
          <a:stretch>
            <a:fillRect/>
          </a:stretch>
        </p:blipFill>
        <p:spPr>
          <a:xfrm>
            <a:off x="0" y="571480"/>
            <a:ext cx="9144000" cy="55721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Slide Number Placeholder 3"/>
          <p:cNvSpPr>
            <a:spLocks noGrp="1"/>
          </p:cNvSpPr>
          <p:nvPr>
            <p:ph type="sldNum" sz="quarter" idx="12"/>
          </p:nvPr>
        </p:nvSpPr>
        <p:spPr/>
        <p:txBody>
          <a:bodyPr/>
          <a:lstStyle/>
          <a:p>
            <a:fld id="{8721AD9F-4A2E-478F-ACDB-FC9429174183}" type="slidenum">
              <a:rPr lang="en-GB" smtClean="0"/>
              <a:pPr/>
              <a:t>17</a:t>
            </a:fld>
            <a:endParaRPr lang="en-GB"/>
          </a:p>
        </p:txBody>
      </p:sp>
      <p:sp>
        <p:nvSpPr>
          <p:cNvPr id="5" name="Title 1"/>
          <p:cNvSpPr txBox="1">
            <a:spLocks/>
          </p:cNvSpPr>
          <p:nvPr/>
        </p:nvSpPr>
        <p:spPr>
          <a:xfrm>
            <a:off x="2143108" y="-24"/>
            <a:ext cx="6072230" cy="428628"/>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Autofit/>
          </a:bodyPr>
          <a:lstStyle/>
          <a:p>
            <a:pPr lvl="0" algn="ctr">
              <a:spcBef>
                <a:spcPct val="0"/>
              </a:spcBef>
              <a:defRPr/>
            </a:pPr>
            <a:r>
              <a:rPr lang="en-GB" sz="2200" b="1" dirty="0">
                <a:solidFill>
                  <a:schemeClr val="bg1"/>
                </a:solidFill>
                <a:effectLst>
                  <a:outerShdw blurRad="38100" dist="38100" dir="2700000" algn="tl">
                    <a:srgbClr val="000000">
                      <a:alpha val="43137"/>
                    </a:srgbClr>
                  </a:outerShdw>
                </a:effectLst>
                <a:latin typeface="Calibri" pitchFamily="34" charset="0"/>
              </a:rPr>
              <a:t>Binary Semaphore </a:t>
            </a:r>
            <a:r>
              <a:rPr lang="en-US" sz="2200" b="1" dirty="0">
                <a:solidFill>
                  <a:schemeClr val="bg1"/>
                </a:solidFill>
                <a:effectLst>
                  <a:outerShdw blurRad="38100" dist="38100" dir="2700000" algn="tl">
                    <a:srgbClr val="000000">
                      <a:alpha val="43137"/>
                    </a:srgbClr>
                  </a:outerShdw>
                </a:effectLst>
                <a:latin typeface="Calibri" pitchFamily="34" charset="0"/>
              </a:rPr>
              <a:t>Primitives (locks &amp; </a:t>
            </a:r>
            <a:r>
              <a:rPr lang="en-US" sz="2200" b="1" dirty="0" err="1">
                <a:solidFill>
                  <a:schemeClr val="bg1"/>
                </a:solidFill>
                <a:effectLst>
                  <a:outerShdw blurRad="38100" dist="38100" dir="2700000" algn="tl">
                    <a:srgbClr val="000000">
                      <a:alpha val="43137"/>
                    </a:srgbClr>
                  </a:outerShdw>
                </a:effectLst>
                <a:latin typeface="Calibri" pitchFamily="34" charset="0"/>
              </a:rPr>
              <a:t>mutex</a:t>
            </a:r>
            <a:r>
              <a:rPr lang="en-US" sz="2200" b="1" dirty="0">
                <a:solidFill>
                  <a:schemeClr val="bg1"/>
                </a:solidFill>
                <a:effectLst>
                  <a:outerShdw blurRad="38100" dist="38100" dir="2700000" algn="tl">
                    <a:srgbClr val="000000">
                      <a:alpha val="43137"/>
                    </a:srgbClr>
                  </a:outerShdw>
                </a:effectLst>
                <a:latin typeface="Calibri" pitchFamily="34" charset="0"/>
              </a:rPr>
              <a:t>)</a:t>
            </a:r>
            <a:endParaRPr kumimoji="0" lang="en-GB" sz="2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Calibri" pitchFamily="34"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714356"/>
            <a:ext cx="8929750" cy="4572032"/>
          </a:xfrm>
        </p:spPr>
        <p:style>
          <a:lnRef idx="2">
            <a:schemeClr val="accent5"/>
          </a:lnRef>
          <a:fillRef idx="1">
            <a:schemeClr val="lt1"/>
          </a:fillRef>
          <a:effectRef idx="0">
            <a:schemeClr val="accent5"/>
          </a:effectRef>
          <a:fontRef idx="minor">
            <a:schemeClr val="dk1"/>
          </a:fontRef>
        </p:style>
        <p:txBody>
          <a:bodyPr>
            <a:noAutofit/>
          </a:bodyPr>
          <a:lstStyle/>
          <a:p>
            <a:r>
              <a:rPr lang="en-NZ" sz="2000" dirty="0">
                <a:latin typeface="Calibri" pitchFamily="34" charset="0"/>
                <a:cs typeface="Calibri" pitchFamily="34" charset="0"/>
              </a:rPr>
              <a:t>It is important to decide the order in which processes are removed from a blocked queue.</a:t>
            </a:r>
          </a:p>
          <a:p>
            <a:r>
              <a:rPr lang="en-NZ" sz="2000" dirty="0">
                <a:latin typeface="Calibri" pitchFamily="34" charset="0"/>
                <a:cs typeface="Calibri" pitchFamily="34" charset="0"/>
              </a:rPr>
              <a:t>The fairest removal policy is first-in-first-out (FIFO):</a:t>
            </a:r>
          </a:p>
          <a:p>
            <a:pPr lvl="1">
              <a:buFontTx/>
              <a:buChar char="•"/>
            </a:pPr>
            <a:r>
              <a:rPr lang="en-NZ" sz="2000" dirty="0">
                <a:latin typeface="Calibri" pitchFamily="34" charset="0"/>
                <a:cs typeface="Calibri" pitchFamily="34" charset="0"/>
              </a:rPr>
              <a:t>The process that has been blocked the longest is released from the queue first; a semaphore follows this policy is called a </a:t>
            </a:r>
            <a:r>
              <a:rPr lang="en-NZ" sz="2000" b="1" dirty="0">
                <a:latin typeface="Calibri" pitchFamily="34" charset="0"/>
                <a:cs typeface="Calibri" pitchFamily="34" charset="0"/>
              </a:rPr>
              <a:t>strong semaphore. </a:t>
            </a:r>
          </a:p>
          <a:p>
            <a:pPr>
              <a:buFontTx/>
              <a:buChar char="•"/>
            </a:pPr>
            <a:r>
              <a:rPr lang="en-NZ" sz="2000" dirty="0">
                <a:latin typeface="Calibri" pitchFamily="34" charset="0"/>
                <a:cs typeface="Calibri" pitchFamily="34" charset="0"/>
              </a:rPr>
              <a:t>A semaphore that does not specify the order in which processes are removed from the queue is a </a:t>
            </a:r>
            <a:r>
              <a:rPr lang="en-NZ" sz="2000" b="1" dirty="0">
                <a:latin typeface="Calibri" pitchFamily="34" charset="0"/>
                <a:cs typeface="Calibri" pitchFamily="34" charset="0"/>
              </a:rPr>
              <a:t>weak semaphore</a:t>
            </a:r>
            <a:r>
              <a:rPr lang="en-NZ" sz="2000" dirty="0">
                <a:latin typeface="Calibri" pitchFamily="34" charset="0"/>
                <a:cs typeface="Calibri" pitchFamily="34" charset="0"/>
              </a:rPr>
              <a:t>.</a:t>
            </a:r>
          </a:p>
          <a:p>
            <a:r>
              <a:rPr lang="en-US" sz="2000" b="1" dirty="0">
                <a:latin typeface="Calibri" pitchFamily="34" charset="0"/>
              </a:rPr>
              <a:t>Strong semaphores </a:t>
            </a:r>
            <a:r>
              <a:rPr lang="en-US" sz="2000" dirty="0">
                <a:latin typeface="Calibri" pitchFamily="34" charset="0"/>
              </a:rPr>
              <a:t>guarantee freedom from starvation, while</a:t>
            </a:r>
          </a:p>
          <a:p>
            <a:r>
              <a:rPr lang="en-US" sz="2000" b="1" dirty="0">
                <a:latin typeface="Calibri" pitchFamily="34" charset="0"/>
              </a:rPr>
              <a:t>Weak semaphores</a:t>
            </a:r>
            <a:r>
              <a:rPr lang="en-US" sz="2000" dirty="0">
                <a:latin typeface="Calibri" pitchFamily="34" charset="0"/>
              </a:rPr>
              <a:t> do not guarantee freedom from starvation.</a:t>
            </a:r>
          </a:p>
          <a:p>
            <a:r>
              <a:rPr lang="en-US" sz="2000" b="1" dirty="0">
                <a:latin typeface="Calibri" pitchFamily="34" charset="0"/>
              </a:rPr>
              <a:t>Strong semaphores</a:t>
            </a:r>
            <a:r>
              <a:rPr lang="en-US" sz="2000" dirty="0">
                <a:latin typeface="Calibri" pitchFamily="34" charset="0"/>
              </a:rPr>
              <a:t> are more convenient because this is the form of semaphore typically provided by operating systems.</a:t>
            </a:r>
          </a:p>
          <a:p>
            <a:r>
              <a:rPr lang="en-US" sz="2000" b="1" dirty="0">
                <a:latin typeface="Calibri" pitchFamily="34" charset="0"/>
              </a:rPr>
              <a:t>Weak semaphores</a:t>
            </a:r>
            <a:r>
              <a:rPr lang="en-US" sz="2000" dirty="0">
                <a:latin typeface="Calibri" pitchFamily="34" charset="0"/>
              </a:rPr>
              <a:t> are not convenient as strong semaphores.</a:t>
            </a:r>
            <a:endParaRPr lang="en-NZ" sz="2000" dirty="0">
              <a:latin typeface="Calibri" pitchFamily="34" charset="0"/>
              <a:cs typeface="Calibri" pitchFamily="34" charset="0"/>
            </a:endParaRPr>
          </a:p>
          <a:p>
            <a:endParaRPr lang="en-NZ" sz="2000" dirty="0">
              <a:latin typeface="Calibri" pitchFamily="34" charset="0"/>
              <a:cs typeface="Calibri" pitchFamily="34" charset="0"/>
            </a:endParaRPr>
          </a:p>
          <a:p>
            <a:endParaRPr lang="en-GB" sz="2000" dirty="0">
              <a:latin typeface="Calibri" pitchFamily="34" charset="0"/>
              <a:cs typeface="Calibri" pitchFamily="34" charset="0"/>
            </a:endParaRPr>
          </a:p>
        </p:txBody>
      </p:sp>
      <p:sp>
        <p:nvSpPr>
          <p:cNvPr id="5" name="Slide Number Placeholder 4"/>
          <p:cNvSpPr>
            <a:spLocks noGrp="1"/>
          </p:cNvSpPr>
          <p:nvPr>
            <p:ph type="sldNum" sz="quarter" idx="12"/>
          </p:nvPr>
        </p:nvSpPr>
        <p:spPr/>
        <p:txBody>
          <a:bodyPr/>
          <a:lstStyle/>
          <a:p>
            <a:fld id="{8721AD9F-4A2E-478F-ACDB-FC9429174183}" type="slidenum">
              <a:rPr lang="en-GB" smtClean="0"/>
              <a:pPr/>
              <a:t>18</a:t>
            </a:fld>
            <a:endParaRPr lang="en-GB"/>
          </a:p>
        </p:txBody>
      </p:sp>
      <p:sp>
        <p:nvSpPr>
          <p:cNvPr id="6" name="Title 1"/>
          <p:cNvSpPr txBox="1">
            <a:spLocks/>
          </p:cNvSpPr>
          <p:nvPr/>
        </p:nvSpPr>
        <p:spPr>
          <a:xfrm>
            <a:off x="2000232" y="71414"/>
            <a:ext cx="6072230" cy="428628"/>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Autofit/>
          </a:bodyPr>
          <a:lstStyle/>
          <a:p>
            <a:pPr lvl="0" algn="ctr">
              <a:spcBef>
                <a:spcPct val="0"/>
              </a:spcBef>
              <a:defRPr/>
            </a:pPr>
            <a:r>
              <a:rPr lang="en-NZ" sz="2400" b="1" dirty="0">
                <a:effectLst>
                  <a:outerShdw blurRad="38100" dist="38100" dir="2700000" algn="tl">
                    <a:srgbClr val="000000">
                      <a:alpha val="43137"/>
                    </a:srgbClr>
                  </a:outerShdw>
                </a:effectLst>
                <a:latin typeface="Calibri" pitchFamily="34" charset="0"/>
                <a:cs typeface="Calibri" pitchFamily="34" charset="0"/>
              </a:rPr>
              <a:t>Strong Semaphore Vs. Weak Semaphore</a:t>
            </a:r>
            <a:endParaRPr kumimoji="0" lang="en-GB" sz="2200" b="1" i="0" u="none" strike="noStrike" kern="1200" cap="none" spc="0" normalizeH="0" baseline="0" noProof="0" dirty="0">
              <a:ln>
                <a:noFill/>
              </a:ln>
              <a:solidFill>
                <a:schemeClr val="tx2">
                  <a:lumMod val="75000"/>
                </a:schemeClr>
              </a:solidFill>
              <a:effectLst>
                <a:outerShdw blurRad="38100" dist="38100" dir="2700000" algn="tl">
                  <a:srgbClr val="000000">
                    <a:alpha val="43137"/>
                  </a:srgbClr>
                </a:outerShdw>
              </a:effectLst>
              <a:uLnTx/>
              <a:uFillTx/>
              <a:latin typeface="Calibri"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857356" y="71414"/>
            <a:ext cx="6072230" cy="428628"/>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Autofit/>
          </a:bodyPr>
          <a:lstStyle/>
          <a:p>
            <a:pPr lvl="0" algn="ctr">
              <a:spcBef>
                <a:spcPct val="0"/>
              </a:spcBef>
              <a:defRPr/>
            </a:pPr>
            <a:r>
              <a:rPr lang="en-US" sz="2400" b="1" dirty="0">
                <a:solidFill>
                  <a:schemeClr val="bg1"/>
                </a:solidFill>
                <a:effectLst>
                  <a:outerShdw blurRad="38100" dist="38100" dir="2700000" algn="tl">
                    <a:srgbClr val="000000">
                      <a:alpha val="43137"/>
                    </a:srgbClr>
                  </a:outerShdw>
                </a:effectLst>
                <a:latin typeface="+mj-lt"/>
              </a:rPr>
              <a:t>Example of Strong Semaphore Mechanism</a:t>
            </a:r>
          </a:p>
        </p:txBody>
      </p:sp>
      <p:pic>
        <p:nvPicPr>
          <p:cNvPr id="1026" name="Picture 2"/>
          <p:cNvPicPr>
            <a:picLocks noChangeAspect="1" noChangeArrowheads="1"/>
          </p:cNvPicPr>
          <p:nvPr/>
        </p:nvPicPr>
        <p:blipFill>
          <a:blip r:embed="rId2"/>
          <a:srcRect/>
          <a:stretch>
            <a:fillRect/>
          </a:stretch>
        </p:blipFill>
        <p:spPr bwMode="auto">
          <a:xfrm>
            <a:off x="71438" y="642918"/>
            <a:ext cx="8929718" cy="27860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71406" y="3611123"/>
            <a:ext cx="9072594" cy="224676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buFont typeface="Arial" pitchFamily="34" charset="0"/>
              <a:buChar char="•"/>
            </a:pPr>
            <a:r>
              <a:rPr lang="en-NZ" sz="2000" dirty="0">
                <a:latin typeface="Calibri" pitchFamily="34" charset="0"/>
                <a:cs typeface="Calibri" pitchFamily="34" charset="0"/>
              </a:rPr>
              <a:t> Initially </a:t>
            </a:r>
            <a:r>
              <a:rPr lang="en-NZ" sz="2000" b="1" dirty="0">
                <a:latin typeface="Calibri" pitchFamily="34" charset="0"/>
                <a:cs typeface="Calibri" pitchFamily="34" charset="0"/>
              </a:rPr>
              <a:t>(1), </a:t>
            </a:r>
            <a:r>
              <a:rPr lang="en-NZ" sz="2000" dirty="0">
                <a:latin typeface="Calibri" pitchFamily="34" charset="0"/>
                <a:cs typeface="Calibri" pitchFamily="34" charset="0"/>
              </a:rPr>
              <a:t>A is running;</a:t>
            </a:r>
          </a:p>
          <a:p>
            <a:pPr>
              <a:buFontTx/>
              <a:buChar char="•"/>
            </a:pPr>
            <a:r>
              <a:rPr lang="en-NZ" sz="2000" dirty="0">
                <a:latin typeface="Calibri" pitchFamily="34" charset="0"/>
                <a:cs typeface="Calibri" pitchFamily="34" charset="0"/>
              </a:rPr>
              <a:t> B, C, and D are ready; </a:t>
            </a:r>
          </a:p>
          <a:p>
            <a:pPr>
              <a:buFontTx/>
              <a:buChar char="•"/>
            </a:pPr>
            <a:r>
              <a:rPr lang="en-NZ" sz="2000" dirty="0">
                <a:latin typeface="Calibri" pitchFamily="34" charset="0"/>
                <a:cs typeface="Calibri" pitchFamily="34" charset="0"/>
              </a:rPr>
              <a:t> The semaphore count is 1, indicating that one of D’s results is available. </a:t>
            </a:r>
          </a:p>
          <a:p>
            <a:pPr>
              <a:buFontTx/>
              <a:buChar char="•"/>
            </a:pPr>
            <a:r>
              <a:rPr lang="en-NZ" sz="2000" dirty="0">
                <a:latin typeface="Calibri" pitchFamily="34" charset="0"/>
                <a:cs typeface="Calibri" pitchFamily="34" charset="0"/>
              </a:rPr>
              <a:t> That means up to 1 process can enter critical section.</a:t>
            </a:r>
          </a:p>
          <a:p>
            <a:pPr>
              <a:buFontTx/>
              <a:buChar char="•"/>
            </a:pPr>
            <a:r>
              <a:rPr lang="en-NZ" sz="2000" dirty="0">
                <a:latin typeface="Calibri" pitchFamily="34" charset="0"/>
                <a:cs typeface="Calibri" pitchFamily="34" charset="0"/>
              </a:rPr>
              <a:t> When A issues a semWait instruction on semaphore </a:t>
            </a:r>
            <a:r>
              <a:rPr lang="en-NZ" sz="2000" b="1" dirty="0">
                <a:latin typeface="Calibri" pitchFamily="34" charset="0"/>
                <a:cs typeface="Calibri" pitchFamily="34" charset="0"/>
              </a:rPr>
              <a:t>s</a:t>
            </a:r>
            <a:r>
              <a:rPr lang="en-NZ" sz="2000" dirty="0">
                <a:latin typeface="Calibri" pitchFamily="34" charset="0"/>
                <a:cs typeface="Calibri" pitchFamily="34" charset="0"/>
              </a:rPr>
              <a:t>, the semaphore decrements </a:t>
            </a:r>
          </a:p>
          <a:p>
            <a:r>
              <a:rPr lang="en-NZ" sz="2000" dirty="0">
                <a:latin typeface="Calibri" pitchFamily="34" charset="0"/>
                <a:cs typeface="Calibri" pitchFamily="34" charset="0"/>
              </a:rPr>
              <a:t>   to 0, and A can continue to execute; </a:t>
            </a:r>
          </a:p>
          <a:p>
            <a:pPr>
              <a:buFontTx/>
              <a:buChar char="•"/>
            </a:pPr>
            <a:r>
              <a:rPr lang="en-NZ" sz="2000" dirty="0">
                <a:latin typeface="Calibri" pitchFamily="34" charset="0"/>
                <a:cs typeface="Calibri" pitchFamily="34" charset="0"/>
              </a:rPr>
              <a:t> Subsequently it rejoins the ready queue.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06" y="500042"/>
            <a:ext cx="8858312" cy="6286496"/>
          </a:xfrm>
        </p:spPr>
        <p:style>
          <a:lnRef idx="2">
            <a:schemeClr val="accent5"/>
          </a:lnRef>
          <a:fillRef idx="1">
            <a:schemeClr val="lt1"/>
          </a:fillRef>
          <a:effectRef idx="0">
            <a:schemeClr val="accent5"/>
          </a:effectRef>
          <a:fontRef idx="minor">
            <a:schemeClr val="dk1"/>
          </a:fontRef>
        </p:style>
        <p:txBody>
          <a:bodyPr>
            <a:noAutofit/>
          </a:bodyPr>
          <a:lstStyle/>
          <a:p>
            <a:r>
              <a:rPr lang="en-GB" sz="2000" dirty="0">
                <a:latin typeface="Calibri" pitchFamily="34" charset="0"/>
              </a:rPr>
              <a:t>The central themes of operating system design are all concerned with the management of processes and threads:</a:t>
            </a:r>
          </a:p>
          <a:p>
            <a:r>
              <a:rPr lang="en-GB" sz="2000" b="1" dirty="0">
                <a:latin typeface="Calibri" pitchFamily="34" charset="0"/>
              </a:rPr>
              <a:t>Multiprogramming: </a:t>
            </a:r>
          </a:p>
          <a:p>
            <a:pPr lvl="2"/>
            <a:r>
              <a:rPr lang="en-GB" sz="2000" dirty="0">
                <a:latin typeface="Calibri" pitchFamily="34" charset="0"/>
              </a:rPr>
              <a:t>The management of multiple processes within a uniprocessor system.</a:t>
            </a:r>
          </a:p>
          <a:p>
            <a:r>
              <a:rPr lang="en-GB" sz="2000" b="1" dirty="0">
                <a:latin typeface="Calibri" pitchFamily="34" charset="0"/>
              </a:rPr>
              <a:t>Multiprocessing:</a:t>
            </a:r>
            <a:r>
              <a:rPr lang="en-GB" sz="2000" dirty="0">
                <a:latin typeface="Calibri" pitchFamily="34" charset="0"/>
              </a:rPr>
              <a:t> </a:t>
            </a:r>
          </a:p>
          <a:p>
            <a:pPr lvl="2"/>
            <a:r>
              <a:rPr lang="en-GB" sz="2000" dirty="0">
                <a:latin typeface="Calibri" pitchFamily="34" charset="0"/>
              </a:rPr>
              <a:t>The management of multiple processes within a multiprocessor.</a:t>
            </a:r>
          </a:p>
          <a:p>
            <a:r>
              <a:rPr lang="en-GB" sz="2000" b="1" dirty="0">
                <a:latin typeface="Calibri" pitchFamily="34" charset="0"/>
              </a:rPr>
              <a:t>Distributed processing</a:t>
            </a:r>
            <a:r>
              <a:rPr lang="en-GB" sz="2000" dirty="0">
                <a:latin typeface="Calibri" pitchFamily="34" charset="0"/>
              </a:rPr>
              <a:t>: </a:t>
            </a:r>
          </a:p>
          <a:p>
            <a:pPr lvl="2"/>
            <a:r>
              <a:rPr lang="en-GB" sz="2000" dirty="0">
                <a:latin typeface="Calibri" pitchFamily="34" charset="0"/>
              </a:rPr>
              <a:t>The management of multiple processes executing on multiple, distributed computer systems.</a:t>
            </a:r>
          </a:p>
          <a:p>
            <a:r>
              <a:rPr lang="en-US" sz="2000" b="1" dirty="0">
                <a:latin typeface="Calibri" pitchFamily="34" charset="0"/>
              </a:rPr>
              <a:t>Concurrency: </a:t>
            </a:r>
            <a:r>
              <a:rPr lang="en-US" sz="2000" dirty="0">
                <a:latin typeface="Calibri" pitchFamily="34" charset="0"/>
              </a:rPr>
              <a:t>It is a property of systems in which several computations are executing simultaneously, and potentially interacting with each other.</a:t>
            </a:r>
            <a:endParaRPr lang="en-GB" sz="2000" dirty="0">
              <a:latin typeface="Calibri" pitchFamily="34" charset="0"/>
            </a:endParaRPr>
          </a:p>
          <a:p>
            <a:pPr lvl="1"/>
            <a:r>
              <a:rPr lang="en-US" sz="2000" dirty="0">
                <a:latin typeface="Calibri" pitchFamily="34" charset="0"/>
              </a:rPr>
              <a:t>It means managing the interaction of all of the processes.</a:t>
            </a:r>
          </a:p>
        </p:txBody>
      </p:sp>
      <p:sp>
        <p:nvSpPr>
          <p:cNvPr id="5" name="Slide Number Placeholder 4"/>
          <p:cNvSpPr>
            <a:spLocks noGrp="1"/>
          </p:cNvSpPr>
          <p:nvPr>
            <p:ph type="sldNum" sz="quarter" idx="12"/>
          </p:nvPr>
        </p:nvSpPr>
        <p:spPr/>
        <p:txBody>
          <a:bodyPr/>
          <a:lstStyle/>
          <a:p>
            <a:fld id="{8721AD9F-4A2E-478F-ACDB-FC9429174183}" type="slidenum">
              <a:rPr lang="en-GB" smtClean="0"/>
              <a:pPr/>
              <a:t>2</a:t>
            </a:fld>
            <a:endParaRPr lang="en-GB"/>
          </a:p>
        </p:txBody>
      </p:sp>
      <p:sp>
        <p:nvSpPr>
          <p:cNvPr id="4" name="Title 1"/>
          <p:cNvSpPr txBox="1">
            <a:spLocks/>
          </p:cNvSpPr>
          <p:nvPr/>
        </p:nvSpPr>
        <p:spPr>
          <a:xfrm>
            <a:off x="2500298" y="-16"/>
            <a:ext cx="4000528" cy="428620"/>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rmAutofit fontScale="9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2800" b="1" dirty="0">
                <a:solidFill>
                  <a:schemeClr val="bg1"/>
                </a:solidFill>
                <a:effectLst>
                  <a:outerShdw blurRad="38100" dist="38100" dir="2700000" algn="tl">
                    <a:srgbClr val="000000">
                      <a:alpha val="43137"/>
                    </a:srgbClr>
                  </a:outerShdw>
                </a:effectLst>
                <a:latin typeface="+mj-lt"/>
              </a:rPr>
              <a:t>Concurrency</a:t>
            </a:r>
            <a:endParaRPr kumimoji="0" lang="en-GB" sz="2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j-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24"/>
            <a:ext cx="9144000" cy="25003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0" y="5357826"/>
            <a:ext cx="8929718" cy="76944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457200" indent="-457200">
              <a:buAutoNum type="arabicParenBoth" startAt="2"/>
            </a:pPr>
            <a:r>
              <a:rPr lang="en-US" sz="2200" dirty="0">
                <a:latin typeface="Calibri" pitchFamily="34" charset="0"/>
              </a:rPr>
              <a:t>Then B runs, eventually issues a semWait instruction, and is blocked, </a:t>
            </a:r>
          </a:p>
          <a:p>
            <a:pPr marL="457200" indent="-457200"/>
            <a:r>
              <a:rPr lang="en-US" sz="2200" dirty="0">
                <a:latin typeface="Calibri" pitchFamily="34" charset="0"/>
              </a:rPr>
              <a:t>       allowing D to run </a:t>
            </a:r>
            <a:r>
              <a:rPr lang="en-US" sz="2200" b="1" dirty="0">
                <a:latin typeface="Calibri" pitchFamily="34" charset="0"/>
              </a:rPr>
              <a:t>(3)</a:t>
            </a:r>
            <a:r>
              <a:rPr lang="en-US" sz="2200" dirty="0">
                <a:latin typeface="Calibri" pitchFamily="34" charset="0"/>
              </a:rPr>
              <a:t>.</a:t>
            </a:r>
          </a:p>
        </p:txBody>
      </p:sp>
      <p:pic>
        <p:nvPicPr>
          <p:cNvPr id="2051" name="Picture 3"/>
          <p:cNvPicPr>
            <a:picLocks noChangeAspect="1" noChangeArrowheads="1"/>
          </p:cNvPicPr>
          <p:nvPr/>
        </p:nvPicPr>
        <p:blipFill>
          <a:blip r:embed="rId3"/>
          <a:srcRect/>
          <a:stretch>
            <a:fillRect/>
          </a:stretch>
        </p:blipFill>
        <p:spPr bwMode="auto">
          <a:xfrm>
            <a:off x="0" y="2647954"/>
            <a:ext cx="9144000" cy="24955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142876"/>
            <a:ext cx="9144000" cy="23574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0" y="2643182"/>
            <a:ext cx="9144000" cy="76944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2200" b="1" dirty="0">
                <a:latin typeface="Calibri" pitchFamily="34" charset="0"/>
              </a:rPr>
              <a:t> (4) </a:t>
            </a:r>
            <a:r>
              <a:rPr lang="en-US" sz="2200" dirty="0">
                <a:latin typeface="Calibri" pitchFamily="34" charset="0"/>
              </a:rPr>
              <a:t>When D completes a new result, it issues a semSignal instruction, which </a:t>
            </a:r>
          </a:p>
          <a:p>
            <a:r>
              <a:rPr lang="en-US" sz="2200" dirty="0">
                <a:latin typeface="Calibri" pitchFamily="34" charset="0"/>
              </a:rPr>
              <a:t>       allows B to move to the ready queue.</a:t>
            </a:r>
            <a:endParaRPr lang="en-US" sz="2200" b="1" dirty="0">
              <a:latin typeface="Calibri" pitchFamily="34" charset="0"/>
            </a:endParaRPr>
          </a:p>
        </p:txBody>
      </p:sp>
      <p:sp>
        <p:nvSpPr>
          <p:cNvPr id="7" name="Rectangle 6"/>
          <p:cNvSpPr/>
          <p:nvPr/>
        </p:nvSpPr>
        <p:spPr>
          <a:xfrm>
            <a:off x="0" y="5874269"/>
            <a:ext cx="9001156" cy="76944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2200" dirty="0">
                <a:latin typeface="Calibri" pitchFamily="34" charset="0"/>
              </a:rPr>
              <a:t> </a:t>
            </a:r>
            <a:r>
              <a:rPr lang="en-US" sz="2200" b="1" dirty="0">
                <a:latin typeface="Calibri" pitchFamily="34" charset="0"/>
              </a:rPr>
              <a:t>(5) </a:t>
            </a:r>
            <a:r>
              <a:rPr lang="en-US" sz="2200" dirty="0">
                <a:latin typeface="Calibri" pitchFamily="34" charset="0"/>
              </a:rPr>
              <a:t>D rejoins the ready queue and C begins to run but is blocked when it   </a:t>
            </a:r>
          </a:p>
          <a:p>
            <a:r>
              <a:rPr lang="en-US" sz="2200" dirty="0">
                <a:latin typeface="Calibri" pitchFamily="34" charset="0"/>
              </a:rPr>
              <a:t>       issues a semWait instruction.</a:t>
            </a:r>
          </a:p>
        </p:txBody>
      </p:sp>
      <p:pic>
        <p:nvPicPr>
          <p:cNvPr id="3075" name="Picture 3"/>
          <p:cNvPicPr>
            <a:picLocks noChangeAspect="1" noChangeArrowheads="1"/>
          </p:cNvPicPr>
          <p:nvPr/>
        </p:nvPicPr>
        <p:blipFill>
          <a:blip r:embed="rId3"/>
          <a:srcRect/>
          <a:stretch>
            <a:fillRect/>
          </a:stretch>
        </p:blipFill>
        <p:spPr bwMode="auto">
          <a:xfrm>
            <a:off x="0" y="3571876"/>
            <a:ext cx="9144000" cy="21431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1470" y="2496917"/>
            <a:ext cx="9072562" cy="76944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2200" dirty="0">
                <a:latin typeface="Calibri" pitchFamily="34" charset="0"/>
              </a:rPr>
              <a:t>Similarly, A and B run and are blocked on the semaphore, allowing D to resume execution </a:t>
            </a:r>
            <a:r>
              <a:rPr lang="en-US" sz="2200" b="1" dirty="0">
                <a:latin typeface="Calibri" pitchFamily="34" charset="0"/>
              </a:rPr>
              <a:t>(6)</a:t>
            </a:r>
          </a:p>
        </p:txBody>
      </p:sp>
      <p:sp>
        <p:nvSpPr>
          <p:cNvPr id="6" name="Rectangle 5"/>
          <p:cNvSpPr/>
          <p:nvPr/>
        </p:nvSpPr>
        <p:spPr>
          <a:xfrm>
            <a:off x="71470" y="5715016"/>
            <a:ext cx="8786810" cy="707886"/>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2000" dirty="0">
                <a:latin typeface="Calibri" pitchFamily="34" charset="0"/>
              </a:rPr>
              <a:t>When D has a result, it issues a semSignal, which transfers C to the ready queue. Later cycles of D will release A and B from the Blocked state.</a:t>
            </a:r>
          </a:p>
        </p:txBody>
      </p:sp>
      <p:pic>
        <p:nvPicPr>
          <p:cNvPr id="4098" name="Picture 2"/>
          <p:cNvPicPr>
            <a:picLocks noChangeAspect="1" noChangeArrowheads="1"/>
          </p:cNvPicPr>
          <p:nvPr/>
        </p:nvPicPr>
        <p:blipFill>
          <a:blip r:embed="rId2"/>
          <a:srcRect/>
          <a:stretch>
            <a:fillRect/>
          </a:stretch>
        </p:blipFill>
        <p:spPr bwMode="auto">
          <a:xfrm>
            <a:off x="0" y="142852"/>
            <a:ext cx="9144000" cy="22002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099" name="Picture 3"/>
          <p:cNvPicPr>
            <a:picLocks noChangeAspect="1" noChangeArrowheads="1"/>
          </p:cNvPicPr>
          <p:nvPr/>
        </p:nvPicPr>
        <p:blipFill>
          <a:blip r:embed="rId3"/>
          <a:srcRect/>
          <a:stretch>
            <a:fillRect/>
          </a:stretch>
        </p:blipFill>
        <p:spPr bwMode="auto">
          <a:xfrm>
            <a:off x="0" y="3357562"/>
            <a:ext cx="9144000" cy="22145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srcRect/>
          <a:stretch>
            <a:fillRect/>
          </a:stretch>
        </p:blipFill>
        <p:spPr bwMode="auto">
          <a:xfrm>
            <a:off x="0" y="0"/>
            <a:ext cx="492919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124" name="Picture 4"/>
          <p:cNvPicPr>
            <a:picLocks noChangeAspect="1" noChangeArrowheads="1"/>
          </p:cNvPicPr>
          <p:nvPr/>
        </p:nvPicPr>
        <p:blipFill>
          <a:blip r:embed="rId3"/>
          <a:srcRect/>
          <a:stretch>
            <a:fillRect/>
          </a:stretch>
        </p:blipFill>
        <p:spPr bwMode="auto">
          <a:xfrm>
            <a:off x="5000628" y="0"/>
            <a:ext cx="4143372"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descr="Fig05_06.gif"/>
          <p:cNvPicPr>
            <a:picLocks noGrp="1" noChangeAspect="1"/>
          </p:cNvPicPr>
          <p:nvPr>
            <p:ph idx="1"/>
          </p:nvPr>
        </p:nvPicPr>
        <p:blipFill>
          <a:blip r:embed="rId2"/>
          <a:srcRect/>
          <a:stretch>
            <a:fillRect/>
          </a:stretch>
        </p:blipFill>
        <p:spPr>
          <a:xfrm>
            <a:off x="-32" y="785794"/>
            <a:ext cx="9072594" cy="55721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Slide Number Placeholder 5"/>
          <p:cNvSpPr>
            <a:spLocks noGrp="1"/>
          </p:cNvSpPr>
          <p:nvPr>
            <p:ph type="sldNum" sz="quarter" idx="12"/>
          </p:nvPr>
        </p:nvSpPr>
        <p:spPr/>
        <p:txBody>
          <a:bodyPr/>
          <a:lstStyle/>
          <a:p>
            <a:fld id="{8721AD9F-4A2E-478F-ACDB-FC9429174183}" type="slidenum">
              <a:rPr lang="en-GB" smtClean="0"/>
              <a:pPr/>
              <a:t>24</a:t>
            </a:fld>
            <a:endParaRPr lang="en-GB"/>
          </a:p>
        </p:txBody>
      </p:sp>
      <p:sp>
        <p:nvSpPr>
          <p:cNvPr id="7" name="Title 1"/>
          <p:cNvSpPr txBox="1">
            <a:spLocks/>
          </p:cNvSpPr>
          <p:nvPr/>
        </p:nvSpPr>
        <p:spPr>
          <a:xfrm>
            <a:off x="2500298" y="71414"/>
            <a:ext cx="4929222" cy="428628"/>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2200" b="1" dirty="0">
                <a:solidFill>
                  <a:schemeClr val="bg1"/>
                </a:solidFill>
                <a:effectLst>
                  <a:outerShdw blurRad="38100" dist="38100" dir="2700000" algn="tl">
                    <a:srgbClr val="000000">
                      <a:alpha val="43137"/>
                    </a:srgbClr>
                  </a:outerShdw>
                </a:effectLst>
                <a:latin typeface="+mj-lt"/>
              </a:rPr>
              <a:t>Mutual Exclusion Using Semaphore</a:t>
            </a:r>
            <a:endParaRPr kumimoji="0" lang="en-GB" sz="2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j-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2"/>
          <p:cNvPicPr>
            <a:picLocks noChangeAspect="1" noChangeArrowheads="1"/>
          </p:cNvPicPr>
          <p:nvPr/>
        </p:nvPicPr>
        <p:blipFill>
          <a:blip r:embed="rId3"/>
          <a:srcRect/>
          <a:stretch>
            <a:fillRect/>
          </a:stretch>
        </p:blipFill>
        <p:spPr bwMode="auto">
          <a:xfrm>
            <a:off x="0" y="571504"/>
            <a:ext cx="9144000" cy="62865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Slide Number Placeholder 3"/>
          <p:cNvSpPr>
            <a:spLocks noGrp="1"/>
          </p:cNvSpPr>
          <p:nvPr>
            <p:ph type="sldNum" sz="quarter" idx="12"/>
          </p:nvPr>
        </p:nvSpPr>
        <p:spPr/>
        <p:txBody>
          <a:bodyPr/>
          <a:lstStyle/>
          <a:p>
            <a:fld id="{8721AD9F-4A2E-478F-ACDB-FC9429174183}" type="slidenum">
              <a:rPr lang="en-GB" smtClean="0"/>
              <a:pPr/>
              <a:t>25</a:t>
            </a:fld>
            <a:endParaRPr lang="en-GB"/>
          </a:p>
        </p:txBody>
      </p:sp>
      <p:sp>
        <p:nvSpPr>
          <p:cNvPr id="6" name="Rectangle 5"/>
          <p:cNvSpPr/>
          <p:nvPr/>
        </p:nvSpPr>
        <p:spPr>
          <a:xfrm>
            <a:off x="642910" y="0"/>
            <a:ext cx="7429552" cy="430887"/>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en-US" sz="2200" b="1" dirty="0">
                <a:effectLst>
                  <a:outerShdw blurRad="38100" dist="38100" dir="2700000" algn="tl">
                    <a:srgbClr val="000000">
                      <a:alpha val="43137"/>
                    </a:srgbClr>
                  </a:outerShdw>
                </a:effectLst>
                <a:latin typeface="+mj-lt"/>
              </a:rPr>
              <a:t>Processes Accessing Shared Data Protected by a Semaphore</a:t>
            </a:r>
            <a:endParaRPr lang="en-US" sz="2200" dirty="0">
              <a:effectLst>
                <a:outerShdw blurRad="38100" dist="38100" dir="2700000" algn="tl">
                  <a:srgbClr val="000000">
                    <a:alpha val="43137"/>
                  </a:srgbClr>
                </a:outerShdw>
              </a:effectLst>
              <a:latin typeface="+mj-lt"/>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928670"/>
            <a:ext cx="6643734" cy="4500594"/>
          </a:xfrm>
        </p:spPr>
        <p:style>
          <a:lnRef idx="2">
            <a:schemeClr val="accent5"/>
          </a:lnRef>
          <a:fillRef idx="1">
            <a:schemeClr val="lt1"/>
          </a:fillRef>
          <a:effectRef idx="0">
            <a:schemeClr val="accent5"/>
          </a:effectRef>
          <a:fontRef idx="minor">
            <a:schemeClr val="dk1"/>
          </a:fontRef>
        </p:style>
        <p:txBody>
          <a:bodyPr>
            <a:normAutofit/>
          </a:bodyPr>
          <a:lstStyle/>
          <a:p>
            <a:pPr>
              <a:buClr>
                <a:schemeClr val="accent5">
                  <a:lumMod val="75000"/>
                </a:schemeClr>
              </a:buClr>
              <a:defRPr/>
            </a:pPr>
            <a:endParaRPr lang="en-NZ" b="1" dirty="0">
              <a:solidFill>
                <a:schemeClr val="accent1">
                  <a:lumMod val="75000"/>
                </a:schemeClr>
              </a:solidFill>
              <a:latin typeface="Calibri" pitchFamily="34" charset="0"/>
            </a:endParaRPr>
          </a:p>
          <a:p>
            <a:pPr>
              <a:buClr>
                <a:schemeClr val="accent5">
                  <a:lumMod val="75000"/>
                </a:schemeClr>
              </a:buClr>
              <a:defRPr/>
            </a:pPr>
            <a:r>
              <a:rPr lang="en-NZ" b="1" dirty="0" smtClean="0">
                <a:solidFill>
                  <a:schemeClr val="tx2">
                    <a:lumMod val="60000"/>
                    <a:lumOff val="40000"/>
                  </a:schemeClr>
                </a:solidFill>
                <a:latin typeface="Calibri" pitchFamily="34" charset="0"/>
              </a:rPr>
              <a:t>Principles of  Deadlock</a:t>
            </a:r>
            <a:endParaRPr lang="en-NZ" b="1" dirty="0">
              <a:solidFill>
                <a:schemeClr val="tx2">
                  <a:lumMod val="60000"/>
                  <a:lumOff val="40000"/>
                </a:schemeClr>
              </a:solidFill>
              <a:latin typeface="Calibri" pitchFamily="34" charset="0"/>
            </a:endParaRPr>
          </a:p>
          <a:p>
            <a:pPr>
              <a:buClr>
                <a:schemeClr val="accent5">
                  <a:lumMod val="75000"/>
                </a:schemeClr>
              </a:buClr>
              <a:defRPr/>
            </a:pPr>
            <a:r>
              <a:rPr lang="en-NZ" dirty="0" smtClean="0">
                <a:solidFill>
                  <a:schemeClr val="tx1"/>
                </a:solidFill>
                <a:latin typeface="Calibri" pitchFamily="34" charset="0"/>
              </a:rPr>
              <a:t>Deadlock Prevention</a:t>
            </a:r>
          </a:p>
          <a:p>
            <a:pPr>
              <a:buClr>
                <a:schemeClr val="accent5">
                  <a:lumMod val="75000"/>
                </a:schemeClr>
              </a:buClr>
              <a:defRPr/>
            </a:pPr>
            <a:r>
              <a:rPr lang="en-NZ" dirty="0" smtClean="0">
                <a:solidFill>
                  <a:schemeClr val="tx1"/>
                </a:solidFill>
                <a:latin typeface="Calibri" pitchFamily="34" charset="0"/>
              </a:rPr>
              <a:t>Deadlock Avoidance</a:t>
            </a:r>
            <a:endParaRPr lang="en-NZ" dirty="0">
              <a:solidFill>
                <a:schemeClr val="tx1"/>
              </a:solidFill>
              <a:latin typeface="Calibri" pitchFamily="34" charset="0"/>
            </a:endParaRPr>
          </a:p>
          <a:p>
            <a:pPr>
              <a:buClr>
                <a:schemeClr val="accent5">
                  <a:lumMod val="75000"/>
                </a:schemeClr>
              </a:buClr>
              <a:defRPr/>
            </a:pPr>
            <a:r>
              <a:rPr lang="en-NZ" dirty="0" smtClean="0">
                <a:latin typeface="Calibri" pitchFamily="34" charset="0"/>
              </a:rPr>
              <a:t>Deadlock Detection</a:t>
            </a:r>
          </a:p>
          <a:p>
            <a:pPr>
              <a:buClr>
                <a:schemeClr val="accent5">
                  <a:lumMod val="75000"/>
                </a:schemeClr>
              </a:buClr>
              <a:defRPr/>
            </a:pPr>
            <a:r>
              <a:rPr lang="en-US" dirty="0"/>
              <a:t>Dinning philosophers problem: Solution using semaphores 	</a:t>
            </a:r>
          </a:p>
          <a:p>
            <a:pPr>
              <a:buClr>
                <a:schemeClr val="accent5">
                  <a:lumMod val="75000"/>
                </a:schemeClr>
              </a:buClr>
              <a:defRPr/>
            </a:pPr>
            <a:endParaRPr lang="en-NZ" dirty="0" smtClean="0">
              <a:latin typeface="Calibri" pitchFamily="34" charset="0"/>
            </a:endParaRPr>
          </a:p>
          <a:p>
            <a:pPr>
              <a:buClr>
                <a:schemeClr val="accent5">
                  <a:lumMod val="75000"/>
                </a:schemeClr>
              </a:buClr>
              <a:defRPr/>
            </a:pPr>
            <a:endParaRPr lang="en-NZ" dirty="0">
              <a:latin typeface="Calibri" pitchFamily="34" charset="0"/>
            </a:endParaRPr>
          </a:p>
        </p:txBody>
      </p:sp>
      <p:sp>
        <p:nvSpPr>
          <p:cNvPr id="5" name="Slide Number Placeholder 4"/>
          <p:cNvSpPr>
            <a:spLocks noGrp="1"/>
          </p:cNvSpPr>
          <p:nvPr>
            <p:ph type="sldNum" sz="quarter" idx="12"/>
          </p:nvPr>
        </p:nvSpPr>
        <p:spPr/>
        <p:txBody>
          <a:bodyPr/>
          <a:lstStyle/>
          <a:p>
            <a:fld id="{8721AD9F-4A2E-478F-ACDB-FC9429174183}" type="slidenum">
              <a:rPr lang="en-GB" smtClean="0"/>
              <a:pPr/>
              <a:t>26</a:t>
            </a:fld>
            <a:endParaRPr lang="en-GB"/>
          </a:p>
        </p:txBody>
      </p:sp>
      <p:sp>
        <p:nvSpPr>
          <p:cNvPr id="4" name="Title 1"/>
          <p:cNvSpPr txBox="1">
            <a:spLocks/>
          </p:cNvSpPr>
          <p:nvPr/>
        </p:nvSpPr>
        <p:spPr>
          <a:xfrm>
            <a:off x="1142976" y="71422"/>
            <a:ext cx="6072230" cy="500058"/>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2800" b="1" dirty="0" smtClean="0">
                <a:solidFill>
                  <a:schemeClr val="bg1">
                    <a:lumMod val="95000"/>
                  </a:schemeClr>
                </a:solidFill>
                <a:effectLst>
                  <a:outerShdw blurRad="38100" dist="38100" dir="2700000" algn="tl">
                    <a:srgbClr val="000000">
                      <a:alpha val="43137"/>
                    </a:srgbClr>
                  </a:outerShdw>
                </a:effectLst>
                <a:latin typeface="+mj-lt"/>
              </a:rPr>
              <a:t>ROADMAP - Deadlock</a:t>
            </a:r>
            <a:endParaRPr kumimoji="0" lang="en-GB" sz="2800" b="1" i="0" u="none" strike="noStrike" kern="1200" cap="none" spc="0" normalizeH="0" baseline="0" noProof="0" dirty="0">
              <a:ln>
                <a:noFill/>
              </a:ln>
              <a:solidFill>
                <a:schemeClr val="bg1">
                  <a:lumMod val="95000"/>
                </a:schemeClr>
              </a:solidFill>
              <a:effectLst>
                <a:outerShdw blurRad="38100" dist="38100" dir="2700000" algn="tl">
                  <a:srgbClr val="000000">
                    <a:alpha val="43137"/>
                  </a:srgbClr>
                </a:outerShdw>
              </a:effectLst>
              <a:uLnTx/>
              <a:uFillTx/>
              <a:latin typeface="+mj-lt"/>
              <a:ea typeface="+mn-ea"/>
              <a:cs typeface="+mn-cs"/>
            </a:endParaRPr>
          </a:p>
        </p:txBody>
      </p:sp>
      <p:sp>
        <p:nvSpPr>
          <p:cNvPr id="6" name="Right Arrow 5"/>
          <p:cNvSpPr/>
          <p:nvPr/>
        </p:nvSpPr>
        <p:spPr>
          <a:xfrm>
            <a:off x="357158" y="1643050"/>
            <a:ext cx="357190" cy="28575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23524599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133600" y="76200"/>
            <a:ext cx="4495800" cy="533400"/>
          </a:xfrm>
        </p:spPr>
        <p:style>
          <a:lnRef idx="3">
            <a:schemeClr val="lt1"/>
          </a:lnRef>
          <a:fillRef idx="1">
            <a:schemeClr val="accent2"/>
          </a:fillRef>
          <a:effectRef idx="1">
            <a:schemeClr val="accent2"/>
          </a:effectRef>
          <a:fontRef idx="minor">
            <a:schemeClr val="lt1"/>
          </a:fontRef>
        </p:style>
        <p:txBody>
          <a:bodyPr>
            <a:normAutofit/>
          </a:bodyPr>
          <a:lstStyle/>
          <a:p>
            <a:pPr algn="ctr"/>
            <a:r>
              <a:rPr lang="en-US" sz="2800" b="1" dirty="0">
                <a:solidFill>
                  <a:schemeClr val="bg1"/>
                </a:solidFill>
                <a:effectLst>
                  <a:outerShdw blurRad="38100" dist="38100" dir="2700000" algn="tl">
                    <a:srgbClr val="000000">
                      <a:alpha val="43137"/>
                    </a:srgbClr>
                  </a:outerShdw>
                </a:effectLst>
                <a:latin typeface="Calibri" pitchFamily="34" charset="0"/>
              </a:rPr>
              <a:t>Deadlock</a:t>
            </a:r>
          </a:p>
        </p:txBody>
      </p:sp>
      <p:sp>
        <p:nvSpPr>
          <p:cNvPr id="3" name="Content Placeholder 2"/>
          <p:cNvSpPr>
            <a:spLocks noGrp="1"/>
          </p:cNvSpPr>
          <p:nvPr>
            <p:ph idx="1"/>
          </p:nvPr>
        </p:nvSpPr>
        <p:spPr>
          <a:xfrm>
            <a:off x="2514600" y="914400"/>
            <a:ext cx="6248400" cy="5364163"/>
          </a:xfrm>
        </p:spPr>
        <p:style>
          <a:lnRef idx="2">
            <a:schemeClr val="accent2"/>
          </a:lnRef>
          <a:fillRef idx="1">
            <a:schemeClr val="lt1"/>
          </a:fillRef>
          <a:effectRef idx="0">
            <a:schemeClr val="accent2"/>
          </a:effectRef>
          <a:fontRef idx="minor">
            <a:schemeClr val="dk1"/>
          </a:fontRef>
        </p:style>
        <p:txBody>
          <a:bodyPr>
            <a:normAutofit/>
          </a:bodyPr>
          <a:lstStyle/>
          <a:p>
            <a:r>
              <a:rPr lang="en-NZ" sz="2300" dirty="0">
                <a:latin typeface="Calibri" pitchFamily="34" charset="0"/>
              </a:rPr>
              <a:t>A set of processes is deadlocked when each process in the set is blocked awaiting an event that can only be triggered by another blocked process in the set</a:t>
            </a:r>
          </a:p>
          <a:p>
            <a:pPr lvl="1"/>
            <a:r>
              <a:rPr lang="en-NZ" sz="2300" dirty="0">
                <a:latin typeface="Calibri" pitchFamily="34" charset="0"/>
              </a:rPr>
              <a:t>typically processes are waiting the freeing up of some requested resource. </a:t>
            </a:r>
          </a:p>
          <a:p>
            <a:pPr lvl="1"/>
            <a:endParaRPr lang="en-NZ" sz="2300" dirty="0">
              <a:latin typeface="Calibri" pitchFamily="34" charset="0"/>
            </a:endParaRPr>
          </a:p>
          <a:p>
            <a:r>
              <a:rPr lang="en-NZ" sz="2300" dirty="0">
                <a:latin typeface="Calibri" pitchFamily="34" charset="0"/>
              </a:rPr>
              <a:t>Deadlock is permanent because none of the events is ever triggered.</a:t>
            </a:r>
          </a:p>
          <a:p>
            <a:endParaRPr lang="en-NZ" sz="2300" dirty="0">
              <a:latin typeface="Calibri" pitchFamily="34" charset="0"/>
            </a:endParaRPr>
          </a:p>
          <a:p>
            <a:r>
              <a:rPr lang="en-NZ" sz="2300" dirty="0">
                <a:latin typeface="Calibri" pitchFamily="34" charset="0"/>
              </a:rPr>
              <a:t>Unlike other problems in concurrent process management, there is no efficient solution in the general case.</a:t>
            </a:r>
          </a:p>
          <a:p>
            <a:endParaRPr lang="en-US" sz="2300" dirty="0">
              <a:latin typeface="Calibri" pitchFamily="34" charset="0"/>
            </a:endParaRPr>
          </a:p>
        </p:txBody>
      </p:sp>
    </p:spTree>
    <p:extLst>
      <p:ext uri="{BB962C8B-B14F-4D97-AF65-F5344CB8AC3E}">
        <p14:creationId xmlns="" xmlns:p14="http://schemas.microsoft.com/office/powerpoint/2010/main" val="166445347"/>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2"/>
          <p:cNvPicPr>
            <a:picLocks noChangeAspect="1" noChangeArrowheads="1"/>
          </p:cNvPicPr>
          <p:nvPr/>
        </p:nvPicPr>
        <p:blipFill>
          <a:blip r:embed="rId3"/>
          <a:srcRect/>
          <a:stretch>
            <a:fillRect/>
          </a:stretch>
        </p:blipFill>
        <p:spPr bwMode="auto">
          <a:xfrm>
            <a:off x="2471738" y="1839913"/>
            <a:ext cx="4200525" cy="4179887"/>
          </a:xfrm>
          <a:prstGeom prst="rect">
            <a:avLst/>
          </a:prstGeom>
          <a:noFill/>
          <a:ln w="9525">
            <a:noFill/>
            <a:miter lim="800000"/>
            <a:headEnd/>
            <a:tailEnd/>
          </a:ln>
        </p:spPr>
      </p:pic>
      <p:pic>
        <p:nvPicPr>
          <p:cNvPr id="1027" name="Picture 3"/>
          <p:cNvPicPr>
            <a:picLocks noChangeAspect="1" noChangeArrowheads="1"/>
          </p:cNvPicPr>
          <p:nvPr/>
        </p:nvPicPr>
        <p:blipFill>
          <a:blip r:embed="rId4"/>
          <a:srcRect/>
          <a:stretch>
            <a:fillRect/>
          </a:stretch>
        </p:blipFill>
        <p:spPr bwMode="auto">
          <a:xfrm>
            <a:off x="4168775" y="-838200"/>
            <a:ext cx="349250" cy="730250"/>
          </a:xfrm>
          <a:prstGeom prst="rect">
            <a:avLst/>
          </a:prstGeom>
          <a:noFill/>
          <a:ln w="9525">
            <a:noFill/>
            <a:miter lim="800000"/>
            <a:headEnd/>
            <a:tailEnd/>
          </a:ln>
        </p:spPr>
      </p:pic>
      <p:pic>
        <p:nvPicPr>
          <p:cNvPr id="1028" name="Picture 4"/>
          <p:cNvPicPr>
            <a:picLocks noChangeAspect="1" noChangeArrowheads="1"/>
          </p:cNvPicPr>
          <p:nvPr/>
        </p:nvPicPr>
        <p:blipFill>
          <a:blip r:embed="rId5"/>
          <a:srcRect/>
          <a:stretch>
            <a:fillRect/>
          </a:stretch>
        </p:blipFill>
        <p:spPr bwMode="auto">
          <a:xfrm>
            <a:off x="4605338" y="7035800"/>
            <a:ext cx="379412" cy="660400"/>
          </a:xfrm>
          <a:prstGeom prst="rect">
            <a:avLst/>
          </a:prstGeom>
          <a:noFill/>
          <a:ln w="9525">
            <a:noFill/>
            <a:miter lim="800000"/>
            <a:headEnd/>
            <a:tailEnd/>
          </a:ln>
        </p:spPr>
      </p:pic>
      <p:pic>
        <p:nvPicPr>
          <p:cNvPr id="1029" name="Picture 5"/>
          <p:cNvPicPr>
            <a:picLocks noChangeAspect="1" noChangeArrowheads="1"/>
          </p:cNvPicPr>
          <p:nvPr/>
        </p:nvPicPr>
        <p:blipFill>
          <a:blip r:embed="rId6"/>
          <a:srcRect/>
          <a:stretch>
            <a:fillRect/>
          </a:stretch>
        </p:blipFill>
        <p:spPr bwMode="auto">
          <a:xfrm>
            <a:off x="9297988" y="3529013"/>
            <a:ext cx="760412" cy="379412"/>
          </a:xfrm>
          <a:prstGeom prst="rect">
            <a:avLst/>
          </a:prstGeom>
          <a:noFill/>
          <a:ln w="9525">
            <a:noFill/>
            <a:miter lim="800000"/>
            <a:headEnd/>
            <a:tailEnd/>
          </a:ln>
        </p:spPr>
      </p:pic>
      <p:pic>
        <p:nvPicPr>
          <p:cNvPr id="1030" name="Picture 6"/>
          <p:cNvPicPr>
            <a:picLocks noChangeAspect="1" noChangeArrowheads="1"/>
          </p:cNvPicPr>
          <p:nvPr/>
        </p:nvPicPr>
        <p:blipFill>
          <a:blip r:embed="rId7"/>
          <a:srcRect/>
          <a:stretch>
            <a:fillRect/>
          </a:stretch>
        </p:blipFill>
        <p:spPr bwMode="auto">
          <a:xfrm>
            <a:off x="-914400" y="4006850"/>
            <a:ext cx="700087" cy="369888"/>
          </a:xfrm>
          <a:prstGeom prst="rect">
            <a:avLst/>
          </a:prstGeom>
          <a:noFill/>
          <a:ln w="9525">
            <a:noFill/>
            <a:miter lim="800000"/>
            <a:headEnd/>
            <a:tailEnd/>
          </a:ln>
        </p:spPr>
      </p:pic>
      <p:pic>
        <p:nvPicPr>
          <p:cNvPr id="1031" name="Picture 7"/>
          <p:cNvPicPr>
            <a:picLocks noChangeAspect="1" noChangeArrowheads="1"/>
          </p:cNvPicPr>
          <p:nvPr/>
        </p:nvPicPr>
        <p:blipFill>
          <a:blip r:embed="rId8"/>
          <a:srcRect/>
          <a:stretch>
            <a:fillRect/>
          </a:stretch>
        </p:blipFill>
        <p:spPr bwMode="auto">
          <a:xfrm>
            <a:off x="2476500" y="1870075"/>
            <a:ext cx="4189413" cy="4149725"/>
          </a:xfrm>
          <a:prstGeom prst="rect">
            <a:avLst/>
          </a:prstGeom>
          <a:noFill/>
          <a:ln w="9525">
            <a:noFill/>
            <a:miter lim="800000"/>
            <a:headEnd/>
            <a:tailEnd/>
          </a:ln>
        </p:spPr>
      </p:pic>
      <p:sp>
        <p:nvSpPr>
          <p:cNvPr id="9" name="Cloud Callout 8"/>
          <p:cNvSpPr/>
          <p:nvPr/>
        </p:nvSpPr>
        <p:spPr>
          <a:xfrm>
            <a:off x="6477000" y="4191000"/>
            <a:ext cx="2667000" cy="1524000"/>
          </a:xfrm>
          <a:prstGeom prst="cloudCallout">
            <a:avLst>
              <a:gd name="adj1" fmla="val -100017"/>
              <a:gd name="adj2" fmla="val -21786"/>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lang="en-NZ" sz="2400" dirty="0"/>
              <a:t>I need quad A and B</a:t>
            </a:r>
          </a:p>
        </p:txBody>
      </p:sp>
      <p:sp>
        <p:nvSpPr>
          <p:cNvPr id="11" name="Cloud Callout 10"/>
          <p:cNvSpPr/>
          <p:nvPr/>
        </p:nvSpPr>
        <p:spPr>
          <a:xfrm>
            <a:off x="5943600" y="1600200"/>
            <a:ext cx="2667000" cy="1524000"/>
          </a:xfrm>
          <a:prstGeom prst="cloudCallout">
            <a:avLst>
              <a:gd name="adj1" fmla="val -91037"/>
              <a:gd name="adj2" fmla="val 66785"/>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lang="en-NZ" sz="2400" dirty="0"/>
              <a:t>I need quad B and C</a:t>
            </a:r>
          </a:p>
        </p:txBody>
      </p:sp>
      <p:sp>
        <p:nvSpPr>
          <p:cNvPr id="12" name="Cloud Callout 11"/>
          <p:cNvSpPr/>
          <p:nvPr/>
        </p:nvSpPr>
        <p:spPr>
          <a:xfrm>
            <a:off x="228600" y="1524000"/>
            <a:ext cx="2667000" cy="1524000"/>
          </a:xfrm>
          <a:prstGeom prst="cloudCallout">
            <a:avLst>
              <a:gd name="adj1" fmla="val 91820"/>
              <a:gd name="adj2" fmla="val 56785"/>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lang="en-NZ" sz="2400" dirty="0"/>
              <a:t>I need quad C and D</a:t>
            </a:r>
          </a:p>
        </p:txBody>
      </p:sp>
      <p:sp>
        <p:nvSpPr>
          <p:cNvPr id="13" name="Cloud Callout 12"/>
          <p:cNvSpPr/>
          <p:nvPr/>
        </p:nvSpPr>
        <p:spPr>
          <a:xfrm>
            <a:off x="609600" y="4648200"/>
            <a:ext cx="2667000" cy="1524000"/>
          </a:xfrm>
          <a:prstGeom prst="cloudCallout">
            <a:avLst>
              <a:gd name="adj1" fmla="val 60800"/>
              <a:gd name="adj2" fmla="val -73215"/>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lang="en-NZ" sz="2400" dirty="0"/>
              <a:t>I need quad D and A</a:t>
            </a:r>
          </a:p>
        </p:txBody>
      </p:sp>
      <p:sp>
        <p:nvSpPr>
          <p:cNvPr id="15" name="Title 1"/>
          <p:cNvSpPr>
            <a:spLocks noGrp="1"/>
          </p:cNvSpPr>
          <p:nvPr>
            <p:ph type="title"/>
          </p:nvPr>
        </p:nvSpPr>
        <p:spPr>
          <a:xfrm>
            <a:off x="2133600" y="76200"/>
            <a:ext cx="4495800" cy="533400"/>
          </a:xfrm>
        </p:spPr>
        <p:style>
          <a:lnRef idx="3">
            <a:schemeClr val="lt1"/>
          </a:lnRef>
          <a:fillRef idx="1">
            <a:schemeClr val="accent2"/>
          </a:fillRef>
          <a:effectRef idx="1">
            <a:schemeClr val="accent2"/>
          </a:effectRef>
          <a:fontRef idx="minor">
            <a:schemeClr val="lt1"/>
          </a:fontRef>
        </p:style>
        <p:txBody>
          <a:bodyPr>
            <a:normAutofit/>
          </a:bodyPr>
          <a:lstStyle/>
          <a:p>
            <a:pPr algn="ctr"/>
            <a:r>
              <a:rPr lang="en-US" sz="2800" b="1" dirty="0">
                <a:solidFill>
                  <a:schemeClr val="bg1"/>
                </a:solidFill>
                <a:effectLst>
                  <a:outerShdw blurRad="38100" dist="38100" dir="2700000" algn="tl">
                    <a:srgbClr val="000000">
                      <a:alpha val="43137"/>
                    </a:srgbClr>
                  </a:outerShdw>
                </a:effectLst>
                <a:latin typeface="Calibri" pitchFamily="34" charset="0"/>
              </a:rPr>
              <a:t>Potential Deadlock</a:t>
            </a:r>
          </a:p>
        </p:txBody>
      </p:sp>
    </p:spTree>
    <p:extLst>
      <p:ext uri="{BB962C8B-B14F-4D97-AF65-F5344CB8AC3E}">
        <p14:creationId xmlns="" xmlns:p14="http://schemas.microsoft.com/office/powerpoint/2010/main" val="3196037474"/>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03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2.77778E-6 -4.81481E-6 L -2.77778E-6 0.51111 " pathEditMode="relative" ptsTypes="AA">
                                      <p:cBhvr>
                                        <p:cTn id="10" dur="2000" fill="hold"/>
                                        <p:tgtEl>
                                          <p:spTgt spid="1027"/>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3.33333E-6 3.7037E-7 L -0.46666 0.00231 " pathEditMode="relative" rAng="0" ptsTypes="AA">
                                      <p:cBhvr>
                                        <p:cTn id="12" dur="2000" fill="hold"/>
                                        <p:tgtEl>
                                          <p:spTgt spid="1029"/>
                                        </p:tgtEl>
                                        <p:attrNameLst>
                                          <p:attrName>ppt_x</p:attrName>
                                          <p:attrName>ppt_y</p:attrName>
                                        </p:attrNameLst>
                                      </p:cBhvr>
                                      <p:rCtr x="-233" y="1"/>
                                    </p:animMotion>
                                  </p:childTnLst>
                                </p:cTn>
                              </p:par>
                              <p:par>
                                <p:cTn id="13" presetID="0" presetClass="path" presetSubtype="0" accel="50000" decel="50000" fill="hold" nodeType="withEffect">
                                  <p:stCondLst>
                                    <p:cond delay="0"/>
                                  </p:stCondLst>
                                  <p:childTnLst>
                                    <p:animMotion origin="layout" path="M 3.05556E-6 8.51852E-6 L 3.05556E-6 -0.37777 " pathEditMode="relative" ptsTypes="AA">
                                      <p:cBhvr>
                                        <p:cTn id="14" dur="2000" fill="hold"/>
                                        <p:tgtEl>
                                          <p:spTgt spid="1028"/>
                                        </p:tgtEl>
                                        <p:attrNameLst>
                                          <p:attrName>ppt_x</p:attrName>
                                          <p:attrName>ppt_y</p:attrName>
                                        </p:attrNameLst>
                                      </p:cBhvr>
                                    </p:animMotion>
                                  </p:childTnLst>
                                </p:cTn>
                              </p:par>
                              <p:par>
                                <p:cTn id="15" presetID="0" presetClass="path" presetSubtype="0" accel="50000" decel="50000" fill="hold" nodeType="withEffect">
                                  <p:stCondLst>
                                    <p:cond delay="0"/>
                                  </p:stCondLst>
                                  <p:childTnLst>
                                    <p:animMotion origin="layout" path="M 1.94444E-6 -1.11111E-6 L 0.4783 -1.11111E-6 " pathEditMode="relative" rAng="0" ptsTypes="AA">
                                      <p:cBhvr>
                                        <p:cTn id="16" dur="2000" fill="hold"/>
                                        <p:tgtEl>
                                          <p:spTgt spid="1030"/>
                                        </p:tgtEl>
                                        <p:attrNameLst>
                                          <p:attrName>ppt_x</p:attrName>
                                          <p:attrName>ppt_y</p:attrName>
                                        </p:attrNameLst>
                                      </p:cBhvr>
                                      <p:rCtr x="239" y="0"/>
                                    </p:animMotion>
                                  </p:childTnLst>
                                </p:cTn>
                              </p:par>
                            </p:childTnLst>
                          </p:cTn>
                        </p:par>
                        <p:par>
                          <p:cTn id="17" fill="hold">
                            <p:stCondLst>
                              <p:cond delay="2000"/>
                            </p:stCondLst>
                            <p:childTnLst>
                              <p:par>
                                <p:cTn id="18" presetID="22" presetClass="entr" presetSubtype="8" fill="hold" grpId="0" nodeType="afterEffect">
                                  <p:stCondLst>
                                    <p:cond delay="100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3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par>
                          <p:cTn id="25" fill="hold">
                            <p:stCondLst>
                              <p:cond delay="4000"/>
                            </p:stCondLst>
                            <p:childTnLst>
                              <p:par>
                                <p:cTn id="26" presetID="22" presetClass="entr" presetSubtype="2"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right)">
                                      <p:cBhvr>
                                        <p:cTn id="28" dur="500"/>
                                        <p:tgtEl>
                                          <p:spTgt spid="12"/>
                                        </p:tgtEl>
                                      </p:cBhvr>
                                    </p:animEffect>
                                  </p:childTnLst>
                                </p:cTn>
                              </p:par>
                            </p:childTnLst>
                          </p:cTn>
                        </p:par>
                        <p:par>
                          <p:cTn id="29" fill="hold">
                            <p:stCondLst>
                              <p:cond delay="4500"/>
                            </p:stCondLst>
                            <p:childTnLst>
                              <p:par>
                                <p:cTn id="30" presetID="22" presetClass="entr" presetSubtype="2"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right)">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57400" y="762000"/>
            <a:ext cx="6934200" cy="5867400"/>
          </a:xfrm>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pPr>
              <a:defRPr/>
            </a:pPr>
            <a:r>
              <a:rPr lang="en-NZ" sz="2300" dirty="0">
                <a:latin typeface="Calibri" pitchFamily="34" charset="0"/>
              </a:rPr>
              <a:t>All deadlocks involve conflicting needs for resources by two or more processes.   A common example is the traffic deadlock. </a:t>
            </a:r>
          </a:p>
          <a:p>
            <a:pPr>
              <a:defRPr/>
            </a:pPr>
            <a:endParaRPr lang="en-NZ" sz="2300" dirty="0">
              <a:latin typeface="Calibri" pitchFamily="34" charset="0"/>
            </a:endParaRPr>
          </a:p>
          <a:p>
            <a:pPr>
              <a:defRPr/>
            </a:pPr>
            <a:r>
              <a:rPr lang="en-NZ" sz="2300" dirty="0">
                <a:latin typeface="Calibri" pitchFamily="34" charset="0"/>
              </a:rPr>
              <a:t>The typical rule of the road in the United States is that a car at a four-way stop should defer to a car immediately to its right.</a:t>
            </a:r>
          </a:p>
          <a:p>
            <a:pPr>
              <a:defRPr/>
            </a:pPr>
            <a:endParaRPr lang="en-NZ" sz="2300" dirty="0">
              <a:latin typeface="Calibri" pitchFamily="34" charset="0"/>
            </a:endParaRPr>
          </a:p>
          <a:p>
            <a:pPr>
              <a:defRPr/>
            </a:pPr>
            <a:r>
              <a:rPr lang="en-NZ" sz="2300" dirty="0">
                <a:latin typeface="Calibri" pitchFamily="34" charset="0"/>
              </a:rPr>
              <a:t>This rule works if there are only two or three cars at the intersection. </a:t>
            </a:r>
          </a:p>
          <a:p>
            <a:pPr>
              <a:defRPr/>
            </a:pPr>
            <a:endParaRPr lang="en-NZ" sz="2300" dirty="0">
              <a:latin typeface="Calibri" pitchFamily="34" charset="0"/>
            </a:endParaRPr>
          </a:p>
          <a:p>
            <a:pPr>
              <a:defRPr/>
            </a:pPr>
            <a:r>
              <a:rPr lang="en-NZ" sz="2300" dirty="0">
                <a:latin typeface="Calibri" pitchFamily="34" charset="0"/>
              </a:rPr>
              <a:t>If all four cars arrive at about the same time, each will refrain from entering the intersection, this causes a  </a:t>
            </a:r>
            <a:r>
              <a:rPr lang="en-NZ" sz="2300" b="1" dirty="0">
                <a:latin typeface="Calibri" pitchFamily="34" charset="0"/>
              </a:rPr>
              <a:t>potential deadlock.</a:t>
            </a:r>
          </a:p>
          <a:p>
            <a:pPr lvl="1">
              <a:buFont typeface="Arial" pitchFamily="34" charset="0"/>
              <a:buChar char="•"/>
              <a:defRPr/>
            </a:pPr>
            <a:r>
              <a:rPr lang="en-NZ" sz="2300" dirty="0">
                <a:latin typeface="Calibri" pitchFamily="34" charset="0"/>
              </a:rPr>
              <a:t>The deadlock is only potential, not actual, because the necessary resources are available for any of the cars to proceed. </a:t>
            </a:r>
          </a:p>
          <a:p>
            <a:pPr lvl="1">
              <a:buFont typeface="Arial" pitchFamily="34" charset="0"/>
              <a:buChar char="•"/>
              <a:defRPr/>
            </a:pPr>
            <a:r>
              <a:rPr lang="en-NZ" sz="2300" dirty="0">
                <a:latin typeface="Calibri" pitchFamily="34" charset="0"/>
              </a:rPr>
              <a:t>If one car eventually does proceed, it can do so.</a:t>
            </a:r>
          </a:p>
          <a:p>
            <a:endParaRPr lang="en-US" sz="2300" dirty="0">
              <a:latin typeface="Calibri" pitchFamily="34" charset="0"/>
            </a:endParaRPr>
          </a:p>
        </p:txBody>
      </p:sp>
      <p:sp>
        <p:nvSpPr>
          <p:cNvPr id="4" name="Title 1"/>
          <p:cNvSpPr>
            <a:spLocks noGrp="1"/>
          </p:cNvSpPr>
          <p:nvPr>
            <p:ph type="title"/>
          </p:nvPr>
        </p:nvSpPr>
        <p:spPr>
          <a:xfrm>
            <a:off x="1828800" y="76200"/>
            <a:ext cx="4953000" cy="533400"/>
          </a:xfrm>
        </p:spPr>
        <p:style>
          <a:lnRef idx="3">
            <a:schemeClr val="lt1"/>
          </a:lnRef>
          <a:fillRef idx="1">
            <a:schemeClr val="accent2"/>
          </a:fillRef>
          <a:effectRef idx="1">
            <a:schemeClr val="accent2"/>
          </a:effectRef>
          <a:fontRef idx="minor">
            <a:schemeClr val="lt1"/>
          </a:fontRef>
        </p:style>
        <p:txBody>
          <a:bodyPr>
            <a:normAutofit/>
          </a:bodyPr>
          <a:lstStyle/>
          <a:p>
            <a:pPr algn="ctr"/>
            <a:r>
              <a:rPr lang="en-US" sz="2800" b="1" dirty="0">
                <a:solidFill>
                  <a:schemeClr val="bg1"/>
                </a:solidFill>
                <a:effectLst>
                  <a:outerShdw blurRad="38100" dist="38100" dir="2700000" algn="tl">
                    <a:srgbClr val="000000">
                      <a:alpha val="43137"/>
                    </a:srgbClr>
                  </a:outerShdw>
                </a:effectLst>
                <a:latin typeface="Calibri" pitchFamily="34" charset="0"/>
              </a:rPr>
              <a:t>Potential Deadlock</a:t>
            </a:r>
          </a:p>
        </p:txBody>
      </p:sp>
      <p:pic>
        <p:nvPicPr>
          <p:cNvPr id="4098" name="Picture 2" descr="E:\gp image\login_icon.png"/>
          <p:cNvPicPr>
            <a:picLocks noChangeAspect="1" noChangeArrowheads="1"/>
          </p:cNvPicPr>
          <p:nvPr/>
        </p:nvPicPr>
        <p:blipFill>
          <a:blip r:embed="rId2"/>
          <a:srcRect/>
          <a:stretch>
            <a:fillRect/>
          </a:stretch>
        </p:blipFill>
        <p:spPr bwMode="auto">
          <a:xfrm>
            <a:off x="76200" y="1219200"/>
            <a:ext cx="1676400" cy="1676400"/>
          </a:xfrm>
          <a:prstGeom prst="rect">
            <a:avLst/>
          </a:prstGeom>
          <a:noFill/>
        </p:spPr>
      </p:pic>
    </p:spTree>
    <p:extLst>
      <p:ext uri="{BB962C8B-B14F-4D97-AF65-F5344CB8AC3E}">
        <p14:creationId xmlns="" xmlns:p14="http://schemas.microsoft.com/office/powerpoint/2010/main" val="3372718032"/>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0298" y="-16"/>
            <a:ext cx="4000528" cy="428620"/>
          </a:xfrm>
        </p:spPr>
        <p:style>
          <a:lnRef idx="3">
            <a:schemeClr val="lt1"/>
          </a:lnRef>
          <a:fillRef idx="1">
            <a:schemeClr val="accent5"/>
          </a:fillRef>
          <a:effectRef idx="1">
            <a:schemeClr val="accent5"/>
          </a:effectRef>
          <a:fontRef idx="minor">
            <a:schemeClr val="lt1"/>
          </a:fontRef>
        </p:style>
        <p:txBody>
          <a:bodyPr>
            <a:normAutofit fontScale="90000"/>
          </a:bodyPr>
          <a:lstStyle/>
          <a:p>
            <a:pPr algn="ctr"/>
            <a:r>
              <a:rPr lang="en-GB" sz="2800" b="1" dirty="0">
                <a:solidFill>
                  <a:schemeClr val="bg1"/>
                </a:solidFill>
                <a:effectLst>
                  <a:outerShdw blurRad="38100" dist="38100" dir="2700000" algn="tl">
                    <a:srgbClr val="000000">
                      <a:alpha val="43137"/>
                    </a:srgbClr>
                  </a:outerShdw>
                </a:effectLst>
                <a:latin typeface="+mj-lt"/>
              </a:rPr>
              <a:t>KEY TERMS</a:t>
            </a:r>
          </a:p>
        </p:txBody>
      </p:sp>
      <p:pic>
        <p:nvPicPr>
          <p:cNvPr id="4" name="Content Placeholder 3" descr="Table05_01.gif"/>
          <p:cNvPicPr>
            <a:picLocks noGrp="1" noChangeAspect="1"/>
          </p:cNvPicPr>
          <p:nvPr>
            <p:ph idx="1"/>
          </p:nvPr>
        </p:nvPicPr>
        <p:blipFill>
          <a:blip r:embed="rId2"/>
          <a:srcRect/>
          <a:stretch>
            <a:fillRect/>
          </a:stretch>
        </p:blipFill>
        <p:spPr>
          <a:xfrm>
            <a:off x="0" y="500042"/>
            <a:ext cx="9144000" cy="63579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Slide Number Placeholder 4"/>
          <p:cNvSpPr>
            <a:spLocks noGrp="1"/>
          </p:cNvSpPr>
          <p:nvPr>
            <p:ph type="sldNum" sz="quarter" idx="12"/>
          </p:nvPr>
        </p:nvSpPr>
        <p:spPr/>
        <p:txBody>
          <a:bodyPr/>
          <a:lstStyle/>
          <a:p>
            <a:fld id="{8721AD9F-4A2E-478F-ACDB-FC9429174183}" type="slidenum">
              <a:rPr lang="en-GB" smtClean="0"/>
              <a:pPr/>
              <a:t>3</a:t>
            </a:fld>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2"/>
          <p:cNvPicPr>
            <a:picLocks noChangeAspect="1" noChangeArrowheads="1"/>
          </p:cNvPicPr>
          <p:nvPr/>
        </p:nvPicPr>
        <p:blipFill>
          <a:blip r:embed="rId3"/>
          <a:srcRect/>
          <a:stretch>
            <a:fillRect/>
          </a:stretch>
        </p:blipFill>
        <p:spPr bwMode="auto">
          <a:xfrm>
            <a:off x="2471738" y="1839913"/>
            <a:ext cx="4200525" cy="4179887"/>
          </a:xfrm>
          <a:prstGeom prst="rect">
            <a:avLst/>
          </a:prstGeom>
          <a:noFill/>
          <a:ln w="9525">
            <a:noFill/>
            <a:miter lim="800000"/>
            <a:headEnd/>
            <a:tailEnd/>
          </a:ln>
        </p:spPr>
      </p:pic>
      <p:pic>
        <p:nvPicPr>
          <p:cNvPr id="1027" name="Picture 3"/>
          <p:cNvPicPr>
            <a:picLocks noChangeAspect="1" noChangeArrowheads="1"/>
          </p:cNvPicPr>
          <p:nvPr/>
        </p:nvPicPr>
        <p:blipFill>
          <a:blip r:embed="rId4"/>
          <a:srcRect/>
          <a:stretch>
            <a:fillRect/>
          </a:stretch>
        </p:blipFill>
        <p:spPr bwMode="auto">
          <a:xfrm>
            <a:off x="4114800" y="2743200"/>
            <a:ext cx="349250" cy="730250"/>
          </a:xfrm>
          <a:prstGeom prst="rect">
            <a:avLst/>
          </a:prstGeom>
          <a:noFill/>
          <a:ln w="9525">
            <a:noFill/>
            <a:miter lim="800000"/>
            <a:headEnd/>
            <a:tailEnd/>
          </a:ln>
        </p:spPr>
      </p:pic>
      <p:pic>
        <p:nvPicPr>
          <p:cNvPr id="1028" name="Picture 4"/>
          <p:cNvPicPr>
            <a:picLocks noChangeAspect="1" noChangeArrowheads="1"/>
          </p:cNvPicPr>
          <p:nvPr/>
        </p:nvPicPr>
        <p:blipFill>
          <a:blip r:embed="rId5"/>
          <a:srcRect/>
          <a:stretch>
            <a:fillRect/>
          </a:stretch>
        </p:blipFill>
        <p:spPr bwMode="auto">
          <a:xfrm>
            <a:off x="4572000" y="4495800"/>
            <a:ext cx="379413" cy="660400"/>
          </a:xfrm>
          <a:prstGeom prst="rect">
            <a:avLst/>
          </a:prstGeom>
          <a:noFill/>
          <a:ln w="9525">
            <a:noFill/>
            <a:miter lim="800000"/>
            <a:headEnd/>
            <a:tailEnd/>
          </a:ln>
        </p:spPr>
      </p:pic>
      <p:pic>
        <p:nvPicPr>
          <p:cNvPr id="1029" name="Picture 5"/>
          <p:cNvPicPr>
            <a:picLocks noChangeAspect="1" noChangeArrowheads="1"/>
          </p:cNvPicPr>
          <p:nvPr/>
        </p:nvPicPr>
        <p:blipFill>
          <a:blip r:embed="rId6"/>
          <a:srcRect/>
          <a:stretch>
            <a:fillRect/>
          </a:stretch>
        </p:blipFill>
        <p:spPr bwMode="auto">
          <a:xfrm>
            <a:off x="5029200" y="3582988"/>
            <a:ext cx="760413" cy="379412"/>
          </a:xfrm>
          <a:prstGeom prst="rect">
            <a:avLst/>
          </a:prstGeom>
          <a:noFill/>
          <a:ln w="9525">
            <a:noFill/>
            <a:miter lim="800000"/>
            <a:headEnd/>
            <a:tailEnd/>
          </a:ln>
        </p:spPr>
      </p:pic>
      <p:pic>
        <p:nvPicPr>
          <p:cNvPr id="1030" name="Picture 6"/>
          <p:cNvPicPr>
            <a:picLocks noChangeAspect="1" noChangeArrowheads="1"/>
          </p:cNvPicPr>
          <p:nvPr/>
        </p:nvPicPr>
        <p:blipFill>
          <a:blip r:embed="rId7"/>
          <a:srcRect/>
          <a:stretch>
            <a:fillRect/>
          </a:stretch>
        </p:blipFill>
        <p:spPr bwMode="auto">
          <a:xfrm>
            <a:off x="3429000" y="3962400"/>
            <a:ext cx="700088" cy="369888"/>
          </a:xfrm>
          <a:prstGeom prst="rect">
            <a:avLst/>
          </a:prstGeom>
          <a:noFill/>
          <a:ln w="9525">
            <a:noFill/>
            <a:miter lim="800000"/>
            <a:headEnd/>
            <a:tailEnd/>
          </a:ln>
        </p:spPr>
      </p:pic>
      <p:pic>
        <p:nvPicPr>
          <p:cNvPr id="2050" name="Picture 2"/>
          <p:cNvPicPr>
            <a:picLocks noChangeAspect="1" noChangeArrowheads="1"/>
          </p:cNvPicPr>
          <p:nvPr/>
        </p:nvPicPr>
        <p:blipFill>
          <a:blip r:embed="rId8"/>
          <a:srcRect/>
          <a:stretch>
            <a:fillRect/>
          </a:stretch>
        </p:blipFill>
        <p:spPr bwMode="auto">
          <a:xfrm>
            <a:off x="2438400" y="1828800"/>
            <a:ext cx="4240213" cy="4159250"/>
          </a:xfrm>
          <a:prstGeom prst="rect">
            <a:avLst/>
          </a:prstGeom>
          <a:noFill/>
          <a:ln w="9525">
            <a:noFill/>
            <a:miter lim="800000"/>
            <a:headEnd/>
            <a:tailEnd/>
          </a:ln>
        </p:spPr>
      </p:pic>
      <p:sp>
        <p:nvSpPr>
          <p:cNvPr id="9" name="Cloud Callout 8"/>
          <p:cNvSpPr/>
          <p:nvPr/>
        </p:nvSpPr>
        <p:spPr>
          <a:xfrm>
            <a:off x="6477000" y="4191000"/>
            <a:ext cx="2667000" cy="1524000"/>
          </a:xfrm>
          <a:prstGeom prst="cloudCallout">
            <a:avLst>
              <a:gd name="adj1" fmla="val -100017"/>
              <a:gd name="adj2" fmla="val -21786"/>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lang="en-NZ" sz="2400" b="1" dirty="0"/>
              <a:t>HALT</a:t>
            </a:r>
            <a:r>
              <a:rPr lang="en-NZ" sz="2400" dirty="0"/>
              <a:t> until B is free</a:t>
            </a:r>
          </a:p>
        </p:txBody>
      </p:sp>
      <p:sp>
        <p:nvSpPr>
          <p:cNvPr id="11" name="Cloud Callout 10"/>
          <p:cNvSpPr/>
          <p:nvPr/>
        </p:nvSpPr>
        <p:spPr>
          <a:xfrm>
            <a:off x="5943600" y="1600200"/>
            <a:ext cx="2667000" cy="1524000"/>
          </a:xfrm>
          <a:prstGeom prst="cloudCallout">
            <a:avLst>
              <a:gd name="adj1" fmla="val -91037"/>
              <a:gd name="adj2" fmla="val 66785"/>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lang="en-NZ" sz="2400" b="1" dirty="0"/>
              <a:t>HALT</a:t>
            </a:r>
            <a:r>
              <a:rPr lang="en-NZ" sz="2400" dirty="0"/>
              <a:t> until C is free</a:t>
            </a:r>
          </a:p>
        </p:txBody>
      </p:sp>
      <p:sp>
        <p:nvSpPr>
          <p:cNvPr id="12" name="Cloud Callout 11"/>
          <p:cNvSpPr/>
          <p:nvPr/>
        </p:nvSpPr>
        <p:spPr>
          <a:xfrm>
            <a:off x="228600" y="1524000"/>
            <a:ext cx="2667000" cy="1524000"/>
          </a:xfrm>
          <a:prstGeom prst="cloudCallout">
            <a:avLst>
              <a:gd name="adj1" fmla="val 91820"/>
              <a:gd name="adj2" fmla="val 56785"/>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lang="en-NZ" sz="2400" b="1" dirty="0"/>
              <a:t>HALT</a:t>
            </a:r>
            <a:r>
              <a:rPr lang="en-NZ" sz="2400" dirty="0"/>
              <a:t> until D is free</a:t>
            </a:r>
          </a:p>
        </p:txBody>
      </p:sp>
      <p:sp>
        <p:nvSpPr>
          <p:cNvPr id="13" name="Cloud Callout 12"/>
          <p:cNvSpPr/>
          <p:nvPr/>
        </p:nvSpPr>
        <p:spPr>
          <a:xfrm>
            <a:off x="609600" y="4648200"/>
            <a:ext cx="2667000" cy="1524000"/>
          </a:xfrm>
          <a:prstGeom prst="cloudCallout">
            <a:avLst>
              <a:gd name="adj1" fmla="val 75494"/>
              <a:gd name="adj2" fmla="val -56073"/>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lang="en-NZ" sz="2400" b="1" dirty="0"/>
              <a:t>HALT</a:t>
            </a:r>
            <a:r>
              <a:rPr lang="en-NZ" sz="2400" dirty="0"/>
              <a:t> until A  is free</a:t>
            </a:r>
          </a:p>
        </p:txBody>
      </p:sp>
      <p:sp>
        <p:nvSpPr>
          <p:cNvPr id="14" name="Title 1"/>
          <p:cNvSpPr txBox="1">
            <a:spLocks/>
          </p:cNvSpPr>
          <p:nvPr/>
        </p:nvSpPr>
        <p:spPr>
          <a:xfrm>
            <a:off x="1981200" y="76200"/>
            <a:ext cx="4495800" cy="533400"/>
          </a:xfrm>
          <a:prstGeom prst="rect">
            <a:avLst/>
          </a:prstGeom>
        </p:spPr>
        <p:style>
          <a:lnRef idx="3">
            <a:schemeClr val="lt1"/>
          </a:lnRef>
          <a:fillRef idx="1">
            <a:schemeClr val="accent2"/>
          </a:fillRef>
          <a:effectRef idx="1">
            <a:schemeClr val="accent2"/>
          </a:effectRef>
          <a:fontRef idx="minor">
            <a:schemeClr val="lt1"/>
          </a:fontRef>
        </p:style>
        <p:txBody>
          <a:bodyPr vert="horz" rtlCol="0" anchor="ctr">
            <a:normAutofit/>
            <a:scene3d>
              <a:camera prst="orthographicFront"/>
              <a:lightRig rig="soft" dir="t"/>
            </a:scene3d>
            <a:sp3d prstMaterial="softEdge">
              <a:bevelT w="25400" h="25400"/>
            </a:sp3d>
          </a:bodyPr>
          <a:lstStyle/>
          <a:p>
            <a:pPr lvl="0" algn="ctr">
              <a:spcBef>
                <a:spcPct val="0"/>
              </a:spcBef>
              <a:defRPr/>
            </a:pPr>
            <a:r>
              <a:rPr lang="en-US" sz="2800" b="1" dirty="0">
                <a:solidFill>
                  <a:schemeClr val="bg1"/>
                </a:solidFill>
                <a:effectLst>
                  <a:outerShdw blurRad="38100" dist="38100" dir="2700000" algn="tl">
                    <a:srgbClr val="000000">
                      <a:alpha val="43137"/>
                    </a:srgbClr>
                  </a:outerShdw>
                </a:effectLst>
                <a:latin typeface="Calibri" pitchFamily="34" charset="0"/>
              </a:rPr>
              <a:t>Actual Deadlock</a:t>
            </a:r>
            <a:endParaRPr kumimoji="0" lang="en-US" sz="280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Calibri" pitchFamily="34" charset="0"/>
              <a:ea typeface="+mn-ea"/>
              <a:cs typeface="+mn-cs"/>
            </a:endParaRPr>
          </a:p>
        </p:txBody>
      </p:sp>
    </p:spTree>
    <p:extLst>
      <p:ext uri="{BB962C8B-B14F-4D97-AF65-F5344CB8AC3E}">
        <p14:creationId xmlns="" xmlns:p14="http://schemas.microsoft.com/office/powerpoint/2010/main" val="1110164124"/>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2050"/>
                                        </p:tgtEl>
                                        <p:attrNameLst>
                                          <p:attrName>style.visibility</p:attrName>
                                        </p:attrNameLst>
                                      </p:cBhvr>
                                      <p:to>
                                        <p:strVal val="hidden"/>
                                      </p:to>
                                    </p:set>
                                  </p:childTnLst>
                                </p:cTn>
                              </p:par>
                            </p:childTnLst>
                          </p:cTn>
                        </p:par>
                        <p:par>
                          <p:cTn id="7" fill="hold">
                            <p:stCondLst>
                              <p:cond delay="0"/>
                            </p:stCondLst>
                            <p:childTnLst>
                              <p:par>
                                <p:cTn id="8" presetID="0" presetClass="path" presetSubtype="0" accel="50000" decel="50000" fill="hold" nodeType="afterEffect">
                                  <p:stCondLst>
                                    <p:cond delay="500"/>
                                  </p:stCondLst>
                                  <p:childTnLst>
                                    <p:animMotion origin="layout" path="M 2.77778E-7 -2.72895E-6 L 0.00434 -0.0592 " pathEditMode="relative" rAng="0" ptsTypes="AA">
                                      <p:cBhvr>
                                        <p:cTn id="9" dur="2000" fill="hold"/>
                                        <p:tgtEl>
                                          <p:spTgt spid="1028"/>
                                        </p:tgtEl>
                                        <p:attrNameLst>
                                          <p:attrName>ppt_x</p:attrName>
                                          <p:attrName>ppt_y</p:attrName>
                                        </p:attrNameLst>
                                      </p:cBhvr>
                                      <p:rCtr x="200" y="-3000"/>
                                    </p:animMotion>
                                  </p:childTnLst>
                                </p:cTn>
                              </p:par>
                              <p:par>
                                <p:cTn id="10" presetID="0" presetClass="path" presetSubtype="0" accel="50000" decel="50000" fill="hold" nodeType="withEffect">
                                  <p:stCondLst>
                                    <p:cond delay="0"/>
                                  </p:stCondLst>
                                  <p:childTnLst>
                                    <p:animMotion origin="layout" path="M 0.00851 -1.21184E-6 L -0.04965 -0.00555 " pathEditMode="relative" rAng="0" ptsTypes="AA">
                                      <p:cBhvr>
                                        <p:cTn id="11" dur="2000" fill="hold"/>
                                        <p:tgtEl>
                                          <p:spTgt spid="1029"/>
                                        </p:tgtEl>
                                        <p:attrNameLst>
                                          <p:attrName>ppt_x</p:attrName>
                                          <p:attrName>ppt_y</p:attrName>
                                        </p:attrNameLst>
                                      </p:cBhvr>
                                      <p:rCtr x="-2900" y="-300"/>
                                    </p:animMotion>
                                  </p:childTnLst>
                                </p:cTn>
                              </p:par>
                              <p:par>
                                <p:cTn id="12" presetID="0" presetClass="path" presetSubtype="0" accel="50000" decel="50000" fill="hold" nodeType="withEffect">
                                  <p:stCondLst>
                                    <p:cond delay="0"/>
                                  </p:stCondLst>
                                  <p:childTnLst>
                                    <p:animMotion origin="layout" path="M 5.55556E-7 -1.84089E-6 L 5.55556E-7 0.05551 " pathEditMode="relative" ptsTypes="AA">
                                      <p:cBhvr>
                                        <p:cTn id="13" dur="2000" fill="hold"/>
                                        <p:tgtEl>
                                          <p:spTgt spid="1027"/>
                                        </p:tgtEl>
                                        <p:attrNameLst>
                                          <p:attrName>ppt_x</p:attrName>
                                          <p:attrName>ppt_y</p:attrName>
                                        </p:attrNameLst>
                                      </p:cBhvr>
                                    </p:animMotion>
                                  </p:childTnLst>
                                </p:cTn>
                              </p:par>
                              <p:par>
                                <p:cTn id="14" presetID="0" presetClass="path" presetSubtype="0" accel="50000" decel="50000" fill="hold" nodeType="withEffect">
                                  <p:stCondLst>
                                    <p:cond delay="0"/>
                                  </p:stCondLst>
                                  <p:childTnLst>
                                    <p:animMotion origin="layout" path="M 1.11111E-6 4.51434E-6 L 0.04167 4.51434E-6 " pathEditMode="relative" ptsTypes="AA">
                                      <p:cBhvr>
                                        <p:cTn id="15" dur="2000" fill="hold"/>
                                        <p:tgtEl>
                                          <p:spTgt spid="1030"/>
                                        </p:tgtEl>
                                        <p:attrNameLst>
                                          <p:attrName>ppt_x</p:attrName>
                                          <p:attrName>ppt_y</p:attrName>
                                        </p:attrNameLst>
                                      </p:cBhvr>
                                    </p:animMotion>
                                  </p:childTnLst>
                                </p:cTn>
                              </p:par>
                            </p:childTnLst>
                          </p:cTn>
                        </p:par>
                        <p:par>
                          <p:cTn id="16" fill="hold">
                            <p:stCondLst>
                              <p:cond delay="2500"/>
                            </p:stCondLst>
                            <p:childTnLst>
                              <p:par>
                                <p:cTn id="17" presetID="22" presetClass="entr" presetSubtype="8" fill="hold" grpId="0" nodeType="afterEffect">
                                  <p:stCondLst>
                                    <p:cond delay="100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p:stCondLst>
                              <p:cond delay="45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par>
                          <p:cTn id="28" fill="hold">
                            <p:stCondLst>
                              <p:cond delay="5000"/>
                            </p:stCondLst>
                            <p:childTnLst>
                              <p:par>
                                <p:cTn id="29" presetID="22" presetClass="entr" presetSubtype="8"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066800"/>
            <a:ext cx="5105400" cy="5105400"/>
          </a:xfrm>
        </p:spPr>
        <p:style>
          <a:lnRef idx="2">
            <a:schemeClr val="accent2"/>
          </a:lnRef>
          <a:fillRef idx="1">
            <a:schemeClr val="lt1"/>
          </a:fillRef>
          <a:effectRef idx="0">
            <a:schemeClr val="accent2"/>
          </a:effectRef>
          <a:fontRef idx="minor">
            <a:schemeClr val="dk1"/>
          </a:fontRef>
        </p:style>
        <p:txBody>
          <a:bodyPr>
            <a:normAutofit/>
          </a:bodyPr>
          <a:lstStyle/>
          <a:p>
            <a:r>
              <a:rPr lang="en-NZ" sz="2400" b="1" i="1" dirty="0">
                <a:latin typeface="Calibri" pitchFamily="34" charset="0"/>
              </a:rPr>
              <a:t>But </a:t>
            </a:r>
            <a:r>
              <a:rPr lang="en-NZ" sz="2400" dirty="0">
                <a:latin typeface="Calibri" pitchFamily="34" charset="0"/>
              </a:rPr>
              <a:t>if all four cars ignore the rules and proceed (cautiously) into the intersection at the same time, then </a:t>
            </a:r>
            <a:r>
              <a:rPr lang="en-NZ" sz="2400" b="1" dirty="0">
                <a:latin typeface="Calibri" pitchFamily="34" charset="0"/>
              </a:rPr>
              <a:t>each car seizes one resource </a:t>
            </a:r>
            <a:r>
              <a:rPr lang="en-NZ" sz="2400" dirty="0">
                <a:latin typeface="Calibri" pitchFamily="34" charset="0"/>
              </a:rPr>
              <a:t>(one quadrant) but cannot proceed because the required second resource has already been seized by another car.</a:t>
            </a:r>
          </a:p>
          <a:p>
            <a:endParaRPr lang="en-NZ" sz="2400" dirty="0">
              <a:latin typeface="Calibri" pitchFamily="34" charset="0"/>
            </a:endParaRPr>
          </a:p>
          <a:p>
            <a:r>
              <a:rPr lang="en-NZ" sz="2400" dirty="0">
                <a:latin typeface="Calibri" pitchFamily="34" charset="0"/>
              </a:rPr>
              <a:t>This is an actual deadlock.</a:t>
            </a:r>
          </a:p>
          <a:p>
            <a:endParaRPr lang="en-NZ" sz="2400" dirty="0">
              <a:latin typeface="Calibri" pitchFamily="34" charset="0"/>
            </a:endParaRPr>
          </a:p>
          <a:p>
            <a:endParaRPr lang="en-US" sz="2400" dirty="0">
              <a:latin typeface="Calibri" pitchFamily="34" charset="0"/>
            </a:endParaRPr>
          </a:p>
        </p:txBody>
      </p:sp>
      <p:sp>
        <p:nvSpPr>
          <p:cNvPr id="5" name="Title 1"/>
          <p:cNvSpPr txBox="1">
            <a:spLocks/>
          </p:cNvSpPr>
          <p:nvPr/>
        </p:nvSpPr>
        <p:spPr>
          <a:xfrm>
            <a:off x="2209800" y="76200"/>
            <a:ext cx="4495800" cy="609600"/>
          </a:xfrm>
          <a:prstGeom prst="rect">
            <a:avLst/>
          </a:prstGeom>
        </p:spPr>
        <p:style>
          <a:lnRef idx="3">
            <a:schemeClr val="lt1"/>
          </a:lnRef>
          <a:fillRef idx="1">
            <a:schemeClr val="accent2"/>
          </a:fillRef>
          <a:effectRef idx="1">
            <a:schemeClr val="accent2"/>
          </a:effectRef>
          <a:fontRef idx="minor">
            <a:schemeClr val="lt1"/>
          </a:fontRef>
        </p:style>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bg1"/>
                </a:solidFill>
                <a:uLnTx/>
                <a:uFillTx/>
                <a:latin typeface="Calibri" pitchFamily="34" charset="0"/>
                <a:ea typeface="+mn-ea"/>
                <a:cs typeface="+mn-cs"/>
              </a:rPr>
              <a:t>Actual Deadlock</a:t>
            </a:r>
          </a:p>
        </p:txBody>
      </p:sp>
    </p:spTree>
    <p:extLst>
      <p:ext uri="{BB962C8B-B14F-4D97-AF65-F5344CB8AC3E}">
        <p14:creationId xmlns="" xmlns:p14="http://schemas.microsoft.com/office/powerpoint/2010/main" val="3762913101"/>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46038"/>
            <a:ext cx="8153400" cy="411162"/>
          </a:xfrm>
        </p:spPr>
        <p:style>
          <a:lnRef idx="3">
            <a:schemeClr val="lt1"/>
          </a:lnRef>
          <a:fillRef idx="1">
            <a:schemeClr val="accent2"/>
          </a:fillRef>
          <a:effectRef idx="1">
            <a:schemeClr val="accent2"/>
          </a:effectRef>
          <a:fontRef idx="minor">
            <a:schemeClr val="lt1"/>
          </a:fontRef>
        </p:style>
        <p:txBody>
          <a:bodyPr>
            <a:normAutofit fontScale="90000"/>
          </a:bodyPr>
          <a:lstStyle/>
          <a:p>
            <a:pPr algn="ctr"/>
            <a:r>
              <a:rPr lang="en-US" sz="2800" b="1" dirty="0">
                <a:solidFill>
                  <a:schemeClr val="bg1"/>
                </a:solidFill>
                <a:effectLst>
                  <a:outerShdw blurRad="38100" dist="38100" dir="2700000" algn="tl">
                    <a:srgbClr val="000000">
                      <a:alpha val="43137"/>
                    </a:srgbClr>
                  </a:outerShdw>
                </a:effectLst>
                <a:latin typeface="Calibri" pitchFamily="34" charset="0"/>
                <a:cs typeface="Calibri" pitchFamily="34" charset="0"/>
              </a:rPr>
              <a:t>Conditions for possible Deadlock</a:t>
            </a:r>
          </a:p>
        </p:txBody>
      </p:sp>
      <p:sp>
        <p:nvSpPr>
          <p:cNvPr id="21507" name="Content Placeholder 2"/>
          <p:cNvSpPr>
            <a:spLocks noGrp="1"/>
          </p:cNvSpPr>
          <p:nvPr>
            <p:ph idx="1"/>
          </p:nvPr>
        </p:nvSpPr>
        <p:spPr>
          <a:xfrm>
            <a:off x="0" y="990600"/>
            <a:ext cx="9067800" cy="5867400"/>
          </a:xfrm>
        </p:spPr>
        <p:style>
          <a:lnRef idx="2">
            <a:schemeClr val="accent2"/>
          </a:lnRef>
          <a:fillRef idx="1">
            <a:schemeClr val="lt1"/>
          </a:fillRef>
          <a:effectRef idx="0">
            <a:schemeClr val="accent2"/>
          </a:effectRef>
          <a:fontRef idx="minor">
            <a:schemeClr val="dk1"/>
          </a:fontRef>
        </p:style>
        <p:txBody>
          <a:bodyPr>
            <a:noAutofit/>
          </a:bodyPr>
          <a:lstStyle/>
          <a:p>
            <a:pPr>
              <a:buNone/>
            </a:pPr>
            <a:r>
              <a:rPr lang="en-US" sz="2000" b="1" dirty="0">
                <a:latin typeface="Calibri" pitchFamily="34" charset="0"/>
                <a:cs typeface="Calibri" pitchFamily="34" charset="0"/>
              </a:rPr>
              <a:t>(1) Mutual exclusion:-</a:t>
            </a:r>
          </a:p>
          <a:p>
            <a:pPr lvl="1"/>
            <a:r>
              <a:rPr lang="en-US" sz="2000" dirty="0">
                <a:latin typeface="Calibri" pitchFamily="34" charset="0"/>
                <a:cs typeface="Calibri" pitchFamily="34" charset="0"/>
              </a:rPr>
              <a:t>Only one process may use a resource at a time.</a:t>
            </a:r>
          </a:p>
          <a:p>
            <a:pPr lvl="1"/>
            <a:r>
              <a:rPr lang="en-US" sz="2000" dirty="0">
                <a:latin typeface="Calibri" pitchFamily="34" charset="0"/>
              </a:rPr>
              <a:t>No process may access a resource unit that has been allocated to another process.</a:t>
            </a:r>
            <a:endParaRPr lang="en-US" sz="2000" dirty="0">
              <a:latin typeface="Calibri" pitchFamily="34" charset="0"/>
              <a:cs typeface="Calibri" pitchFamily="34" charset="0"/>
            </a:endParaRPr>
          </a:p>
          <a:p>
            <a:pPr>
              <a:buNone/>
            </a:pPr>
            <a:r>
              <a:rPr lang="en-US" sz="2000" b="1" dirty="0">
                <a:latin typeface="Calibri" pitchFamily="34" charset="0"/>
                <a:cs typeface="Calibri" pitchFamily="34" charset="0"/>
              </a:rPr>
              <a:t>(2)Hold-and-wait:-</a:t>
            </a:r>
          </a:p>
          <a:p>
            <a:pPr lvl="1"/>
            <a:r>
              <a:rPr lang="en-US" sz="2000" dirty="0">
                <a:latin typeface="Calibri" pitchFamily="34" charset="0"/>
                <a:cs typeface="Calibri" pitchFamily="34" charset="0"/>
              </a:rPr>
              <a:t>A process may hold allocated resources while awaiting assignment of other resources.</a:t>
            </a:r>
          </a:p>
          <a:p>
            <a:pPr>
              <a:buNone/>
            </a:pPr>
            <a:r>
              <a:rPr lang="en-NZ" sz="2000" b="1" dirty="0">
                <a:latin typeface="Calibri" pitchFamily="34" charset="0"/>
                <a:cs typeface="Calibri" pitchFamily="34" charset="0"/>
              </a:rPr>
              <a:t>(3)No pre-emption:-</a:t>
            </a:r>
          </a:p>
          <a:p>
            <a:pPr lvl="1"/>
            <a:r>
              <a:rPr lang="en-NZ" sz="2000" dirty="0">
                <a:latin typeface="Calibri" pitchFamily="34" charset="0"/>
                <a:cs typeface="Calibri" pitchFamily="34" charset="0"/>
              </a:rPr>
              <a:t>No resource can be forcibly removed form a process holding it.</a:t>
            </a:r>
          </a:p>
          <a:p>
            <a:r>
              <a:rPr lang="en-US" sz="2000" dirty="0">
                <a:latin typeface="Calibri" pitchFamily="34" charset="0"/>
              </a:rPr>
              <a:t>In many ways these conditions are quite desirable. </a:t>
            </a:r>
          </a:p>
          <a:p>
            <a:r>
              <a:rPr lang="en-US" sz="2000" dirty="0">
                <a:latin typeface="Calibri" pitchFamily="34" charset="0"/>
              </a:rPr>
              <a:t>For example, mutual exclusion is needed to ensure consistency of results and the integrity of a database.</a:t>
            </a:r>
          </a:p>
          <a:p>
            <a:r>
              <a:rPr lang="en-US" sz="2000" dirty="0">
                <a:latin typeface="Calibri" pitchFamily="34" charset="0"/>
              </a:rPr>
              <a:t>Similarly, preemption should not be done arbitrarily. </a:t>
            </a:r>
          </a:p>
          <a:p>
            <a:r>
              <a:rPr lang="en-US" sz="2000" dirty="0">
                <a:latin typeface="Calibri" pitchFamily="34" charset="0"/>
              </a:rPr>
              <a:t>For example, when data resources are involved, preemption must be supported by a rollback recovery mechanism.</a:t>
            </a:r>
            <a:endParaRPr lang="en-US" sz="2000" dirty="0">
              <a:latin typeface="Calibri" pitchFamily="34" charset="0"/>
              <a:cs typeface="Calibri" pitchFamily="34" charset="0"/>
            </a:endParaRPr>
          </a:p>
          <a:p>
            <a:r>
              <a:rPr lang="en-US" sz="2000" dirty="0">
                <a:latin typeface="Calibri" pitchFamily="34" charset="0"/>
                <a:cs typeface="Calibri" pitchFamily="34" charset="0"/>
              </a:rPr>
              <a:t>All three must be present for deadlock to occur.</a:t>
            </a:r>
          </a:p>
          <a:p>
            <a:endParaRPr lang="en-US" sz="2000" dirty="0">
              <a:latin typeface="Calibri" pitchFamily="34" charset="0"/>
              <a:cs typeface="Calibri" pitchFamily="34" charset="0"/>
            </a:endParaRPr>
          </a:p>
        </p:txBody>
      </p:sp>
    </p:spTree>
    <p:extLst>
      <p:ext uri="{BB962C8B-B14F-4D97-AF65-F5344CB8AC3E}">
        <p14:creationId xmlns="" xmlns:p14="http://schemas.microsoft.com/office/powerpoint/2010/main" val="2547957329"/>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0"/>
            <a:ext cx="8229600" cy="487362"/>
          </a:xfrm>
        </p:spPr>
        <p:style>
          <a:lnRef idx="3">
            <a:schemeClr val="lt1"/>
          </a:lnRef>
          <a:fillRef idx="1">
            <a:schemeClr val="accent2"/>
          </a:fillRef>
          <a:effectRef idx="1">
            <a:schemeClr val="accent2"/>
          </a:effectRef>
          <a:fontRef idx="minor">
            <a:schemeClr val="lt1"/>
          </a:fontRef>
        </p:style>
        <p:txBody>
          <a:bodyPr>
            <a:normAutofit fontScale="90000"/>
          </a:bodyPr>
          <a:lstStyle/>
          <a:p>
            <a:pPr algn="ctr"/>
            <a:r>
              <a:rPr lang="en-US" sz="2800" b="1" dirty="0">
                <a:solidFill>
                  <a:schemeClr val="bg1"/>
                </a:solidFill>
                <a:effectLst>
                  <a:outerShdw blurRad="38100" dist="38100" dir="2700000" algn="tl">
                    <a:srgbClr val="000000">
                      <a:alpha val="43137"/>
                    </a:srgbClr>
                  </a:outerShdw>
                </a:effectLst>
                <a:latin typeface="Calibri" pitchFamily="34" charset="0"/>
                <a:cs typeface="Calibri" pitchFamily="34" charset="0"/>
              </a:rPr>
              <a:t>Actual Deadlock Requires …</a:t>
            </a:r>
          </a:p>
        </p:txBody>
      </p:sp>
      <p:sp>
        <p:nvSpPr>
          <p:cNvPr id="22531" name="Content Placeholder 2"/>
          <p:cNvSpPr>
            <a:spLocks noGrp="1"/>
          </p:cNvSpPr>
          <p:nvPr>
            <p:ph idx="1"/>
          </p:nvPr>
        </p:nvSpPr>
        <p:spPr>
          <a:xfrm>
            <a:off x="0" y="533400"/>
            <a:ext cx="9067800" cy="4114800"/>
          </a:xfrm>
        </p:spPr>
        <p:style>
          <a:lnRef idx="2">
            <a:schemeClr val="accent2"/>
          </a:lnRef>
          <a:fillRef idx="1">
            <a:schemeClr val="lt1"/>
          </a:fillRef>
          <a:effectRef idx="0">
            <a:schemeClr val="accent2"/>
          </a:effectRef>
          <a:fontRef idx="minor">
            <a:schemeClr val="dk1"/>
          </a:fontRef>
        </p:style>
        <p:txBody>
          <a:bodyPr>
            <a:noAutofit/>
          </a:bodyPr>
          <a:lstStyle/>
          <a:p>
            <a:pPr>
              <a:buFont typeface="Arial" charset="0"/>
              <a:buNone/>
            </a:pPr>
            <a:r>
              <a:rPr lang="en-US" sz="2000" dirty="0">
                <a:latin typeface="Calibri" pitchFamily="34" charset="0"/>
                <a:cs typeface="Calibri" pitchFamily="34" charset="0"/>
              </a:rPr>
              <a:t>All previous 3 conditions plus:</a:t>
            </a:r>
          </a:p>
          <a:p>
            <a:pPr>
              <a:buNone/>
            </a:pPr>
            <a:r>
              <a:rPr lang="en-US" sz="2000" b="1" dirty="0">
                <a:latin typeface="Calibri" pitchFamily="34" charset="0"/>
                <a:cs typeface="Calibri" pitchFamily="34" charset="0"/>
              </a:rPr>
              <a:t>(4) Circular wait:-</a:t>
            </a:r>
          </a:p>
          <a:p>
            <a:r>
              <a:rPr lang="en-US" sz="2000" dirty="0">
                <a:latin typeface="Calibri" pitchFamily="34" charset="0"/>
                <a:cs typeface="Calibri" pitchFamily="34" charset="0"/>
              </a:rPr>
              <a:t>A closed chain of processes exists, such that each process holds at least one resource needed by the next process in the chain.</a:t>
            </a:r>
          </a:p>
          <a:p>
            <a:r>
              <a:rPr lang="en-NZ" sz="2000" dirty="0">
                <a:latin typeface="Calibri" pitchFamily="34" charset="0"/>
                <a:cs typeface="Calibri" pitchFamily="34" charset="0"/>
              </a:rPr>
              <a:t>This is actually a potential consequence of the first three.</a:t>
            </a:r>
          </a:p>
          <a:p>
            <a:r>
              <a:rPr lang="en-NZ" sz="2000" dirty="0">
                <a:latin typeface="Calibri" pitchFamily="34" charset="0"/>
                <a:cs typeface="Calibri" pitchFamily="34" charset="0"/>
              </a:rPr>
              <a:t>Given that the first three conditions exist, a sequence of events may occur that lead to an unresolvable circular wait. </a:t>
            </a:r>
          </a:p>
          <a:p>
            <a:r>
              <a:rPr lang="en-NZ" sz="2000" dirty="0">
                <a:latin typeface="Calibri" pitchFamily="34" charset="0"/>
                <a:cs typeface="Calibri" pitchFamily="34" charset="0"/>
              </a:rPr>
              <a:t>The unresolvable circular wait is in fact the definition of deadlock.</a:t>
            </a:r>
          </a:p>
          <a:p>
            <a:pPr lvl="1">
              <a:buFontTx/>
              <a:buChar char="•"/>
            </a:pPr>
            <a:r>
              <a:rPr lang="en-NZ" sz="2000" dirty="0">
                <a:latin typeface="Calibri" pitchFamily="34" charset="0"/>
                <a:cs typeface="Calibri" pitchFamily="34" charset="0"/>
              </a:rPr>
              <a:t> The circular wait listed as condition 4 is unresolvable because the first three conditions hold.</a:t>
            </a:r>
          </a:p>
          <a:p>
            <a:pPr lvl="1">
              <a:buFontTx/>
              <a:buChar char="•"/>
            </a:pPr>
            <a:r>
              <a:rPr lang="en-NZ" sz="2000" dirty="0">
                <a:latin typeface="Calibri" pitchFamily="34" charset="0"/>
                <a:cs typeface="Calibri" pitchFamily="34" charset="0"/>
              </a:rPr>
              <a:t> Thus, the four conditions, taken together, constitute necessary and sufficient conditions for deadlock.</a:t>
            </a:r>
            <a:endParaRPr lang="en-US" sz="2000" dirty="0">
              <a:latin typeface="Calibri" pitchFamily="34" charset="0"/>
              <a:cs typeface="Calibri" pitchFamily="34" charset="0"/>
            </a:endParaRPr>
          </a:p>
          <a:p>
            <a:pPr lvl="1"/>
            <a:endParaRPr lang="en-US" sz="2000" dirty="0">
              <a:latin typeface="Calibri" pitchFamily="34" charset="0"/>
              <a:cs typeface="Calibri" pitchFamily="34" charset="0"/>
            </a:endParaRPr>
          </a:p>
          <a:p>
            <a:endParaRPr lang="en-US" sz="2000" dirty="0">
              <a:latin typeface="Calibri" pitchFamily="34" charset="0"/>
              <a:cs typeface="Calibri" pitchFamily="34" charset="0"/>
            </a:endParaRPr>
          </a:p>
        </p:txBody>
      </p:sp>
      <p:pic>
        <p:nvPicPr>
          <p:cNvPr id="3074" name="Picture 2"/>
          <p:cNvPicPr>
            <a:picLocks noChangeAspect="1" noChangeArrowheads="1"/>
          </p:cNvPicPr>
          <p:nvPr/>
        </p:nvPicPr>
        <p:blipFill>
          <a:blip r:embed="rId3"/>
          <a:srcRect/>
          <a:stretch>
            <a:fillRect/>
          </a:stretch>
        </p:blipFill>
        <p:spPr bwMode="auto">
          <a:xfrm>
            <a:off x="0" y="4724400"/>
            <a:ext cx="9144000" cy="1828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1733995548"/>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928670"/>
            <a:ext cx="6643734" cy="4500594"/>
          </a:xfrm>
        </p:spPr>
        <p:style>
          <a:lnRef idx="2">
            <a:schemeClr val="accent5"/>
          </a:lnRef>
          <a:fillRef idx="1">
            <a:schemeClr val="lt1"/>
          </a:fillRef>
          <a:effectRef idx="0">
            <a:schemeClr val="accent5"/>
          </a:effectRef>
          <a:fontRef idx="minor">
            <a:schemeClr val="dk1"/>
          </a:fontRef>
        </p:style>
        <p:txBody>
          <a:bodyPr>
            <a:normAutofit/>
          </a:bodyPr>
          <a:lstStyle/>
          <a:p>
            <a:pPr>
              <a:buClr>
                <a:schemeClr val="accent5">
                  <a:lumMod val="75000"/>
                </a:schemeClr>
              </a:buClr>
              <a:defRPr/>
            </a:pPr>
            <a:endParaRPr lang="en-NZ" b="1" dirty="0">
              <a:solidFill>
                <a:schemeClr val="accent1">
                  <a:lumMod val="75000"/>
                </a:schemeClr>
              </a:solidFill>
              <a:latin typeface="Calibri" pitchFamily="34" charset="0"/>
            </a:endParaRPr>
          </a:p>
          <a:p>
            <a:pPr>
              <a:buClr>
                <a:schemeClr val="accent5">
                  <a:lumMod val="75000"/>
                </a:schemeClr>
              </a:buClr>
              <a:defRPr/>
            </a:pPr>
            <a:r>
              <a:rPr lang="en-NZ" dirty="0" smtClean="0">
                <a:solidFill>
                  <a:schemeClr val="tx1"/>
                </a:solidFill>
                <a:latin typeface="Calibri" pitchFamily="34" charset="0"/>
              </a:rPr>
              <a:t>Principles of  Deadlock</a:t>
            </a:r>
            <a:endParaRPr lang="en-NZ" dirty="0">
              <a:solidFill>
                <a:schemeClr val="tx1"/>
              </a:solidFill>
              <a:latin typeface="Calibri" pitchFamily="34" charset="0"/>
            </a:endParaRPr>
          </a:p>
          <a:p>
            <a:pPr>
              <a:buClr>
                <a:schemeClr val="accent5">
                  <a:lumMod val="75000"/>
                </a:schemeClr>
              </a:buClr>
              <a:defRPr/>
            </a:pPr>
            <a:r>
              <a:rPr lang="en-NZ" b="1" dirty="0" smtClean="0">
                <a:solidFill>
                  <a:schemeClr val="tx1"/>
                </a:solidFill>
                <a:latin typeface="Calibri" pitchFamily="34" charset="0"/>
              </a:rPr>
              <a:t>Deadlock Prevention</a:t>
            </a:r>
          </a:p>
          <a:p>
            <a:pPr>
              <a:buClr>
                <a:schemeClr val="accent5">
                  <a:lumMod val="75000"/>
                </a:schemeClr>
              </a:buClr>
              <a:defRPr/>
            </a:pPr>
            <a:r>
              <a:rPr lang="en-NZ" dirty="0" smtClean="0">
                <a:solidFill>
                  <a:schemeClr val="tx1"/>
                </a:solidFill>
                <a:latin typeface="Calibri" pitchFamily="34" charset="0"/>
              </a:rPr>
              <a:t>Deadlock Avoidance</a:t>
            </a:r>
            <a:endParaRPr lang="en-NZ" dirty="0">
              <a:solidFill>
                <a:schemeClr val="tx1"/>
              </a:solidFill>
              <a:latin typeface="Calibri" pitchFamily="34" charset="0"/>
            </a:endParaRPr>
          </a:p>
          <a:p>
            <a:pPr>
              <a:buClr>
                <a:schemeClr val="accent5">
                  <a:lumMod val="75000"/>
                </a:schemeClr>
              </a:buClr>
              <a:defRPr/>
            </a:pPr>
            <a:r>
              <a:rPr lang="en-NZ" dirty="0" smtClean="0">
                <a:latin typeface="Calibri" pitchFamily="34" charset="0"/>
              </a:rPr>
              <a:t>Deadlock Detection</a:t>
            </a:r>
          </a:p>
          <a:p>
            <a:pPr>
              <a:buClr>
                <a:schemeClr val="accent5">
                  <a:lumMod val="75000"/>
                </a:schemeClr>
              </a:buClr>
              <a:defRPr/>
            </a:pPr>
            <a:r>
              <a:rPr lang="en-US" dirty="0"/>
              <a:t>Dinning philosophers problem: Solution using semaphores 	</a:t>
            </a:r>
          </a:p>
          <a:p>
            <a:pPr>
              <a:buClr>
                <a:schemeClr val="accent5">
                  <a:lumMod val="75000"/>
                </a:schemeClr>
              </a:buClr>
              <a:defRPr/>
            </a:pPr>
            <a:endParaRPr lang="en-NZ" dirty="0" smtClean="0">
              <a:latin typeface="Calibri" pitchFamily="34" charset="0"/>
            </a:endParaRPr>
          </a:p>
          <a:p>
            <a:pPr>
              <a:buClr>
                <a:schemeClr val="accent5">
                  <a:lumMod val="75000"/>
                </a:schemeClr>
              </a:buClr>
              <a:defRPr/>
            </a:pPr>
            <a:endParaRPr lang="en-NZ" dirty="0">
              <a:latin typeface="Calibri" pitchFamily="34" charset="0"/>
            </a:endParaRPr>
          </a:p>
        </p:txBody>
      </p:sp>
      <p:sp>
        <p:nvSpPr>
          <p:cNvPr id="5" name="Slide Number Placeholder 4"/>
          <p:cNvSpPr>
            <a:spLocks noGrp="1"/>
          </p:cNvSpPr>
          <p:nvPr>
            <p:ph type="sldNum" sz="quarter" idx="12"/>
          </p:nvPr>
        </p:nvSpPr>
        <p:spPr/>
        <p:txBody>
          <a:bodyPr/>
          <a:lstStyle/>
          <a:p>
            <a:fld id="{8721AD9F-4A2E-478F-ACDB-FC9429174183}" type="slidenum">
              <a:rPr lang="en-GB" smtClean="0"/>
              <a:pPr/>
              <a:t>34</a:t>
            </a:fld>
            <a:endParaRPr lang="en-GB"/>
          </a:p>
        </p:txBody>
      </p:sp>
      <p:sp>
        <p:nvSpPr>
          <p:cNvPr id="4" name="Title 1"/>
          <p:cNvSpPr txBox="1">
            <a:spLocks/>
          </p:cNvSpPr>
          <p:nvPr/>
        </p:nvSpPr>
        <p:spPr>
          <a:xfrm>
            <a:off x="1142976" y="71422"/>
            <a:ext cx="6072230" cy="500058"/>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2800" b="1" dirty="0" smtClean="0">
                <a:solidFill>
                  <a:schemeClr val="bg1">
                    <a:lumMod val="95000"/>
                  </a:schemeClr>
                </a:solidFill>
                <a:effectLst>
                  <a:outerShdw blurRad="38100" dist="38100" dir="2700000" algn="tl">
                    <a:srgbClr val="000000">
                      <a:alpha val="43137"/>
                    </a:srgbClr>
                  </a:outerShdw>
                </a:effectLst>
                <a:latin typeface="+mj-lt"/>
              </a:rPr>
              <a:t>ROADMAP - Deadlock</a:t>
            </a:r>
            <a:endParaRPr kumimoji="0" lang="en-GB" sz="2800" b="1" i="0" u="none" strike="noStrike" kern="1200" cap="none" spc="0" normalizeH="0" baseline="0" noProof="0" dirty="0">
              <a:ln>
                <a:noFill/>
              </a:ln>
              <a:solidFill>
                <a:schemeClr val="bg1">
                  <a:lumMod val="95000"/>
                </a:schemeClr>
              </a:solidFill>
              <a:effectLst>
                <a:outerShdw blurRad="38100" dist="38100" dir="2700000" algn="tl">
                  <a:srgbClr val="000000">
                    <a:alpha val="43137"/>
                  </a:srgbClr>
                </a:outerShdw>
              </a:effectLst>
              <a:uLnTx/>
              <a:uFillTx/>
              <a:latin typeface="+mj-lt"/>
              <a:ea typeface="+mn-ea"/>
              <a:cs typeface="+mn-cs"/>
            </a:endParaRPr>
          </a:p>
        </p:txBody>
      </p:sp>
      <p:sp>
        <p:nvSpPr>
          <p:cNvPr id="6" name="Right Arrow 5"/>
          <p:cNvSpPr/>
          <p:nvPr/>
        </p:nvSpPr>
        <p:spPr>
          <a:xfrm>
            <a:off x="380956" y="2276872"/>
            <a:ext cx="357190" cy="28575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39340123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990600"/>
            <a:ext cx="9067800" cy="255454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buFont typeface="Arial" pitchFamily="34" charset="0"/>
              <a:buChar char="•"/>
            </a:pPr>
            <a:r>
              <a:rPr lang="en-NZ" sz="2000" dirty="0">
                <a:latin typeface="Calibri" pitchFamily="34" charset="0"/>
                <a:cs typeface="Calibri" pitchFamily="34" charset="0"/>
              </a:rPr>
              <a:t>Deadlock prevention is strategy simply to design a system in such a way that the </a:t>
            </a:r>
          </a:p>
          <a:p>
            <a:r>
              <a:rPr lang="en-NZ" sz="2000" dirty="0">
                <a:latin typeface="Calibri" pitchFamily="34" charset="0"/>
                <a:cs typeface="Calibri" pitchFamily="34" charset="0"/>
              </a:rPr>
              <a:t>  possibility of deadlock is excluded.</a:t>
            </a:r>
          </a:p>
          <a:p>
            <a:pPr>
              <a:buFont typeface="Arial" pitchFamily="34" charset="0"/>
              <a:buChar char="•"/>
            </a:pPr>
            <a:r>
              <a:rPr lang="en-NZ" sz="2000" dirty="0">
                <a:latin typeface="Calibri" pitchFamily="34" charset="0"/>
                <a:cs typeface="Calibri" pitchFamily="34" charset="0"/>
              </a:rPr>
              <a:t>We can view deadlock prevention methods as falling into two classes. </a:t>
            </a:r>
          </a:p>
          <a:p>
            <a:pPr lvl="1">
              <a:buFontTx/>
              <a:buChar char="•"/>
            </a:pPr>
            <a:r>
              <a:rPr lang="en-NZ" sz="2000" dirty="0">
                <a:latin typeface="Calibri" pitchFamily="34" charset="0"/>
                <a:cs typeface="Calibri" pitchFamily="34" charset="0"/>
              </a:rPr>
              <a:t> I</a:t>
            </a:r>
            <a:r>
              <a:rPr lang="en-NZ" sz="2000" b="1" dirty="0">
                <a:latin typeface="Calibri" pitchFamily="34" charset="0"/>
                <a:cs typeface="Calibri" pitchFamily="34" charset="0"/>
              </a:rPr>
              <a:t>ndirect </a:t>
            </a:r>
            <a:r>
              <a:rPr lang="en-NZ" sz="2000" dirty="0">
                <a:latin typeface="Calibri" pitchFamily="34" charset="0"/>
                <a:cs typeface="Calibri" pitchFamily="34" charset="0"/>
              </a:rPr>
              <a:t>method of deadlock prevention is to prevent the occurrence of one of </a:t>
            </a:r>
          </a:p>
          <a:p>
            <a:pPr lvl="1"/>
            <a:r>
              <a:rPr lang="en-NZ" sz="2000" dirty="0">
                <a:latin typeface="Calibri" pitchFamily="34" charset="0"/>
                <a:cs typeface="Calibri" pitchFamily="34" charset="0"/>
              </a:rPr>
              <a:t>   the three necessary conditions listed previously (items 1 through 3). </a:t>
            </a:r>
          </a:p>
          <a:p>
            <a:pPr lvl="1">
              <a:buFontTx/>
              <a:buChar char="•"/>
            </a:pPr>
            <a:r>
              <a:rPr lang="en-NZ" sz="2000" b="1" dirty="0">
                <a:latin typeface="Calibri" pitchFamily="34" charset="0"/>
                <a:cs typeface="Calibri" pitchFamily="34" charset="0"/>
              </a:rPr>
              <a:t>Direct </a:t>
            </a:r>
            <a:r>
              <a:rPr lang="en-NZ" sz="2000" dirty="0">
                <a:latin typeface="Calibri" pitchFamily="34" charset="0"/>
                <a:cs typeface="Calibri" pitchFamily="34" charset="0"/>
              </a:rPr>
              <a:t>method of deadlock prevention is to prevent the occurrence of a circular </a:t>
            </a:r>
          </a:p>
          <a:p>
            <a:pPr lvl="1"/>
            <a:r>
              <a:rPr lang="en-NZ" sz="2000" dirty="0">
                <a:latin typeface="Calibri" pitchFamily="34" charset="0"/>
                <a:cs typeface="Calibri" pitchFamily="34" charset="0"/>
              </a:rPr>
              <a:t>   wait (item 4).</a:t>
            </a:r>
          </a:p>
          <a:p>
            <a:pPr>
              <a:buFont typeface="Arial" pitchFamily="34" charset="0"/>
              <a:buChar char="•"/>
            </a:pPr>
            <a:r>
              <a:rPr lang="en-NZ" sz="2000" dirty="0">
                <a:latin typeface="Calibri" pitchFamily="34" charset="0"/>
                <a:cs typeface="Calibri" pitchFamily="34" charset="0"/>
              </a:rPr>
              <a:t>We now examine techniques related to each of the four conditions.</a:t>
            </a:r>
          </a:p>
        </p:txBody>
      </p:sp>
      <p:sp>
        <p:nvSpPr>
          <p:cNvPr id="5" name="Title 1"/>
          <p:cNvSpPr txBox="1">
            <a:spLocks/>
          </p:cNvSpPr>
          <p:nvPr/>
        </p:nvSpPr>
        <p:spPr>
          <a:xfrm>
            <a:off x="457200" y="36255"/>
            <a:ext cx="8229600" cy="411162"/>
          </a:xfrm>
          <a:prstGeom prst="rect">
            <a:avLst/>
          </a:prstGeom>
        </p:spPr>
        <p:style>
          <a:lnRef idx="3">
            <a:schemeClr val="lt1"/>
          </a:lnRef>
          <a:fillRef idx="1">
            <a:schemeClr val="accent2"/>
          </a:fillRef>
          <a:effectRef idx="1">
            <a:schemeClr val="accent2"/>
          </a:effectRef>
          <a:fontRef idx="minor">
            <a:schemeClr val="lt1"/>
          </a:fontRef>
        </p:style>
        <p:txBody>
          <a:bodyPr vert="horz" rtlCol="0" anchor="ctr">
            <a:no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a:solidFill>
                  <a:schemeClr val="bg1"/>
                </a:solidFill>
                <a:effectLst>
                  <a:outerShdw blurRad="38100" dist="38100" dir="2700000" algn="tl">
                    <a:srgbClr val="000000">
                      <a:alpha val="43137"/>
                    </a:srgbClr>
                  </a:outerShdw>
                </a:effectLst>
                <a:latin typeface="Calibri" pitchFamily="34" charset="0"/>
                <a:ea typeface="+mj-ea"/>
                <a:cs typeface="Calibri" pitchFamily="34" charset="0"/>
              </a:rPr>
              <a:t>Deadlock prevention </a:t>
            </a:r>
            <a:r>
              <a:rPr lang="en-US" sz="2800" b="1" dirty="0" err="1">
                <a:solidFill>
                  <a:schemeClr val="bg1"/>
                </a:solidFill>
                <a:effectLst>
                  <a:outerShdw blurRad="38100" dist="38100" dir="2700000" algn="tl">
                    <a:srgbClr val="000000">
                      <a:alpha val="43137"/>
                    </a:srgbClr>
                  </a:outerShdw>
                </a:effectLst>
                <a:latin typeface="Calibri" pitchFamily="34" charset="0"/>
                <a:ea typeface="+mj-ea"/>
                <a:cs typeface="Calibri" pitchFamily="34" charset="0"/>
              </a:rPr>
              <a:t>Staregy</a:t>
            </a:r>
            <a:endParaRPr kumimoji="0" lang="en-US" sz="2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Calibri" pitchFamily="34" charset="0"/>
              <a:ea typeface="+mj-ea"/>
              <a:cs typeface="Calibri" pitchFamily="34" charset="0"/>
            </a:endParaRPr>
          </a:p>
        </p:txBody>
      </p:sp>
      <p:sp>
        <p:nvSpPr>
          <p:cNvPr id="6" name="Title 1"/>
          <p:cNvSpPr txBox="1">
            <a:spLocks/>
          </p:cNvSpPr>
          <p:nvPr/>
        </p:nvSpPr>
        <p:spPr>
          <a:xfrm>
            <a:off x="381000" y="3627438"/>
            <a:ext cx="7162800" cy="3349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horz" rtlCol="0" anchor="ctr">
            <a:no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b="1" dirty="0">
                <a:solidFill>
                  <a:schemeClr val="bg1"/>
                </a:solidFill>
                <a:effectLst>
                  <a:outerShdw blurRad="31750" dist="25400" dir="5400000" algn="tl" rotWithShape="0">
                    <a:srgbClr val="000000">
                      <a:alpha val="25000"/>
                    </a:srgbClr>
                  </a:outerShdw>
                </a:effectLst>
                <a:latin typeface="Calibri" pitchFamily="34" charset="0"/>
                <a:ea typeface="+mj-ea"/>
                <a:cs typeface="Calibri" pitchFamily="34" charset="0"/>
              </a:rPr>
              <a:t>Deadlock prevention Conditions 1 &amp; 2</a:t>
            </a:r>
            <a:endParaRPr kumimoji="0" lang="en-US" sz="2000" b="1" i="0" u="none" strike="noStrike" kern="1200" cap="none" spc="0" normalizeH="0" baseline="0" noProof="0" dirty="0">
              <a:ln>
                <a:noFill/>
              </a:ln>
              <a:solidFill>
                <a:schemeClr val="bg1"/>
              </a:solidFill>
              <a:effectLst>
                <a:outerShdw blurRad="31750" dist="25400" dir="5400000" algn="tl" rotWithShape="0">
                  <a:srgbClr val="000000">
                    <a:alpha val="25000"/>
                  </a:srgbClr>
                </a:outerShdw>
              </a:effectLst>
              <a:uLnTx/>
              <a:uFillTx/>
              <a:latin typeface="Calibri" pitchFamily="34" charset="0"/>
              <a:ea typeface="+mj-ea"/>
              <a:cs typeface="Calibri" pitchFamily="34" charset="0"/>
            </a:endParaRPr>
          </a:p>
        </p:txBody>
      </p:sp>
      <p:sp>
        <p:nvSpPr>
          <p:cNvPr id="7" name="Content Placeholder 1"/>
          <p:cNvSpPr>
            <a:spLocks noGrp="1"/>
          </p:cNvSpPr>
          <p:nvPr>
            <p:ph idx="1"/>
          </p:nvPr>
        </p:nvSpPr>
        <p:spPr>
          <a:xfrm>
            <a:off x="76200" y="4038600"/>
            <a:ext cx="9067800" cy="2819400"/>
          </a:xfrm>
        </p:spPr>
        <p:style>
          <a:lnRef idx="2">
            <a:schemeClr val="accent2"/>
          </a:lnRef>
          <a:fillRef idx="1">
            <a:schemeClr val="lt1"/>
          </a:fillRef>
          <a:effectRef idx="0">
            <a:schemeClr val="accent2"/>
          </a:effectRef>
          <a:fontRef idx="minor">
            <a:schemeClr val="dk1"/>
          </a:fontRef>
        </p:style>
        <p:txBody>
          <a:bodyPr>
            <a:noAutofit/>
          </a:bodyPr>
          <a:lstStyle/>
          <a:p>
            <a:pPr>
              <a:buNone/>
              <a:defRPr/>
            </a:pPr>
            <a:r>
              <a:rPr lang="en-NZ" sz="2000" b="1" u="sng" dirty="0">
                <a:latin typeface="Calibri" pitchFamily="34" charset="0"/>
                <a:cs typeface="Calibri" pitchFamily="34" charset="0"/>
              </a:rPr>
              <a:t>(1) Mutual Exclusion:-</a:t>
            </a:r>
          </a:p>
          <a:p>
            <a:pPr>
              <a:defRPr/>
            </a:pPr>
            <a:r>
              <a:rPr lang="en-NZ" sz="2000" dirty="0">
                <a:latin typeface="Calibri" pitchFamily="34" charset="0"/>
                <a:cs typeface="Calibri" pitchFamily="34" charset="0"/>
              </a:rPr>
              <a:t>The first of the four listed conditions cannot be disallowed (in general).</a:t>
            </a:r>
          </a:p>
          <a:p>
            <a:pPr>
              <a:defRPr/>
            </a:pPr>
            <a:r>
              <a:rPr lang="en-NZ" sz="2000" dirty="0">
                <a:latin typeface="Calibri" pitchFamily="34" charset="0"/>
                <a:cs typeface="Calibri" pitchFamily="34" charset="0"/>
              </a:rPr>
              <a:t> If access to a resource requires mutual exclusion, then mutual exclusion must be supported by the OS.</a:t>
            </a:r>
          </a:p>
          <a:p>
            <a:pPr>
              <a:defRPr/>
            </a:pPr>
            <a:r>
              <a:rPr lang="en-NZ" sz="2000" dirty="0">
                <a:latin typeface="Calibri" pitchFamily="34" charset="0"/>
                <a:cs typeface="Calibri" pitchFamily="34" charset="0"/>
              </a:rPr>
              <a:t> Some resources, such as files, may allow multiple accesses for reads but only exclusive access for writes. </a:t>
            </a:r>
          </a:p>
          <a:p>
            <a:pPr>
              <a:defRPr/>
            </a:pPr>
            <a:r>
              <a:rPr lang="en-NZ" sz="2000" dirty="0">
                <a:latin typeface="Calibri" pitchFamily="34" charset="0"/>
                <a:cs typeface="Calibri" pitchFamily="34" charset="0"/>
              </a:rPr>
              <a:t>Even in this case, deadlock can occur if more than one process requires write permission.</a:t>
            </a:r>
            <a:endParaRPr lang="en-US" sz="2000" b="1" dirty="0">
              <a:latin typeface="Calibri" pitchFamily="34" charset="0"/>
              <a:cs typeface="Calibri" pitchFamily="34" charset="0"/>
            </a:endParaRPr>
          </a:p>
        </p:txBody>
      </p:sp>
    </p:spTree>
    <p:extLst>
      <p:ext uri="{BB962C8B-B14F-4D97-AF65-F5344CB8AC3E}">
        <p14:creationId xmlns="" xmlns:p14="http://schemas.microsoft.com/office/powerpoint/2010/main" val="3862337199"/>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533400"/>
            <a:ext cx="7924800" cy="6248400"/>
          </a:xfrm>
        </p:spPr>
        <p:style>
          <a:lnRef idx="2">
            <a:schemeClr val="accent2"/>
          </a:lnRef>
          <a:fillRef idx="1">
            <a:schemeClr val="lt1"/>
          </a:fillRef>
          <a:effectRef idx="0">
            <a:schemeClr val="accent2"/>
          </a:effectRef>
          <a:fontRef idx="minor">
            <a:schemeClr val="dk1"/>
          </a:fontRef>
        </p:style>
        <p:txBody>
          <a:bodyPr>
            <a:noAutofit/>
          </a:bodyPr>
          <a:lstStyle/>
          <a:p>
            <a:pPr>
              <a:buNone/>
              <a:defRPr/>
            </a:pPr>
            <a:r>
              <a:rPr lang="en-US" sz="2000" b="1" u="sng" dirty="0">
                <a:latin typeface="Calibri" pitchFamily="34" charset="0"/>
                <a:cs typeface="Calibri" pitchFamily="34" charset="0"/>
              </a:rPr>
              <a:t>(2) Hold and Wait:-</a:t>
            </a:r>
          </a:p>
          <a:p>
            <a:pPr>
              <a:defRPr/>
            </a:pPr>
            <a:r>
              <a:rPr lang="en-NZ" sz="2000" dirty="0">
                <a:latin typeface="Calibri" pitchFamily="34" charset="0"/>
                <a:cs typeface="Calibri" pitchFamily="34" charset="0"/>
              </a:rPr>
              <a:t>Can be prevented by requiring that a process request all of its required resources at one time and blocking the process until all requests can be granted simultaneously. </a:t>
            </a:r>
          </a:p>
          <a:p>
            <a:pPr>
              <a:buFont typeface="Arial" pitchFamily="34" charset="0"/>
              <a:buNone/>
              <a:defRPr/>
            </a:pPr>
            <a:r>
              <a:rPr lang="en-NZ" sz="2000" dirty="0">
                <a:latin typeface="Calibri" pitchFamily="34" charset="0"/>
                <a:cs typeface="Calibri" pitchFamily="34" charset="0"/>
              </a:rPr>
              <a:t>This approach is inefficient in two ways. </a:t>
            </a:r>
          </a:p>
          <a:p>
            <a:pPr lvl="1">
              <a:buFont typeface="Arial" pitchFamily="34" charset="0"/>
              <a:buNone/>
              <a:defRPr/>
            </a:pPr>
            <a:r>
              <a:rPr lang="en-NZ" sz="2000" dirty="0">
                <a:latin typeface="Calibri" pitchFamily="34" charset="0"/>
                <a:cs typeface="Calibri" pitchFamily="34" charset="0"/>
              </a:rPr>
              <a:t>1) a process may be held up for a long time waiting for all of its resource requests to be filled, when in fact it could have proceeded with only some of the resources.</a:t>
            </a:r>
          </a:p>
          <a:p>
            <a:pPr marL="685800" lvl="1">
              <a:buFontTx/>
              <a:buAutoNum type="arabicParenR" startAt="2"/>
              <a:defRPr/>
            </a:pPr>
            <a:r>
              <a:rPr lang="en-NZ" sz="2000" dirty="0">
                <a:latin typeface="Calibri" pitchFamily="34" charset="0"/>
                <a:cs typeface="Calibri" pitchFamily="34" charset="0"/>
              </a:rPr>
              <a:t>resources allocated to a process may remain unused for a considerable period, during which time they are denied to other processes. </a:t>
            </a:r>
          </a:p>
          <a:p>
            <a:pPr marL="228600" indent="-228600">
              <a:defRPr/>
            </a:pPr>
            <a:r>
              <a:rPr lang="en-NZ" sz="2000" dirty="0">
                <a:latin typeface="Calibri" pitchFamily="34" charset="0"/>
                <a:cs typeface="Calibri" pitchFamily="34" charset="0"/>
              </a:rPr>
              <a:t>Another problem is that a process may not know in advance all of the resources that it will require.</a:t>
            </a:r>
          </a:p>
          <a:p>
            <a:pPr>
              <a:defRPr/>
            </a:pPr>
            <a:r>
              <a:rPr lang="en-NZ" sz="2000" dirty="0">
                <a:latin typeface="Calibri" pitchFamily="34" charset="0"/>
                <a:cs typeface="Calibri" pitchFamily="34" charset="0"/>
              </a:rPr>
              <a:t>There is also the practical problem created by the use of modular programming or a multithreaded structure for an application. </a:t>
            </a:r>
          </a:p>
          <a:p>
            <a:pPr lvl="1">
              <a:defRPr/>
            </a:pPr>
            <a:r>
              <a:rPr lang="en-NZ" sz="2000" dirty="0">
                <a:latin typeface="Calibri" pitchFamily="34" charset="0"/>
                <a:cs typeface="Calibri" pitchFamily="34" charset="0"/>
              </a:rPr>
              <a:t>An application would need to be aware of all resources that will be requested at all levels or in all modules to make the simultaneous request.</a:t>
            </a:r>
            <a:endParaRPr lang="en-US" sz="2000" dirty="0">
              <a:latin typeface="Calibri" pitchFamily="34" charset="0"/>
              <a:cs typeface="Calibri" pitchFamily="34" charset="0"/>
            </a:endParaRPr>
          </a:p>
          <a:p>
            <a:endParaRPr lang="en-GB" sz="2000" dirty="0">
              <a:latin typeface="Calibri" pitchFamily="34" charset="0"/>
              <a:cs typeface="Calibri" pitchFamily="34" charset="0"/>
            </a:endParaRPr>
          </a:p>
          <a:p>
            <a:endParaRPr lang="en-GB" sz="2000" dirty="0"/>
          </a:p>
        </p:txBody>
      </p:sp>
      <p:sp>
        <p:nvSpPr>
          <p:cNvPr id="4" name="Title 1"/>
          <p:cNvSpPr txBox="1">
            <a:spLocks/>
          </p:cNvSpPr>
          <p:nvPr/>
        </p:nvSpPr>
        <p:spPr>
          <a:xfrm>
            <a:off x="457200" y="46038"/>
            <a:ext cx="8229600" cy="411162"/>
          </a:xfrm>
          <a:prstGeom prst="rect">
            <a:avLst/>
          </a:prstGeom>
        </p:spPr>
        <p:style>
          <a:lnRef idx="3">
            <a:schemeClr val="lt1"/>
          </a:lnRef>
          <a:fillRef idx="1">
            <a:schemeClr val="accent2"/>
          </a:fillRef>
          <a:effectRef idx="1">
            <a:schemeClr val="accent2"/>
          </a:effectRef>
          <a:fontRef idx="minor">
            <a:schemeClr val="lt1"/>
          </a:fontRef>
        </p:style>
        <p:txBody>
          <a:bodyPr vert="horz" rtlCol="0" anchor="ctr">
            <a:no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a:solidFill>
                  <a:schemeClr val="bg1"/>
                </a:solidFill>
                <a:effectLst>
                  <a:outerShdw blurRad="31750" dist="25400" dir="5400000" algn="tl" rotWithShape="0">
                    <a:srgbClr val="000000">
                      <a:alpha val="25000"/>
                    </a:srgbClr>
                  </a:outerShdw>
                </a:effectLst>
                <a:latin typeface="Calibri" pitchFamily="34" charset="0"/>
                <a:ea typeface="+mj-ea"/>
                <a:cs typeface="Calibri" pitchFamily="34" charset="0"/>
              </a:rPr>
              <a:t>Deadlock prevention Conditions 1 &amp; 2</a:t>
            </a:r>
            <a:endParaRPr kumimoji="0" lang="en-US" sz="2800" b="1" i="0" u="none" strike="noStrike" kern="1200" cap="none" spc="0" normalizeH="0" baseline="0" noProof="0" dirty="0">
              <a:ln>
                <a:noFill/>
              </a:ln>
              <a:solidFill>
                <a:schemeClr val="bg1"/>
              </a:solidFill>
              <a:effectLst>
                <a:outerShdw blurRad="31750" dist="25400" dir="5400000" algn="tl" rotWithShape="0">
                  <a:srgbClr val="000000">
                    <a:alpha val="25000"/>
                  </a:srgbClr>
                </a:outerShdw>
              </a:effectLst>
              <a:uLnTx/>
              <a:uFillTx/>
              <a:latin typeface="Calibri" pitchFamily="34" charset="0"/>
              <a:ea typeface="+mj-ea"/>
              <a:cs typeface="Calibri" pitchFamily="34" charset="0"/>
            </a:endParaRPr>
          </a:p>
        </p:txBody>
      </p:sp>
    </p:spTree>
    <p:extLst>
      <p:ext uri="{BB962C8B-B14F-4D97-AF65-F5344CB8AC3E}">
        <p14:creationId xmlns="" xmlns:p14="http://schemas.microsoft.com/office/powerpoint/2010/main" val="2583202458"/>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457200"/>
            <a:ext cx="7696200" cy="6400800"/>
          </a:xfrm>
        </p:spPr>
        <p:style>
          <a:lnRef idx="2">
            <a:schemeClr val="accent2"/>
          </a:lnRef>
          <a:fillRef idx="1">
            <a:schemeClr val="lt1"/>
          </a:fillRef>
          <a:effectRef idx="0">
            <a:schemeClr val="accent2"/>
          </a:effectRef>
          <a:fontRef idx="minor">
            <a:schemeClr val="dk1"/>
          </a:fontRef>
        </p:style>
        <p:txBody>
          <a:bodyPr>
            <a:noAutofit/>
          </a:bodyPr>
          <a:lstStyle/>
          <a:p>
            <a:pPr>
              <a:buNone/>
              <a:defRPr/>
            </a:pPr>
            <a:r>
              <a:rPr lang="en-NZ" sz="2000" b="1" u="sng" dirty="0">
                <a:latin typeface="Calibri" pitchFamily="34" charset="0"/>
                <a:cs typeface="Calibri" pitchFamily="34" charset="0"/>
              </a:rPr>
              <a:t>(3)No </a:t>
            </a:r>
            <a:r>
              <a:rPr lang="en-NZ" sz="2000" b="1" u="sng" dirty="0" err="1">
                <a:latin typeface="Calibri" pitchFamily="34" charset="0"/>
                <a:cs typeface="Calibri" pitchFamily="34" charset="0"/>
              </a:rPr>
              <a:t>Preemption</a:t>
            </a:r>
            <a:r>
              <a:rPr lang="en-NZ" sz="2000" b="1" u="sng" dirty="0">
                <a:latin typeface="Calibri" pitchFamily="34" charset="0"/>
                <a:cs typeface="Calibri" pitchFamily="34" charset="0"/>
              </a:rPr>
              <a:t>:-</a:t>
            </a:r>
          </a:p>
          <a:p>
            <a:pPr>
              <a:defRPr/>
            </a:pPr>
            <a:r>
              <a:rPr lang="en-NZ" sz="2000" dirty="0">
                <a:latin typeface="Calibri" pitchFamily="34" charset="0"/>
                <a:cs typeface="Calibri" pitchFamily="34" charset="0"/>
              </a:rPr>
              <a:t>can be prevented in several ways. </a:t>
            </a:r>
          </a:p>
          <a:p>
            <a:pPr marL="685800" lvl="1">
              <a:buFontTx/>
              <a:buAutoNum type="arabicParenR"/>
              <a:defRPr/>
            </a:pPr>
            <a:r>
              <a:rPr lang="en-NZ" sz="2000" dirty="0">
                <a:latin typeface="Calibri" pitchFamily="34" charset="0"/>
                <a:cs typeface="Calibri" pitchFamily="34" charset="0"/>
              </a:rPr>
              <a:t>If a process holding certain resources is denied a further request, that process must release its original resources and, if necessary, request them again together with the additional resource.</a:t>
            </a:r>
          </a:p>
          <a:p>
            <a:pPr marL="685800" lvl="1">
              <a:buFontTx/>
              <a:buAutoNum type="arabicParenR"/>
              <a:defRPr/>
            </a:pPr>
            <a:r>
              <a:rPr lang="en-NZ" sz="2000" dirty="0">
                <a:latin typeface="Calibri" pitchFamily="34" charset="0"/>
                <a:cs typeface="Calibri" pitchFamily="34" charset="0"/>
              </a:rPr>
              <a:t>If a process requests a resource that is currently held by another process, the OS may </a:t>
            </a:r>
            <a:r>
              <a:rPr lang="en-NZ" sz="2000" dirty="0" err="1">
                <a:latin typeface="Calibri" pitchFamily="34" charset="0"/>
                <a:cs typeface="Calibri" pitchFamily="34" charset="0"/>
              </a:rPr>
              <a:t>preempt</a:t>
            </a:r>
            <a:r>
              <a:rPr lang="en-NZ" sz="2000" dirty="0">
                <a:latin typeface="Calibri" pitchFamily="34" charset="0"/>
                <a:cs typeface="Calibri" pitchFamily="34" charset="0"/>
              </a:rPr>
              <a:t> the second process and require it to release its resources.</a:t>
            </a:r>
          </a:p>
          <a:p>
            <a:pPr marL="228600" indent="-228600">
              <a:defRPr/>
            </a:pPr>
            <a:endParaRPr lang="en-NZ" sz="2000" dirty="0">
              <a:latin typeface="Calibri" pitchFamily="34" charset="0"/>
              <a:cs typeface="Calibri" pitchFamily="34" charset="0"/>
            </a:endParaRPr>
          </a:p>
          <a:p>
            <a:pPr marL="228600" indent="-228600">
              <a:defRPr/>
            </a:pPr>
            <a:r>
              <a:rPr lang="en-NZ" sz="2000" dirty="0">
                <a:latin typeface="Calibri" pitchFamily="34" charset="0"/>
                <a:cs typeface="Calibri" pitchFamily="34" charset="0"/>
              </a:rPr>
              <a:t>This latter scheme would prevent deadlock only if no two processes possessed the same priority.</a:t>
            </a:r>
          </a:p>
          <a:p>
            <a:pPr marL="685800" lvl="1">
              <a:defRPr/>
            </a:pPr>
            <a:r>
              <a:rPr lang="en-NZ" sz="2000" dirty="0">
                <a:latin typeface="Calibri" pitchFamily="34" charset="0"/>
                <a:cs typeface="Calibri" pitchFamily="34" charset="0"/>
              </a:rPr>
              <a:t>This approach is practical only with resources whose state can be easily saved and restored later, as is the case with a processor.</a:t>
            </a:r>
          </a:p>
          <a:p>
            <a:pPr>
              <a:buNone/>
              <a:defRPr/>
            </a:pPr>
            <a:r>
              <a:rPr lang="en-NZ" sz="2000" b="1" u="sng" dirty="0">
                <a:latin typeface="Calibri" pitchFamily="34" charset="0"/>
                <a:cs typeface="Calibri" pitchFamily="34" charset="0"/>
              </a:rPr>
              <a:t>(4)Circular Wait:-</a:t>
            </a:r>
          </a:p>
          <a:p>
            <a:pPr>
              <a:defRPr/>
            </a:pPr>
            <a:r>
              <a:rPr lang="en-NZ" sz="2000" dirty="0">
                <a:latin typeface="Calibri" pitchFamily="34" charset="0"/>
                <a:cs typeface="Calibri" pitchFamily="34" charset="0"/>
              </a:rPr>
              <a:t>Can be prevented by defining a linear ordering of resource types. </a:t>
            </a:r>
          </a:p>
          <a:p>
            <a:pPr>
              <a:defRPr/>
            </a:pPr>
            <a:r>
              <a:rPr lang="en-NZ" sz="2000" dirty="0">
                <a:latin typeface="Calibri" pitchFamily="34" charset="0"/>
                <a:cs typeface="Calibri" pitchFamily="34" charset="0"/>
              </a:rPr>
              <a:t>As with hold-and-wait prevention, circular-wait prevention may be inefficient, slowing down processes and denying resource access unnecessarily.</a:t>
            </a:r>
          </a:p>
          <a:p>
            <a:pPr marL="228600" indent="-228600">
              <a:defRPr/>
            </a:pPr>
            <a:endParaRPr lang="en-US" sz="2000" dirty="0">
              <a:latin typeface="Calibri" pitchFamily="34" charset="0"/>
              <a:cs typeface="Calibri" pitchFamily="34" charset="0"/>
            </a:endParaRPr>
          </a:p>
          <a:p>
            <a:endParaRPr lang="en-GB" sz="2000" dirty="0">
              <a:latin typeface="Calibri" pitchFamily="34" charset="0"/>
              <a:cs typeface="Calibri" pitchFamily="34" charset="0"/>
            </a:endParaRPr>
          </a:p>
        </p:txBody>
      </p:sp>
      <p:sp>
        <p:nvSpPr>
          <p:cNvPr id="4" name="Title 1"/>
          <p:cNvSpPr txBox="1">
            <a:spLocks/>
          </p:cNvSpPr>
          <p:nvPr/>
        </p:nvSpPr>
        <p:spPr>
          <a:xfrm>
            <a:off x="457200" y="0"/>
            <a:ext cx="8229600" cy="411162"/>
          </a:xfrm>
          <a:prstGeom prst="rect">
            <a:avLst/>
          </a:prstGeom>
        </p:spPr>
        <p:style>
          <a:lnRef idx="3">
            <a:schemeClr val="lt1"/>
          </a:lnRef>
          <a:fillRef idx="1">
            <a:schemeClr val="accent2"/>
          </a:fillRef>
          <a:effectRef idx="1">
            <a:schemeClr val="accent2"/>
          </a:effectRef>
          <a:fontRef idx="minor">
            <a:schemeClr val="lt1"/>
          </a:fontRef>
        </p:style>
        <p:txBody>
          <a:bodyPr vert="horz" rtlCol="0" anchor="ctr">
            <a:no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a:solidFill>
                  <a:schemeClr val="bg1"/>
                </a:solidFill>
                <a:effectLst>
                  <a:outerShdw blurRad="31750" dist="25400" dir="5400000" algn="tl" rotWithShape="0">
                    <a:srgbClr val="000000">
                      <a:alpha val="25000"/>
                    </a:srgbClr>
                  </a:outerShdw>
                </a:effectLst>
                <a:latin typeface="Calibri" pitchFamily="34" charset="0"/>
                <a:ea typeface="+mj-ea"/>
                <a:cs typeface="Calibri" pitchFamily="34" charset="0"/>
              </a:rPr>
              <a:t>Deadlock prevention Conditions 3 &amp; 4</a:t>
            </a:r>
            <a:endParaRPr kumimoji="0" lang="en-US" sz="2800" b="1" i="0" u="none" strike="noStrike" kern="1200" cap="none" spc="0" normalizeH="0" baseline="0" noProof="0" dirty="0">
              <a:ln>
                <a:noFill/>
              </a:ln>
              <a:solidFill>
                <a:schemeClr val="bg1"/>
              </a:solidFill>
              <a:effectLst>
                <a:outerShdw blurRad="31750" dist="25400" dir="5400000" algn="tl" rotWithShape="0">
                  <a:srgbClr val="000000">
                    <a:alpha val="25000"/>
                  </a:srgbClr>
                </a:outerShdw>
              </a:effectLst>
              <a:uLnTx/>
              <a:uFillTx/>
              <a:latin typeface="Calibri" pitchFamily="34" charset="0"/>
              <a:ea typeface="+mj-ea"/>
              <a:cs typeface="Calibri" pitchFamily="34" charset="0"/>
            </a:endParaRPr>
          </a:p>
        </p:txBody>
      </p:sp>
    </p:spTree>
    <p:extLst>
      <p:ext uri="{BB962C8B-B14F-4D97-AF65-F5344CB8AC3E}">
        <p14:creationId xmlns="" xmlns:p14="http://schemas.microsoft.com/office/powerpoint/2010/main" val="4224685498"/>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928670"/>
            <a:ext cx="6643734" cy="4500594"/>
          </a:xfrm>
        </p:spPr>
        <p:style>
          <a:lnRef idx="2">
            <a:schemeClr val="accent5"/>
          </a:lnRef>
          <a:fillRef idx="1">
            <a:schemeClr val="lt1"/>
          </a:fillRef>
          <a:effectRef idx="0">
            <a:schemeClr val="accent5"/>
          </a:effectRef>
          <a:fontRef idx="minor">
            <a:schemeClr val="dk1"/>
          </a:fontRef>
        </p:style>
        <p:txBody>
          <a:bodyPr>
            <a:normAutofit/>
          </a:bodyPr>
          <a:lstStyle/>
          <a:p>
            <a:pPr>
              <a:buClr>
                <a:schemeClr val="accent5">
                  <a:lumMod val="75000"/>
                </a:schemeClr>
              </a:buClr>
              <a:defRPr/>
            </a:pPr>
            <a:endParaRPr lang="en-NZ" b="1" dirty="0">
              <a:solidFill>
                <a:schemeClr val="accent1">
                  <a:lumMod val="75000"/>
                </a:schemeClr>
              </a:solidFill>
              <a:latin typeface="Calibri" pitchFamily="34" charset="0"/>
            </a:endParaRPr>
          </a:p>
          <a:p>
            <a:pPr>
              <a:buClr>
                <a:schemeClr val="accent5">
                  <a:lumMod val="75000"/>
                </a:schemeClr>
              </a:buClr>
              <a:defRPr/>
            </a:pPr>
            <a:r>
              <a:rPr lang="en-NZ" dirty="0" smtClean="0">
                <a:solidFill>
                  <a:schemeClr val="tx1"/>
                </a:solidFill>
                <a:latin typeface="Calibri" pitchFamily="34" charset="0"/>
              </a:rPr>
              <a:t>Principles of  Deadlock</a:t>
            </a:r>
            <a:endParaRPr lang="en-NZ" dirty="0">
              <a:solidFill>
                <a:schemeClr val="tx1"/>
              </a:solidFill>
              <a:latin typeface="Calibri" pitchFamily="34" charset="0"/>
            </a:endParaRPr>
          </a:p>
          <a:p>
            <a:pPr>
              <a:buClr>
                <a:schemeClr val="accent5">
                  <a:lumMod val="75000"/>
                </a:schemeClr>
              </a:buClr>
              <a:defRPr/>
            </a:pPr>
            <a:r>
              <a:rPr lang="en-NZ" dirty="0" smtClean="0">
                <a:solidFill>
                  <a:schemeClr val="tx1"/>
                </a:solidFill>
                <a:latin typeface="Calibri" pitchFamily="34" charset="0"/>
              </a:rPr>
              <a:t>Deadlock Prevention</a:t>
            </a:r>
          </a:p>
          <a:p>
            <a:pPr>
              <a:buClr>
                <a:schemeClr val="accent5">
                  <a:lumMod val="75000"/>
                </a:schemeClr>
              </a:buClr>
              <a:defRPr/>
            </a:pPr>
            <a:r>
              <a:rPr lang="en-NZ" b="1" dirty="0" smtClean="0">
                <a:solidFill>
                  <a:schemeClr val="tx1"/>
                </a:solidFill>
                <a:latin typeface="Calibri" pitchFamily="34" charset="0"/>
              </a:rPr>
              <a:t>Deadlock Avoidance</a:t>
            </a:r>
            <a:endParaRPr lang="en-NZ" b="1" dirty="0">
              <a:solidFill>
                <a:schemeClr val="tx1"/>
              </a:solidFill>
              <a:latin typeface="Calibri" pitchFamily="34" charset="0"/>
            </a:endParaRPr>
          </a:p>
          <a:p>
            <a:pPr>
              <a:buClr>
                <a:schemeClr val="accent5">
                  <a:lumMod val="75000"/>
                </a:schemeClr>
              </a:buClr>
              <a:defRPr/>
            </a:pPr>
            <a:r>
              <a:rPr lang="en-NZ" dirty="0" smtClean="0">
                <a:latin typeface="Calibri" pitchFamily="34" charset="0"/>
              </a:rPr>
              <a:t>Deadlock Detection</a:t>
            </a:r>
          </a:p>
          <a:p>
            <a:pPr>
              <a:buClr>
                <a:schemeClr val="accent5">
                  <a:lumMod val="75000"/>
                </a:schemeClr>
              </a:buClr>
              <a:defRPr/>
            </a:pPr>
            <a:r>
              <a:rPr lang="en-US" dirty="0"/>
              <a:t>Dinning philosophers problem: Solution using semaphores 	</a:t>
            </a:r>
          </a:p>
          <a:p>
            <a:pPr>
              <a:buClr>
                <a:schemeClr val="accent5">
                  <a:lumMod val="75000"/>
                </a:schemeClr>
              </a:buClr>
              <a:defRPr/>
            </a:pPr>
            <a:endParaRPr lang="en-NZ" dirty="0" smtClean="0">
              <a:latin typeface="Calibri" pitchFamily="34" charset="0"/>
            </a:endParaRPr>
          </a:p>
          <a:p>
            <a:pPr>
              <a:buClr>
                <a:schemeClr val="accent5">
                  <a:lumMod val="75000"/>
                </a:schemeClr>
              </a:buClr>
              <a:defRPr/>
            </a:pPr>
            <a:endParaRPr lang="en-NZ" dirty="0">
              <a:latin typeface="Calibri" pitchFamily="34" charset="0"/>
            </a:endParaRPr>
          </a:p>
        </p:txBody>
      </p:sp>
      <p:sp>
        <p:nvSpPr>
          <p:cNvPr id="5" name="Slide Number Placeholder 4"/>
          <p:cNvSpPr>
            <a:spLocks noGrp="1"/>
          </p:cNvSpPr>
          <p:nvPr>
            <p:ph type="sldNum" sz="quarter" idx="12"/>
          </p:nvPr>
        </p:nvSpPr>
        <p:spPr/>
        <p:txBody>
          <a:bodyPr/>
          <a:lstStyle/>
          <a:p>
            <a:fld id="{8721AD9F-4A2E-478F-ACDB-FC9429174183}" type="slidenum">
              <a:rPr lang="en-GB" smtClean="0"/>
              <a:pPr/>
              <a:t>38</a:t>
            </a:fld>
            <a:endParaRPr lang="en-GB"/>
          </a:p>
        </p:txBody>
      </p:sp>
      <p:sp>
        <p:nvSpPr>
          <p:cNvPr id="4" name="Title 1"/>
          <p:cNvSpPr txBox="1">
            <a:spLocks/>
          </p:cNvSpPr>
          <p:nvPr/>
        </p:nvSpPr>
        <p:spPr>
          <a:xfrm>
            <a:off x="1142976" y="71422"/>
            <a:ext cx="6072230" cy="500058"/>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2800" b="1" dirty="0" smtClean="0">
                <a:solidFill>
                  <a:schemeClr val="bg1">
                    <a:lumMod val="95000"/>
                  </a:schemeClr>
                </a:solidFill>
                <a:effectLst>
                  <a:outerShdw blurRad="38100" dist="38100" dir="2700000" algn="tl">
                    <a:srgbClr val="000000">
                      <a:alpha val="43137"/>
                    </a:srgbClr>
                  </a:outerShdw>
                </a:effectLst>
                <a:latin typeface="+mj-lt"/>
              </a:rPr>
              <a:t>ROADMAP - Deadlock</a:t>
            </a:r>
            <a:endParaRPr kumimoji="0" lang="en-GB" sz="2800" b="1" i="0" u="none" strike="noStrike" kern="1200" cap="none" spc="0" normalizeH="0" baseline="0" noProof="0" dirty="0">
              <a:ln>
                <a:noFill/>
              </a:ln>
              <a:solidFill>
                <a:schemeClr val="bg1">
                  <a:lumMod val="95000"/>
                </a:schemeClr>
              </a:solidFill>
              <a:effectLst>
                <a:outerShdw blurRad="38100" dist="38100" dir="2700000" algn="tl">
                  <a:srgbClr val="000000">
                    <a:alpha val="43137"/>
                  </a:srgbClr>
                </a:outerShdw>
              </a:effectLst>
              <a:uLnTx/>
              <a:uFillTx/>
              <a:latin typeface="+mj-lt"/>
              <a:ea typeface="+mn-ea"/>
              <a:cs typeface="+mn-cs"/>
            </a:endParaRPr>
          </a:p>
        </p:txBody>
      </p:sp>
      <p:sp>
        <p:nvSpPr>
          <p:cNvPr id="6" name="Right Arrow 5"/>
          <p:cNvSpPr/>
          <p:nvPr/>
        </p:nvSpPr>
        <p:spPr>
          <a:xfrm>
            <a:off x="428596" y="2797957"/>
            <a:ext cx="357190" cy="28575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417493701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371600"/>
            <a:ext cx="9067800" cy="2163763"/>
          </a:xfrm>
        </p:spPr>
        <p:style>
          <a:lnRef idx="2">
            <a:schemeClr val="accent2"/>
          </a:lnRef>
          <a:fillRef idx="1">
            <a:schemeClr val="lt1"/>
          </a:fillRef>
          <a:effectRef idx="0">
            <a:schemeClr val="accent2"/>
          </a:effectRef>
          <a:fontRef idx="minor">
            <a:schemeClr val="dk1"/>
          </a:fontRef>
        </p:style>
        <p:txBody>
          <a:bodyPr>
            <a:normAutofit fontScale="92500"/>
          </a:bodyPr>
          <a:lstStyle/>
          <a:p>
            <a:r>
              <a:rPr lang="en-NZ" sz="2000" dirty="0">
                <a:latin typeface="Calibri" pitchFamily="34" charset="0"/>
                <a:cs typeface="Calibri" pitchFamily="34" charset="0"/>
              </a:rPr>
              <a:t>Deadlock avoidance allows the three necessary conditions </a:t>
            </a:r>
          </a:p>
          <a:p>
            <a:pPr lvl="1"/>
            <a:r>
              <a:rPr lang="en-NZ" sz="2000" dirty="0">
                <a:latin typeface="Calibri" pitchFamily="34" charset="0"/>
                <a:cs typeface="Calibri" pitchFamily="34" charset="0"/>
              </a:rPr>
              <a:t>but makes judicious choices to assure that the deadlock point is never reached. </a:t>
            </a:r>
          </a:p>
          <a:p>
            <a:r>
              <a:rPr lang="en-NZ" sz="2000" dirty="0">
                <a:latin typeface="Calibri" pitchFamily="34" charset="0"/>
                <a:cs typeface="Calibri" pitchFamily="34" charset="0"/>
              </a:rPr>
              <a:t>Avoidance allows more concurrency than prevention.</a:t>
            </a:r>
          </a:p>
          <a:p>
            <a:r>
              <a:rPr lang="en-NZ" sz="2000" dirty="0">
                <a:latin typeface="Calibri" pitchFamily="34" charset="0"/>
                <a:cs typeface="Calibri" pitchFamily="34" charset="0"/>
              </a:rPr>
              <a:t>With deadlock avoidance, a decision is made dynamically whether the current resource allocation request will, if granted, potentially lead to a deadlock. </a:t>
            </a:r>
          </a:p>
          <a:p>
            <a:r>
              <a:rPr lang="en-NZ" sz="2000" dirty="0">
                <a:latin typeface="Calibri" pitchFamily="34" charset="0"/>
                <a:cs typeface="Calibri" pitchFamily="34" charset="0"/>
              </a:rPr>
              <a:t>Deadlock avoidance requires knowledge of future process resource requests.</a:t>
            </a:r>
          </a:p>
          <a:p>
            <a:endParaRPr lang="en-US" sz="2000" dirty="0">
              <a:latin typeface="Calibri" pitchFamily="34" charset="0"/>
              <a:cs typeface="Calibri" pitchFamily="34" charset="0"/>
            </a:endParaRPr>
          </a:p>
          <a:p>
            <a:endParaRPr lang="en-GB" sz="2000" dirty="0">
              <a:latin typeface="Calibri" pitchFamily="34" charset="0"/>
              <a:cs typeface="Calibri" pitchFamily="34" charset="0"/>
            </a:endParaRPr>
          </a:p>
        </p:txBody>
      </p:sp>
      <p:sp>
        <p:nvSpPr>
          <p:cNvPr id="4" name="Title 1"/>
          <p:cNvSpPr txBox="1">
            <a:spLocks/>
          </p:cNvSpPr>
          <p:nvPr/>
        </p:nvSpPr>
        <p:spPr>
          <a:xfrm>
            <a:off x="457200" y="0"/>
            <a:ext cx="8229600" cy="411162"/>
          </a:xfrm>
          <a:prstGeom prst="rect">
            <a:avLst/>
          </a:prstGeom>
        </p:spPr>
        <p:style>
          <a:lnRef idx="3">
            <a:schemeClr val="lt1"/>
          </a:lnRef>
          <a:fillRef idx="1">
            <a:schemeClr val="accent2"/>
          </a:fillRef>
          <a:effectRef idx="1">
            <a:schemeClr val="accent2"/>
          </a:effectRef>
          <a:fontRef idx="minor">
            <a:schemeClr val="lt1"/>
          </a:fontRef>
        </p:style>
        <p:txBody>
          <a:bodyPr vert="horz" rtlCol="0" anchor="ctr">
            <a:no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a:solidFill>
                  <a:schemeClr val="bg1"/>
                </a:solidFill>
                <a:effectLst>
                  <a:outerShdw blurRad="31750" dist="25400" dir="5400000" algn="tl" rotWithShape="0">
                    <a:srgbClr val="000000">
                      <a:alpha val="25000"/>
                    </a:srgbClr>
                  </a:outerShdw>
                </a:effectLst>
                <a:latin typeface="Calibri" pitchFamily="34" charset="0"/>
                <a:ea typeface="+mj-ea"/>
                <a:cs typeface="Calibri" pitchFamily="34" charset="0"/>
              </a:rPr>
              <a:t>Deadlock Avoidance</a:t>
            </a:r>
            <a:endParaRPr kumimoji="0" lang="en-US" sz="2800" b="1" i="0" u="none" strike="noStrike" kern="1200" cap="none" spc="0" normalizeH="0" baseline="0" noProof="0" dirty="0">
              <a:ln>
                <a:noFill/>
              </a:ln>
              <a:solidFill>
                <a:schemeClr val="bg1"/>
              </a:solidFill>
              <a:effectLst>
                <a:outerShdw blurRad="31750" dist="25400" dir="5400000" algn="tl" rotWithShape="0">
                  <a:srgbClr val="000000">
                    <a:alpha val="25000"/>
                  </a:srgbClr>
                </a:outerShdw>
              </a:effectLst>
              <a:uLnTx/>
              <a:uFillTx/>
              <a:latin typeface="Calibri" pitchFamily="34" charset="0"/>
              <a:ea typeface="+mj-ea"/>
              <a:cs typeface="Calibri" pitchFamily="34" charset="0"/>
            </a:endParaRPr>
          </a:p>
        </p:txBody>
      </p:sp>
      <p:sp>
        <p:nvSpPr>
          <p:cNvPr id="6" name="Content Placeholder 2"/>
          <p:cNvSpPr txBox="1">
            <a:spLocks/>
          </p:cNvSpPr>
          <p:nvPr/>
        </p:nvSpPr>
        <p:spPr>
          <a:xfrm>
            <a:off x="1981200" y="3733800"/>
            <a:ext cx="7086600" cy="2895600"/>
          </a:xfrm>
          <a:prstGeom prst="rect">
            <a:avLst/>
          </a:prstGeom>
        </p:spPr>
        <p:style>
          <a:lnRef idx="2">
            <a:schemeClr val="accent2"/>
          </a:lnRef>
          <a:fillRef idx="1">
            <a:schemeClr val="lt1"/>
          </a:fillRef>
          <a:effectRef idx="0">
            <a:schemeClr val="accent2"/>
          </a:effectRef>
          <a:fontRef idx="minor">
            <a:schemeClr val="dk1"/>
          </a:fontRef>
        </p:style>
        <p:txBody>
          <a:bodyPr vert="horz">
            <a:normAutofit/>
          </a:bodyPr>
          <a:lstStyle/>
          <a:p>
            <a:pPr marL="365760" lvl="0" indent="-256032">
              <a:spcBef>
                <a:spcPts val="400"/>
              </a:spcBef>
              <a:buClr>
                <a:srgbClr val="C00000"/>
              </a:buClr>
              <a:buSzPct val="68000"/>
              <a:buFont typeface="Wingdings 3"/>
              <a:buChar char=""/>
              <a:defRPr/>
            </a:pPr>
            <a:r>
              <a:rPr lang="en-US" sz="2000" b="1" dirty="0">
                <a:solidFill>
                  <a:srgbClr val="C00000"/>
                </a:solidFill>
                <a:effectLst>
                  <a:outerShdw blurRad="38100" dist="38100" dir="2700000" algn="tl">
                    <a:srgbClr val="000000">
                      <a:alpha val="43137"/>
                    </a:srgbClr>
                  </a:outerShdw>
                </a:effectLst>
                <a:latin typeface="Calibri" pitchFamily="34" charset="0"/>
                <a:cs typeface="Calibri" pitchFamily="34" charset="0"/>
              </a:rPr>
              <a:t>Two Approaches to Deadlock Avoidance:-</a:t>
            </a:r>
            <a:endParaRPr kumimoji="0" lang="en-US" sz="20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Calibri" pitchFamily="34" charset="0"/>
              <a:ea typeface="+mn-ea"/>
              <a:cs typeface="Calibri" pitchFamily="34" charset="0"/>
            </a:endParaRPr>
          </a:p>
          <a:p>
            <a:pPr marL="365760" marR="0" lvl="0" indent="-256032" algn="l" defTabSz="914400" rtl="0" eaLnBrk="1" fontAlgn="auto" latinLnBrk="0" hangingPunct="1">
              <a:lnSpc>
                <a:spcPct val="100000"/>
              </a:lnSpc>
              <a:spcBef>
                <a:spcPts val="400"/>
              </a:spcBef>
              <a:spcAft>
                <a:spcPts val="0"/>
              </a:spcAft>
              <a:buClr>
                <a:srgbClr val="C00000"/>
              </a:buClr>
              <a:buSzPct val="68000"/>
              <a:buFont typeface="Wingdings 3"/>
              <a:buChar char=""/>
              <a:tabLst/>
              <a:defRPr/>
            </a:pPr>
            <a:r>
              <a:rPr kumimoji="0" lang="en-US" sz="2000" b="1" i="0" u="none" strike="noStrike" kern="1200" cap="none" spc="0" normalizeH="0" baseline="0" noProof="0" dirty="0">
                <a:ln>
                  <a:noFill/>
                </a:ln>
                <a:solidFill>
                  <a:schemeClr val="dk1"/>
                </a:solidFill>
                <a:effectLst/>
                <a:uLnTx/>
                <a:uFillTx/>
                <a:latin typeface="Calibri" pitchFamily="34" charset="0"/>
                <a:ea typeface="+mn-ea"/>
                <a:cs typeface="Calibri" pitchFamily="34" charset="0"/>
              </a:rPr>
              <a:t>Process Initiation Denial</a:t>
            </a:r>
          </a:p>
          <a:p>
            <a:pPr marL="621792" marR="0" lvl="1" indent="-228600" algn="l" defTabSz="914400" rtl="0" eaLnBrk="1" fontAlgn="auto" latinLnBrk="0" hangingPunct="1">
              <a:lnSpc>
                <a:spcPct val="100000"/>
              </a:lnSpc>
              <a:spcBef>
                <a:spcPts val="324"/>
              </a:spcBef>
              <a:spcAft>
                <a:spcPts val="0"/>
              </a:spcAft>
              <a:buClr>
                <a:srgbClr val="C00000"/>
              </a:buClr>
              <a:buSzTx/>
              <a:buFont typeface="Verdana"/>
              <a:buChar char="◦"/>
              <a:tabLst/>
              <a:defRPr/>
            </a:pPr>
            <a:r>
              <a:rPr kumimoji="0" lang="en-US" sz="2000" b="0" i="0" u="none" strike="noStrike" kern="1200" cap="none" spc="0" normalizeH="0" baseline="0" noProof="0" dirty="0">
                <a:ln>
                  <a:noFill/>
                </a:ln>
                <a:solidFill>
                  <a:schemeClr val="dk1"/>
                </a:solidFill>
                <a:effectLst/>
                <a:uLnTx/>
                <a:uFillTx/>
                <a:latin typeface="Calibri" pitchFamily="34" charset="0"/>
                <a:ea typeface="+mn-ea"/>
                <a:cs typeface="Calibri" pitchFamily="34" charset="0"/>
              </a:rPr>
              <a:t>Do not start a process if its demands might lead to deadlock</a:t>
            </a:r>
          </a:p>
          <a:p>
            <a:pPr marL="365760" marR="0" lvl="0" indent="-256032" algn="l" defTabSz="914400" rtl="0" eaLnBrk="1" fontAlgn="auto" latinLnBrk="0" hangingPunct="1">
              <a:lnSpc>
                <a:spcPct val="100000"/>
              </a:lnSpc>
              <a:spcBef>
                <a:spcPts val="400"/>
              </a:spcBef>
              <a:spcAft>
                <a:spcPts val="0"/>
              </a:spcAft>
              <a:buClr>
                <a:srgbClr val="C00000"/>
              </a:buClr>
              <a:buSzPct val="68000"/>
              <a:buFont typeface="Wingdings 3"/>
              <a:buChar char=""/>
              <a:tabLst/>
              <a:defRPr/>
            </a:pPr>
            <a:r>
              <a:rPr kumimoji="0" lang="en-US" sz="2000" b="1" i="0" u="none" strike="noStrike" kern="1200" cap="none" spc="0" normalizeH="0" baseline="0" noProof="0" dirty="0">
                <a:ln>
                  <a:noFill/>
                </a:ln>
                <a:solidFill>
                  <a:schemeClr val="dk1"/>
                </a:solidFill>
                <a:effectLst/>
                <a:uLnTx/>
                <a:uFillTx/>
                <a:latin typeface="Calibri" pitchFamily="34" charset="0"/>
                <a:ea typeface="+mn-ea"/>
                <a:cs typeface="Calibri" pitchFamily="34" charset="0"/>
              </a:rPr>
              <a:t>Resource Allocation Denial</a:t>
            </a: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r>
              <a:rPr kumimoji="0" lang="en-US" sz="2000" b="0" i="0" u="none" strike="noStrike" kern="1200" cap="none" spc="0" normalizeH="0" baseline="0" noProof="0" dirty="0">
                <a:ln>
                  <a:noFill/>
                </a:ln>
                <a:solidFill>
                  <a:schemeClr val="dk1"/>
                </a:solidFill>
                <a:effectLst/>
                <a:uLnTx/>
                <a:uFillTx/>
                <a:latin typeface="Calibri" pitchFamily="34" charset="0"/>
                <a:ea typeface="+mn-ea"/>
                <a:cs typeface="Calibri" pitchFamily="34" charset="0"/>
              </a:rPr>
              <a:t>Do not grant an incremental resource request to a process if this allocation might lead to deadlock</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US" sz="2000" b="0" i="0" u="none" strike="noStrike" kern="1200" cap="none" spc="0" normalizeH="0" baseline="0" noProof="0" dirty="0">
              <a:ln>
                <a:noFill/>
              </a:ln>
              <a:solidFill>
                <a:schemeClr val="dk1"/>
              </a:solidFill>
              <a:effectLst/>
              <a:uLnTx/>
              <a:uFillTx/>
              <a:latin typeface="Calibri" pitchFamily="34" charset="0"/>
              <a:ea typeface="+mn-ea"/>
              <a:cs typeface="Calibri" pitchFamily="34" charset="0"/>
            </a:endParaRPr>
          </a:p>
        </p:txBody>
      </p:sp>
    </p:spTree>
    <p:extLst>
      <p:ext uri="{BB962C8B-B14F-4D97-AF65-F5344CB8AC3E}">
        <p14:creationId xmlns="" xmlns:p14="http://schemas.microsoft.com/office/powerpoint/2010/main" val="2201477874"/>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4282" y="642918"/>
            <a:ext cx="6286544" cy="470898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buFont typeface="Arial" pitchFamily="34" charset="0"/>
              <a:buChar char="•"/>
            </a:pPr>
            <a:r>
              <a:rPr lang="en-US" sz="2000" dirty="0">
                <a:latin typeface="Calibri" pitchFamily="34" charset="0"/>
              </a:rPr>
              <a:t> A thread often acts in response to the action of another  </a:t>
            </a:r>
          </a:p>
          <a:p>
            <a:r>
              <a:rPr lang="en-US" sz="2000" dirty="0">
                <a:latin typeface="Calibri" pitchFamily="34" charset="0"/>
              </a:rPr>
              <a:t>  thread.</a:t>
            </a:r>
          </a:p>
          <a:p>
            <a:pPr>
              <a:buFont typeface="Arial" pitchFamily="34" charset="0"/>
              <a:buChar char="•"/>
            </a:pPr>
            <a:r>
              <a:rPr lang="en-US" sz="2000" dirty="0">
                <a:latin typeface="Calibri" pitchFamily="34" charset="0"/>
              </a:rPr>
              <a:t> If the other thread's action is also a response to the </a:t>
            </a:r>
          </a:p>
          <a:p>
            <a:r>
              <a:rPr lang="en-US" sz="2000" dirty="0">
                <a:latin typeface="Calibri" pitchFamily="34" charset="0"/>
              </a:rPr>
              <a:t>  action of another thread, then </a:t>
            </a:r>
            <a:r>
              <a:rPr lang="en-US" sz="2000" i="1" dirty="0">
                <a:latin typeface="Calibri" pitchFamily="34" charset="0"/>
              </a:rPr>
              <a:t>live lock</a:t>
            </a:r>
            <a:r>
              <a:rPr lang="en-US" sz="2000" dirty="0">
                <a:latin typeface="Calibri" pitchFamily="34" charset="0"/>
              </a:rPr>
              <a:t> may result. </a:t>
            </a:r>
          </a:p>
          <a:p>
            <a:pPr>
              <a:buFont typeface="Arial" pitchFamily="34" charset="0"/>
              <a:buChar char="•"/>
            </a:pPr>
            <a:r>
              <a:rPr lang="en-US" sz="2000" dirty="0">
                <a:latin typeface="Calibri" pitchFamily="34" charset="0"/>
              </a:rPr>
              <a:t>As with deadlock, livelocked threads are unable to make further progress. </a:t>
            </a:r>
          </a:p>
          <a:p>
            <a:pPr>
              <a:buFont typeface="Arial" pitchFamily="34" charset="0"/>
              <a:buChar char="•"/>
            </a:pPr>
            <a:r>
              <a:rPr lang="en-US" sz="2000" dirty="0">
                <a:latin typeface="Calibri" pitchFamily="34" charset="0"/>
              </a:rPr>
              <a:t> However, the threads are not blocked — they are simply too busy responding to each other to resume work. </a:t>
            </a:r>
          </a:p>
          <a:p>
            <a:pPr>
              <a:buFont typeface="Arial" pitchFamily="34" charset="0"/>
              <a:buChar char="•"/>
            </a:pPr>
            <a:r>
              <a:rPr lang="en-US" sz="2000" dirty="0">
                <a:latin typeface="Calibri" pitchFamily="34" charset="0"/>
              </a:rPr>
              <a:t> E.g. :- This is comparable to two people attempting to pass each other in a corridor: </a:t>
            </a:r>
          </a:p>
          <a:p>
            <a:pPr lvl="1">
              <a:buFont typeface="Wingdings" pitchFamily="2" charset="2"/>
              <a:buChar char="ü"/>
            </a:pPr>
            <a:r>
              <a:rPr lang="en-US" sz="2000" dirty="0">
                <a:latin typeface="Calibri" pitchFamily="34" charset="0"/>
              </a:rPr>
              <a:t>A moves to his left to let B pass, </a:t>
            </a:r>
          </a:p>
          <a:p>
            <a:pPr lvl="1">
              <a:buFont typeface="Wingdings" pitchFamily="2" charset="2"/>
              <a:buChar char="ü"/>
            </a:pPr>
            <a:r>
              <a:rPr lang="en-US" sz="2000" dirty="0">
                <a:latin typeface="Calibri" pitchFamily="34" charset="0"/>
              </a:rPr>
              <a:t>While B moves to his right to let A pass. </a:t>
            </a:r>
          </a:p>
          <a:p>
            <a:pPr lvl="1">
              <a:buFont typeface="Wingdings" pitchFamily="2" charset="2"/>
              <a:buChar char="ü"/>
            </a:pPr>
            <a:r>
              <a:rPr lang="en-US" sz="2000" dirty="0">
                <a:latin typeface="Calibri" pitchFamily="34" charset="0"/>
              </a:rPr>
              <a:t>Seeing that they are still blocking each other, </a:t>
            </a:r>
          </a:p>
          <a:p>
            <a:pPr lvl="1">
              <a:buFont typeface="Wingdings" pitchFamily="2" charset="2"/>
              <a:buChar char="ü"/>
            </a:pPr>
            <a:r>
              <a:rPr lang="en-US" sz="2000" dirty="0">
                <a:latin typeface="Calibri" pitchFamily="34" charset="0"/>
              </a:rPr>
              <a:t>A moves to his right, while B moves to his left. </a:t>
            </a:r>
          </a:p>
          <a:p>
            <a:pPr lvl="1">
              <a:buFont typeface="Wingdings" pitchFamily="2" charset="2"/>
              <a:buChar char="ü"/>
            </a:pPr>
            <a:r>
              <a:rPr lang="en-US" sz="2000" dirty="0">
                <a:latin typeface="Calibri" pitchFamily="34" charset="0"/>
              </a:rPr>
              <a:t>They're still blocking each other, so..</a:t>
            </a:r>
          </a:p>
        </p:txBody>
      </p:sp>
      <p:sp>
        <p:nvSpPr>
          <p:cNvPr id="7" name="Title 1"/>
          <p:cNvSpPr>
            <a:spLocks noGrp="1"/>
          </p:cNvSpPr>
          <p:nvPr>
            <p:ph type="title"/>
          </p:nvPr>
        </p:nvSpPr>
        <p:spPr>
          <a:xfrm>
            <a:off x="2000232" y="71422"/>
            <a:ext cx="4000528" cy="428620"/>
          </a:xfrm>
        </p:spPr>
        <p:style>
          <a:lnRef idx="3">
            <a:schemeClr val="lt1"/>
          </a:lnRef>
          <a:fillRef idx="1">
            <a:schemeClr val="accent5"/>
          </a:fillRef>
          <a:effectRef idx="1">
            <a:schemeClr val="accent5"/>
          </a:effectRef>
          <a:fontRef idx="minor">
            <a:schemeClr val="lt1"/>
          </a:fontRef>
        </p:style>
        <p:txBody>
          <a:bodyPr>
            <a:normAutofit fontScale="90000"/>
          </a:bodyPr>
          <a:lstStyle/>
          <a:p>
            <a:pPr algn="ctr"/>
            <a:r>
              <a:rPr lang="en-GB" sz="2800" b="1" dirty="0">
                <a:solidFill>
                  <a:schemeClr val="bg1"/>
                </a:solidFill>
                <a:effectLst>
                  <a:outerShdw blurRad="38100" dist="38100" dir="2700000" algn="tl">
                    <a:srgbClr val="000000">
                      <a:alpha val="43137"/>
                    </a:srgbClr>
                  </a:outerShdw>
                </a:effectLst>
                <a:latin typeface="+mj-lt"/>
              </a:rPr>
              <a:t>Live Lock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4800" y="0"/>
            <a:ext cx="8229600" cy="487362"/>
          </a:xfrm>
        </p:spPr>
        <p:style>
          <a:lnRef idx="3">
            <a:schemeClr val="lt1"/>
          </a:lnRef>
          <a:fillRef idx="1">
            <a:schemeClr val="accent2"/>
          </a:fillRef>
          <a:effectRef idx="1">
            <a:schemeClr val="accent2"/>
          </a:effectRef>
          <a:fontRef idx="minor">
            <a:schemeClr val="lt1"/>
          </a:fontRef>
        </p:style>
        <p:txBody>
          <a:bodyPr>
            <a:normAutofit fontScale="90000"/>
          </a:bodyPr>
          <a:lstStyle/>
          <a:p>
            <a:pPr algn="ctr"/>
            <a:r>
              <a:rPr lang="en-US" sz="2800" b="1" dirty="0">
                <a:solidFill>
                  <a:schemeClr val="bg1"/>
                </a:solidFill>
                <a:effectLst>
                  <a:outerShdw blurRad="38100" dist="38100" dir="2700000" algn="tl">
                    <a:srgbClr val="000000">
                      <a:alpha val="43137"/>
                    </a:srgbClr>
                  </a:outerShdw>
                </a:effectLst>
                <a:latin typeface="Calibri" pitchFamily="34" charset="0"/>
                <a:cs typeface="Calibri" pitchFamily="34" charset="0"/>
              </a:rPr>
              <a:t>Process Initiation Denial</a:t>
            </a:r>
          </a:p>
        </p:txBody>
      </p:sp>
      <p:sp>
        <p:nvSpPr>
          <p:cNvPr id="4" name="Content Placeholder 1"/>
          <p:cNvSpPr>
            <a:spLocks noGrp="1"/>
          </p:cNvSpPr>
          <p:nvPr>
            <p:ph idx="1"/>
          </p:nvPr>
        </p:nvSpPr>
        <p:spPr>
          <a:xfrm>
            <a:off x="0" y="533400"/>
            <a:ext cx="9144000" cy="1371600"/>
          </a:xfrm>
        </p:spPr>
        <p:style>
          <a:lnRef idx="2">
            <a:schemeClr val="accent2"/>
          </a:lnRef>
          <a:fillRef idx="1">
            <a:schemeClr val="lt1"/>
          </a:fillRef>
          <a:effectRef idx="0">
            <a:schemeClr val="accent2"/>
          </a:effectRef>
          <a:fontRef idx="minor">
            <a:schemeClr val="dk1"/>
          </a:fontRef>
        </p:style>
        <p:txBody>
          <a:bodyPr>
            <a:normAutofit lnSpcReduction="10000"/>
          </a:bodyPr>
          <a:lstStyle/>
          <a:p>
            <a:r>
              <a:rPr lang="en-NZ" sz="2000" dirty="0">
                <a:latin typeface="Calibri" pitchFamily="34" charset="0"/>
                <a:cs typeface="Calibri" pitchFamily="34" charset="0"/>
              </a:rPr>
              <a:t>A process is only started if the maximum claim of all current processes plus those of the new process can be met.</a:t>
            </a:r>
          </a:p>
          <a:p>
            <a:r>
              <a:rPr lang="en-NZ" sz="2000" dirty="0">
                <a:latin typeface="Calibri" pitchFamily="34" charset="0"/>
                <a:cs typeface="Calibri" pitchFamily="34" charset="0"/>
              </a:rPr>
              <a:t>This strategy is hardly optimal, because it assumes the worst: </a:t>
            </a:r>
          </a:p>
          <a:p>
            <a:pPr lvl="1"/>
            <a:r>
              <a:rPr lang="en-NZ" sz="2000" b="1" dirty="0">
                <a:latin typeface="Calibri" pitchFamily="34" charset="0"/>
                <a:cs typeface="Calibri" pitchFamily="34" charset="0"/>
              </a:rPr>
              <a:t>that all processes will make their maximum claims </a:t>
            </a:r>
            <a:r>
              <a:rPr lang="en-NZ" sz="2000" b="1" dirty="0" err="1">
                <a:latin typeface="Calibri" pitchFamily="34" charset="0"/>
                <a:cs typeface="Calibri" pitchFamily="34" charset="0"/>
              </a:rPr>
              <a:t>togather</a:t>
            </a:r>
            <a:r>
              <a:rPr lang="en-NZ" sz="2000" b="1" dirty="0">
                <a:latin typeface="Calibri" pitchFamily="34" charset="0"/>
                <a:cs typeface="Calibri" pitchFamily="34" charset="0"/>
              </a:rPr>
              <a:t>.</a:t>
            </a:r>
          </a:p>
          <a:p>
            <a:endParaRPr lang="en-GB" sz="2000" dirty="0">
              <a:latin typeface="Calibri" pitchFamily="34" charset="0"/>
              <a:cs typeface="Calibri" pitchFamily="34" charset="0"/>
            </a:endParaRPr>
          </a:p>
        </p:txBody>
      </p:sp>
      <p:sp>
        <p:nvSpPr>
          <p:cNvPr id="6" name="Rectangle 5"/>
          <p:cNvSpPr/>
          <p:nvPr/>
        </p:nvSpPr>
        <p:spPr>
          <a:xfrm>
            <a:off x="0" y="2416314"/>
            <a:ext cx="9144000"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dirty="0">
                <a:latin typeface="Calibri" pitchFamily="34" charset="0"/>
              </a:rPr>
              <a:t>Consider a system of n processes and m different types of resources. Let us define the following vectors and matrices:</a:t>
            </a:r>
          </a:p>
        </p:txBody>
      </p:sp>
      <p:pic>
        <p:nvPicPr>
          <p:cNvPr id="1026" name="Picture 2"/>
          <p:cNvPicPr>
            <a:picLocks noChangeAspect="1" noChangeArrowheads="1"/>
          </p:cNvPicPr>
          <p:nvPr/>
        </p:nvPicPr>
        <p:blipFill>
          <a:blip r:embed="rId2"/>
          <a:srcRect/>
          <a:stretch>
            <a:fillRect/>
          </a:stretch>
        </p:blipFill>
        <p:spPr bwMode="auto">
          <a:xfrm>
            <a:off x="0" y="3200400"/>
            <a:ext cx="9144000" cy="3657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itle 1"/>
          <p:cNvSpPr txBox="1">
            <a:spLocks/>
          </p:cNvSpPr>
          <p:nvPr/>
        </p:nvSpPr>
        <p:spPr>
          <a:xfrm>
            <a:off x="0" y="1951038"/>
            <a:ext cx="2438400" cy="4111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horz" rtlCol="0" anchor="ctr">
            <a:noAutofit/>
            <a:scene3d>
              <a:camera prst="orthographicFront"/>
              <a:lightRig rig="soft" dir="t"/>
            </a:scene3d>
            <a:sp3d prstMaterial="softEdge">
              <a:bevelT w="25400" h="2540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200" b="1" i="0" u="none" strike="noStrike" kern="1200" cap="none" spc="0" normalizeH="0" baseline="0" noProof="0" dirty="0">
                <a:ln>
                  <a:noFill/>
                </a:ln>
                <a:solidFill>
                  <a:schemeClr val="bg1"/>
                </a:solidFill>
                <a:effectLst>
                  <a:outerShdw blurRad="31750" dist="25400" dir="5400000" algn="tl" rotWithShape="0">
                    <a:srgbClr val="000000">
                      <a:alpha val="25000"/>
                    </a:srgbClr>
                  </a:outerShdw>
                </a:effectLst>
                <a:uLnTx/>
                <a:uFillTx/>
                <a:latin typeface="Calibri" pitchFamily="34" charset="0"/>
                <a:ea typeface="+mj-ea"/>
                <a:cs typeface="Calibri" pitchFamily="34" charset="0"/>
              </a:rPr>
              <a:t>Data Structures:-</a:t>
            </a:r>
          </a:p>
        </p:txBody>
      </p:sp>
    </p:spTree>
    <p:extLst>
      <p:ext uri="{BB962C8B-B14F-4D97-AF65-F5344CB8AC3E}">
        <p14:creationId xmlns="" xmlns:p14="http://schemas.microsoft.com/office/powerpoint/2010/main" val="1704356314"/>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57200"/>
            <a:ext cx="9144000" cy="193899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buFont typeface="Arial" pitchFamily="34" charset="0"/>
              <a:buChar char="•"/>
            </a:pPr>
            <a:r>
              <a:rPr lang="en-US" sz="2000" dirty="0">
                <a:latin typeface="Calibri" pitchFamily="34" charset="0"/>
              </a:rPr>
              <a:t> The matrix Claim gives the maximum requirement of each process for each resource, </a:t>
            </a:r>
          </a:p>
          <a:p>
            <a:r>
              <a:rPr lang="en-US" sz="2000" dirty="0">
                <a:latin typeface="Calibri" pitchFamily="34" charset="0"/>
              </a:rPr>
              <a:t>  with one row dedicated to each process. </a:t>
            </a:r>
          </a:p>
          <a:p>
            <a:pPr>
              <a:buFont typeface="Arial" pitchFamily="34" charset="0"/>
              <a:buChar char="•"/>
            </a:pPr>
            <a:r>
              <a:rPr lang="en-US" sz="2000" dirty="0">
                <a:latin typeface="Calibri" pitchFamily="34" charset="0"/>
              </a:rPr>
              <a:t> This information must be declared in advance by a process for deadlock avoidance to </a:t>
            </a:r>
          </a:p>
          <a:p>
            <a:r>
              <a:rPr lang="en-US" sz="2000" dirty="0">
                <a:latin typeface="Calibri" pitchFamily="34" charset="0"/>
              </a:rPr>
              <a:t>  work.</a:t>
            </a:r>
          </a:p>
          <a:p>
            <a:pPr>
              <a:buFont typeface="Arial" pitchFamily="34" charset="0"/>
              <a:buChar char="•"/>
            </a:pPr>
            <a:r>
              <a:rPr lang="en-US" sz="2000" dirty="0">
                <a:latin typeface="Calibri" pitchFamily="34" charset="0"/>
              </a:rPr>
              <a:t>The matrix Allocation gives the current allocation to each process. </a:t>
            </a:r>
          </a:p>
          <a:p>
            <a:pPr>
              <a:buFont typeface="Arial" pitchFamily="34" charset="0"/>
              <a:buChar char="•"/>
            </a:pPr>
            <a:r>
              <a:rPr lang="en-US" sz="2000" dirty="0">
                <a:latin typeface="Calibri" pitchFamily="34" charset="0"/>
              </a:rPr>
              <a:t>The following relationships hold:</a:t>
            </a:r>
          </a:p>
        </p:txBody>
      </p:sp>
      <p:sp>
        <p:nvSpPr>
          <p:cNvPr id="5" name="Title 1"/>
          <p:cNvSpPr>
            <a:spLocks noGrp="1"/>
          </p:cNvSpPr>
          <p:nvPr>
            <p:ph type="title"/>
          </p:nvPr>
        </p:nvSpPr>
        <p:spPr>
          <a:xfrm>
            <a:off x="304800" y="0"/>
            <a:ext cx="8229600" cy="381000"/>
          </a:xfrm>
        </p:spPr>
        <p:style>
          <a:lnRef idx="3">
            <a:schemeClr val="lt1"/>
          </a:lnRef>
          <a:fillRef idx="1">
            <a:schemeClr val="accent2"/>
          </a:fillRef>
          <a:effectRef idx="1">
            <a:schemeClr val="accent2"/>
          </a:effectRef>
          <a:fontRef idx="minor">
            <a:schemeClr val="lt1"/>
          </a:fontRef>
        </p:style>
        <p:txBody>
          <a:bodyPr>
            <a:normAutofit fontScale="90000"/>
          </a:bodyPr>
          <a:lstStyle/>
          <a:p>
            <a:pPr algn="ctr"/>
            <a:r>
              <a:rPr lang="en-US" sz="2800" b="1" dirty="0">
                <a:solidFill>
                  <a:schemeClr val="bg1"/>
                </a:solidFill>
                <a:effectLst>
                  <a:outerShdw blurRad="38100" dist="38100" dir="2700000" algn="tl">
                    <a:srgbClr val="000000">
                      <a:alpha val="43137"/>
                    </a:srgbClr>
                  </a:outerShdw>
                </a:effectLst>
                <a:latin typeface="Calibri" pitchFamily="34" charset="0"/>
                <a:cs typeface="Calibri" pitchFamily="34" charset="0"/>
              </a:rPr>
              <a:t>Process Initiation Denial</a:t>
            </a:r>
          </a:p>
        </p:txBody>
      </p:sp>
      <p:pic>
        <p:nvPicPr>
          <p:cNvPr id="2050" name="Picture 2"/>
          <p:cNvPicPr>
            <a:picLocks noChangeAspect="1" noChangeArrowheads="1"/>
          </p:cNvPicPr>
          <p:nvPr/>
        </p:nvPicPr>
        <p:blipFill>
          <a:blip r:embed="rId2"/>
          <a:srcRect/>
          <a:stretch>
            <a:fillRect/>
          </a:stretch>
        </p:blipFill>
        <p:spPr bwMode="auto">
          <a:xfrm>
            <a:off x="0" y="2514600"/>
            <a:ext cx="8915400" cy="2438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0" y="5105400"/>
            <a:ext cx="9144000"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Start a new process P</a:t>
            </a:r>
            <a:r>
              <a:rPr lang="en-US" i="1" dirty="0"/>
              <a:t>n+1 only if</a:t>
            </a:r>
          </a:p>
          <a:p>
            <a:endParaRPr lang="en-US" i="1" dirty="0"/>
          </a:p>
          <a:p>
            <a:endParaRPr lang="en-US" i="1" dirty="0"/>
          </a:p>
          <a:p>
            <a:endParaRPr lang="en-US" dirty="0"/>
          </a:p>
          <a:p>
            <a:r>
              <a:rPr lang="en-US" dirty="0"/>
              <a:t>That is, a process is only started if the maximum claim of all current processes plus those of the new process can be met.</a:t>
            </a:r>
          </a:p>
        </p:txBody>
      </p:sp>
      <p:pic>
        <p:nvPicPr>
          <p:cNvPr id="2051" name="Picture 3"/>
          <p:cNvPicPr>
            <a:picLocks noChangeAspect="1" noChangeArrowheads="1"/>
          </p:cNvPicPr>
          <p:nvPr/>
        </p:nvPicPr>
        <p:blipFill>
          <a:blip r:embed="rId3"/>
          <a:srcRect/>
          <a:stretch>
            <a:fillRect/>
          </a:stretch>
        </p:blipFill>
        <p:spPr bwMode="auto">
          <a:xfrm>
            <a:off x="3962400" y="5181600"/>
            <a:ext cx="3886200" cy="914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3856236313"/>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04800" y="76200"/>
            <a:ext cx="8229600" cy="411162"/>
          </a:xfrm>
          <a:prstGeom prst="rect">
            <a:avLst/>
          </a:prstGeom>
        </p:spPr>
        <p:style>
          <a:lnRef idx="3">
            <a:schemeClr val="lt1"/>
          </a:lnRef>
          <a:fillRef idx="1">
            <a:schemeClr val="accent2"/>
          </a:fillRef>
          <a:effectRef idx="1">
            <a:schemeClr val="accent2"/>
          </a:effectRef>
          <a:fontRef idx="minor">
            <a:schemeClr val="lt1"/>
          </a:fontRef>
        </p:style>
        <p:txBody>
          <a:bodyPr vert="horz" rtlCol="0" anchor="ctr">
            <a:normAutofit fontScale="85000" lnSpcReduction="2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Calibri" pitchFamily="34" charset="0"/>
                <a:ea typeface="+mj-ea"/>
                <a:cs typeface="Calibri" pitchFamily="34" charset="0"/>
              </a:rPr>
              <a:t>Resource  Allocation Denial</a:t>
            </a:r>
          </a:p>
        </p:txBody>
      </p:sp>
      <p:sp>
        <p:nvSpPr>
          <p:cNvPr id="6" name="Content Placeholder 2"/>
          <p:cNvSpPr txBox="1">
            <a:spLocks/>
          </p:cNvSpPr>
          <p:nvPr/>
        </p:nvSpPr>
        <p:spPr>
          <a:xfrm>
            <a:off x="1928794" y="857232"/>
            <a:ext cx="6858000" cy="5029200"/>
          </a:xfrm>
          <a:prstGeom prst="rect">
            <a:avLst/>
          </a:prstGeom>
        </p:spPr>
        <p:style>
          <a:lnRef idx="2">
            <a:schemeClr val="accent2"/>
          </a:lnRef>
          <a:fillRef idx="1">
            <a:schemeClr val="lt1"/>
          </a:fillRef>
          <a:effectRef idx="0">
            <a:schemeClr val="accent2"/>
          </a:effectRef>
          <a:fontRef idx="minor">
            <a:schemeClr val="dk1"/>
          </a:fontRef>
        </p:style>
        <p:txBody>
          <a:bodyPr vert="horz">
            <a:noAutofit/>
          </a:bodyPr>
          <a:lstStyle/>
          <a:p>
            <a:pPr marL="365760" indent="-256032">
              <a:spcBef>
                <a:spcPts val="400"/>
              </a:spcBef>
              <a:buClr>
                <a:srgbClr val="C00000"/>
              </a:buClr>
              <a:buSzPct val="68000"/>
              <a:buFont typeface="Wingdings" pitchFamily="2" charset="2"/>
              <a:buChar char="Ø"/>
              <a:defRPr/>
            </a:pPr>
            <a:r>
              <a:rPr lang="en-US" sz="2000" dirty="0">
                <a:latin typeface="Calibri" pitchFamily="34" charset="0"/>
                <a:cs typeface="Calibri" pitchFamily="34" charset="0"/>
              </a:rPr>
              <a:t>A </a:t>
            </a:r>
            <a:r>
              <a:rPr lang="en-NZ" sz="2000" dirty="0">
                <a:latin typeface="Calibri" pitchFamily="34" charset="0"/>
                <a:cs typeface="Calibri" pitchFamily="34" charset="0"/>
              </a:rPr>
              <a:t>strategy of resource allocation denial is </a:t>
            </a:r>
            <a:r>
              <a:rPr kumimoji="0" lang="en-US" sz="2000" b="0" i="0" u="none" strike="noStrike" kern="1200" cap="none" spc="0" normalizeH="0" baseline="0" noProof="0" dirty="0">
                <a:ln>
                  <a:noFill/>
                </a:ln>
                <a:solidFill>
                  <a:schemeClr val="dk1"/>
                </a:solidFill>
                <a:effectLst/>
                <a:uLnTx/>
                <a:uFillTx/>
                <a:latin typeface="Calibri" pitchFamily="34" charset="0"/>
                <a:cs typeface="Calibri" pitchFamily="34" charset="0"/>
              </a:rPr>
              <a:t>referred to as the </a:t>
            </a:r>
            <a:r>
              <a:rPr kumimoji="0" lang="en-US" sz="2000" b="1" i="0" u="none" strike="noStrike" kern="1200" cap="none" spc="0" normalizeH="0" baseline="0" noProof="0" dirty="0">
                <a:ln>
                  <a:noFill/>
                </a:ln>
                <a:solidFill>
                  <a:schemeClr val="dk1"/>
                </a:solidFill>
                <a:effectLst/>
                <a:uLnTx/>
                <a:uFillTx/>
                <a:latin typeface="Calibri" pitchFamily="34" charset="0"/>
                <a:cs typeface="Calibri" pitchFamily="34" charset="0"/>
              </a:rPr>
              <a:t>banker’s algorithm.</a:t>
            </a:r>
          </a:p>
          <a:p>
            <a:pPr marL="365760" indent="-256032">
              <a:spcBef>
                <a:spcPts val="400"/>
              </a:spcBef>
              <a:buClr>
                <a:srgbClr val="C00000"/>
              </a:buClr>
              <a:buSzPct val="68000"/>
              <a:buFont typeface="Wingdings" pitchFamily="2" charset="2"/>
              <a:buChar char="Ø"/>
              <a:defRPr/>
            </a:pPr>
            <a:endParaRPr lang="en-US" sz="2000" b="1" dirty="0">
              <a:latin typeface="Calibri" pitchFamily="34" charset="0"/>
              <a:cs typeface="Calibri" pitchFamily="34" charset="0"/>
            </a:endParaRPr>
          </a:p>
          <a:p>
            <a:pPr marL="365760" indent="-256032">
              <a:spcBef>
                <a:spcPts val="400"/>
              </a:spcBef>
              <a:buClr>
                <a:srgbClr val="C00000"/>
              </a:buClr>
              <a:buSzPct val="68000"/>
              <a:buFont typeface="Wingdings" pitchFamily="2" charset="2"/>
              <a:buChar char="Ø"/>
              <a:defRPr/>
            </a:pPr>
            <a:r>
              <a:rPr kumimoji="0" lang="en-US" sz="2000" b="0" i="0" u="none" strike="noStrike" kern="1200" cap="none" spc="0" normalizeH="0" baseline="0" noProof="0" dirty="0">
                <a:ln>
                  <a:noFill/>
                </a:ln>
                <a:solidFill>
                  <a:schemeClr val="dk1"/>
                </a:solidFill>
                <a:effectLst/>
                <a:uLnTx/>
                <a:uFillTx/>
                <a:latin typeface="Calibri" pitchFamily="34" charset="0"/>
                <a:cs typeface="Calibri" pitchFamily="34" charset="0"/>
              </a:rPr>
              <a:t>Consider a system with fixed </a:t>
            </a:r>
            <a:r>
              <a:rPr lang="en-US" sz="2000" dirty="0">
                <a:latin typeface="Calibri" pitchFamily="34" charset="0"/>
              </a:rPr>
              <a:t>number of processes and a fixed number of resources.</a:t>
            </a:r>
          </a:p>
          <a:p>
            <a:pPr marL="365760" indent="-256032">
              <a:spcBef>
                <a:spcPts val="400"/>
              </a:spcBef>
              <a:buClr>
                <a:srgbClr val="C00000"/>
              </a:buClr>
              <a:buSzPct val="68000"/>
              <a:buFont typeface="Wingdings" pitchFamily="2" charset="2"/>
              <a:buChar char="Ø"/>
              <a:defRPr/>
            </a:pPr>
            <a:endParaRPr lang="en-US" sz="2000" dirty="0">
              <a:latin typeface="Calibri" pitchFamily="34" charset="0"/>
            </a:endParaRPr>
          </a:p>
          <a:p>
            <a:pPr marL="365760" indent="-256032">
              <a:spcBef>
                <a:spcPts val="400"/>
              </a:spcBef>
              <a:buClr>
                <a:srgbClr val="C00000"/>
              </a:buClr>
              <a:buSzPct val="68000"/>
              <a:buFont typeface="Wingdings" pitchFamily="2" charset="2"/>
              <a:buChar char="Ø"/>
              <a:defRPr/>
            </a:pPr>
            <a:r>
              <a:rPr lang="en-US" sz="2000" dirty="0">
                <a:latin typeface="Calibri" pitchFamily="34" charset="0"/>
              </a:rPr>
              <a:t>At any time a process may have zero or more resources allocated to it.</a:t>
            </a:r>
            <a:endParaRPr kumimoji="0" lang="en-US" sz="2000" b="0" i="0" u="none" strike="noStrike" kern="1200" cap="none" spc="0" normalizeH="0" baseline="0" noProof="0" dirty="0">
              <a:ln>
                <a:noFill/>
              </a:ln>
              <a:solidFill>
                <a:schemeClr val="dk1"/>
              </a:solidFill>
              <a:effectLst/>
              <a:uLnTx/>
              <a:uFillTx/>
              <a:latin typeface="Calibri" pitchFamily="34" charset="0"/>
              <a:cs typeface="Calibri" pitchFamily="34" charset="0"/>
            </a:endParaRPr>
          </a:p>
          <a:p>
            <a:pPr marL="621792" marR="0" lvl="1" indent="-228600" algn="l" defTabSz="914400" rtl="0" eaLnBrk="1" fontAlgn="auto" latinLnBrk="0" hangingPunct="1">
              <a:lnSpc>
                <a:spcPct val="100000"/>
              </a:lnSpc>
              <a:spcBef>
                <a:spcPts val="324"/>
              </a:spcBef>
              <a:spcAft>
                <a:spcPts val="0"/>
              </a:spcAft>
              <a:buClr>
                <a:srgbClr val="C00000"/>
              </a:buClr>
              <a:buSzTx/>
              <a:buFont typeface="Verdana"/>
              <a:buChar char="◦"/>
              <a:tabLst/>
              <a:defRPr/>
            </a:pPr>
            <a:r>
              <a:rPr kumimoji="0" lang="en-US" sz="2000" b="1" i="1" u="none" strike="noStrike" kern="1200" cap="none" spc="0" normalizeH="0" baseline="0" noProof="0" dirty="0">
                <a:ln>
                  <a:noFill/>
                </a:ln>
                <a:solidFill>
                  <a:schemeClr val="dk1"/>
                </a:solidFill>
                <a:effectLst/>
                <a:uLnTx/>
                <a:uFillTx/>
                <a:latin typeface="Calibri" pitchFamily="34" charset="0"/>
                <a:cs typeface="Calibri" pitchFamily="34" charset="0"/>
              </a:rPr>
              <a:t>State</a:t>
            </a:r>
            <a:r>
              <a:rPr kumimoji="0" lang="en-US" sz="2000" b="0" i="0" u="none" strike="noStrike" kern="1200" cap="none" spc="0" normalizeH="0" baseline="0" noProof="0" dirty="0">
                <a:ln>
                  <a:noFill/>
                </a:ln>
                <a:solidFill>
                  <a:schemeClr val="dk1"/>
                </a:solidFill>
                <a:effectLst/>
                <a:uLnTx/>
                <a:uFillTx/>
                <a:latin typeface="Calibri" pitchFamily="34" charset="0"/>
                <a:cs typeface="Calibri" pitchFamily="34" charset="0"/>
              </a:rPr>
              <a:t> of the system is the current allocation of resources to process</a:t>
            </a:r>
          </a:p>
          <a:p>
            <a:pPr marL="621792" lvl="1" indent="-228600">
              <a:spcBef>
                <a:spcPts val="324"/>
              </a:spcBef>
              <a:buClr>
                <a:srgbClr val="C00000"/>
              </a:buClr>
              <a:buFont typeface="Verdana"/>
              <a:buChar char="◦"/>
              <a:defRPr/>
            </a:pPr>
            <a:r>
              <a:rPr kumimoji="0" lang="en-US" sz="2000" b="1" i="1" u="none" strike="noStrike" kern="1200" cap="none" spc="0" normalizeH="0" baseline="0" noProof="0" dirty="0">
                <a:ln>
                  <a:noFill/>
                </a:ln>
                <a:solidFill>
                  <a:schemeClr val="dk1"/>
                </a:solidFill>
                <a:effectLst/>
                <a:uLnTx/>
                <a:uFillTx/>
                <a:latin typeface="Calibri" pitchFamily="34" charset="0"/>
                <a:cs typeface="Calibri" pitchFamily="34" charset="0"/>
              </a:rPr>
              <a:t>Safe state </a:t>
            </a:r>
            <a:r>
              <a:rPr kumimoji="0" lang="en-US" sz="2000" b="0" i="0" u="none" strike="noStrike" kern="1200" cap="none" spc="0" normalizeH="0" baseline="0" noProof="0" dirty="0">
                <a:ln>
                  <a:noFill/>
                </a:ln>
                <a:solidFill>
                  <a:schemeClr val="dk1"/>
                </a:solidFill>
                <a:effectLst/>
                <a:uLnTx/>
                <a:uFillTx/>
                <a:latin typeface="Calibri" pitchFamily="34" charset="0"/>
                <a:cs typeface="Calibri" pitchFamily="34" charset="0"/>
              </a:rPr>
              <a:t>is where there is at least one sequence </a:t>
            </a:r>
            <a:r>
              <a:rPr lang="en-US" sz="2000" dirty="0">
                <a:latin typeface="Calibri" pitchFamily="34" charset="0"/>
              </a:rPr>
              <a:t>of resource allocations to processes </a:t>
            </a:r>
            <a:r>
              <a:rPr kumimoji="0" lang="en-US" sz="2000" b="0" i="0" u="none" strike="noStrike" kern="1200" cap="none" spc="0" normalizeH="0" baseline="0" noProof="0" dirty="0">
                <a:ln>
                  <a:noFill/>
                </a:ln>
                <a:solidFill>
                  <a:schemeClr val="dk1"/>
                </a:solidFill>
                <a:effectLst/>
                <a:uLnTx/>
                <a:uFillTx/>
                <a:latin typeface="Calibri" pitchFamily="34" charset="0"/>
                <a:cs typeface="Calibri" pitchFamily="34" charset="0"/>
              </a:rPr>
              <a:t>that does not result in deadlock. </a:t>
            </a:r>
          </a:p>
          <a:p>
            <a:pPr marL="621792" lvl="1" indent="-228600">
              <a:spcBef>
                <a:spcPts val="324"/>
              </a:spcBef>
              <a:buClr>
                <a:srgbClr val="C00000"/>
              </a:buClr>
              <a:buFont typeface="Verdana"/>
              <a:buChar char="◦"/>
              <a:defRPr/>
            </a:pPr>
            <a:r>
              <a:rPr lang="en-US" sz="2000" dirty="0">
                <a:latin typeface="Calibri" pitchFamily="34" charset="0"/>
              </a:rPr>
              <a:t>i.e., all of the processes can be run to completion.</a:t>
            </a:r>
            <a:endParaRPr kumimoji="0" lang="en-US" sz="2000" b="0" i="0" u="none" strike="noStrike" kern="1200" cap="none" spc="0" normalizeH="0" baseline="0" noProof="0" dirty="0">
              <a:ln>
                <a:noFill/>
              </a:ln>
              <a:solidFill>
                <a:schemeClr val="dk1"/>
              </a:solidFill>
              <a:effectLst/>
              <a:uLnTx/>
              <a:uFillTx/>
              <a:latin typeface="Calibri" pitchFamily="34" charset="0"/>
              <a:cs typeface="Calibri" pitchFamily="34" charset="0"/>
            </a:endParaRPr>
          </a:p>
          <a:p>
            <a:pPr marL="621792" marR="0" lvl="1" indent="-228600" algn="l" defTabSz="914400" rtl="0" eaLnBrk="1" fontAlgn="auto" latinLnBrk="0" hangingPunct="1">
              <a:lnSpc>
                <a:spcPct val="100000"/>
              </a:lnSpc>
              <a:spcBef>
                <a:spcPts val="324"/>
              </a:spcBef>
              <a:spcAft>
                <a:spcPts val="0"/>
              </a:spcAft>
              <a:buClr>
                <a:srgbClr val="C00000"/>
              </a:buClr>
              <a:buSzTx/>
              <a:buFont typeface="Verdana"/>
              <a:buChar char="◦"/>
              <a:tabLst/>
              <a:defRPr/>
            </a:pPr>
            <a:r>
              <a:rPr kumimoji="0" lang="en-US" sz="2000" b="1" i="1" u="none" strike="noStrike" kern="1200" cap="none" spc="0" normalizeH="0" baseline="0" noProof="0" dirty="0">
                <a:ln>
                  <a:noFill/>
                </a:ln>
                <a:solidFill>
                  <a:schemeClr val="dk1"/>
                </a:solidFill>
                <a:effectLst/>
                <a:uLnTx/>
                <a:uFillTx/>
                <a:latin typeface="Calibri" pitchFamily="34" charset="0"/>
                <a:cs typeface="Calibri" pitchFamily="34" charset="0"/>
              </a:rPr>
              <a:t>Unsafe state </a:t>
            </a:r>
            <a:r>
              <a:rPr kumimoji="0" lang="en-US" sz="2000" b="0" i="0" u="none" strike="noStrike" kern="1200" cap="none" spc="0" normalizeH="0" baseline="0" noProof="0" dirty="0">
                <a:ln>
                  <a:noFill/>
                </a:ln>
                <a:solidFill>
                  <a:schemeClr val="dk1"/>
                </a:solidFill>
                <a:effectLst/>
                <a:uLnTx/>
                <a:uFillTx/>
                <a:latin typeface="Calibri" pitchFamily="34" charset="0"/>
                <a:cs typeface="Calibri" pitchFamily="34" charset="0"/>
              </a:rPr>
              <a:t>is a state that is not safe</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US" sz="2000" b="0" i="0" u="none" strike="noStrike" kern="1200" cap="none" spc="0" normalizeH="0" baseline="0" noProof="0" dirty="0">
              <a:ln>
                <a:noFill/>
              </a:ln>
              <a:solidFill>
                <a:schemeClr val="dk1"/>
              </a:solidFill>
              <a:effectLst/>
              <a:uLnTx/>
              <a:uFillTx/>
              <a:latin typeface="Calibri" pitchFamily="34" charset="0"/>
              <a:cs typeface="Calibri" pitchFamily="34" charset="0"/>
            </a:endParaRPr>
          </a:p>
        </p:txBody>
      </p:sp>
    </p:spTree>
    <p:extLst>
      <p:ext uri="{BB962C8B-B14F-4D97-AF65-F5344CB8AC3E}">
        <p14:creationId xmlns="" xmlns:p14="http://schemas.microsoft.com/office/powerpoint/2010/main" val="3087028344"/>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0"/>
            <a:ext cx="8229600" cy="457200"/>
          </a:xfrm>
        </p:spPr>
        <p:style>
          <a:lnRef idx="3">
            <a:schemeClr val="lt1"/>
          </a:lnRef>
          <a:fillRef idx="1">
            <a:schemeClr val="accent2"/>
          </a:fillRef>
          <a:effectRef idx="1">
            <a:schemeClr val="accent2"/>
          </a:effectRef>
          <a:fontRef idx="minor">
            <a:schemeClr val="lt1"/>
          </a:fontRef>
        </p:style>
        <p:txBody>
          <a:bodyPr>
            <a:noAutofit/>
          </a:bodyPr>
          <a:lstStyle/>
          <a:p>
            <a:pPr algn="ctr"/>
            <a:r>
              <a:rPr lang="en-NZ" sz="2600" b="1" dirty="0">
                <a:solidFill>
                  <a:schemeClr val="bg1"/>
                </a:solidFill>
                <a:effectLst>
                  <a:outerShdw blurRad="38100" dist="38100" dir="2700000" algn="tl">
                    <a:srgbClr val="000000">
                      <a:alpha val="43137"/>
                    </a:srgbClr>
                  </a:outerShdw>
                </a:effectLst>
                <a:latin typeface="Calibri" pitchFamily="34" charset="0"/>
                <a:cs typeface="Calibri" pitchFamily="34" charset="0"/>
              </a:rPr>
              <a:t>Determination of Safe State</a:t>
            </a:r>
          </a:p>
        </p:txBody>
      </p:sp>
      <p:sp>
        <p:nvSpPr>
          <p:cNvPr id="35843" name="Content Placeholder 2"/>
          <p:cNvSpPr>
            <a:spLocks noGrp="1"/>
          </p:cNvSpPr>
          <p:nvPr>
            <p:ph idx="1"/>
          </p:nvPr>
        </p:nvSpPr>
        <p:spPr>
          <a:xfrm>
            <a:off x="76200" y="533400"/>
            <a:ext cx="8915400" cy="1219200"/>
          </a:xfrm>
        </p:spPr>
        <p:style>
          <a:lnRef idx="2">
            <a:schemeClr val="accent2"/>
          </a:lnRef>
          <a:fillRef idx="1">
            <a:schemeClr val="lt1"/>
          </a:fillRef>
          <a:effectRef idx="0">
            <a:schemeClr val="accent2"/>
          </a:effectRef>
          <a:fontRef idx="minor">
            <a:schemeClr val="dk1"/>
          </a:fontRef>
        </p:style>
        <p:txBody>
          <a:bodyPr>
            <a:normAutofit/>
          </a:bodyPr>
          <a:lstStyle/>
          <a:p>
            <a:r>
              <a:rPr lang="en-NZ" sz="2000" dirty="0">
                <a:latin typeface="Calibri" pitchFamily="34" charset="0"/>
                <a:cs typeface="Calibri" pitchFamily="34" charset="0"/>
              </a:rPr>
              <a:t>A system consisting of four processes and three resources. </a:t>
            </a:r>
          </a:p>
          <a:p>
            <a:r>
              <a:rPr lang="en-NZ" sz="2000" dirty="0">
                <a:latin typeface="Calibri" pitchFamily="34" charset="0"/>
                <a:cs typeface="Calibri" pitchFamily="34" charset="0"/>
              </a:rPr>
              <a:t>Allocations are made to processors</a:t>
            </a:r>
          </a:p>
          <a:p>
            <a:r>
              <a:rPr lang="en-NZ" sz="2000" b="1" i="1" dirty="0">
                <a:latin typeface="Calibri" pitchFamily="34" charset="0"/>
                <a:cs typeface="Calibri" pitchFamily="34" charset="0"/>
              </a:rPr>
              <a:t>Is this a safe state?</a:t>
            </a:r>
          </a:p>
          <a:p>
            <a:endParaRPr lang="en-NZ" sz="2000" dirty="0">
              <a:latin typeface="Calibri" pitchFamily="34" charset="0"/>
              <a:cs typeface="Calibri" pitchFamily="34" charset="0"/>
            </a:endParaRPr>
          </a:p>
        </p:txBody>
      </p:sp>
      <p:pic>
        <p:nvPicPr>
          <p:cNvPr id="35844" name="Content Placeholder 3" descr="Fig06_07a.gif"/>
          <p:cNvPicPr>
            <a:picLocks noChangeAspect="1"/>
          </p:cNvPicPr>
          <p:nvPr/>
        </p:nvPicPr>
        <p:blipFill>
          <a:blip r:embed="rId3"/>
          <a:srcRect/>
          <a:stretch>
            <a:fillRect/>
          </a:stretch>
        </p:blipFill>
        <p:spPr bwMode="auto">
          <a:xfrm>
            <a:off x="1066800" y="1905000"/>
            <a:ext cx="7296150" cy="2352675"/>
          </a:xfrm>
          <a:prstGeom prst="rect">
            <a:avLst/>
          </a:prstGeom>
          <a:noFill/>
          <a:ln w="9525">
            <a:noFill/>
            <a:miter lim="800000"/>
            <a:headEnd/>
            <a:tailEnd/>
          </a:ln>
        </p:spPr>
      </p:pic>
      <p:sp>
        <p:nvSpPr>
          <p:cNvPr id="13" name="Line Callout 2 12"/>
          <p:cNvSpPr/>
          <p:nvPr/>
        </p:nvSpPr>
        <p:spPr>
          <a:xfrm>
            <a:off x="0" y="3581400"/>
            <a:ext cx="1600200" cy="1371600"/>
          </a:xfrm>
          <a:prstGeom prst="borderCallout2">
            <a:avLst>
              <a:gd name="adj1" fmla="val 47968"/>
              <a:gd name="adj2" fmla="val 103468"/>
              <a:gd name="adj3" fmla="val 47967"/>
              <a:gd name="adj4" fmla="val 132401"/>
              <a:gd name="adj5" fmla="val 16674"/>
              <a:gd name="adj6" fmla="val 175694"/>
            </a:avLst>
          </a:prstGeom>
          <a:ln/>
        </p:spPr>
        <p:style>
          <a:lnRef idx="3">
            <a:schemeClr val="lt1"/>
          </a:lnRef>
          <a:fillRef idx="1">
            <a:schemeClr val="accent2"/>
          </a:fillRef>
          <a:effectRef idx="1">
            <a:schemeClr val="accent2"/>
          </a:effectRef>
          <a:fontRef idx="minor">
            <a:schemeClr val="lt1"/>
          </a:fontRef>
        </p:style>
        <p:txBody>
          <a:bodyPr anchor="ctr"/>
          <a:lstStyle/>
          <a:p>
            <a:pPr algn="ctr">
              <a:defRPr/>
            </a:pPr>
            <a:r>
              <a:rPr lang="en-NZ" b="1" dirty="0"/>
              <a:t>Amount of Existing Resources</a:t>
            </a:r>
          </a:p>
        </p:txBody>
      </p:sp>
      <p:sp>
        <p:nvSpPr>
          <p:cNvPr id="14" name="Line Callout 2 13"/>
          <p:cNvSpPr/>
          <p:nvPr/>
        </p:nvSpPr>
        <p:spPr>
          <a:xfrm>
            <a:off x="7543800" y="3429000"/>
            <a:ext cx="1600200" cy="1447800"/>
          </a:xfrm>
          <a:prstGeom prst="borderCallout2">
            <a:avLst>
              <a:gd name="adj1" fmla="val 49011"/>
              <a:gd name="adj2" fmla="val -880"/>
              <a:gd name="adj3" fmla="val 47967"/>
              <a:gd name="adj4" fmla="val -32816"/>
              <a:gd name="adj5" fmla="val 15731"/>
              <a:gd name="adj6" fmla="val -75239"/>
            </a:avLst>
          </a:prstGeom>
          <a:ln/>
        </p:spPr>
        <p:style>
          <a:lnRef idx="3">
            <a:schemeClr val="lt1"/>
          </a:lnRef>
          <a:fillRef idx="1">
            <a:schemeClr val="accent2"/>
          </a:fillRef>
          <a:effectRef idx="1">
            <a:schemeClr val="accent2"/>
          </a:effectRef>
          <a:fontRef idx="minor">
            <a:schemeClr val="lt1"/>
          </a:fontRef>
        </p:style>
        <p:txBody>
          <a:bodyPr anchor="ctr"/>
          <a:lstStyle/>
          <a:p>
            <a:pPr algn="ctr">
              <a:defRPr/>
            </a:pPr>
            <a:r>
              <a:rPr lang="en-NZ" b="1" dirty="0"/>
              <a:t>Resources available after allocation</a:t>
            </a:r>
          </a:p>
        </p:txBody>
      </p:sp>
      <p:sp>
        <p:nvSpPr>
          <p:cNvPr id="8" name="Rectangle 7"/>
          <p:cNvSpPr/>
          <p:nvPr/>
        </p:nvSpPr>
        <p:spPr>
          <a:xfrm>
            <a:off x="0" y="5334000"/>
            <a:ext cx="9144000" cy="144655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buFont typeface="Arial" pitchFamily="34" charset="0"/>
              <a:buChar char="•"/>
              <a:defRPr/>
            </a:pPr>
            <a:r>
              <a:rPr lang="en-NZ" sz="2200" dirty="0">
                <a:latin typeface="Calibri" pitchFamily="34" charset="0"/>
                <a:cs typeface="Calibri" pitchFamily="34" charset="0"/>
              </a:rPr>
              <a:t>This figure shows the state of a system consisting of four processes and three </a:t>
            </a:r>
          </a:p>
          <a:p>
            <a:pPr>
              <a:defRPr/>
            </a:pPr>
            <a:r>
              <a:rPr lang="en-NZ" sz="2200" dirty="0">
                <a:latin typeface="Calibri" pitchFamily="34" charset="0"/>
                <a:cs typeface="Calibri" pitchFamily="34" charset="0"/>
              </a:rPr>
              <a:t>  resources. </a:t>
            </a:r>
          </a:p>
          <a:p>
            <a:pPr>
              <a:buFont typeface="Arial" pitchFamily="34" charset="0"/>
              <a:buChar char="•"/>
              <a:defRPr/>
            </a:pPr>
            <a:r>
              <a:rPr lang="en-NZ" sz="2200" dirty="0">
                <a:latin typeface="Calibri" pitchFamily="34" charset="0"/>
                <a:cs typeface="Calibri" pitchFamily="34" charset="0"/>
              </a:rPr>
              <a:t>Total amount of resources</a:t>
            </a:r>
          </a:p>
          <a:p>
            <a:pPr lvl="1">
              <a:buFont typeface="Arial" pitchFamily="34" charset="0"/>
              <a:buChar char="•"/>
              <a:defRPr/>
            </a:pPr>
            <a:r>
              <a:rPr lang="en-NZ" sz="2200" dirty="0">
                <a:latin typeface="Calibri" pitchFamily="34" charset="0"/>
                <a:cs typeface="Calibri" pitchFamily="34" charset="0"/>
              </a:rPr>
              <a:t> R1 = 9         R2 = 3          R3 = 6</a:t>
            </a:r>
          </a:p>
        </p:txBody>
      </p:sp>
      <p:pic>
        <p:nvPicPr>
          <p:cNvPr id="3074" name="Picture 2"/>
          <p:cNvPicPr>
            <a:picLocks noChangeAspect="1" noChangeArrowheads="1"/>
          </p:cNvPicPr>
          <p:nvPr/>
        </p:nvPicPr>
        <p:blipFill>
          <a:blip r:embed="rId4"/>
          <a:srcRect/>
          <a:stretch>
            <a:fillRect/>
          </a:stretch>
        </p:blipFill>
        <p:spPr bwMode="auto">
          <a:xfrm>
            <a:off x="1524000" y="4953000"/>
            <a:ext cx="3438525" cy="2571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439704906"/>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0" y="457200"/>
            <a:ext cx="7543800" cy="6324600"/>
          </a:xfrm>
        </p:spPr>
        <p:style>
          <a:lnRef idx="2">
            <a:schemeClr val="accent2"/>
          </a:lnRef>
          <a:fillRef idx="1">
            <a:schemeClr val="lt1"/>
          </a:fillRef>
          <a:effectRef idx="0">
            <a:schemeClr val="accent2"/>
          </a:effectRef>
          <a:fontRef idx="minor">
            <a:schemeClr val="dk1"/>
          </a:fontRef>
        </p:style>
        <p:txBody>
          <a:bodyPr>
            <a:noAutofit/>
          </a:bodyPr>
          <a:lstStyle/>
          <a:p>
            <a:pPr>
              <a:defRPr/>
            </a:pPr>
            <a:r>
              <a:rPr lang="en-NZ" sz="2000" dirty="0">
                <a:latin typeface="Calibri" pitchFamily="34" charset="0"/>
                <a:cs typeface="Calibri" pitchFamily="34" charset="0"/>
              </a:rPr>
              <a:t>In the current state allocations have been made to the four processes, leaving available    </a:t>
            </a:r>
            <a:r>
              <a:rPr lang="en-NZ" sz="2000" b="1" dirty="0">
                <a:latin typeface="Calibri" pitchFamily="34" charset="0"/>
                <a:cs typeface="Calibri" pitchFamily="34" charset="0"/>
              </a:rPr>
              <a:t>1 unit of R2   </a:t>
            </a:r>
            <a:r>
              <a:rPr lang="en-NZ" sz="2000" dirty="0">
                <a:latin typeface="Calibri" pitchFamily="34" charset="0"/>
                <a:cs typeface="Calibri" pitchFamily="34" charset="0"/>
              </a:rPr>
              <a:t> and </a:t>
            </a:r>
            <a:r>
              <a:rPr lang="en-NZ" sz="2000" b="1" dirty="0">
                <a:latin typeface="Calibri" pitchFamily="34" charset="0"/>
                <a:cs typeface="Calibri" pitchFamily="34" charset="0"/>
              </a:rPr>
              <a:t>      1 unit of R3</a:t>
            </a:r>
          </a:p>
          <a:p>
            <a:pPr>
              <a:defRPr/>
            </a:pPr>
            <a:r>
              <a:rPr lang="en-NZ" sz="2000" b="1" dirty="0">
                <a:latin typeface="Calibri" pitchFamily="34" charset="0"/>
                <a:cs typeface="Calibri" pitchFamily="34" charset="0"/>
              </a:rPr>
              <a:t>Is this a safe state? </a:t>
            </a:r>
          </a:p>
          <a:p>
            <a:pPr>
              <a:defRPr/>
            </a:pPr>
            <a:r>
              <a:rPr lang="en-NZ" sz="2000" dirty="0">
                <a:latin typeface="Calibri" pitchFamily="34" charset="0"/>
                <a:cs typeface="Calibri" pitchFamily="34" charset="0"/>
              </a:rPr>
              <a:t>To answer this question, we ask an intermediate question:</a:t>
            </a:r>
          </a:p>
          <a:p>
            <a:pPr lvl="1">
              <a:buFont typeface="Arial" pitchFamily="34" charset="0"/>
              <a:buChar char="•"/>
              <a:defRPr/>
            </a:pPr>
            <a:r>
              <a:rPr lang="en-NZ" sz="2000" dirty="0">
                <a:latin typeface="Calibri" pitchFamily="34" charset="0"/>
                <a:cs typeface="Calibri" pitchFamily="34" charset="0"/>
              </a:rPr>
              <a:t> Can any of the four processes be run to completion with the resources available? </a:t>
            </a:r>
          </a:p>
          <a:p>
            <a:pPr lvl="1">
              <a:buFont typeface="Arial" pitchFamily="34" charset="0"/>
              <a:buChar char="•"/>
              <a:defRPr/>
            </a:pPr>
            <a:r>
              <a:rPr lang="en-NZ" sz="2000" dirty="0">
                <a:latin typeface="Calibri" pitchFamily="34" charset="0"/>
                <a:cs typeface="Calibri" pitchFamily="34" charset="0"/>
              </a:rPr>
              <a:t> That is, can the difference between the maximum requirement and current allocation for any process be met with the available resources?</a:t>
            </a:r>
          </a:p>
          <a:p>
            <a:pPr>
              <a:buFont typeface="Wingdings" pitchFamily="2" charset="2"/>
              <a:buChar char="Ø"/>
            </a:pPr>
            <a:r>
              <a:rPr lang="en-NZ" sz="2000" b="1" dirty="0" err="1">
                <a:latin typeface="Calibri" pitchFamily="34" charset="0"/>
                <a:cs typeface="Calibri" pitchFamily="34" charset="0"/>
              </a:rPr>
              <a:t>C</a:t>
            </a:r>
            <a:r>
              <a:rPr lang="en-NZ" sz="2000" b="1" baseline="-25000" dirty="0" err="1">
                <a:latin typeface="Calibri" pitchFamily="34" charset="0"/>
                <a:cs typeface="Calibri" pitchFamily="34" charset="0"/>
              </a:rPr>
              <a:t>ij</a:t>
            </a:r>
            <a:r>
              <a:rPr lang="en-NZ" sz="2000" b="1" dirty="0">
                <a:latin typeface="Calibri" pitchFamily="34" charset="0"/>
                <a:cs typeface="Calibri" pitchFamily="34" charset="0"/>
              </a:rPr>
              <a:t> - </a:t>
            </a:r>
            <a:r>
              <a:rPr lang="en-NZ" sz="2000" b="1" dirty="0" err="1">
                <a:latin typeface="Calibri" pitchFamily="34" charset="0"/>
                <a:cs typeface="Calibri" pitchFamily="34" charset="0"/>
              </a:rPr>
              <a:t>A</a:t>
            </a:r>
            <a:r>
              <a:rPr lang="en-NZ" sz="2000" b="1" baseline="-25000" dirty="0" err="1">
                <a:latin typeface="Calibri" pitchFamily="34" charset="0"/>
                <a:cs typeface="Calibri" pitchFamily="34" charset="0"/>
              </a:rPr>
              <a:t>ij</a:t>
            </a:r>
            <a:r>
              <a:rPr lang="en-NZ" sz="2000" b="1" dirty="0">
                <a:latin typeface="Calibri" pitchFamily="34" charset="0"/>
                <a:cs typeface="Calibri" pitchFamily="34" charset="0"/>
              </a:rPr>
              <a:t> ≤ </a:t>
            </a:r>
            <a:r>
              <a:rPr lang="en-NZ" sz="2000" b="1" dirty="0" err="1">
                <a:latin typeface="Calibri" pitchFamily="34" charset="0"/>
                <a:cs typeface="Calibri" pitchFamily="34" charset="0"/>
              </a:rPr>
              <a:t>V</a:t>
            </a:r>
            <a:r>
              <a:rPr lang="en-NZ" sz="2000" b="1" baseline="-25000" dirty="0" err="1">
                <a:latin typeface="Calibri" pitchFamily="34" charset="0"/>
                <a:cs typeface="Calibri" pitchFamily="34" charset="0"/>
              </a:rPr>
              <a:t>j</a:t>
            </a:r>
            <a:r>
              <a:rPr lang="en-NZ" sz="2000" b="1" dirty="0">
                <a:latin typeface="Calibri" pitchFamily="34" charset="0"/>
                <a:cs typeface="Calibri" pitchFamily="34" charset="0"/>
              </a:rPr>
              <a:t>,</a:t>
            </a:r>
            <a:r>
              <a:rPr lang="en-NZ" sz="2000" dirty="0">
                <a:latin typeface="Calibri" pitchFamily="34" charset="0"/>
                <a:cs typeface="Calibri" pitchFamily="34" charset="0"/>
              </a:rPr>
              <a:t> </a:t>
            </a:r>
            <a:r>
              <a:rPr lang="en-NZ" sz="2000" b="1" dirty="0">
                <a:latin typeface="Calibri" pitchFamily="34" charset="0"/>
                <a:cs typeface="Calibri" pitchFamily="34" charset="0"/>
              </a:rPr>
              <a:t>for all j</a:t>
            </a:r>
          </a:p>
          <a:p>
            <a:pPr>
              <a:buFont typeface="Wingdings" pitchFamily="2" charset="2"/>
              <a:buChar char="Ø"/>
            </a:pPr>
            <a:r>
              <a:rPr lang="en-NZ" sz="2000" dirty="0">
                <a:latin typeface="Calibri" pitchFamily="34" charset="0"/>
                <a:cs typeface="Calibri" pitchFamily="34" charset="0"/>
              </a:rPr>
              <a:t>This is not possible for P1, </a:t>
            </a:r>
          </a:p>
          <a:p>
            <a:pPr lvl="1">
              <a:buFont typeface="Arial" pitchFamily="34" charset="0"/>
              <a:buChar char="•"/>
            </a:pPr>
            <a:r>
              <a:rPr lang="en-NZ" sz="2000" dirty="0">
                <a:latin typeface="Calibri" pitchFamily="34" charset="0"/>
                <a:cs typeface="Calibri" pitchFamily="34" charset="0"/>
              </a:rPr>
              <a:t>which has only 1 unit of R1 and requires 2 more units of R1, 2 units of R2, and 2 units of R3. </a:t>
            </a:r>
          </a:p>
          <a:p>
            <a:pPr>
              <a:buFont typeface="Wingdings" pitchFamily="2" charset="2"/>
              <a:buChar char="Ø"/>
            </a:pPr>
            <a:r>
              <a:rPr lang="en-NZ" sz="2000" dirty="0">
                <a:latin typeface="Calibri" pitchFamily="34" charset="0"/>
                <a:cs typeface="Calibri" pitchFamily="34" charset="0"/>
              </a:rPr>
              <a:t>If we assign one unit of R3 to process P2, </a:t>
            </a:r>
          </a:p>
          <a:p>
            <a:pPr lvl="1">
              <a:buFont typeface="Arial" pitchFamily="34" charset="0"/>
              <a:buChar char="•"/>
            </a:pPr>
            <a:r>
              <a:rPr lang="en-NZ" sz="2000" dirty="0">
                <a:latin typeface="Calibri" pitchFamily="34" charset="0"/>
                <a:cs typeface="Calibri" pitchFamily="34" charset="0"/>
              </a:rPr>
              <a:t>Then P2 has its maximum required resources allocated and can run to completion and return resources to ‘available’ pool.</a:t>
            </a:r>
          </a:p>
          <a:p>
            <a:r>
              <a:rPr lang="en-US" sz="2000" dirty="0">
                <a:latin typeface="Calibri" pitchFamily="34" charset="0"/>
              </a:rPr>
              <a:t>The resulting state is shown in Figure 6.7b.</a:t>
            </a:r>
            <a:endParaRPr lang="en-NZ" sz="2000" dirty="0">
              <a:latin typeface="Calibri" pitchFamily="34" charset="0"/>
              <a:cs typeface="Calibri" pitchFamily="34" charset="0"/>
            </a:endParaRPr>
          </a:p>
          <a:p>
            <a:endParaRPr lang="en-GB" sz="2000" dirty="0">
              <a:latin typeface="Calibri" pitchFamily="34" charset="0"/>
              <a:cs typeface="Calibri" pitchFamily="34" charset="0"/>
            </a:endParaRPr>
          </a:p>
        </p:txBody>
      </p:sp>
      <p:sp>
        <p:nvSpPr>
          <p:cNvPr id="5" name="Title 1"/>
          <p:cNvSpPr txBox="1">
            <a:spLocks/>
          </p:cNvSpPr>
          <p:nvPr/>
        </p:nvSpPr>
        <p:spPr>
          <a:xfrm>
            <a:off x="381000" y="0"/>
            <a:ext cx="8077200" cy="381000"/>
          </a:xfrm>
          <a:prstGeom prst="rect">
            <a:avLst/>
          </a:prstGeom>
        </p:spPr>
        <p:style>
          <a:lnRef idx="3">
            <a:schemeClr val="lt1"/>
          </a:lnRef>
          <a:fillRef idx="1">
            <a:schemeClr val="accent2"/>
          </a:fillRef>
          <a:effectRef idx="1">
            <a:schemeClr val="accent2"/>
          </a:effectRef>
          <a:fontRef idx="minor">
            <a:schemeClr val="lt1"/>
          </a:fontRef>
        </p:style>
        <p:txBody>
          <a:bodyPr vert="horz" rtlCol="0" anchor="ctr">
            <a:no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NZ" sz="2600" b="1" i="0" u="none" strike="noStrike" kern="1200" cap="none" spc="0" normalizeH="0" baseline="0" noProof="0">
                <a:ln>
                  <a:noFill/>
                </a:ln>
                <a:solidFill>
                  <a:schemeClr val="bg1"/>
                </a:solidFill>
                <a:effectLst>
                  <a:outerShdw blurRad="31750" dist="25400" dir="5400000" algn="tl" rotWithShape="0">
                    <a:srgbClr val="000000">
                      <a:alpha val="25000"/>
                    </a:srgbClr>
                  </a:outerShdw>
                </a:effectLst>
                <a:uLnTx/>
                <a:uFillTx/>
                <a:latin typeface="Calibri" pitchFamily="34" charset="0"/>
                <a:ea typeface="+mn-ea"/>
                <a:cs typeface="Calibri" pitchFamily="34" charset="0"/>
              </a:rPr>
              <a:t>Determination of Safe State</a:t>
            </a:r>
            <a:endParaRPr kumimoji="0" lang="en-NZ" sz="2600" b="1" i="0" u="none" strike="noStrike" kern="1200" cap="none" spc="0" normalizeH="0" baseline="0" noProof="0" dirty="0">
              <a:ln>
                <a:noFill/>
              </a:ln>
              <a:solidFill>
                <a:schemeClr val="bg1"/>
              </a:solidFill>
              <a:effectLst>
                <a:outerShdw blurRad="31750" dist="25400" dir="5400000" algn="tl" rotWithShape="0">
                  <a:srgbClr val="000000">
                    <a:alpha val="25000"/>
                  </a:srgbClr>
                </a:outerShdw>
              </a:effectLst>
              <a:uLnTx/>
              <a:uFillTx/>
              <a:latin typeface="Calibri" pitchFamily="34" charset="0"/>
              <a:ea typeface="+mn-ea"/>
              <a:cs typeface="Calibri" pitchFamily="34" charset="0"/>
            </a:endParaRPr>
          </a:p>
        </p:txBody>
      </p:sp>
    </p:spTree>
    <p:extLst>
      <p:ext uri="{BB962C8B-B14F-4D97-AF65-F5344CB8AC3E}">
        <p14:creationId xmlns="" xmlns:p14="http://schemas.microsoft.com/office/powerpoint/2010/main" val="4030397880"/>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0"/>
            <a:ext cx="8229600" cy="457200"/>
          </a:xfrm>
        </p:spPr>
        <p:style>
          <a:lnRef idx="3">
            <a:schemeClr val="lt1"/>
          </a:lnRef>
          <a:fillRef idx="1">
            <a:schemeClr val="accent2"/>
          </a:fillRef>
          <a:effectRef idx="1">
            <a:schemeClr val="accent2"/>
          </a:effectRef>
          <a:fontRef idx="minor">
            <a:schemeClr val="lt1"/>
          </a:fontRef>
        </p:style>
        <p:txBody>
          <a:bodyPr>
            <a:normAutofit fontScale="90000"/>
          </a:bodyPr>
          <a:lstStyle/>
          <a:p>
            <a:pPr marL="342900" indent="-342900" algn="ctr">
              <a:spcBef>
                <a:spcPct val="20000"/>
              </a:spcBef>
            </a:pPr>
            <a:r>
              <a:rPr lang="en-NZ" sz="2600" b="1" dirty="0">
                <a:solidFill>
                  <a:schemeClr val="bg1"/>
                </a:solidFill>
                <a:effectLst>
                  <a:outerShdw blurRad="38100" dist="38100" dir="2700000" algn="tl">
                    <a:srgbClr val="000000">
                      <a:alpha val="43137"/>
                    </a:srgbClr>
                  </a:outerShdw>
                </a:effectLst>
                <a:latin typeface="Calibri" pitchFamily="34" charset="0"/>
                <a:cs typeface="Calibri" pitchFamily="34" charset="0"/>
              </a:rPr>
              <a:t>After P2 runs to completion</a:t>
            </a:r>
          </a:p>
        </p:txBody>
      </p:sp>
      <p:pic>
        <p:nvPicPr>
          <p:cNvPr id="37891" name="Content Placeholder 5" descr="Fig06_07b.gif"/>
          <p:cNvPicPr>
            <a:picLocks noGrp="1" noChangeAspect="1"/>
          </p:cNvPicPr>
          <p:nvPr>
            <p:ph idx="1"/>
          </p:nvPr>
        </p:nvPicPr>
        <p:blipFill>
          <a:blip r:embed="rId3"/>
          <a:srcRect/>
          <a:stretch>
            <a:fillRect/>
          </a:stretch>
        </p:blipFill>
        <p:spPr>
          <a:xfrm>
            <a:off x="211137" y="3219450"/>
            <a:ext cx="8704263" cy="3028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ontent Placeholder 2"/>
          <p:cNvSpPr txBox="1">
            <a:spLocks/>
          </p:cNvSpPr>
          <p:nvPr/>
        </p:nvSpPr>
        <p:spPr bwMode="auto">
          <a:xfrm>
            <a:off x="76200" y="533400"/>
            <a:ext cx="5638800" cy="16764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marL="342900" indent="-342900" eaLnBrk="0" hangingPunct="0">
              <a:spcBef>
                <a:spcPct val="20000"/>
              </a:spcBef>
              <a:buFont typeface="Arial" charset="0"/>
              <a:buChar char="•"/>
              <a:defRPr/>
            </a:pPr>
            <a:r>
              <a:rPr lang="en-NZ" sz="2000" dirty="0">
                <a:latin typeface="Calibri" pitchFamily="34" charset="0"/>
                <a:cs typeface="Calibri" pitchFamily="34" charset="0"/>
              </a:rPr>
              <a:t>Can any of the remaining processes can be completed?</a:t>
            </a:r>
          </a:p>
          <a:p>
            <a:pPr marL="342900" indent="-342900" eaLnBrk="0" hangingPunct="0">
              <a:spcBef>
                <a:spcPct val="20000"/>
              </a:spcBef>
              <a:buFont typeface="Arial" charset="0"/>
              <a:buChar char="•"/>
              <a:defRPr/>
            </a:pPr>
            <a:r>
              <a:rPr lang="en-NZ" sz="2000" dirty="0">
                <a:latin typeface="Calibri" pitchFamily="34" charset="0"/>
              </a:rPr>
              <a:t>In this case, each of the remaining processes could be completed as shown on the next slides.</a:t>
            </a:r>
          </a:p>
          <a:p>
            <a:pPr marL="342900" indent="-342900" eaLnBrk="0" hangingPunct="0">
              <a:spcBef>
                <a:spcPct val="20000"/>
              </a:spcBef>
              <a:buFont typeface="Arial" charset="0"/>
              <a:buChar char="•"/>
              <a:defRPr/>
            </a:pPr>
            <a:endParaRPr lang="en-NZ" sz="2000" dirty="0">
              <a:latin typeface="Calibri" pitchFamily="34" charset="0"/>
              <a:cs typeface="Calibri" pitchFamily="34" charset="0"/>
            </a:endParaRPr>
          </a:p>
        </p:txBody>
      </p:sp>
      <p:sp>
        <p:nvSpPr>
          <p:cNvPr id="5" name="Line Callout 2 4"/>
          <p:cNvSpPr/>
          <p:nvPr/>
        </p:nvSpPr>
        <p:spPr>
          <a:xfrm>
            <a:off x="287337" y="2362200"/>
            <a:ext cx="1905000" cy="609600"/>
          </a:xfrm>
          <a:prstGeom prst="borderCallout2">
            <a:avLst>
              <a:gd name="adj1" fmla="val 106250"/>
              <a:gd name="adj2" fmla="val 1667"/>
              <a:gd name="adj3" fmla="val 131250"/>
              <a:gd name="adj4" fmla="val 10333"/>
              <a:gd name="adj5" fmla="val 265625"/>
              <a:gd name="adj6" fmla="val 2033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t>Note P2 is completed</a:t>
            </a:r>
          </a:p>
        </p:txBody>
      </p:sp>
      <p:pic>
        <p:nvPicPr>
          <p:cNvPr id="6" name="Picture 2"/>
          <p:cNvPicPr>
            <a:picLocks noChangeAspect="1" noChangeArrowheads="1"/>
          </p:cNvPicPr>
          <p:nvPr/>
        </p:nvPicPr>
        <p:blipFill>
          <a:blip r:embed="rId4"/>
          <a:srcRect/>
          <a:stretch>
            <a:fillRect/>
          </a:stretch>
        </p:blipFill>
        <p:spPr bwMode="auto">
          <a:xfrm>
            <a:off x="2286000" y="6324600"/>
            <a:ext cx="3438525" cy="457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460724757"/>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57200" y="46038"/>
            <a:ext cx="8229600" cy="487362"/>
          </a:xfrm>
        </p:spPr>
        <p:style>
          <a:lnRef idx="3">
            <a:schemeClr val="lt1"/>
          </a:lnRef>
          <a:fillRef idx="1">
            <a:schemeClr val="accent2"/>
          </a:fillRef>
          <a:effectRef idx="1">
            <a:schemeClr val="accent2"/>
          </a:effectRef>
          <a:fontRef idx="minor">
            <a:schemeClr val="lt1"/>
          </a:fontRef>
        </p:style>
        <p:txBody>
          <a:bodyPr>
            <a:normAutofit fontScale="90000"/>
          </a:bodyPr>
          <a:lstStyle/>
          <a:p>
            <a:pPr algn="ctr"/>
            <a:r>
              <a:rPr lang="en-US" sz="2600" b="1" dirty="0">
                <a:solidFill>
                  <a:schemeClr val="bg1"/>
                </a:solidFill>
                <a:effectLst>
                  <a:outerShdw blurRad="38100" dist="38100" dir="2700000" algn="tl">
                    <a:srgbClr val="000000">
                      <a:alpha val="43137"/>
                    </a:srgbClr>
                  </a:outerShdw>
                </a:effectLst>
                <a:latin typeface="Calibri" pitchFamily="34" charset="0"/>
                <a:cs typeface="Calibri" pitchFamily="34" charset="0"/>
              </a:rPr>
              <a:t>After P1 completes</a:t>
            </a:r>
          </a:p>
        </p:txBody>
      </p:sp>
      <p:pic>
        <p:nvPicPr>
          <p:cNvPr id="38915" name="Content Placeholder 5" descr="Fig06_07c.gif"/>
          <p:cNvPicPr>
            <a:picLocks noGrp="1" noChangeAspect="1"/>
          </p:cNvPicPr>
          <p:nvPr>
            <p:ph idx="1"/>
          </p:nvPr>
        </p:nvPicPr>
        <p:blipFill>
          <a:blip r:embed="rId3"/>
          <a:stretch>
            <a:fillRect/>
          </a:stretch>
        </p:blipFill>
        <p:spPr>
          <a:xfrm>
            <a:off x="1981200" y="3276600"/>
            <a:ext cx="6972300" cy="22193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76200" y="685800"/>
            <a:ext cx="8915400" cy="212365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NZ" sz="2200" dirty="0">
                <a:latin typeface="Calibri" pitchFamily="34" charset="0"/>
                <a:cs typeface="Calibri" pitchFamily="34" charset="0"/>
              </a:rPr>
              <a:t>Suppose we choose P1, </a:t>
            </a:r>
          </a:p>
          <a:p>
            <a:pPr lvl="1">
              <a:buFontTx/>
              <a:buChar char="•"/>
            </a:pPr>
            <a:r>
              <a:rPr lang="en-NZ" sz="2200" dirty="0">
                <a:latin typeface="Calibri" pitchFamily="34" charset="0"/>
                <a:cs typeface="Calibri" pitchFamily="34" charset="0"/>
              </a:rPr>
              <a:t> allocate the required resources, </a:t>
            </a:r>
          </a:p>
          <a:p>
            <a:pPr lvl="1">
              <a:buFontTx/>
              <a:buChar char="•"/>
            </a:pPr>
            <a:r>
              <a:rPr lang="en-NZ" sz="2200" dirty="0">
                <a:latin typeface="Calibri" pitchFamily="34" charset="0"/>
                <a:cs typeface="Calibri" pitchFamily="34" charset="0"/>
              </a:rPr>
              <a:t> complete P1, </a:t>
            </a:r>
          </a:p>
          <a:p>
            <a:pPr lvl="1">
              <a:buFontTx/>
              <a:buChar char="•"/>
            </a:pPr>
            <a:r>
              <a:rPr lang="en-NZ" sz="2200" dirty="0">
                <a:latin typeface="Calibri" pitchFamily="34" charset="0"/>
                <a:cs typeface="Calibri" pitchFamily="34" charset="0"/>
              </a:rPr>
              <a:t> and return all of P1’s resources to the available pool.</a:t>
            </a:r>
          </a:p>
          <a:p>
            <a:pPr lvl="1">
              <a:buFontTx/>
              <a:buChar char="•"/>
            </a:pPr>
            <a:endParaRPr lang="en-NZ" sz="2200" dirty="0">
              <a:latin typeface="Calibri" pitchFamily="34" charset="0"/>
              <a:cs typeface="Calibri" pitchFamily="34" charset="0"/>
            </a:endParaRPr>
          </a:p>
          <a:p>
            <a:r>
              <a:rPr lang="en-NZ" sz="2200" dirty="0">
                <a:latin typeface="Calibri" pitchFamily="34" charset="0"/>
                <a:cs typeface="Calibri" pitchFamily="34" charset="0"/>
              </a:rPr>
              <a:t>We are left in the state shown in Figure 6.7c on this slide</a:t>
            </a:r>
            <a:endParaRPr lang="en-US" sz="2200" dirty="0">
              <a:latin typeface="Calibri" pitchFamily="34" charset="0"/>
              <a:cs typeface="Calibri" pitchFamily="34" charset="0"/>
            </a:endParaRPr>
          </a:p>
        </p:txBody>
      </p:sp>
      <p:pic>
        <p:nvPicPr>
          <p:cNvPr id="6" name="Picture 2"/>
          <p:cNvPicPr>
            <a:picLocks noChangeAspect="1" noChangeArrowheads="1"/>
          </p:cNvPicPr>
          <p:nvPr/>
        </p:nvPicPr>
        <p:blipFill>
          <a:blip r:embed="rId4"/>
          <a:srcRect/>
          <a:stretch>
            <a:fillRect/>
          </a:stretch>
        </p:blipFill>
        <p:spPr bwMode="auto">
          <a:xfrm>
            <a:off x="2352675" y="6172200"/>
            <a:ext cx="3438525" cy="457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1626628723"/>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304800" y="0"/>
            <a:ext cx="7924800" cy="381000"/>
          </a:xfrm>
        </p:spPr>
        <p:style>
          <a:lnRef idx="3">
            <a:schemeClr val="lt1"/>
          </a:lnRef>
          <a:fillRef idx="1">
            <a:schemeClr val="accent2"/>
          </a:fillRef>
          <a:effectRef idx="1">
            <a:schemeClr val="accent2"/>
          </a:effectRef>
          <a:fontRef idx="minor">
            <a:schemeClr val="lt1"/>
          </a:fontRef>
        </p:style>
        <p:txBody>
          <a:bodyPr>
            <a:normAutofit fontScale="90000"/>
          </a:bodyPr>
          <a:lstStyle/>
          <a:p>
            <a:pPr algn="ctr"/>
            <a:r>
              <a:rPr lang="en-US" sz="2800" b="1" dirty="0">
                <a:solidFill>
                  <a:schemeClr val="bg1"/>
                </a:solidFill>
                <a:effectLst>
                  <a:outerShdw blurRad="38100" dist="38100" dir="2700000" algn="tl">
                    <a:srgbClr val="000000">
                      <a:alpha val="43137"/>
                    </a:srgbClr>
                  </a:outerShdw>
                </a:effectLst>
                <a:latin typeface="Calibri" pitchFamily="34" charset="0"/>
                <a:cs typeface="Calibri" pitchFamily="34" charset="0"/>
              </a:rPr>
              <a:t>P3 Completes</a:t>
            </a:r>
          </a:p>
        </p:txBody>
      </p:sp>
      <p:pic>
        <p:nvPicPr>
          <p:cNvPr id="39939" name="Content Placeholder 5" descr="Fig06_07d.gif"/>
          <p:cNvPicPr>
            <a:picLocks noGrp="1" noChangeAspect="1"/>
          </p:cNvPicPr>
          <p:nvPr>
            <p:ph idx="1"/>
          </p:nvPr>
        </p:nvPicPr>
        <p:blipFill>
          <a:blip r:embed="rId3"/>
          <a:srcRect/>
          <a:stretch>
            <a:fillRect/>
          </a:stretch>
        </p:blipFill>
        <p:spPr>
          <a:xfrm>
            <a:off x="0" y="457200"/>
            <a:ext cx="9144000" cy="2895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Vertical Scroll 3"/>
          <p:cNvSpPr/>
          <p:nvPr/>
        </p:nvSpPr>
        <p:spPr>
          <a:xfrm>
            <a:off x="2209800" y="5181600"/>
            <a:ext cx="6019800" cy="1676400"/>
          </a:xfrm>
          <a:prstGeom prst="verticalScroll">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NZ" sz="3800" b="1" dirty="0">
                <a:latin typeface="Calibri" pitchFamily="34" charset="0"/>
              </a:rPr>
              <a:t>Thus, the state defined originally  is a safe state.</a:t>
            </a:r>
          </a:p>
        </p:txBody>
      </p:sp>
      <p:sp>
        <p:nvSpPr>
          <p:cNvPr id="5" name="Content Placeholder 1"/>
          <p:cNvSpPr txBox="1">
            <a:spLocks/>
          </p:cNvSpPr>
          <p:nvPr/>
        </p:nvSpPr>
        <p:spPr>
          <a:xfrm>
            <a:off x="0" y="3733800"/>
            <a:ext cx="9144000" cy="1447800"/>
          </a:xfrm>
          <a:prstGeom prst="rect">
            <a:avLst/>
          </a:prstGeom>
        </p:spPr>
        <p:style>
          <a:lnRef idx="2">
            <a:schemeClr val="accent2"/>
          </a:lnRef>
          <a:fillRef idx="1">
            <a:schemeClr val="lt1"/>
          </a:fillRef>
          <a:effectRef idx="0">
            <a:schemeClr val="accent2"/>
          </a:effectRef>
          <a:fontRef idx="minor">
            <a:schemeClr val="dk1"/>
          </a:fontRef>
        </p:style>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NZ" sz="2000" b="0" i="0" u="none" strike="noStrike" kern="1200" cap="none" spc="0" normalizeH="0" baseline="0" noProof="0" dirty="0">
                <a:ln>
                  <a:noFill/>
                </a:ln>
                <a:solidFill>
                  <a:schemeClr val="dk1"/>
                </a:solidFill>
                <a:effectLst/>
                <a:uLnTx/>
                <a:uFillTx/>
                <a:latin typeface="Calibri" pitchFamily="34" charset="0"/>
                <a:ea typeface="+mn-ea"/>
                <a:cs typeface="Calibri" pitchFamily="34" charset="0"/>
              </a:rPr>
              <a:t>P3 completes, resulting in the state of Figure 6.7d shown on this slide</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NZ" sz="2000" b="0" i="0" u="none" strike="noStrike" kern="1200" cap="none" spc="0" normalizeH="0" baseline="0" noProof="0" dirty="0">
                <a:ln>
                  <a:noFill/>
                </a:ln>
                <a:solidFill>
                  <a:schemeClr val="dk1"/>
                </a:solidFill>
                <a:effectLst/>
                <a:uLnTx/>
                <a:uFillTx/>
                <a:latin typeface="Calibri" pitchFamily="34" charset="0"/>
                <a:ea typeface="+mn-ea"/>
                <a:cs typeface="Calibri" pitchFamily="34" charset="0"/>
              </a:rPr>
              <a:t>Finally, we can complete P4. At this point, all of the processes have been run to completion.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NZ" sz="2000" b="0" i="0" u="none" strike="noStrike" kern="1200" cap="none" spc="0" normalizeH="0" baseline="0" noProof="0" dirty="0">
                <a:ln>
                  <a:noFill/>
                </a:ln>
                <a:solidFill>
                  <a:schemeClr val="dk1"/>
                </a:solidFill>
                <a:effectLst/>
                <a:uLnTx/>
                <a:uFillTx/>
                <a:latin typeface="Calibri" pitchFamily="34" charset="0"/>
                <a:ea typeface="+mn-ea"/>
                <a:cs typeface="Calibri" pitchFamily="34" charset="0"/>
              </a:rPr>
              <a:t>Thus, the state defined by Figure 6.7a is a safe state.</a:t>
            </a:r>
            <a:endParaRPr kumimoji="0" lang="en-GB" sz="2000" b="0" i="0" u="none" strike="noStrike" kern="1200" cap="none" spc="0" normalizeH="0" baseline="0" noProof="0" dirty="0">
              <a:ln>
                <a:noFill/>
              </a:ln>
              <a:solidFill>
                <a:schemeClr val="dk1"/>
              </a:solidFill>
              <a:effectLst/>
              <a:uLnTx/>
              <a:uFillTx/>
              <a:latin typeface="Calibri" pitchFamily="34" charset="0"/>
              <a:ea typeface="+mn-ea"/>
              <a:cs typeface="Calibri" pitchFamily="34" charset="0"/>
            </a:endParaRPr>
          </a:p>
        </p:txBody>
      </p:sp>
      <p:pic>
        <p:nvPicPr>
          <p:cNvPr id="6" name="Picture 2"/>
          <p:cNvPicPr>
            <a:picLocks noChangeAspect="1" noChangeArrowheads="1"/>
          </p:cNvPicPr>
          <p:nvPr/>
        </p:nvPicPr>
        <p:blipFill>
          <a:blip r:embed="rId4"/>
          <a:srcRect/>
          <a:stretch>
            <a:fillRect/>
          </a:stretch>
        </p:blipFill>
        <p:spPr bwMode="auto">
          <a:xfrm>
            <a:off x="2362200" y="3400425"/>
            <a:ext cx="3438525" cy="2571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423632780"/>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0"/>
            <a:ext cx="8229600" cy="411162"/>
          </a:xfrm>
        </p:spPr>
        <p:style>
          <a:lnRef idx="3">
            <a:schemeClr val="lt1"/>
          </a:lnRef>
          <a:fillRef idx="1">
            <a:schemeClr val="accent2"/>
          </a:fillRef>
          <a:effectRef idx="1">
            <a:schemeClr val="accent2"/>
          </a:effectRef>
          <a:fontRef idx="minor">
            <a:schemeClr val="lt1"/>
          </a:fontRef>
        </p:style>
        <p:txBody>
          <a:bodyPr>
            <a:normAutofit fontScale="90000"/>
          </a:bodyPr>
          <a:lstStyle/>
          <a:p>
            <a:pPr algn="ctr"/>
            <a:r>
              <a:rPr lang="en-NZ" sz="2800" b="1" dirty="0">
                <a:solidFill>
                  <a:schemeClr val="bg1"/>
                </a:solidFill>
                <a:effectLst>
                  <a:outerShdw blurRad="38100" dist="38100" dir="2700000" algn="tl">
                    <a:srgbClr val="000000">
                      <a:alpha val="43137"/>
                    </a:srgbClr>
                  </a:outerShdw>
                </a:effectLst>
                <a:latin typeface="Calibri" pitchFamily="34" charset="0"/>
              </a:rPr>
              <a:t>Determination of an Unsafe State</a:t>
            </a:r>
            <a:endParaRPr lang="en-US" sz="2800" b="1" dirty="0">
              <a:solidFill>
                <a:schemeClr val="bg1"/>
              </a:solidFill>
              <a:effectLst>
                <a:outerShdw blurRad="38100" dist="38100" dir="2700000" algn="tl">
                  <a:srgbClr val="000000">
                    <a:alpha val="43137"/>
                  </a:srgbClr>
                </a:outerShdw>
              </a:effectLst>
              <a:latin typeface="Calibri" pitchFamily="34" charset="0"/>
            </a:endParaRPr>
          </a:p>
        </p:txBody>
      </p:sp>
      <p:pic>
        <p:nvPicPr>
          <p:cNvPr id="5122" name="Picture 2"/>
          <p:cNvPicPr>
            <a:picLocks noChangeAspect="1" noChangeArrowheads="1"/>
          </p:cNvPicPr>
          <p:nvPr/>
        </p:nvPicPr>
        <p:blipFill>
          <a:blip r:embed="rId2"/>
          <a:srcRect/>
          <a:stretch>
            <a:fillRect/>
          </a:stretch>
        </p:blipFill>
        <p:spPr bwMode="auto">
          <a:xfrm>
            <a:off x="0" y="3124200"/>
            <a:ext cx="8915400" cy="3657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Line Callout 2 5"/>
          <p:cNvSpPr/>
          <p:nvPr/>
        </p:nvSpPr>
        <p:spPr>
          <a:xfrm>
            <a:off x="6781800" y="685800"/>
            <a:ext cx="2209800" cy="2133600"/>
          </a:xfrm>
          <a:prstGeom prst="borderCallout2">
            <a:avLst>
              <a:gd name="adj1" fmla="val 47782"/>
              <a:gd name="adj2" fmla="val -3125"/>
              <a:gd name="adj3" fmla="val 75732"/>
              <a:gd name="adj4" fmla="val -9657"/>
              <a:gd name="adj5" fmla="val 136947"/>
              <a:gd name="adj6" fmla="val -48237"/>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defRPr/>
            </a:pPr>
            <a:r>
              <a:rPr lang="en-NZ" dirty="0"/>
              <a:t>This time Suppose that P1 makes the request for one additional unit each of R1 and R3.</a:t>
            </a:r>
          </a:p>
          <a:p>
            <a:pPr>
              <a:defRPr/>
            </a:pPr>
            <a:r>
              <a:rPr lang="en-NZ" b="1" i="1" dirty="0"/>
              <a:t>Is this safe?</a:t>
            </a:r>
          </a:p>
        </p:txBody>
      </p:sp>
      <p:sp>
        <p:nvSpPr>
          <p:cNvPr id="7" name="Rectangle 6"/>
          <p:cNvSpPr/>
          <p:nvPr/>
        </p:nvSpPr>
        <p:spPr>
          <a:xfrm>
            <a:off x="0" y="457200"/>
            <a:ext cx="6705600" cy="25853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buFont typeface="Arial" pitchFamily="34" charset="0"/>
              <a:buChar char="•"/>
            </a:pPr>
            <a:r>
              <a:rPr lang="en-NZ" dirty="0">
                <a:latin typeface="Calibri" pitchFamily="34" charset="0"/>
              </a:rPr>
              <a:t>This is </a:t>
            </a:r>
            <a:r>
              <a:rPr lang="en-NZ" b="1" i="1" dirty="0">
                <a:latin typeface="Calibri" pitchFamily="34" charset="0"/>
              </a:rPr>
              <a:t>not </a:t>
            </a:r>
            <a:r>
              <a:rPr lang="en-NZ" dirty="0">
                <a:latin typeface="Calibri" pitchFamily="34" charset="0"/>
              </a:rPr>
              <a:t>a deadlocked state. It merely has the potential for deadlock. </a:t>
            </a:r>
          </a:p>
          <a:p>
            <a:pPr>
              <a:buFont typeface="Arial" pitchFamily="34" charset="0"/>
              <a:buChar char="•"/>
            </a:pPr>
            <a:r>
              <a:rPr lang="en-NZ" dirty="0">
                <a:latin typeface="Calibri" pitchFamily="34" charset="0"/>
              </a:rPr>
              <a:t>It is possible, for example, that if P1 were run from this state it would </a:t>
            </a:r>
          </a:p>
          <a:p>
            <a:r>
              <a:rPr lang="en-NZ" dirty="0">
                <a:latin typeface="Calibri" pitchFamily="34" charset="0"/>
              </a:rPr>
              <a:t>  subsequently release one unit of R1 and one unit of R3 prior to </a:t>
            </a:r>
          </a:p>
          <a:p>
            <a:r>
              <a:rPr lang="en-NZ" dirty="0">
                <a:latin typeface="Calibri" pitchFamily="34" charset="0"/>
              </a:rPr>
              <a:t>  needing these resources again. </a:t>
            </a:r>
          </a:p>
          <a:p>
            <a:pPr>
              <a:buFontTx/>
              <a:buChar char="•"/>
            </a:pPr>
            <a:r>
              <a:rPr lang="en-NZ" dirty="0">
                <a:latin typeface="Calibri" pitchFamily="34" charset="0"/>
              </a:rPr>
              <a:t>If that happened, the system would return to a safe state. </a:t>
            </a:r>
          </a:p>
          <a:p>
            <a:pPr>
              <a:buFontTx/>
              <a:buChar char="•"/>
            </a:pPr>
            <a:r>
              <a:rPr lang="en-NZ" dirty="0">
                <a:latin typeface="Calibri" pitchFamily="34" charset="0"/>
              </a:rPr>
              <a:t>Thus, the deadlock avoidance strategy does not predict deadlock </a:t>
            </a:r>
          </a:p>
          <a:p>
            <a:r>
              <a:rPr lang="en-NZ" dirty="0">
                <a:latin typeface="Calibri" pitchFamily="34" charset="0"/>
              </a:rPr>
              <a:t>   with certainty; it merely anticipates the possibility of deadlock and </a:t>
            </a:r>
          </a:p>
          <a:p>
            <a:r>
              <a:rPr lang="en-NZ" dirty="0">
                <a:latin typeface="Calibri" pitchFamily="34" charset="0"/>
              </a:rPr>
              <a:t>   assures that there is never such a possibility.</a:t>
            </a:r>
            <a:endParaRPr lang="en-US" dirty="0">
              <a:latin typeface="Calibri" pitchFamily="34" charset="0"/>
            </a:endParaRPr>
          </a:p>
        </p:txBody>
      </p:sp>
    </p:spTree>
    <p:extLst>
      <p:ext uri="{BB962C8B-B14F-4D97-AF65-F5344CB8AC3E}">
        <p14:creationId xmlns="" xmlns:p14="http://schemas.microsoft.com/office/powerpoint/2010/main" val="3580584522"/>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76200"/>
            <a:ext cx="8229600" cy="411162"/>
          </a:xfrm>
        </p:spPr>
        <p:style>
          <a:lnRef idx="3">
            <a:schemeClr val="lt1"/>
          </a:lnRef>
          <a:fillRef idx="1">
            <a:schemeClr val="accent2"/>
          </a:fillRef>
          <a:effectRef idx="1">
            <a:schemeClr val="accent2"/>
          </a:effectRef>
          <a:fontRef idx="minor">
            <a:schemeClr val="lt1"/>
          </a:fontRef>
        </p:style>
        <p:txBody>
          <a:bodyPr>
            <a:noAutofit/>
          </a:bodyPr>
          <a:lstStyle/>
          <a:p>
            <a:pPr algn="ctr"/>
            <a:r>
              <a:rPr lang="en-NZ" sz="2800" b="1" dirty="0">
                <a:solidFill>
                  <a:schemeClr val="bg1"/>
                </a:solidFill>
                <a:effectLst>
                  <a:outerShdw blurRad="38100" dist="38100" dir="2700000" algn="tl">
                    <a:srgbClr val="000000">
                      <a:alpha val="43137"/>
                    </a:srgbClr>
                  </a:outerShdw>
                </a:effectLst>
                <a:latin typeface="Calibri" pitchFamily="34" charset="0"/>
              </a:rPr>
              <a:t>Deadlock Avoidance</a:t>
            </a:r>
          </a:p>
        </p:txBody>
      </p:sp>
      <p:sp>
        <p:nvSpPr>
          <p:cNvPr id="41987" name="Content Placeholder 2"/>
          <p:cNvSpPr>
            <a:spLocks noGrp="1"/>
          </p:cNvSpPr>
          <p:nvPr>
            <p:ph idx="1"/>
          </p:nvPr>
        </p:nvSpPr>
        <p:spPr>
          <a:xfrm>
            <a:off x="76200" y="609600"/>
            <a:ext cx="5029200" cy="6172200"/>
          </a:xfrm>
        </p:spPr>
        <p:style>
          <a:lnRef idx="2">
            <a:schemeClr val="accent2"/>
          </a:lnRef>
          <a:fillRef idx="1">
            <a:schemeClr val="lt1"/>
          </a:fillRef>
          <a:effectRef idx="0">
            <a:schemeClr val="accent2"/>
          </a:effectRef>
          <a:fontRef idx="minor">
            <a:schemeClr val="dk1"/>
          </a:fontRef>
        </p:style>
        <p:txBody>
          <a:bodyPr>
            <a:noAutofit/>
          </a:bodyPr>
          <a:lstStyle/>
          <a:p>
            <a:r>
              <a:rPr lang="en-NZ" sz="2200" dirty="0">
                <a:latin typeface="Calibri" pitchFamily="34" charset="0"/>
              </a:rPr>
              <a:t>This suggests the following deadlock avoidance strategy, which ensures that the system of processes and resources is always in a safe state. </a:t>
            </a:r>
          </a:p>
          <a:p>
            <a:endParaRPr lang="en-NZ" sz="2200" dirty="0">
              <a:latin typeface="Calibri" pitchFamily="34" charset="0"/>
            </a:endParaRPr>
          </a:p>
          <a:p>
            <a:r>
              <a:rPr lang="en-NZ" sz="2200" dirty="0">
                <a:latin typeface="Calibri" pitchFamily="34" charset="0"/>
              </a:rPr>
              <a:t>When a process makes a request for a set of resources, </a:t>
            </a:r>
          </a:p>
          <a:p>
            <a:pPr lvl="1"/>
            <a:r>
              <a:rPr lang="en-NZ" sz="2200" dirty="0">
                <a:latin typeface="Calibri" pitchFamily="34" charset="0"/>
              </a:rPr>
              <a:t>assume that the request is granted, </a:t>
            </a:r>
          </a:p>
          <a:p>
            <a:pPr lvl="1"/>
            <a:r>
              <a:rPr lang="en-NZ" sz="2200" dirty="0">
                <a:latin typeface="Calibri" pitchFamily="34" charset="0"/>
              </a:rPr>
              <a:t>Update the system state accordingly, </a:t>
            </a:r>
          </a:p>
          <a:p>
            <a:pPr lvl="1"/>
            <a:endParaRPr lang="en-NZ" sz="2200" dirty="0">
              <a:latin typeface="Calibri" pitchFamily="34" charset="0"/>
            </a:endParaRPr>
          </a:p>
          <a:p>
            <a:r>
              <a:rPr lang="en-NZ" sz="2200" dirty="0">
                <a:latin typeface="Calibri" pitchFamily="34" charset="0"/>
              </a:rPr>
              <a:t>Then determine if the result is a safe state. </a:t>
            </a:r>
          </a:p>
          <a:p>
            <a:pPr lvl="1"/>
            <a:r>
              <a:rPr lang="en-NZ" sz="2200" dirty="0">
                <a:latin typeface="Calibri" pitchFamily="34" charset="0"/>
              </a:rPr>
              <a:t>If so, grant the request and, </a:t>
            </a:r>
          </a:p>
          <a:p>
            <a:pPr lvl="1"/>
            <a:r>
              <a:rPr lang="en-NZ" sz="2200" dirty="0">
                <a:latin typeface="Calibri" pitchFamily="34" charset="0"/>
              </a:rPr>
              <a:t>if not, block the process until it is safe to grant the request.</a:t>
            </a:r>
          </a:p>
          <a:p>
            <a:endParaRPr lang="en-NZ" sz="2200" dirty="0">
              <a:latin typeface="Calibri" pitchFamily="34" charset="0"/>
            </a:endParaRPr>
          </a:p>
        </p:txBody>
      </p:sp>
    </p:spTree>
    <p:extLst>
      <p:ext uri="{BB962C8B-B14F-4D97-AF65-F5344CB8AC3E}">
        <p14:creationId xmlns="" xmlns:p14="http://schemas.microsoft.com/office/powerpoint/2010/main" val="1393198551"/>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714480" y="-16"/>
            <a:ext cx="5857916" cy="428620"/>
          </a:xfrm>
        </p:spPr>
        <p:style>
          <a:lnRef idx="3">
            <a:schemeClr val="lt1"/>
          </a:lnRef>
          <a:fillRef idx="1">
            <a:schemeClr val="accent5"/>
          </a:fillRef>
          <a:effectRef idx="1">
            <a:schemeClr val="accent5"/>
          </a:effectRef>
          <a:fontRef idx="minor">
            <a:schemeClr val="lt1"/>
          </a:fontRef>
        </p:style>
        <p:txBody>
          <a:bodyPr>
            <a:normAutofit fontScale="90000"/>
          </a:bodyPr>
          <a:lstStyle/>
          <a:p>
            <a:pPr algn="ctr"/>
            <a:r>
              <a:rPr lang="en-GB" sz="2800" b="1" dirty="0">
                <a:solidFill>
                  <a:schemeClr val="bg1"/>
                </a:solidFill>
                <a:effectLst>
                  <a:outerShdw blurRad="38100" dist="38100" dir="2700000" algn="tl">
                    <a:srgbClr val="000000">
                      <a:alpha val="43137"/>
                    </a:srgbClr>
                  </a:outerShdw>
                </a:effectLst>
                <a:latin typeface="+mj-lt"/>
              </a:rPr>
              <a:t>A Simple Example</a:t>
            </a:r>
          </a:p>
        </p:txBody>
      </p:sp>
      <p:sp>
        <p:nvSpPr>
          <p:cNvPr id="12291" name="Content Placeholder 2"/>
          <p:cNvSpPr>
            <a:spLocks noGrp="1"/>
          </p:cNvSpPr>
          <p:nvPr>
            <p:ph idx="1"/>
          </p:nvPr>
        </p:nvSpPr>
        <p:spPr>
          <a:xfrm>
            <a:off x="0" y="500042"/>
            <a:ext cx="9144000" cy="6143668"/>
          </a:xfrm>
        </p:spPr>
        <p:style>
          <a:lnRef idx="2">
            <a:schemeClr val="accent5"/>
          </a:lnRef>
          <a:fillRef idx="1">
            <a:schemeClr val="lt1"/>
          </a:fillRef>
          <a:effectRef idx="0">
            <a:schemeClr val="accent5"/>
          </a:effectRef>
          <a:fontRef idx="minor">
            <a:schemeClr val="dk1"/>
          </a:fontRef>
        </p:style>
        <p:txBody>
          <a:bodyPr>
            <a:noAutofit/>
          </a:bodyPr>
          <a:lstStyle/>
          <a:p>
            <a:pPr>
              <a:buFont typeface="Arial" charset="0"/>
              <a:buNone/>
            </a:pPr>
            <a:r>
              <a:rPr lang="en-US" sz="2000" dirty="0">
                <a:latin typeface="Calibri" pitchFamily="34" charset="0"/>
              </a:rPr>
              <a:t>void echo()</a:t>
            </a:r>
          </a:p>
          <a:p>
            <a:pPr>
              <a:buFont typeface="Arial" charset="0"/>
              <a:buNone/>
            </a:pPr>
            <a:r>
              <a:rPr lang="en-US" sz="2000" dirty="0">
                <a:latin typeface="Calibri" pitchFamily="34" charset="0"/>
              </a:rPr>
              <a:t>{</a:t>
            </a:r>
          </a:p>
          <a:p>
            <a:pPr>
              <a:buFont typeface="Arial" charset="0"/>
              <a:buNone/>
            </a:pPr>
            <a:r>
              <a:rPr lang="en-US" sz="2000" dirty="0">
                <a:latin typeface="Calibri" pitchFamily="34" charset="0"/>
              </a:rPr>
              <a:t>	chin = </a:t>
            </a:r>
            <a:r>
              <a:rPr lang="en-US" sz="2000" dirty="0" err="1">
                <a:latin typeface="Calibri" pitchFamily="34" charset="0"/>
              </a:rPr>
              <a:t>getchar</a:t>
            </a:r>
            <a:r>
              <a:rPr lang="en-US" sz="2000" dirty="0">
                <a:latin typeface="Calibri" pitchFamily="34" charset="0"/>
              </a:rPr>
              <a:t>();</a:t>
            </a:r>
          </a:p>
          <a:p>
            <a:pPr>
              <a:buFont typeface="Arial" charset="0"/>
              <a:buNone/>
            </a:pPr>
            <a:r>
              <a:rPr lang="en-US" sz="2000" dirty="0">
                <a:latin typeface="Calibri" pitchFamily="34" charset="0"/>
              </a:rPr>
              <a:t>	</a:t>
            </a:r>
            <a:r>
              <a:rPr lang="en-US" sz="2000" dirty="0" err="1">
                <a:latin typeface="Calibri" pitchFamily="34" charset="0"/>
              </a:rPr>
              <a:t>chout</a:t>
            </a:r>
            <a:r>
              <a:rPr lang="en-US" sz="2000" dirty="0">
                <a:latin typeface="Calibri" pitchFamily="34" charset="0"/>
              </a:rPr>
              <a:t> = chin;</a:t>
            </a:r>
          </a:p>
          <a:p>
            <a:pPr>
              <a:buFont typeface="Arial" charset="0"/>
              <a:buNone/>
            </a:pPr>
            <a:r>
              <a:rPr lang="en-US" sz="2000" dirty="0">
                <a:latin typeface="Calibri" pitchFamily="34" charset="0"/>
              </a:rPr>
              <a:t>	</a:t>
            </a:r>
            <a:r>
              <a:rPr lang="en-US" sz="2000" dirty="0" err="1">
                <a:latin typeface="Calibri" pitchFamily="34" charset="0"/>
              </a:rPr>
              <a:t>putchar</a:t>
            </a:r>
            <a:r>
              <a:rPr lang="en-US" sz="2000" dirty="0">
                <a:latin typeface="Calibri" pitchFamily="34" charset="0"/>
              </a:rPr>
              <a:t>(</a:t>
            </a:r>
            <a:r>
              <a:rPr lang="en-US" sz="2000" dirty="0" err="1">
                <a:latin typeface="Calibri" pitchFamily="34" charset="0"/>
              </a:rPr>
              <a:t>chout</a:t>
            </a:r>
            <a:r>
              <a:rPr lang="en-US" sz="2000" dirty="0">
                <a:latin typeface="Calibri" pitchFamily="34" charset="0"/>
              </a:rPr>
              <a:t>); </a:t>
            </a:r>
          </a:p>
          <a:p>
            <a:pPr>
              <a:buFont typeface="Arial" charset="0"/>
              <a:buNone/>
            </a:pPr>
            <a:r>
              <a:rPr lang="en-US" sz="2000" dirty="0">
                <a:latin typeface="Calibri" pitchFamily="34" charset="0"/>
              </a:rPr>
              <a:t>}</a:t>
            </a:r>
          </a:p>
          <a:p>
            <a:r>
              <a:rPr lang="en-NZ" sz="2000" dirty="0">
                <a:latin typeface="Calibri" pitchFamily="34" charset="0"/>
              </a:rPr>
              <a:t>A program that will provide a character echo procedure; </a:t>
            </a:r>
          </a:p>
          <a:p>
            <a:pPr lvl="1">
              <a:buFontTx/>
              <a:buChar char="•"/>
            </a:pPr>
            <a:r>
              <a:rPr lang="en-NZ" sz="2000" dirty="0">
                <a:latin typeface="Calibri" pitchFamily="34" charset="0"/>
              </a:rPr>
              <a:t> input is obtained from a keyboard one keystroke at a time.</a:t>
            </a:r>
          </a:p>
          <a:p>
            <a:pPr lvl="1">
              <a:buFontTx/>
              <a:buChar char="•"/>
            </a:pPr>
            <a:r>
              <a:rPr lang="en-NZ" sz="2000" dirty="0">
                <a:latin typeface="Calibri" pitchFamily="34" charset="0"/>
              </a:rPr>
              <a:t> Each input character is stored in variable chin. </a:t>
            </a:r>
          </a:p>
          <a:p>
            <a:pPr lvl="1">
              <a:buFontTx/>
              <a:buChar char="•"/>
            </a:pPr>
            <a:r>
              <a:rPr lang="en-NZ" sz="2000" dirty="0">
                <a:latin typeface="Calibri" pitchFamily="34" charset="0"/>
              </a:rPr>
              <a:t> It is then transferred to variable </a:t>
            </a:r>
            <a:r>
              <a:rPr lang="en-NZ" sz="2000" dirty="0" err="1">
                <a:latin typeface="Calibri" pitchFamily="34" charset="0"/>
              </a:rPr>
              <a:t>chout</a:t>
            </a:r>
            <a:r>
              <a:rPr lang="en-NZ" sz="2000" dirty="0">
                <a:latin typeface="Calibri" pitchFamily="34" charset="0"/>
              </a:rPr>
              <a:t> </a:t>
            </a:r>
          </a:p>
          <a:p>
            <a:pPr lvl="1">
              <a:buFontTx/>
              <a:buChar char="•"/>
            </a:pPr>
            <a:r>
              <a:rPr lang="en-NZ" sz="2000" dirty="0">
                <a:latin typeface="Calibri" pitchFamily="34" charset="0"/>
              </a:rPr>
              <a:t> and finally sent to the display. </a:t>
            </a:r>
          </a:p>
          <a:p>
            <a:r>
              <a:rPr lang="en-NZ" sz="2000" dirty="0">
                <a:latin typeface="Calibri" pitchFamily="34" charset="0"/>
              </a:rPr>
              <a:t>Any program can call this procedure repeatedly to accept user input and display it on the user’s screen.</a:t>
            </a:r>
          </a:p>
          <a:p>
            <a:r>
              <a:rPr lang="en-NZ" sz="2000" dirty="0">
                <a:latin typeface="Calibri" pitchFamily="34" charset="0"/>
              </a:rPr>
              <a:t>Now consider that we have a single-processor multiprogramming system</a:t>
            </a:r>
          </a:p>
          <a:p>
            <a:pPr lvl="1">
              <a:buFontTx/>
              <a:buChar char="•"/>
            </a:pPr>
            <a:r>
              <a:rPr lang="en-NZ" sz="2000" dirty="0">
                <a:latin typeface="Calibri" pitchFamily="34" charset="0"/>
              </a:rPr>
              <a:t> The user can jump from one application to another, and each application uses the same keyboard for input and the same screen for output. </a:t>
            </a:r>
          </a:p>
          <a:p>
            <a:endParaRPr lang="en-US" sz="2000" dirty="0">
              <a:latin typeface="Calibri" pitchFamily="34" charset="0"/>
            </a:endParaRPr>
          </a:p>
        </p:txBody>
      </p:sp>
      <p:sp>
        <p:nvSpPr>
          <p:cNvPr id="4" name="Slide Number Placeholder 3"/>
          <p:cNvSpPr>
            <a:spLocks noGrp="1"/>
          </p:cNvSpPr>
          <p:nvPr>
            <p:ph type="sldNum" sz="quarter" idx="12"/>
          </p:nvPr>
        </p:nvSpPr>
        <p:spPr/>
        <p:txBody>
          <a:bodyPr/>
          <a:lstStyle/>
          <a:p>
            <a:fld id="{8721AD9F-4A2E-478F-ACDB-FC9429174183}" type="slidenum">
              <a:rPr lang="en-GB" smtClean="0"/>
              <a:pPr/>
              <a:t>5</a:t>
            </a:fld>
            <a:endParaRPr lang="en-GB"/>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0"/>
            <a:ext cx="8229600" cy="411162"/>
          </a:xfrm>
        </p:spPr>
        <p:style>
          <a:lnRef idx="3">
            <a:schemeClr val="lt1"/>
          </a:lnRef>
          <a:fillRef idx="1">
            <a:schemeClr val="accent2"/>
          </a:fillRef>
          <a:effectRef idx="1">
            <a:schemeClr val="accent2"/>
          </a:effectRef>
          <a:fontRef idx="minor">
            <a:schemeClr val="lt1"/>
          </a:fontRef>
        </p:style>
        <p:txBody>
          <a:bodyPr>
            <a:normAutofit fontScale="90000"/>
          </a:bodyPr>
          <a:lstStyle/>
          <a:p>
            <a:pPr algn="ctr"/>
            <a:r>
              <a:rPr lang="en-US" sz="2800" b="1" dirty="0">
                <a:solidFill>
                  <a:schemeClr val="bg1"/>
                </a:solidFill>
                <a:effectLst>
                  <a:outerShdw blurRad="38100" dist="38100" dir="2700000" algn="tl">
                    <a:srgbClr val="000000">
                      <a:alpha val="43137"/>
                    </a:srgbClr>
                  </a:outerShdw>
                </a:effectLst>
                <a:latin typeface="Calibri" pitchFamily="34" charset="0"/>
              </a:rPr>
              <a:t>Deadlock Avoidance Logic</a:t>
            </a:r>
          </a:p>
        </p:txBody>
      </p:sp>
      <p:pic>
        <p:nvPicPr>
          <p:cNvPr id="43011" name="Content Placeholder 3" descr="Fig06_09a.gif"/>
          <p:cNvPicPr>
            <a:picLocks noGrp="1" noChangeAspect="1"/>
          </p:cNvPicPr>
          <p:nvPr>
            <p:ph idx="1"/>
          </p:nvPr>
        </p:nvPicPr>
        <p:blipFill>
          <a:blip r:embed="rId3"/>
          <a:srcRect/>
          <a:stretch>
            <a:fillRect/>
          </a:stretch>
        </p:blipFill>
        <p:spPr>
          <a:xfrm>
            <a:off x="0" y="533400"/>
            <a:ext cx="9144000" cy="5867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146" name="Picture 2"/>
          <p:cNvPicPr>
            <a:picLocks noChangeAspect="1" noChangeArrowheads="1"/>
          </p:cNvPicPr>
          <p:nvPr/>
        </p:nvPicPr>
        <p:blipFill>
          <a:blip r:embed="rId4"/>
          <a:srcRect/>
          <a:stretch>
            <a:fillRect/>
          </a:stretch>
        </p:blipFill>
        <p:spPr bwMode="auto">
          <a:xfrm>
            <a:off x="2286000" y="6543675"/>
            <a:ext cx="3314700" cy="314325"/>
          </a:xfrm>
          <a:prstGeom prst="rect">
            <a:avLst/>
          </a:prstGeom>
          <a:noFill/>
          <a:ln w="9525">
            <a:noFill/>
            <a:miter lim="800000"/>
            <a:headEnd/>
            <a:tailEnd/>
          </a:ln>
          <a:effectLst/>
        </p:spPr>
      </p:pic>
    </p:spTree>
    <p:extLst>
      <p:ext uri="{BB962C8B-B14F-4D97-AF65-F5344CB8AC3E}">
        <p14:creationId xmlns="" xmlns:p14="http://schemas.microsoft.com/office/powerpoint/2010/main" val="362135189"/>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Content Placeholder 3" descr="Fig06_09b.gif"/>
          <p:cNvPicPr>
            <a:picLocks noGrp="1" noChangeAspect="1"/>
          </p:cNvPicPr>
          <p:nvPr>
            <p:ph idx="1"/>
          </p:nvPr>
        </p:nvPicPr>
        <p:blipFill>
          <a:blip r:embed="rId3"/>
          <a:srcRect/>
          <a:stretch>
            <a:fillRect/>
          </a:stretch>
        </p:blipFill>
        <p:spPr>
          <a:xfrm>
            <a:off x="0" y="609600"/>
            <a:ext cx="9144000" cy="5943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itle 1"/>
          <p:cNvSpPr txBox="1">
            <a:spLocks/>
          </p:cNvSpPr>
          <p:nvPr/>
        </p:nvSpPr>
        <p:spPr>
          <a:xfrm>
            <a:off x="457200" y="0"/>
            <a:ext cx="8229600" cy="411162"/>
          </a:xfrm>
          <a:prstGeom prst="rect">
            <a:avLst/>
          </a:prstGeom>
        </p:spPr>
        <p:style>
          <a:lnRef idx="3">
            <a:schemeClr val="lt1"/>
          </a:lnRef>
          <a:fillRef idx="1">
            <a:schemeClr val="accent2"/>
          </a:fillRef>
          <a:effectRef idx="1">
            <a:schemeClr val="accent2"/>
          </a:effectRef>
          <a:fontRef idx="minor">
            <a:schemeClr val="lt1"/>
          </a:fontRef>
        </p:style>
        <p:txBody>
          <a:bodyPr vert="horz" rtlCol="0" anchor="ctr">
            <a:normAutofit fontScale="90000" lnSpcReduction="2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bg1"/>
                </a:solidFill>
                <a:effectLst>
                  <a:outerShdw blurRad="31750" dist="25400" dir="5400000" algn="tl" rotWithShape="0">
                    <a:srgbClr val="000000">
                      <a:alpha val="25000"/>
                    </a:srgbClr>
                  </a:outerShdw>
                </a:effectLst>
                <a:uLnTx/>
                <a:uFillTx/>
                <a:latin typeface="Calibri" pitchFamily="34" charset="0"/>
                <a:ea typeface="+mj-ea"/>
                <a:cs typeface="+mj-cs"/>
              </a:rPr>
              <a:t>Deadlock Avoidance Logic</a:t>
            </a:r>
          </a:p>
        </p:txBody>
      </p:sp>
    </p:spTree>
    <p:extLst>
      <p:ext uri="{BB962C8B-B14F-4D97-AF65-F5344CB8AC3E}">
        <p14:creationId xmlns="" xmlns:p14="http://schemas.microsoft.com/office/powerpoint/2010/main" val="1468232857"/>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28600" y="0"/>
            <a:ext cx="8229600" cy="533400"/>
          </a:xfrm>
        </p:spPr>
        <p:style>
          <a:lnRef idx="3">
            <a:schemeClr val="lt1"/>
          </a:lnRef>
          <a:fillRef idx="1">
            <a:schemeClr val="accent2"/>
          </a:fillRef>
          <a:effectRef idx="1">
            <a:schemeClr val="accent2"/>
          </a:effectRef>
          <a:fontRef idx="minor">
            <a:schemeClr val="lt1"/>
          </a:fontRef>
        </p:style>
        <p:txBody>
          <a:bodyPr>
            <a:normAutofit/>
          </a:bodyPr>
          <a:lstStyle/>
          <a:p>
            <a:pPr algn="ctr"/>
            <a:r>
              <a:rPr lang="en-US" sz="2800" b="1" dirty="0">
                <a:solidFill>
                  <a:schemeClr val="bg1"/>
                </a:solidFill>
                <a:effectLst>
                  <a:outerShdw blurRad="38100" dist="38100" dir="2700000" algn="tl">
                    <a:srgbClr val="000000">
                      <a:alpha val="43137"/>
                    </a:srgbClr>
                  </a:outerShdw>
                </a:effectLst>
                <a:latin typeface="Calibri" pitchFamily="34" charset="0"/>
              </a:rPr>
              <a:t>Deadlock Avoidance Advantages</a:t>
            </a:r>
          </a:p>
        </p:txBody>
      </p:sp>
      <p:sp>
        <p:nvSpPr>
          <p:cNvPr id="45059" name="Content Placeholder 2"/>
          <p:cNvSpPr>
            <a:spLocks noGrp="1"/>
          </p:cNvSpPr>
          <p:nvPr>
            <p:ph idx="1"/>
          </p:nvPr>
        </p:nvSpPr>
        <p:spPr>
          <a:xfrm>
            <a:off x="0" y="762000"/>
            <a:ext cx="9144000" cy="1143000"/>
          </a:xfrm>
        </p:spPr>
        <p:style>
          <a:lnRef idx="2">
            <a:schemeClr val="accent2"/>
          </a:lnRef>
          <a:fillRef idx="1">
            <a:schemeClr val="lt1"/>
          </a:fillRef>
          <a:effectRef idx="0">
            <a:schemeClr val="accent2"/>
          </a:effectRef>
          <a:fontRef idx="minor">
            <a:schemeClr val="dk1"/>
          </a:fontRef>
        </p:style>
        <p:txBody>
          <a:bodyPr>
            <a:normAutofit/>
          </a:bodyPr>
          <a:lstStyle/>
          <a:p>
            <a:r>
              <a:rPr lang="en-NZ" sz="2000" dirty="0">
                <a:latin typeface="Calibri" pitchFamily="34" charset="0"/>
              </a:rPr>
              <a:t>It is not necessary to </a:t>
            </a:r>
            <a:r>
              <a:rPr lang="en-NZ" sz="2000" dirty="0" err="1">
                <a:latin typeface="Calibri" pitchFamily="34" charset="0"/>
              </a:rPr>
              <a:t>preempt</a:t>
            </a:r>
            <a:r>
              <a:rPr lang="en-NZ" sz="2000" dirty="0">
                <a:latin typeface="Calibri" pitchFamily="34" charset="0"/>
              </a:rPr>
              <a:t> and rollback processes, as in deadlock detection, </a:t>
            </a:r>
          </a:p>
          <a:p>
            <a:r>
              <a:rPr lang="en-NZ" sz="2000" dirty="0">
                <a:latin typeface="Calibri" pitchFamily="34" charset="0"/>
              </a:rPr>
              <a:t>It is less restrictive than deadlock prevention. </a:t>
            </a:r>
            <a:endParaRPr lang="en-US" sz="2000" dirty="0">
              <a:latin typeface="Calibri" pitchFamily="34" charset="0"/>
            </a:endParaRPr>
          </a:p>
        </p:txBody>
      </p:sp>
      <p:sp>
        <p:nvSpPr>
          <p:cNvPr id="4" name="Title 1"/>
          <p:cNvSpPr txBox="1">
            <a:spLocks/>
          </p:cNvSpPr>
          <p:nvPr/>
        </p:nvSpPr>
        <p:spPr>
          <a:xfrm>
            <a:off x="2514600" y="2057400"/>
            <a:ext cx="6096000" cy="639762"/>
          </a:xfrm>
          <a:prstGeom prst="rect">
            <a:avLst/>
          </a:prstGeom>
        </p:spPr>
        <p:style>
          <a:lnRef idx="3">
            <a:schemeClr val="lt1"/>
          </a:lnRef>
          <a:fillRef idx="1">
            <a:schemeClr val="accent2"/>
          </a:fillRef>
          <a:effectRef idx="1">
            <a:schemeClr val="accent2"/>
          </a:effectRef>
          <a:fontRef idx="minor">
            <a:schemeClr val="lt1"/>
          </a:fontRef>
        </p:style>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a:ln>
                  <a:noFill/>
                </a:ln>
                <a:solidFill>
                  <a:schemeClr val="bg1"/>
                </a:solidFill>
                <a:effectLst>
                  <a:outerShdw blurRad="31750" dist="25400" dir="5400000" algn="tl" rotWithShape="0">
                    <a:srgbClr val="000000">
                      <a:alpha val="25000"/>
                    </a:srgbClr>
                  </a:outerShdw>
                </a:effectLst>
                <a:uLnTx/>
                <a:uFillTx/>
                <a:latin typeface="Calibri" pitchFamily="34" charset="0"/>
                <a:ea typeface="+mn-ea"/>
                <a:cs typeface="+mn-cs"/>
              </a:rPr>
              <a:t>Deadlock Avoidance Restrictions</a:t>
            </a:r>
            <a:endParaRPr kumimoji="0" lang="en-US" sz="2800" b="1" i="0" u="none" strike="noStrike" kern="1200" cap="none" spc="0" normalizeH="0" baseline="0" noProof="0" dirty="0">
              <a:ln>
                <a:noFill/>
              </a:ln>
              <a:solidFill>
                <a:schemeClr val="bg1"/>
              </a:solidFill>
              <a:effectLst>
                <a:outerShdw blurRad="31750" dist="25400" dir="5400000" algn="tl" rotWithShape="0">
                  <a:srgbClr val="000000">
                    <a:alpha val="25000"/>
                  </a:srgbClr>
                </a:outerShdw>
              </a:effectLst>
              <a:uLnTx/>
              <a:uFillTx/>
              <a:latin typeface="Calibri" pitchFamily="34" charset="0"/>
              <a:ea typeface="+mn-ea"/>
              <a:cs typeface="+mn-cs"/>
            </a:endParaRPr>
          </a:p>
        </p:txBody>
      </p:sp>
      <p:sp>
        <p:nvSpPr>
          <p:cNvPr id="5" name="Content Placeholder 2"/>
          <p:cNvSpPr txBox="1">
            <a:spLocks/>
          </p:cNvSpPr>
          <p:nvPr/>
        </p:nvSpPr>
        <p:spPr>
          <a:xfrm>
            <a:off x="2514600" y="2819400"/>
            <a:ext cx="6400800" cy="3657600"/>
          </a:xfrm>
          <a:prstGeom prst="rect">
            <a:avLst/>
          </a:prstGeom>
        </p:spPr>
        <p:style>
          <a:lnRef idx="2">
            <a:schemeClr val="accent2"/>
          </a:lnRef>
          <a:fillRef idx="1">
            <a:schemeClr val="lt1"/>
          </a:fillRef>
          <a:effectRef idx="0">
            <a:schemeClr val="accent2"/>
          </a:effectRef>
          <a:fontRef idx="minor">
            <a:schemeClr val="dk1"/>
          </a:fontRef>
        </p:style>
        <p:txBody>
          <a:bodyPr vert="horz">
            <a:noAutofit/>
          </a:bodyPr>
          <a:lstStyle/>
          <a:p>
            <a:pPr marL="365760" marR="0" lvl="0" indent="-256032" algn="l" defTabSz="914400" rtl="0" eaLnBrk="1" fontAlgn="auto" latinLnBrk="0" hangingPunct="1">
              <a:lnSpc>
                <a:spcPct val="100000"/>
              </a:lnSpc>
              <a:spcBef>
                <a:spcPts val="400"/>
              </a:spcBef>
              <a:spcAft>
                <a:spcPts val="0"/>
              </a:spcAft>
              <a:buClr>
                <a:srgbClr val="C00000"/>
              </a:buClr>
              <a:buSzPct val="68000"/>
              <a:buFont typeface="Wingdings 3"/>
              <a:buNone/>
              <a:tabLst/>
              <a:defRPr/>
            </a:pPr>
            <a:r>
              <a:rPr kumimoji="0" lang="en-NZ" sz="2200" b="0" i="0" u="none" strike="noStrike" kern="1200" cap="none" spc="0" normalizeH="0" baseline="0" noProof="0" dirty="0">
                <a:ln>
                  <a:noFill/>
                </a:ln>
                <a:solidFill>
                  <a:schemeClr val="dk1"/>
                </a:solidFill>
                <a:effectLst/>
                <a:uLnTx/>
                <a:uFillTx/>
                <a:latin typeface="Calibri" pitchFamily="34" charset="0"/>
              </a:rPr>
              <a:t>However, it does have a number of restrictions on its use</a:t>
            </a:r>
            <a:endParaRPr kumimoji="0" lang="en-US" sz="2200" b="0" i="0" u="none" strike="noStrike" kern="1200" cap="none" spc="0" normalizeH="0" baseline="0" noProof="0" dirty="0">
              <a:ln>
                <a:noFill/>
              </a:ln>
              <a:solidFill>
                <a:schemeClr val="dk1"/>
              </a:solidFill>
              <a:effectLst/>
              <a:uLnTx/>
              <a:uFillTx/>
              <a:latin typeface="Calibri" pitchFamily="34" charset="0"/>
            </a:endParaRPr>
          </a:p>
          <a:p>
            <a:pPr marL="365760" marR="0" lvl="0" indent="-256032" algn="l" defTabSz="914400" rtl="0" eaLnBrk="1" fontAlgn="auto" latinLnBrk="0" hangingPunct="1">
              <a:lnSpc>
                <a:spcPct val="100000"/>
              </a:lnSpc>
              <a:spcBef>
                <a:spcPts val="400"/>
              </a:spcBef>
              <a:spcAft>
                <a:spcPts val="0"/>
              </a:spcAft>
              <a:buClr>
                <a:srgbClr val="C00000"/>
              </a:buClr>
              <a:buSzPct val="68000"/>
              <a:buFont typeface="Wingdings 3"/>
              <a:buChar char=""/>
              <a:tabLst/>
              <a:defRPr/>
            </a:pPr>
            <a:r>
              <a:rPr kumimoji="0" lang="en-US" sz="2200" b="0" i="0" u="none" strike="noStrike" kern="1200" cap="none" spc="0" normalizeH="0" baseline="0" noProof="0" dirty="0">
                <a:ln>
                  <a:noFill/>
                </a:ln>
                <a:solidFill>
                  <a:schemeClr val="dk1"/>
                </a:solidFill>
                <a:effectLst/>
                <a:uLnTx/>
                <a:uFillTx/>
                <a:latin typeface="Calibri" pitchFamily="34" charset="0"/>
              </a:rPr>
              <a:t>Maximum resource requirement must be stated in advance</a:t>
            </a:r>
          </a:p>
          <a:p>
            <a:pPr marL="365760" marR="0" lvl="0" indent="-256032" algn="l" defTabSz="914400" rtl="0" eaLnBrk="1" fontAlgn="auto" latinLnBrk="0" hangingPunct="1">
              <a:lnSpc>
                <a:spcPct val="100000"/>
              </a:lnSpc>
              <a:spcBef>
                <a:spcPts val="400"/>
              </a:spcBef>
              <a:spcAft>
                <a:spcPts val="0"/>
              </a:spcAft>
              <a:buClr>
                <a:srgbClr val="C00000"/>
              </a:buClr>
              <a:buSzPct val="68000"/>
              <a:buFont typeface="Wingdings 3"/>
              <a:buChar char=""/>
              <a:tabLst/>
              <a:defRPr/>
            </a:pPr>
            <a:r>
              <a:rPr kumimoji="0" lang="en-US" sz="2200" b="0" i="0" u="none" strike="noStrike" kern="1200" cap="none" spc="0" normalizeH="0" baseline="0" noProof="0" dirty="0">
                <a:ln>
                  <a:noFill/>
                </a:ln>
                <a:solidFill>
                  <a:schemeClr val="dk1"/>
                </a:solidFill>
                <a:effectLst/>
                <a:uLnTx/>
                <a:uFillTx/>
                <a:latin typeface="Calibri" pitchFamily="34" charset="0"/>
              </a:rPr>
              <a:t>Processes under consideration must be independent and with no synchronization requirements</a:t>
            </a:r>
          </a:p>
          <a:p>
            <a:pPr marL="365760" marR="0" lvl="0" indent="-256032" algn="l" defTabSz="914400" rtl="0" eaLnBrk="1" fontAlgn="auto" latinLnBrk="0" hangingPunct="1">
              <a:lnSpc>
                <a:spcPct val="100000"/>
              </a:lnSpc>
              <a:spcBef>
                <a:spcPts val="400"/>
              </a:spcBef>
              <a:spcAft>
                <a:spcPts val="0"/>
              </a:spcAft>
              <a:buClr>
                <a:srgbClr val="C00000"/>
              </a:buClr>
              <a:buSzPct val="68000"/>
              <a:buFont typeface="Wingdings 3"/>
              <a:buChar char=""/>
              <a:tabLst/>
              <a:defRPr/>
            </a:pPr>
            <a:r>
              <a:rPr kumimoji="0" lang="en-US" sz="2200" b="0" i="0" u="none" strike="noStrike" kern="1200" cap="none" spc="0" normalizeH="0" baseline="0" noProof="0" dirty="0">
                <a:ln>
                  <a:noFill/>
                </a:ln>
                <a:solidFill>
                  <a:schemeClr val="dk1"/>
                </a:solidFill>
                <a:effectLst/>
                <a:uLnTx/>
                <a:uFillTx/>
                <a:latin typeface="Calibri" pitchFamily="34" charset="0"/>
              </a:rPr>
              <a:t>There must be a fixed number of resources to allocate</a:t>
            </a:r>
          </a:p>
          <a:p>
            <a:pPr marL="365760" marR="0" lvl="0" indent="-256032" algn="l" defTabSz="914400" rtl="0" eaLnBrk="1" fontAlgn="auto" latinLnBrk="0" hangingPunct="1">
              <a:lnSpc>
                <a:spcPct val="100000"/>
              </a:lnSpc>
              <a:spcBef>
                <a:spcPts val="400"/>
              </a:spcBef>
              <a:spcAft>
                <a:spcPts val="0"/>
              </a:spcAft>
              <a:buClr>
                <a:srgbClr val="C00000"/>
              </a:buClr>
              <a:buSzPct val="68000"/>
              <a:buFont typeface="Wingdings 3"/>
              <a:buChar char=""/>
              <a:tabLst/>
              <a:defRPr/>
            </a:pPr>
            <a:r>
              <a:rPr kumimoji="0" lang="en-US" sz="2200" b="0" i="0" u="none" strike="noStrike" kern="1200" cap="none" spc="0" normalizeH="0" baseline="0" noProof="0" dirty="0">
                <a:ln>
                  <a:noFill/>
                </a:ln>
                <a:solidFill>
                  <a:schemeClr val="dk1"/>
                </a:solidFill>
                <a:effectLst/>
                <a:uLnTx/>
                <a:uFillTx/>
                <a:latin typeface="Calibri" pitchFamily="34" charset="0"/>
              </a:rPr>
              <a:t>No process may exit while holding resources</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US" sz="2200" b="0" i="0" u="none" strike="noStrike" kern="1200" cap="none" spc="0" normalizeH="0" baseline="0" noProof="0" dirty="0">
              <a:ln>
                <a:noFill/>
              </a:ln>
              <a:solidFill>
                <a:schemeClr val="dk1"/>
              </a:solidFill>
              <a:effectLst/>
              <a:uLnTx/>
              <a:uFillTx/>
              <a:latin typeface="Calibri" pitchFamily="34" charset="0"/>
            </a:endParaRPr>
          </a:p>
        </p:txBody>
      </p:sp>
    </p:spTree>
    <p:extLst>
      <p:ext uri="{BB962C8B-B14F-4D97-AF65-F5344CB8AC3E}">
        <p14:creationId xmlns="" xmlns:p14="http://schemas.microsoft.com/office/powerpoint/2010/main" val="3053043495"/>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928670"/>
            <a:ext cx="6643734" cy="4500594"/>
          </a:xfrm>
        </p:spPr>
        <p:style>
          <a:lnRef idx="2">
            <a:schemeClr val="accent5"/>
          </a:lnRef>
          <a:fillRef idx="1">
            <a:schemeClr val="lt1"/>
          </a:fillRef>
          <a:effectRef idx="0">
            <a:schemeClr val="accent5"/>
          </a:effectRef>
          <a:fontRef idx="minor">
            <a:schemeClr val="dk1"/>
          </a:fontRef>
        </p:style>
        <p:txBody>
          <a:bodyPr>
            <a:normAutofit/>
          </a:bodyPr>
          <a:lstStyle/>
          <a:p>
            <a:pPr>
              <a:buClr>
                <a:schemeClr val="accent5">
                  <a:lumMod val="75000"/>
                </a:schemeClr>
              </a:buClr>
              <a:defRPr/>
            </a:pPr>
            <a:endParaRPr lang="en-NZ" b="1" dirty="0">
              <a:solidFill>
                <a:schemeClr val="accent1">
                  <a:lumMod val="75000"/>
                </a:schemeClr>
              </a:solidFill>
              <a:latin typeface="Calibri" pitchFamily="34" charset="0"/>
            </a:endParaRPr>
          </a:p>
          <a:p>
            <a:pPr>
              <a:buClr>
                <a:schemeClr val="accent5">
                  <a:lumMod val="75000"/>
                </a:schemeClr>
              </a:buClr>
              <a:defRPr/>
            </a:pPr>
            <a:r>
              <a:rPr lang="en-NZ" dirty="0" smtClean="0">
                <a:solidFill>
                  <a:schemeClr val="tx2">
                    <a:lumMod val="60000"/>
                    <a:lumOff val="40000"/>
                  </a:schemeClr>
                </a:solidFill>
                <a:latin typeface="Calibri" pitchFamily="34" charset="0"/>
              </a:rPr>
              <a:t>Principles of  Deadlock</a:t>
            </a:r>
            <a:endParaRPr lang="en-NZ" dirty="0">
              <a:solidFill>
                <a:schemeClr val="tx2">
                  <a:lumMod val="60000"/>
                  <a:lumOff val="40000"/>
                </a:schemeClr>
              </a:solidFill>
              <a:latin typeface="Calibri" pitchFamily="34" charset="0"/>
            </a:endParaRPr>
          </a:p>
          <a:p>
            <a:pPr>
              <a:buClr>
                <a:schemeClr val="accent5">
                  <a:lumMod val="75000"/>
                </a:schemeClr>
              </a:buClr>
              <a:defRPr/>
            </a:pPr>
            <a:r>
              <a:rPr lang="en-NZ" dirty="0" smtClean="0">
                <a:solidFill>
                  <a:schemeClr val="tx1"/>
                </a:solidFill>
                <a:latin typeface="Calibri" pitchFamily="34" charset="0"/>
              </a:rPr>
              <a:t>Deadlock Prevention</a:t>
            </a:r>
          </a:p>
          <a:p>
            <a:pPr>
              <a:buClr>
                <a:schemeClr val="accent5">
                  <a:lumMod val="75000"/>
                </a:schemeClr>
              </a:buClr>
              <a:defRPr/>
            </a:pPr>
            <a:r>
              <a:rPr lang="en-NZ" dirty="0" smtClean="0">
                <a:solidFill>
                  <a:schemeClr val="tx1"/>
                </a:solidFill>
                <a:latin typeface="Calibri" pitchFamily="34" charset="0"/>
              </a:rPr>
              <a:t>Deadlock Avoidance</a:t>
            </a:r>
            <a:endParaRPr lang="en-NZ" dirty="0">
              <a:solidFill>
                <a:schemeClr val="tx1"/>
              </a:solidFill>
              <a:latin typeface="Calibri" pitchFamily="34" charset="0"/>
            </a:endParaRPr>
          </a:p>
          <a:p>
            <a:pPr>
              <a:buClr>
                <a:schemeClr val="accent5">
                  <a:lumMod val="75000"/>
                </a:schemeClr>
              </a:buClr>
              <a:defRPr/>
            </a:pPr>
            <a:r>
              <a:rPr lang="en-NZ" b="1" dirty="0" smtClean="0">
                <a:latin typeface="Calibri" pitchFamily="34" charset="0"/>
              </a:rPr>
              <a:t>Deadlock Detection</a:t>
            </a:r>
          </a:p>
          <a:p>
            <a:pPr>
              <a:buClr>
                <a:schemeClr val="accent5">
                  <a:lumMod val="75000"/>
                </a:schemeClr>
              </a:buClr>
              <a:defRPr/>
            </a:pPr>
            <a:r>
              <a:rPr lang="en-US" dirty="0"/>
              <a:t>Dinning philosophers problem: Solution using semaphores 	</a:t>
            </a:r>
          </a:p>
          <a:p>
            <a:pPr>
              <a:buClr>
                <a:schemeClr val="accent5">
                  <a:lumMod val="75000"/>
                </a:schemeClr>
              </a:buClr>
              <a:defRPr/>
            </a:pPr>
            <a:endParaRPr lang="en-NZ" dirty="0" smtClean="0">
              <a:latin typeface="Calibri" pitchFamily="34" charset="0"/>
            </a:endParaRPr>
          </a:p>
          <a:p>
            <a:pPr>
              <a:buClr>
                <a:schemeClr val="accent5">
                  <a:lumMod val="75000"/>
                </a:schemeClr>
              </a:buClr>
              <a:defRPr/>
            </a:pPr>
            <a:endParaRPr lang="en-NZ" dirty="0">
              <a:latin typeface="Calibri" pitchFamily="34" charset="0"/>
            </a:endParaRPr>
          </a:p>
        </p:txBody>
      </p:sp>
      <p:sp>
        <p:nvSpPr>
          <p:cNvPr id="5" name="Slide Number Placeholder 4"/>
          <p:cNvSpPr>
            <a:spLocks noGrp="1"/>
          </p:cNvSpPr>
          <p:nvPr>
            <p:ph type="sldNum" sz="quarter" idx="12"/>
          </p:nvPr>
        </p:nvSpPr>
        <p:spPr/>
        <p:txBody>
          <a:bodyPr/>
          <a:lstStyle/>
          <a:p>
            <a:fld id="{8721AD9F-4A2E-478F-ACDB-FC9429174183}" type="slidenum">
              <a:rPr lang="en-GB" smtClean="0"/>
              <a:pPr/>
              <a:t>53</a:t>
            </a:fld>
            <a:endParaRPr lang="en-GB"/>
          </a:p>
        </p:txBody>
      </p:sp>
      <p:sp>
        <p:nvSpPr>
          <p:cNvPr id="4" name="Title 1"/>
          <p:cNvSpPr txBox="1">
            <a:spLocks/>
          </p:cNvSpPr>
          <p:nvPr/>
        </p:nvSpPr>
        <p:spPr>
          <a:xfrm>
            <a:off x="1142976" y="71422"/>
            <a:ext cx="6072230" cy="500058"/>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2800" b="1" dirty="0" smtClean="0">
                <a:solidFill>
                  <a:schemeClr val="bg1">
                    <a:lumMod val="95000"/>
                  </a:schemeClr>
                </a:solidFill>
                <a:effectLst>
                  <a:outerShdw blurRad="38100" dist="38100" dir="2700000" algn="tl">
                    <a:srgbClr val="000000">
                      <a:alpha val="43137"/>
                    </a:srgbClr>
                  </a:outerShdw>
                </a:effectLst>
                <a:latin typeface="+mj-lt"/>
              </a:rPr>
              <a:t>ROADMAP - Deadlock</a:t>
            </a:r>
            <a:endParaRPr kumimoji="0" lang="en-GB" sz="2800" b="1" i="0" u="none" strike="noStrike" kern="1200" cap="none" spc="0" normalizeH="0" baseline="0" noProof="0" dirty="0">
              <a:ln>
                <a:noFill/>
              </a:ln>
              <a:solidFill>
                <a:schemeClr val="bg1">
                  <a:lumMod val="95000"/>
                </a:schemeClr>
              </a:solidFill>
              <a:effectLst>
                <a:outerShdw blurRad="38100" dist="38100" dir="2700000" algn="tl">
                  <a:srgbClr val="000000">
                    <a:alpha val="43137"/>
                  </a:srgbClr>
                </a:outerShdw>
              </a:effectLst>
              <a:uLnTx/>
              <a:uFillTx/>
              <a:latin typeface="+mj-lt"/>
              <a:ea typeface="+mn-ea"/>
              <a:cs typeface="+mn-cs"/>
            </a:endParaRPr>
          </a:p>
        </p:txBody>
      </p:sp>
      <p:sp>
        <p:nvSpPr>
          <p:cNvPr id="6" name="Right Arrow 5"/>
          <p:cNvSpPr/>
          <p:nvPr/>
        </p:nvSpPr>
        <p:spPr>
          <a:xfrm>
            <a:off x="380956" y="3407216"/>
            <a:ext cx="357190" cy="28575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813919315"/>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57200" y="76200"/>
            <a:ext cx="8229600" cy="487362"/>
          </a:xfrm>
        </p:spPr>
        <p:style>
          <a:lnRef idx="3">
            <a:schemeClr val="lt1"/>
          </a:lnRef>
          <a:fillRef idx="1">
            <a:schemeClr val="accent2"/>
          </a:fillRef>
          <a:effectRef idx="1">
            <a:schemeClr val="accent2"/>
          </a:effectRef>
          <a:fontRef idx="minor">
            <a:schemeClr val="lt1"/>
          </a:fontRef>
        </p:style>
        <p:txBody>
          <a:bodyPr>
            <a:normAutofit fontScale="90000"/>
          </a:bodyPr>
          <a:lstStyle/>
          <a:p>
            <a:pPr algn="ctr"/>
            <a:r>
              <a:rPr lang="en-NZ" sz="2800" b="1" dirty="0">
                <a:solidFill>
                  <a:schemeClr val="bg1"/>
                </a:solidFill>
                <a:effectLst>
                  <a:outerShdw blurRad="38100" dist="38100" dir="2700000" algn="tl">
                    <a:srgbClr val="000000">
                      <a:alpha val="43137"/>
                    </a:srgbClr>
                  </a:outerShdw>
                </a:effectLst>
                <a:latin typeface="Calibri" pitchFamily="34" charset="0"/>
              </a:rPr>
              <a:t>Deadlock Detection</a:t>
            </a:r>
          </a:p>
        </p:txBody>
      </p:sp>
      <p:sp>
        <p:nvSpPr>
          <p:cNvPr id="48131" name="Content Placeholder 2"/>
          <p:cNvSpPr>
            <a:spLocks noGrp="1"/>
          </p:cNvSpPr>
          <p:nvPr>
            <p:ph idx="1"/>
          </p:nvPr>
        </p:nvSpPr>
        <p:spPr>
          <a:xfrm>
            <a:off x="0" y="1219200"/>
            <a:ext cx="9144000" cy="2209800"/>
          </a:xfrm>
        </p:spPr>
        <p:style>
          <a:lnRef idx="2">
            <a:schemeClr val="accent2"/>
          </a:lnRef>
          <a:fillRef idx="1">
            <a:schemeClr val="lt1"/>
          </a:fillRef>
          <a:effectRef idx="0">
            <a:schemeClr val="accent2"/>
          </a:effectRef>
          <a:fontRef idx="minor">
            <a:schemeClr val="dk1"/>
          </a:fontRef>
        </p:style>
        <p:txBody>
          <a:bodyPr>
            <a:normAutofit/>
          </a:bodyPr>
          <a:lstStyle/>
          <a:p>
            <a:r>
              <a:rPr lang="en-NZ" sz="2000" dirty="0">
                <a:latin typeface="Calibri" pitchFamily="34" charset="0"/>
              </a:rPr>
              <a:t>Deadlock prevention strategies are very conservative; </a:t>
            </a:r>
          </a:p>
          <a:p>
            <a:pPr lvl="1"/>
            <a:r>
              <a:rPr lang="en-NZ" sz="2000" dirty="0">
                <a:latin typeface="Calibri" pitchFamily="34" charset="0"/>
              </a:rPr>
              <a:t>limit access to resources and impose restrictions on processes.</a:t>
            </a:r>
          </a:p>
          <a:p>
            <a:r>
              <a:rPr lang="en-NZ" sz="2000" dirty="0">
                <a:latin typeface="Calibri" pitchFamily="34" charset="0"/>
              </a:rPr>
              <a:t>Deadlock detection strategies do the opposite</a:t>
            </a:r>
          </a:p>
          <a:p>
            <a:pPr lvl="1"/>
            <a:r>
              <a:rPr lang="en-NZ" sz="2000" dirty="0">
                <a:latin typeface="Calibri" pitchFamily="34" charset="0"/>
              </a:rPr>
              <a:t>Resource requests are granted whenever possible.</a:t>
            </a:r>
          </a:p>
          <a:p>
            <a:pPr lvl="1"/>
            <a:r>
              <a:rPr lang="en-US" sz="2000" dirty="0">
                <a:latin typeface="Calibri" pitchFamily="34" charset="0"/>
              </a:rPr>
              <a:t>Periodically, the OS performs an algorithm that allows it to detect the circular wait condition</a:t>
            </a:r>
            <a:endParaRPr lang="en-NZ" sz="2000" dirty="0">
              <a:latin typeface="Calibri" pitchFamily="34" charset="0"/>
            </a:endParaRPr>
          </a:p>
        </p:txBody>
      </p:sp>
      <p:sp>
        <p:nvSpPr>
          <p:cNvPr id="4" name="Title 1"/>
          <p:cNvSpPr txBox="1">
            <a:spLocks/>
          </p:cNvSpPr>
          <p:nvPr/>
        </p:nvSpPr>
        <p:spPr>
          <a:xfrm>
            <a:off x="304800" y="3505200"/>
            <a:ext cx="8229600" cy="487362"/>
          </a:xfrm>
          <a:prstGeom prst="rect">
            <a:avLst/>
          </a:prstGeom>
        </p:spPr>
        <p:style>
          <a:lnRef idx="3">
            <a:schemeClr val="lt1"/>
          </a:lnRef>
          <a:fillRef idx="1">
            <a:schemeClr val="accent2"/>
          </a:fillRef>
          <a:effectRef idx="1">
            <a:schemeClr val="accent2"/>
          </a:effectRef>
          <a:fontRef idx="minor">
            <a:schemeClr val="lt1"/>
          </a:fontRef>
        </p:style>
        <p:txBody>
          <a:bodyPr vert="horz" rtlCol="0" anchor="ctr">
            <a:normAutofit fontScale="97500" lnSpcReduction="1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NZ" sz="2800" b="1" i="0" u="none" strike="noStrike" kern="1200" cap="none" spc="0" normalizeH="0" baseline="0" noProof="0" dirty="0">
                <a:ln>
                  <a:noFill/>
                </a:ln>
                <a:solidFill>
                  <a:schemeClr val="bg1"/>
                </a:solidFill>
                <a:effectLst>
                  <a:outerShdw blurRad="31750" dist="25400" dir="5400000" algn="tl" rotWithShape="0">
                    <a:srgbClr val="000000">
                      <a:alpha val="25000"/>
                    </a:srgbClr>
                  </a:outerShdw>
                </a:effectLst>
                <a:uLnTx/>
                <a:uFillTx/>
                <a:latin typeface="Calibri" pitchFamily="34" charset="0"/>
                <a:ea typeface="+mn-ea"/>
                <a:cs typeface="+mn-cs"/>
              </a:rPr>
              <a:t>Deadlock Detection Algorithm</a:t>
            </a:r>
          </a:p>
        </p:txBody>
      </p:sp>
      <p:sp>
        <p:nvSpPr>
          <p:cNvPr id="5" name="Rectangle 4"/>
          <p:cNvSpPr/>
          <p:nvPr/>
        </p:nvSpPr>
        <p:spPr>
          <a:xfrm>
            <a:off x="0" y="4114800"/>
            <a:ext cx="9144000" cy="255454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buFont typeface="Arial" pitchFamily="34" charset="0"/>
              <a:buChar char="•"/>
            </a:pPr>
            <a:r>
              <a:rPr lang="en-US" sz="2000" dirty="0">
                <a:latin typeface="Calibri" pitchFamily="34" charset="0"/>
              </a:rPr>
              <a:t>A check for deadlock can be made as frequently as each resource request.</a:t>
            </a:r>
          </a:p>
          <a:p>
            <a:pPr>
              <a:buFont typeface="Arial" pitchFamily="34" charset="0"/>
              <a:buChar char="•"/>
            </a:pPr>
            <a:r>
              <a:rPr lang="en-NZ" sz="2000" dirty="0">
                <a:latin typeface="Calibri" pitchFamily="34" charset="0"/>
              </a:rPr>
              <a:t>Checking at each resource request has two advantages: </a:t>
            </a:r>
          </a:p>
          <a:p>
            <a:pPr lvl="1">
              <a:buFontTx/>
              <a:buChar char="•"/>
            </a:pPr>
            <a:r>
              <a:rPr lang="en-NZ" sz="2000" dirty="0">
                <a:latin typeface="Calibri" pitchFamily="34" charset="0"/>
              </a:rPr>
              <a:t> It leads to early detection, </a:t>
            </a:r>
          </a:p>
          <a:p>
            <a:pPr lvl="1">
              <a:buFontTx/>
              <a:buChar char="•"/>
            </a:pPr>
            <a:r>
              <a:rPr lang="en-NZ" sz="2000" dirty="0">
                <a:latin typeface="Calibri" pitchFamily="34" charset="0"/>
              </a:rPr>
              <a:t> The algorithm is relatively simple because it is based on incremental changes to </a:t>
            </a:r>
          </a:p>
          <a:p>
            <a:pPr lvl="1"/>
            <a:r>
              <a:rPr lang="en-NZ" sz="2000" dirty="0">
                <a:latin typeface="Calibri" pitchFamily="34" charset="0"/>
              </a:rPr>
              <a:t>    the state of the system.</a:t>
            </a:r>
          </a:p>
          <a:p>
            <a:pPr lvl="1"/>
            <a:endParaRPr lang="en-NZ" sz="2000" dirty="0">
              <a:latin typeface="Calibri" pitchFamily="34" charset="0"/>
            </a:endParaRPr>
          </a:p>
          <a:p>
            <a:pPr>
              <a:buFont typeface="Arial" pitchFamily="34" charset="0"/>
              <a:buChar char="•"/>
            </a:pPr>
            <a:r>
              <a:rPr lang="en-NZ" sz="2000" dirty="0">
                <a:latin typeface="Calibri" pitchFamily="34" charset="0"/>
              </a:rPr>
              <a:t>On the other hand, such frequent checks consume considerable processor time.</a:t>
            </a:r>
          </a:p>
          <a:p>
            <a:pPr>
              <a:buFont typeface="Arial" pitchFamily="34" charset="0"/>
              <a:buChar char="•"/>
            </a:pPr>
            <a:endParaRPr lang="en-US" sz="2000" dirty="0">
              <a:latin typeface="Calibri" pitchFamily="34" charset="0"/>
            </a:endParaRPr>
          </a:p>
        </p:txBody>
      </p:sp>
    </p:spTree>
    <p:extLst>
      <p:ext uri="{BB962C8B-B14F-4D97-AF65-F5344CB8AC3E}">
        <p14:creationId xmlns="" xmlns:p14="http://schemas.microsoft.com/office/powerpoint/2010/main" val="463562110"/>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0"/>
            <a:ext cx="8229600" cy="457200"/>
          </a:xfrm>
        </p:spPr>
        <p:style>
          <a:lnRef idx="3">
            <a:schemeClr val="lt1"/>
          </a:lnRef>
          <a:fillRef idx="1">
            <a:schemeClr val="accent2"/>
          </a:fillRef>
          <a:effectRef idx="1">
            <a:schemeClr val="accent2"/>
          </a:effectRef>
          <a:fontRef idx="minor">
            <a:schemeClr val="lt1"/>
          </a:fontRef>
        </p:style>
        <p:txBody>
          <a:bodyPr>
            <a:normAutofit fontScale="90000"/>
          </a:bodyPr>
          <a:lstStyle/>
          <a:p>
            <a:r>
              <a:rPr lang="en-NZ" sz="2800" b="1" dirty="0">
                <a:solidFill>
                  <a:schemeClr val="bg1"/>
                </a:solidFill>
                <a:effectLst>
                  <a:outerShdw blurRad="38100" dist="38100" dir="2700000" algn="tl">
                    <a:srgbClr val="000000">
                      <a:alpha val="43137"/>
                    </a:srgbClr>
                  </a:outerShdw>
                </a:effectLst>
                <a:latin typeface="Calibri" pitchFamily="34" charset="0"/>
              </a:rPr>
              <a:t>A Common Detection Algorithm</a:t>
            </a:r>
          </a:p>
        </p:txBody>
      </p:sp>
      <p:sp>
        <p:nvSpPr>
          <p:cNvPr id="49155" name="Content Placeholder 2"/>
          <p:cNvSpPr>
            <a:spLocks noGrp="1"/>
          </p:cNvSpPr>
          <p:nvPr>
            <p:ph idx="1"/>
          </p:nvPr>
        </p:nvSpPr>
        <p:spPr>
          <a:xfrm>
            <a:off x="76200" y="533400"/>
            <a:ext cx="8991600" cy="1905000"/>
          </a:xfrm>
        </p:spPr>
        <p:style>
          <a:lnRef idx="2">
            <a:schemeClr val="accent2"/>
          </a:lnRef>
          <a:fillRef idx="1">
            <a:schemeClr val="lt1"/>
          </a:fillRef>
          <a:effectRef idx="0">
            <a:schemeClr val="accent2"/>
          </a:effectRef>
          <a:fontRef idx="minor">
            <a:schemeClr val="dk1"/>
          </a:fontRef>
        </p:style>
        <p:txBody>
          <a:bodyPr>
            <a:normAutofit/>
          </a:bodyPr>
          <a:lstStyle/>
          <a:p>
            <a:r>
              <a:rPr lang="en-NZ" sz="2000" dirty="0">
                <a:latin typeface="Calibri" pitchFamily="34" charset="0"/>
              </a:rPr>
              <a:t>Use a Allocation matrix and Available vector  as previous</a:t>
            </a:r>
          </a:p>
          <a:p>
            <a:r>
              <a:rPr lang="en-NZ" sz="2000" dirty="0">
                <a:latin typeface="Calibri" pitchFamily="34" charset="0"/>
              </a:rPr>
              <a:t>Also use a request matrix </a:t>
            </a:r>
            <a:r>
              <a:rPr lang="en-NZ" sz="2000" b="1" i="1" dirty="0">
                <a:latin typeface="Calibri" pitchFamily="34" charset="0"/>
              </a:rPr>
              <a:t>Q</a:t>
            </a:r>
          </a:p>
          <a:p>
            <a:pPr lvl="1"/>
            <a:r>
              <a:rPr lang="en-NZ" sz="2000" dirty="0">
                <a:latin typeface="Calibri" pitchFamily="34" charset="0"/>
              </a:rPr>
              <a:t>Where </a:t>
            </a:r>
            <a:r>
              <a:rPr lang="en-NZ" sz="2000" b="1" i="1" dirty="0" err="1">
                <a:latin typeface="Calibri" pitchFamily="34" charset="0"/>
              </a:rPr>
              <a:t>Qij</a:t>
            </a:r>
            <a:r>
              <a:rPr lang="en-NZ" sz="2000" dirty="0">
                <a:latin typeface="Calibri" pitchFamily="34" charset="0"/>
              </a:rPr>
              <a:t> indicates that an amount of resource </a:t>
            </a:r>
            <a:r>
              <a:rPr lang="en-NZ" sz="2000" b="1" i="1" dirty="0">
                <a:latin typeface="Calibri" pitchFamily="34" charset="0"/>
              </a:rPr>
              <a:t>j</a:t>
            </a:r>
            <a:r>
              <a:rPr lang="en-NZ" sz="2000" dirty="0">
                <a:latin typeface="Calibri" pitchFamily="34" charset="0"/>
              </a:rPr>
              <a:t> is requested by process </a:t>
            </a:r>
            <a:r>
              <a:rPr lang="en-NZ" sz="2000" b="1" i="1" dirty="0">
                <a:latin typeface="Calibri" pitchFamily="34" charset="0"/>
              </a:rPr>
              <a:t>I</a:t>
            </a:r>
          </a:p>
          <a:p>
            <a:r>
              <a:rPr lang="en-NZ" sz="2000" dirty="0">
                <a:latin typeface="Calibri" pitchFamily="34" charset="0"/>
              </a:rPr>
              <a:t>First ‘un-mark’ all processes that are not deadlocked</a:t>
            </a:r>
          </a:p>
          <a:p>
            <a:pPr lvl="1"/>
            <a:r>
              <a:rPr lang="en-NZ" sz="2000" dirty="0">
                <a:latin typeface="Calibri" pitchFamily="34" charset="0"/>
              </a:rPr>
              <a:t>Initially all processes </a:t>
            </a:r>
            <a:r>
              <a:rPr lang="en-US" sz="2000" dirty="0">
                <a:latin typeface="Calibri" pitchFamily="34" charset="0"/>
              </a:rPr>
              <a:t>are unmarked.</a:t>
            </a:r>
            <a:endParaRPr lang="en-NZ" sz="2000" dirty="0">
              <a:latin typeface="Calibri" pitchFamily="34" charset="0"/>
            </a:endParaRPr>
          </a:p>
        </p:txBody>
      </p:sp>
      <p:sp>
        <p:nvSpPr>
          <p:cNvPr id="4" name="Title 1"/>
          <p:cNvSpPr txBox="1">
            <a:spLocks/>
          </p:cNvSpPr>
          <p:nvPr/>
        </p:nvSpPr>
        <p:spPr>
          <a:xfrm>
            <a:off x="76200" y="2514600"/>
            <a:ext cx="82296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NZ" sz="2400" b="1" dirty="0">
                <a:solidFill>
                  <a:schemeClr val="bg1"/>
                </a:solidFill>
                <a:effectLst>
                  <a:outerShdw blurRad="31750" dist="25400" dir="5400000" algn="tl" rotWithShape="0">
                    <a:srgbClr val="000000">
                      <a:alpha val="25000"/>
                    </a:srgbClr>
                  </a:outerShdw>
                </a:effectLst>
                <a:latin typeface="Calibri" pitchFamily="34" charset="0"/>
              </a:rPr>
              <a:t>Steps for </a:t>
            </a:r>
            <a:r>
              <a:rPr kumimoji="0" lang="en-NZ" sz="2400" b="1" i="0" u="none" strike="noStrike" kern="1200" cap="none" spc="0" normalizeH="0" baseline="0" noProof="0" dirty="0">
                <a:ln>
                  <a:noFill/>
                </a:ln>
                <a:solidFill>
                  <a:schemeClr val="bg1"/>
                </a:solidFill>
                <a:effectLst>
                  <a:outerShdw blurRad="31750" dist="25400" dir="5400000" algn="tl" rotWithShape="0">
                    <a:srgbClr val="000000">
                      <a:alpha val="25000"/>
                    </a:srgbClr>
                  </a:outerShdw>
                </a:effectLst>
                <a:uLnTx/>
                <a:uFillTx/>
                <a:latin typeface="Calibri" pitchFamily="34" charset="0"/>
                <a:ea typeface="+mn-ea"/>
                <a:cs typeface="+mn-cs"/>
              </a:rPr>
              <a:t>Detection Algorithm:-</a:t>
            </a:r>
          </a:p>
        </p:txBody>
      </p:sp>
      <p:sp>
        <p:nvSpPr>
          <p:cNvPr id="5" name="Rectangle 4"/>
          <p:cNvSpPr/>
          <p:nvPr/>
        </p:nvSpPr>
        <p:spPr>
          <a:xfrm>
            <a:off x="0" y="3048000"/>
            <a:ext cx="9144000" cy="347787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457200" indent="-457200">
              <a:buAutoNum type="arabicPeriod"/>
            </a:pPr>
            <a:r>
              <a:rPr lang="en-US" sz="2000" dirty="0">
                <a:latin typeface="Calibri" pitchFamily="34" charset="0"/>
              </a:rPr>
              <a:t>Mark each process that has a row in the Allocation matrix of all zeros.</a:t>
            </a:r>
          </a:p>
          <a:p>
            <a:pPr marL="457200" indent="-457200">
              <a:buAutoNum type="arabicPeriod"/>
            </a:pPr>
            <a:endParaRPr lang="en-US" sz="2000" dirty="0">
              <a:latin typeface="Calibri" pitchFamily="34" charset="0"/>
            </a:endParaRPr>
          </a:p>
          <a:p>
            <a:r>
              <a:rPr lang="en-US" sz="2000" b="1" dirty="0">
                <a:latin typeface="Calibri" pitchFamily="34" charset="0"/>
              </a:rPr>
              <a:t>2. </a:t>
            </a:r>
            <a:r>
              <a:rPr lang="en-US" sz="2000" dirty="0">
                <a:latin typeface="Calibri" pitchFamily="34" charset="0"/>
              </a:rPr>
              <a:t>Initialize a temporary vector </a:t>
            </a:r>
            <a:r>
              <a:rPr lang="en-US" sz="2000" b="1" dirty="0">
                <a:latin typeface="Calibri" pitchFamily="34" charset="0"/>
              </a:rPr>
              <a:t>W </a:t>
            </a:r>
            <a:r>
              <a:rPr lang="en-US" sz="2000" dirty="0">
                <a:latin typeface="Calibri" pitchFamily="34" charset="0"/>
              </a:rPr>
              <a:t>to equal the Available vector.</a:t>
            </a:r>
          </a:p>
          <a:p>
            <a:endParaRPr lang="en-US" sz="2000" dirty="0">
              <a:latin typeface="Calibri" pitchFamily="34" charset="0"/>
            </a:endParaRPr>
          </a:p>
          <a:p>
            <a:r>
              <a:rPr lang="en-US" sz="2000" b="1" dirty="0">
                <a:latin typeface="Calibri" pitchFamily="34" charset="0"/>
              </a:rPr>
              <a:t>3. </a:t>
            </a:r>
            <a:r>
              <a:rPr lang="en-US" sz="2000" dirty="0">
                <a:latin typeface="Calibri" pitchFamily="34" charset="0"/>
              </a:rPr>
              <a:t>Find an index </a:t>
            </a:r>
            <a:r>
              <a:rPr lang="en-US" sz="2000" dirty="0" err="1">
                <a:latin typeface="Calibri" pitchFamily="34" charset="0"/>
              </a:rPr>
              <a:t>i</a:t>
            </a:r>
            <a:r>
              <a:rPr lang="en-US" sz="2000" dirty="0">
                <a:latin typeface="Calibri" pitchFamily="34" charset="0"/>
              </a:rPr>
              <a:t> such that process </a:t>
            </a:r>
            <a:r>
              <a:rPr lang="en-US" sz="2000" b="1" dirty="0" err="1">
                <a:latin typeface="Calibri" pitchFamily="34" charset="0"/>
              </a:rPr>
              <a:t>i</a:t>
            </a:r>
            <a:r>
              <a:rPr lang="en-US" sz="2000" dirty="0">
                <a:latin typeface="Calibri" pitchFamily="34" charset="0"/>
              </a:rPr>
              <a:t> is currently unmarked and the </a:t>
            </a:r>
            <a:r>
              <a:rPr lang="en-US" sz="2000" b="1" dirty="0" err="1">
                <a:latin typeface="Calibri" pitchFamily="34" charset="0"/>
              </a:rPr>
              <a:t>i</a:t>
            </a:r>
            <a:r>
              <a:rPr lang="en-US" sz="1600" b="1" dirty="0" err="1">
                <a:latin typeface="Calibri" pitchFamily="34" charset="0"/>
              </a:rPr>
              <a:t>th</a:t>
            </a:r>
            <a:r>
              <a:rPr lang="en-US" sz="1600" dirty="0">
                <a:latin typeface="Calibri" pitchFamily="34" charset="0"/>
              </a:rPr>
              <a:t> </a:t>
            </a:r>
            <a:r>
              <a:rPr lang="en-US" sz="2000" dirty="0">
                <a:latin typeface="Calibri" pitchFamily="34" charset="0"/>
              </a:rPr>
              <a:t>row of </a:t>
            </a:r>
            <a:r>
              <a:rPr lang="en-US" sz="2000" b="1" dirty="0">
                <a:latin typeface="Calibri" pitchFamily="34" charset="0"/>
              </a:rPr>
              <a:t>Q </a:t>
            </a:r>
            <a:r>
              <a:rPr lang="en-US" sz="2000" dirty="0">
                <a:latin typeface="Calibri" pitchFamily="34" charset="0"/>
              </a:rPr>
              <a:t>is</a:t>
            </a:r>
          </a:p>
          <a:p>
            <a:r>
              <a:rPr lang="en-US" sz="2000" dirty="0">
                <a:latin typeface="Calibri" pitchFamily="34" charset="0"/>
              </a:rPr>
              <a:t>     less than or equal to </a:t>
            </a:r>
            <a:r>
              <a:rPr lang="en-US" sz="2000" b="1" dirty="0">
                <a:latin typeface="Calibri" pitchFamily="34" charset="0"/>
              </a:rPr>
              <a:t>W</a:t>
            </a:r>
            <a:r>
              <a:rPr lang="en-US" sz="2000" dirty="0">
                <a:latin typeface="Calibri" pitchFamily="34" charset="0"/>
              </a:rPr>
              <a:t>. That is, </a:t>
            </a:r>
            <a:r>
              <a:rPr lang="en-US" sz="2000" b="1" dirty="0" err="1">
                <a:latin typeface="Calibri" pitchFamily="34" charset="0"/>
              </a:rPr>
              <a:t>Q</a:t>
            </a:r>
            <a:r>
              <a:rPr lang="en-US" sz="1400" b="1" dirty="0" err="1">
                <a:latin typeface="Calibri" pitchFamily="34" charset="0"/>
              </a:rPr>
              <a:t>ik</a:t>
            </a:r>
            <a:r>
              <a:rPr lang="en-US" sz="2000" b="1" dirty="0">
                <a:latin typeface="Calibri" pitchFamily="34" charset="0"/>
              </a:rPr>
              <a:t> &lt;=W</a:t>
            </a:r>
            <a:r>
              <a:rPr lang="en-US" sz="1600" b="1" dirty="0">
                <a:latin typeface="Calibri" pitchFamily="34" charset="0"/>
              </a:rPr>
              <a:t>k</a:t>
            </a:r>
            <a:r>
              <a:rPr lang="en-US" sz="1600" dirty="0">
                <a:latin typeface="Calibri" pitchFamily="34" charset="0"/>
              </a:rPr>
              <a:t>, </a:t>
            </a:r>
            <a:r>
              <a:rPr lang="en-US" sz="2000" dirty="0">
                <a:latin typeface="Calibri" pitchFamily="34" charset="0"/>
              </a:rPr>
              <a:t>for </a:t>
            </a:r>
            <a:r>
              <a:rPr lang="en-US" sz="2000" b="1" dirty="0">
                <a:latin typeface="Calibri" pitchFamily="34" charset="0"/>
              </a:rPr>
              <a:t>1 &lt;= k&lt;= m.</a:t>
            </a:r>
            <a:r>
              <a:rPr lang="en-US" sz="2000" dirty="0">
                <a:latin typeface="Calibri" pitchFamily="34" charset="0"/>
              </a:rPr>
              <a:t> If no such row is found,</a:t>
            </a:r>
          </a:p>
          <a:p>
            <a:r>
              <a:rPr lang="en-US" sz="2000" dirty="0">
                <a:latin typeface="Calibri" pitchFamily="34" charset="0"/>
              </a:rPr>
              <a:t>     terminate the algorithm.</a:t>
            </a:r>
          </a:p>
          <a:p>
            <a:endParaRPr lang="en-US" sz="2000" dirty="0">
              <a:latin typeface="Calibri" pitchFamily="34" charset="0"/>
            </a:endParaRPr>
          </a:p>
          <a:p>
            <a:r>
              <a:rPr lang="en-US" sz="2000" b="1" dirty="0">
                <a:latin typeface="Calibri" pitchFamily="34" charset="0"/>
              </a:rPr>
              <a:t>4.</a:t>
            </a:r>
            <a:r>
              <a:rPr lang="en-US" sz="2000" dirty="0">
                <a:latin typeface="Calibri" pitchFamily="34" charset="0"/>
              </a:rPr>
              <a:t> If such a row is found, mark process</a:t>
            </a:r>
            <a:r>
              <a:rPr lang="en-US" sz="2000" b="1" dirty="0">
                <a:latin typeface="Calibri" pitchFamily="34" charset="0"/>
              </a:rPr>
              <a:t> </a:t>
            </a:r>
            <a:r>
              <a:rPr lang="en-US" sz="2000" b="1" dirty="0" err="1">
                <a:latin typeface="Calibri" pitchFamily="34" charset="0"/>
              </a:rPr>
              <a:t>i</a:t>
            </a:r>
            <a:r>
              <a:rPr lang="en-US" sz="2000" b="1" dirty="0">
                <a:latin typeface="Calibri" pitchFamily="34" charset="0"/>
              </a:rPr>
              <a:t> </a:t>
            </a:r>
            <a:r>
              <a:rPr lang="en-US" sz="2000" dirty="0">
                <a:latin typeface="Calibri" pitchFamily="34" charset="0"/>
              </a:rPr>
              <a:t>and add the corresponding row of the </a:t>
            </a:r>
          </a:p>
          <a:p>
            <a:r>
              <a:rPr lang="en-US" sz="2000" dirty="0">
                <a:latin typeface="Calibri" pitchFamily="34" charset="0"/>
              </a:rPr>
              <a:t>     allocation matrix to </a:t>
            </a:r>
            <a:r>
              <a:rPr lang="en-US" sz="2000" b="1" dirty="0">
                <a:latin typeface="Calibri" pitchFamily="34" charset="0"/>
              </a:rPr>
              <a:t>W.</a:t>
            </a:r>
            <a:r>
              <a:rPr lang="en-US" sz="2000" dirty="0">
                <a:latin typeface="Calibri" pitchFamily="34" charset="0"/>
              </a:rPr>
              <a:t> That is, set </a:t>
            </a:r>
            <a:r>
              <a:rPr lang="en-US" sz="2000" b="1" dirty="0">
                <a:latin typeface="Calibri" pitchFamily="34" charset="0"/>
              </a:rPr>
              <a:t>Wk = Wk + </a:t>
            </a:r>
            <a:r>
              <a:rPr lang="en-US" sz="2000" b="1" dirty="0" err="1">
                <a:latin typeface="Calibri" pitchFamily="34" charset="0"/>
              </a:rPr>
              <a:t>Aik</a:t>
            </a:r>
            <a:r>
              <a:rPr lang="en-US" sz="2000" dirty="0">
                <a:latin typeface="Calibri" pitchFamily="34" charset="0"/>
              </a:rPr>
              <a:t>, for </a:t>
            </a:r>
            <a:r>
              <a:rPr lang="en-US" sz="2000" dirty="0" err="1">
                <a:latin typeface="Calibri" pitchFamily="34" charset="0"/>
              </a:rPr>
              <a:t>for</a:t>
            </a:r>
            <a:r>
              <a:rPr lang="en-US" sz="2000" dirty="0">
                <a:latin typeface="Calibri" pitchFamily="34" charset="0"/>
              </a:rPr>
              <a:t> </a:t>
            </a:r>
            <a:r>
              <a:rPr lang="en-US" sz="2000" b="1" dirty="0">
                <a:latin typeface="Calibri" pitchFamily="34" charset="0"/>
              </a:rPr>
              <a:t>1 &lt;= k&lt;= m.</a:t>
            </a:r>
          </a:p>
          <a:p>
            <a:r>
              <a:rPr lang="en-US" sz="2000" b="1" dirty="0">
                <a:latin typeface="Calibri" pitchFamily="34" charset="0"/>
              </a:rPr>
              <a:t>    </a:t>
            </a:r>
            <a:r>
              <a:rPr lang="en-US" sz="2000" dirty="0">
                <a:latin typeface="Calibri" pitchFamily="34" charset="0"/>
              </a:rPr>
              <a:t>Return to step 3.</a:t>
            </a:r>
          </a:p>
        </p:txBody>
      </p:sp>
    </p:spTree>
    <p:extLst>
      <p:ext uri="{BB962C8B-B14F-4D97-AF65-F5344CB8AC3E}">
        <p14:creationId xmlns="" xmlns:p14="http://schemas.microsoft.com/office/powerpoint/2010/main" val="3027590421"/>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57200" y="76200"/>
            <a:ext cx="8229600" cy="487362"/>
          </a:xfrm>
        </p:spPr>
        <p:style>
          <a:lnRef idx="3">
            <a:schemeClr val="lt1"/>
          </a:lnRef>
          <a:fillRef idx="1">
            <a:schemeClr val="accent2"/>
          </a:fillRef>
          <a:effectRef idx="1">
            <a:schemeClr val="accent2"/>
          </a:effectRef>
          <a:fontRef idx="minor">
            <a:schemeClr val="lt1"/>
          </a:fontRef>
        </p:style>
        <p:txBody>
          <a:bodyPr>
            <a:normAutofit fontScale="90000"/>
          </a:bodyPr>
          <a:lstStyle/>
          <a:p>
            <a:r>
              <a:rPr lang="en-US" sz="2800" b="1" dirty="0">
                <a:solidFill>
                  <a:schemeClr val="bg1"/>
                </a:solidFill>
                <a:effectLst>
                  <a:outerShdw blurRad="38100" dist="38100" dir="2700000" algn="tl">
                    <a:srgbClr val="000000">
                      <a:alpha val="43137"/>
                    </a:srgbClr>
                  </a:outerShdw>
                </a:effectLst>
                <a:latin typeface="Calibri" pitchFamily="34" charset="0"/>
              </a:rPr>
              <a:t>Deadlock Detection</a:t>
            </a:r>
          </a:p>
        </p:txBody>
      </p:sp>
      <p:pic>
        <p:nvPicPr>
          <p:cNvPr id="52227" name="Content Placeholder 3" descr="Fig06_10.gif"/>
          <p:cNvPicPr>
            <a:picLocks noGrp="1" noChangeAspect="1"/>
          </p:cNvPicPr>
          <p:nvPr>
            <p:ph idx="1"/>
          </p:nvPr>
        </p:nvPicPr>
        <p:blipFill>
          <a:blip r:embed="rId3"/>
          <a:srcRect/>
          <a:stretch>
            <a:fillRect/>
          </a:stretch>
        </p:blipFill>
        <p:spPr>
          <a:xfrm>
            <a:off x="76200" y="762000"/>
            <a:ext cx="8839200" cy="5791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2307203848"/>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569655"/>
            <a:ext cx="9067800" cy="255454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NZ" sz="2000" dirty="0">
                <a:latin typeface="Calibri" pitchFamily="34" charset="0"/>
              </a:rPr>
              <a:t>1.  Mark P4, because P4 has no allocated resources.</a:t>
            </a:r>
          </a:p>
          <a:p>
            <a:r>
              <a:rPr lang="pl-PL" sz="2000" dirty="0">
                <a:latin typeface="Calibri" pitchFamily="34" charset="0"/>
              </a:rPr>
              <a:t>2. Set </a:t>
            </a:r>
            <a:r>
              <a:rPr lang="pl-PL" sz="2000" b="1" dirty="0">
                <a:latin typeface="Calibri" pitchFamily="34" charset="0"/>
              </a:rPr>
              <a:t>W</a:t>
            </a:r>
            <a:r>
              <a:rPr lang="en-NZ" sz="2000" b="1" dirty="0">
                <a:latin typeface="Calibri" pitchFamily="34" charset="0"/>
              </a:rPr>
              <a:t> </a:t>
            </a:r>
            <a:r>
              <a:rPr lang="en-NZ" sz="2000" dirty="0">
                <a:latin typeface="Calibri" pitchFamily="34" charset="0"/>
              </a:rPr>
              <a:t>=</a:t>
            </a:r>
            <a:r>
              <a:rPr lang="pl-PL" sz="2000" dirty="0">
                <a:latin typeface="Calibri" pitchFamily="34" charset="0"/>
              </a:rPr>
              <a:t> (0 0 0 0 1).</a:t>
            </a:r>
            <a:endParaRPr lang="en-NZ" sz="2000" dirty="0">
              <a:latin typeface="Calibri" pitchFamily="34" charset="0"/>
            </a:endParaRPr>
          </a:p>
          <a:p>
            <a:r>
              <a:rPr lang="en-NZ" sz="2000" dirty="0">
                <a:latin typeface="Calibri" pitchFamily="34" charset="0"/>
              </a:rPr>
              <a:t>3. The request of process P3 is less than or equal to </a:t>
            </a:r>
            <a:r>
              <a:rPr lang="en-NZ" sz="2000" b="1" dirty="0">
                <a:latin typeface="Calibri" pitchFamily="34" charset="0"/>
              </a:rPr>
              <a:t>W</a:t>
            </a:r>
            <a:r>
              <a:rPr lang="en-NZ" sz="2000" dirty="0">
                <a:latin typeface="Calibri" pitchFamily="34" charset="0"/>
              </a:rPr>
              <a:t>, so mark P3 and set W=W + (0 0 0 1 0) = (0 0 0 1 1).</a:t>
            </a:r>
          </a:p>
          <a:p>
            <a:r>
              <a:rPr lang="en-NZ" sz="2000" dirty="0">
                <a:latin typeface="Calibri" pitchFamily="34" charset="0"/>
              </a:rPr>
              <a:t>4. No other unmarked process has a row in Q that is less than or equal to W.</a:t>
            </a:r>
          </a:p>
          <a:p>
            <a:pPr lvl="1"/>
            <a:r>
              <a:rPr lang="en-NZ" sz="2000" dirty="0">
                <a:latin typeface="Calibri" pitchFamily="34" charset="0"/>
              </a:rPr>
              <a:t>Therefore, terminate the algorithm.</a:t>
            </a:r>
          </a:p>
          <a:p>
            <a:r>
              <a:rPr lang="en-NZ" sz="2000" dirty="0">
                <a:latin typeface="Calibri" pitchFamily="34" charset="0"/>
              </a:rPr>
              <a:t>The algorithm concludes with P1 and P2 unmarked, indicating that these processes are deadlocked.</a:t>
            </a:r>
          </a:p>
        </p:txBody>
      </p:sp>
      <p:sp>
        <p:nvSpPr>
          <p:cNvPr id="6" name="Title 1"/>
          <p:cNvSpPr txBox="1">
            <a:spLocks/>
          </p:cNvSpPr>
          <p:nvPr/>
        </p:nvSpPr>
        <p:spPr>
          <a:xfrm>
            <a:off x="457200" y="0"/>
            <a:ext cx="8229600" cy="487362"/>
          </a:xfrm>
          <a:prstGeom prst="rect">
            <a:avLst/>
          </a:prstGeom>
        </p:spPr>
        <p:style>
          <a:lnRef idx="3">
            <a:schemeClr val="lt1"/>
          </a:lnRef>
          <a:fillRef idx="1">
            <a:schemeClr val="accent2"/>
          </a:fillRef>
          <a:effectRef idx="1">
            <a:schemeClr val="accent2"/>
          </a:effectRef>
          <a:fontRef idx="minor">
            <a:schemeClr val="lt1"/>
          </a:fontRef>
        </p:style>
        <p:txBody>
          <a:bodyPr vert="horz" rtlCol="0" anchor="ctr">
            <a:normAutofit fontScale="97500" lnSpcReduction="1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a:ln>
                  <a:noFill/>
                </a:ln>
                <a:solidFill>
                  <a:schemeClr val="bg1"/>
                </a:solidFill>
                <a:effectLst>
                  <a:outerShdw blurRad="31750" dist="25400" dir="5400000" algn="tl" rotWithShape="0">
                    <a:srgbClr val="000000">
                      <a:alpha val="25000"/>
                    </a:srgbClr>
                  </a:outerShdw>
                </a:effectLst>
                <a:uLnTx/>
                <a:uFillTx/>
                <a:latin typeface="Calibri" pitchFamily="34" charset="0"/>
                <a:ea typeface="+mn-ea"/>
                <a:cs typeface="+mn-cs"/>
              </a:rPr>
              <a:t>Deadlock Detection</a:t>
            </a:r>
            <a:endParaRPr kumimoji="0" lang="en-US" sz="2800" b="1" i="0" u="none" strike="noStrike" kern="1200" cap="none" spc="0" normalizeH="0" baseline="0" noProof="0" dirty="0">
              <a:ln>
                <a:noFill/>
              </a:ln>
              <a:solidFill>
                <a:schemeClr val="bg1"/>
              </a:solidFill>
              <a:effectLst>
                <a:outerShdw blurRad="31750" dist="25400" dir="5400000" algn="tl" rotWithShape="0">
                  <a:srgbClr val="000000">
                    <a:alpha val="25000"/>
                  </a:srgbClr>
                </a:outerShdw>
              </a:effectLst>
              <a:uLnTx/>
              <a:uFillTx/>
              <a:latin typeface="Calibri" pitchFamily="34" charset="0"/>
              <a:ea typeface="+mn-ea"/>
              <a:cs typeface="+mn-cs"/>
            </a:endParaRPr>
          </a:p>
        </p:txBody>
      </p:sp>
      <p:sp>
        <p:nvSpPr>
          <p:cNvPr id="8" name="Title 1"/>
          <p:cNvSpPr>
            <a:spLocks noGrp="1"/>
          </p:cNvSpPr>
          <p:nvPr>
            <p:ph type="title"/>
          </p:nvPr>
        </p:nvSpPr>
        <p:spPr>
          <a:xfrm>
            <a:off x="304800" y="3200400"/>
            <a:ext cx="8458200" cy="487362"/>
          </a:xfrm>
        </p:spPr>
        <p:style>
          <a:lnRef idx="3">
            <a:schemeClr val="lt1"/>
          </a:lnRef>
          <a:fillRef idx="1">
            <a:schemeClr val="accent2"/>
          </a:fillRef>
          <a:effectRef idx="1">
            <a:schemeClr val="accent2"/>
          </a:effectRef>
          <a:fontRef idx="minor">
            <a:schemeClr val="lt1"/>
          </a:fontRef>
        </p:style>
        <p:txBody>
          <a:bodyPr>
            <a:normAutofit fontScale="90000"/>
          </a:bodyPr>
          <a:lstStyle/>
          <a:p>
            <a:r>
              <a:rPr lang="en-US" sz="2800" b="1" dirty="0">
                <a:solidFill>
                  <a:schemeClr val="bg1"/>
                </a:solidFill>
                <a:effectLst>
                  <a:outerShdw blurRad="38100" dist="38100" dir="2700000" algn="tl">
                    <a:srgbClr val="000000">
                      <a:alpha val="43137"/>
                    </a:srgbClr>
                  </a:outerShdw>
                </a:effectLst>
                <a:latin typeface="Calibri" pitchFamily="34" charset="0"/>
              </a:rPr>
              <a:t>Recovery Strategies Once Deadlock Detected</a:t>
            </a:r>
          </a:p>
        </p:txBody>
      </p:sp>
      <p:sp>
        <p:nvSpPr>
          <p:cNvPr id="9" name="Content Placeholder 2"/>
          <p:cNvSpPr>
            <a:spLocks noGrp="1"/>
          </p:cNvSpPr>
          <p:nvPr>
            <p:ph idx="1"/>
          </p:nvPr>
        </p:nvSpPr>
        <p:spPr>
          <a:xfrm>
            <a:off x="0" y="3810000"/>
            <a:ext cx="9144000" cy="2404872"/>
          </a:xfrm>
        </p:spPr>
        <p:style>
          <a:lnRef idx="2">
            <a:schemeClr val="accent2"/>
          </a:lnRef>
          <a:fillRef idx="1">
            <a:schemeClr val="lt1"/>
          </a:fillRef>
          <a:effectRef idx="0">
            <a:schemeClr val="accent2"/>
          </a:effectRef>
          <a:fontRef idx="minor">
            <a:schemeClr val="dk1"/>
          </a:fontRef>
        </p:style>
        <p:txBody>
          <a:bodyPr>
            <a:normAutofit/>
          </a:bodyPr>
          <a:lstStyle/>
          <a:p>
            <a:r>
              <a:rPr lang="en-US" sz="2000" dirty="0">
                <a:latin typeface="Calibri" pitchFamily="34" charset="0"/>
              </a:rPr>
              <a:t>Abort all deadlocked processes</a:t>
            </a:r>
          </a:p>
          <a:p>
            <a:r>
              <a:rPr lang="en-US" sz="2000" dirty="0">
                <a:latin typeface="Calibri" pitchFamily="34" charset="0"/>
              </a:rPr>
              <a:t>Back up each deadlocked process to some previously defined checkpoint, and restart all process</a:t>
            </a:r>
          </a:p>
          <a:p>
            <a:pPr lvl="1"/>
            <a:r>
              <a:rPr lang="en-US" sz="2000" dirty="0">
                <a:latin typeface="Calibri" pitchFamily="34" charset="0"/>
              </a:rPr>
              <a:t>Risk or deadlock recurring</a:t>
            </a:r>
          </a:p>
          <a:p>
            <a:r>
              <a:rPr lang="en-NZ" sz="2000" dirty="0">
                <a:latin typeface="Calibri" pitchFamily="34" charset="0"/>
              </a:rPr>
              <a:t>Successively abort deadlocked processes until deadlock no longer exists</a:t>
            </a:r>
          </a:p>
          <a:p>
            <a:r>
              <a:rPr lang="en-NZ" sz="2000" dirty="0">
                <a:latin typeface="Calibri" pitchFamily="34" charset="0"/>
              </a:rPr>
              <a:t>Successively </a:t>
            </a:r>
            <a:r>
              <a:rPr lang="en-NZ" sz="2000" dirty="0" err="1">
                <a:latin typeface="Calibri" pitchFamily="34" charset="0"/>
              </a:rPr>
              <a:t>preempt</a:t>
            </a:r>
            <a:r>
              <a:rPr lang="en-NZ" sz="2000" dirty="0">
                <a:latin typeface="Calibri" pitchFamily="34" charset="0"/>
              </a:rPr>
              <a:t> resources until deadlock no longer exists</a:t>
            </a:r>
          </a:p>
        </p:txBody>
      </p:sp>
    </p:spTree>
    <p:extLst>
      <p:ext uri="{BB962C8B-B14F-4D97-AF65-F5344CB8AC3E}">
        <p14:creationId xmlns="" xmlns:p14="http://schemas.microsoft.com/office/powerpoint/2010/main" val="949753200"/>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457200" y="0"/>
            <a:ext cx="8229600" cy="457200"/>
          </a:xfrm>
        </p:spPr>
        <p:style>
          <a:lnRef idx="3">
            <a:schemeClr val="lt1"/>
          </a:lnRef>
          <a:fillRef idx="1">
            <a:schemeClr val="accent2"/>
          </a:fillRef>
          <a:effectRef idx="1">
            <a:schemeClr val="accent2"/>
          </a:effectRef>
          <a:fontRef idx="minor">
            <a:schemeClr val="lt1"/>
          </a:fontRef>
        </p:style>
        <p:txBody>
          <a:bodyPr>
            <a:normAutofit fontScale="90000"/>
          </a:bodyPr>
          <a:lstStyle/>
          <a:p>
            <a:r>
              <a:rPr lang="en-US" sz="2800" b="1" dirty="0">
                <a:solidFill>
                  <a:schemeClr val="bg1"/>
                </a:solidFill>
                <a:effectLst>
                  <a:outerShdw blurRad="38100" dist="38100" dir="2700000" algn="tl">
                    <a:srgbClr val="000000">
                      <a:alpha val="43137"/>
                    </a:srgbClr>
                  </a:outerShdw>
                </a:effectLst>
                <a:latin typeface="Calibri" pitchFamily="34" charset="0"/>
              </a:rPr>
              <a:t>Advantages and Disadvantages</a:t>
            </a:r>
          </a:p>
        </p:txBody>
      </p:sp>
      <p:pic>
        <p:nvPicPr>
          <p:cNvPr id="54275" name="Content Placeholder 3" descr="Table06_01.gif"/>
          <p:cNvPicPr>
            <a:picLocks noGrp="1" noChangeAspect="1"/>
          </p:cNvPicPr>
          <p:nvPr>
            <p:ph idx="1"/>
          </p:nvPr>
        </p:nvPicPr>
        <p:blipFill>
          <a:blip r:embed="rId3"/>
          <a:srcRect/>
          <a:stretch>
            <a:fillRect/>
          </a:stretch>
        </p:blipFill>
        <p:spPr>
          <a:xfrm>
            <a:off x="0" y="609600"/>
            <a:ext cx="9144000" cy="6248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2733813987"/>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928670"/>
            <a:ext cx="6643734" cy="4500594"/>
          </a:xfrm>
        </p:spPr>
        <p:style>
          <a:lnRef idx="2">
            <a:schemeClr val="accent5"/>
          </a:lnRef>
          <a:fillRef idx="1">
            <a:schemeClr val="lt1"/>
          </a:fillRef>
          <a:effectRef idx="0">
            <a:schemeClr val="accent5"/>
          </a:effectRef>
          <a:fontRef idx="minor">
            <a:schemeClr val="dk1"/>
          </a:fontRef>
        </p:style>
        <p:txBody>
          <a:bodyPr>
            <a:normAutofit/>
          </a:bodyPr>
          <a:lstStyle/>
          <a:p>
            <a:pPr>
              <a:buClr>
                <a:schemeClr val="accent5">
                  <a:lumMod val="75000"/>
                </a:schemeClr>
              </a:buClr>
              <a:defRPr/>
            </a:pPr>
            <a:endParaRPr lang="en-NZ" b="1" dirty="0">
              <a:solidFill>
                <a:schemeClr val="accent1">
                  <a:lumMod val="75000"/>
                </a:schemeClr>
              </a:solidFill>
              <a:latin typeface="Calibri" pitchFamily="34" charset="0"/>
            </a:endParaRPr>
          </a:p>
          <a:p>
            <a:pPr>
              <a:buClr>
                <a:schemeClr val="accent5">
                  <a:lumMod val="75000"/>
                </a:schemeClr>
              </a:buClr>
              <a:defRPr/>
            </a:pPr>
            <a:r>
              <a:rPr lang="en-NZ" dirty="0" smtClean="0">
                <a:solidFill>
                  <a:schemeClr val="tx2">
                    <a:lumMod val="60000"/>
                    <a:lumOff val="40000"/>
                  </a:schemeClr>
                </a:solidFill>
                <a:latin typeface="Calibri" pitchFamily="34" charset="0"/>
              </a:rPr>
              <a:t>Principles of  Deadlock</a:t>
            </a:r>
            <a:endParaRPr lang="en-NZ" dirty="0">
              <a:solidFill>
                <a:schemeClr val="tx2">
                  <a:lumMod val="60000"/>
                  <a:lumOff val="40000"/>
                </a:schemeClr>
              </a:solidFill>
              <a:latin typeface="Calibri" pitchFamily="34" charset="0"/>
            </a:endParaRPr>
          </a:p>
          <a:p>
            <a:pPr>
              <a:buClr>
                <a:schemeClr val="accent5">
                  <a:lumMod val="75000"/>
                </a:schemeClr>
              </a:buClr>
              <a:defRPr/>
            </a:pPr>
            <a:r>
              <a:rPr lang="en-NZ" dirty="0" smtClean="0">
                <a:solidFill>
                  <a:schemeClr val="tx1"/>
                </a:solidFill>
                <a:latin typeface="Calibri" pitchFamily="34" charset="0"/>
              </a:rPr>
              <a:t>Deadlock Prevention</a:t>
            </a:r>
          </a:p>
          <a:p>
            <a:pPr>
              <a:buClr>
                <a:schemeClr val="accent5">
                  <a:lumMod val="75000"/>
                </a:schemeClr>
              </a:buClr>
              <a:defRPr/>
            </a:pPr>
            <a:r>
              <a:rPr lang="en-NZ" dirty="0" smtClean="0">
                <a:solidFill>
                  <a:schemeClr val="tx1"/>
                </a:solidFill>
                <a:latin typeface="Calibri" pitchFamily="34" charset="0"/>
              </a:rPr>
              <a:t>Deadlock Avoidance</a:t>
            </a:r>
            <a:endParaRPr lang="en-NZ" dirty="0">
              <a:solidFill>
                <a:schemeClr val="tx1"/>
              </a:solidFill>
              <a:latin typeface="Calibri" pitchFamily="34" charset="0"/>
            </a:endParaRPr>
          </a:p>
          <a:p>
            <a:pPr>
              <a:buClr>
                <a:schemeClr val="accent5">
                  <a:lumMod val="75000"/>
                </a:schemeClr>
              </a:buClr>
              <a:defRPr/>
            </a:pPr>
            <a:r>
              <a:rPr lang="en-NZ" dirty="0" smtClean="0">
                <a:latin typeface="Calibri" pitchFamily="34" charset="0"/>
              </a:rPr>
              <a:t>Deadlock Detection</a:t>
            </a:r>
          </a:p>
          <a:p>
            <a:pPr>
              <a:buClr>
                <a:schemeClr val="accent5">
                  <a:lumMod val="75000"/>
                </a:schemeClr>
              </a:buClr>
              <a:defRPr/>
            </a:pPr>
            <a:r>
              <a:rPr lang="en-US" b="1" dirty="0"/>
              <a:t>Dinning philosophers problem: Solution using semaphores </a:t>
            </a:r>
            <a:r>
              <a:rPr lang="en-US" dirty="0"/>
              <a:t>	</a:t>
            </a:r>
          </a:p>
          <a:p>
            <a:pPr>
              <a:buClr>
                <a:schemeClr val="accent5">
                  <a:lumMod val="75000"/>
                </a:schemeClr>
              </a:buClr>
              <a:defRPr/>
            </a:pPr>
            <a:endParaRPr lang="en-NZ" dirty="0" smtClean="0">
              <a:latin typeface="Calibri" pitchFamily="34" charset="0"/>
            </a:endParaRPr>
          </a:p>
          <a:p>
            <a:pPr>
              <a:buClr>
                <a:schemeClr val="accent5">
                  <a:lumMod val="75000"/>
                </a:schemeClr>
              </a:buClr>
              <a:defRPr/>
            </a:pPr>
            <a:endParaRPr lang="en-NZ" dirty="0">
              <a:latin typeface="Calibri" pitchFamily="34" charset="0"/>
            </a:endParaRPr>
          </a:p>
        </p:txBody>
      </p:sp>
      <p:sp>
        <p:nvSpPr>
          <p:cNvPr id="5" name="Slide Number Placeholder 4"/>
          <p:cNvSpPr>
            <a:spLocks noGrp="1"/>
          </p:cNvSpPr>
          <p:nvPr>
            <p:ph type="sldNum" sz="quarter" idx="12"/>
          </p:nvPr>
        </p:nvSpPr>
        <p:spPr/>
        <p:txBody>
          <a:bodyPr/>
          <a:lstStyle/>
          <a:p>
            <a:fld id="{8721AD9F-4A2E-478F-ACDB-FC9429174183}" type="slidenum">
              <a:rPr lang="en-GB" smtClean="0"/>
              <a:pPr/>
              <a:t>59</a:t>
            </a:fld>
            <a:endParaRPr lang="en-GB"/>
          </a:p>
        </p:txBody>
      </p:sp>
      <p:sp>
        <p:nvSpPr>
          <p:cNvPr id="4" name="Title 1"/>
          <p:cNvSpPr txBox="1">
            <a:spLocks/>
          </p:cNvSpPr>
          <p:nvPr/>
        </p:nvSpPr>
        <p:spPr>
          <a:xfrm>
            <a:off x="1142976" y="71422"/>
            <a:ext cx="6072230" cy="500058"/>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2800" b="1" dirty="0" smtClean="0">
                <a:solidFill>
                  <a:schemeClr val="bg1">
                    <a:lumMod val="95000"/>
                  </a:schemeClr>
                </a:solidFill>
                <a:effectLst>
                  <a:outerShdw blurRad="38100" dist="38100" dir="2700000" algn="tl">
                    <a:srgbClr val="000000">
                      <a:alpha val="43137"/>
                    </a:srgbClr>
                  </a:outerShdw>
                </a:effectLst>
                <a:latin typeface="+mj-lt"/>
              </a:rPr>
              <a:t>ROADMAP - Deadlock</a:t>
            </a:r>
            <a:endParaRPr kumimoji="0" lang="en-GB" sz="2800" b="1" i="0" u="none" strike="noStrike" kern="1200" cap="none" spc="0" normalizeH="0" baseline="0" noProof="0" dirty="0">
              <a:ln>
                <a:noFill/>
              </a:ln>
              <a:solidFill>
                <a:schemeClr val="bg1">
                  <a:lumMod val="95000"/>
                </a:schemeClr>
              </a:solidFill>
              <a:effectLst>
                <a:outerShdw blurRad="38100" dist="38100" dir="2700000" algn="tl">
                  <a:srgbClr val="000000">
                    <a:alpha val="43137"/>
                  </a:srgbClr>
                </a:outerShdw>
              </a:effectLst>
              <a:uLnTx/>
              <a:uFillTx/>
              <a:latin typeface="+mj-lt"/>
              <a:ea typeface="+mn-ea"/>
              <a:cs typeface="+mn-cs"/>
            </a:endParaRPr>
          </a:p>
        </p:txBody>
      </p:sp>
      <p:sp>
        <p:nvSpPr>
          <p:cNvPr id="6" name="Right Arrow 5"/>
          <p:cNvSpPr/>
          <p:nvPr/>
        </p:nvSpPr>
        <p:spPr>
          <a:xfrm>
            <a:off x="380956" y="4005064"/>
            <a:ext cx="357190" cy="28575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22788734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485804" y="642918"/>
            <a:ext cx="8229600" cy="4071966"/>
          </a:xfrm>
        </p:spPr>
        <p:style>
          <a:lnRef idx="2">
            <a:schemeClr val="accent5"/>
          </a:lnRef>
          <a:fillRef idx="1">
            <a:schemeClr val="lt1"/>
          </a:fillRef>
          <a:effectRef idx="0">
            <a:schemeClr val="accent5"/>
          </a:effectRef>
          <a:fontRef idx="minor">
            <a:schemeClr val="dk1"/>
          </a:fontRef>
        </p:style>
        <p:txBody>
          <a:bodyPr>
            <a:normAutofit fontScale="92500" lnSpcReduction="10000"/>
          </a:bodyPr>
          <a:lstStyle/>
          <a:p>
            <a:pPr>
              <a:buFont typeface="Arial" charset="0"/>
              <a:buNone/>
            </a:pPr>
            <a:r>
              <a:rPr lang="en-US" dirty="0"/>
              <a:t>Process P1			Process P2</a:t>
            </a:r>
          </a:p>
          <a:p>
            <a:pPr>
              <a:buFont typeface="Arial" charset="0"/>
              <a:buNone/>
            </a:pPr>
            <a:r>
              <a:rPr lang="en-US" dirty="0"/>
              <a:t>		.					.	</a:t>
            </a:r>
          </a:p>
          <a:p>
            <a:pPr>
              <a:buFont typeface="Arial" charset="0"/>
              <a:buNone/>
            </a:pPr>
            <a:r>
              <a:rPr lang="en-US" dirty="0"/>
              <a:t>chin = </a:t>
            </a:r>
            <a:r>
              <a:rPr lang="en-US" dirty="0" err="1"/>
              <a:t>getchar</a:t>
            </a:r>
            <a:r>
              <a:rPr lang="en-US" dirty="0"/>
              <a:t>(); 			.</a:t>
            </a:r>
          </a:p>
          <a:p>
            <a:pPr>
              <a:buFont typeface="Arial" charset="0"/>
              <a:buNone/>
            </a:pPr>
            <a:r>
              <a:rPr lang="en-US" dirty="0"/>
              <a:t>		.				chin = </a:t>
            </a:r>
            <a:r>
              <a:rPr lang="en-US" dirty="0" err="1"/>
              <a:t>getchar</a:t>
            </a:r>
            <a:r>
              <a:rPr lang="en-US" dirty="0"/>
              <a:t>();</a:t>
            </a:r>
          </a:p>
          <a:p>
            <a:pPr>
              <a:buFont typeface="Arial" charset="0"/>
              <a:buNone/>
            </a:pPr>
            <a:r>
              <a:rPr lang="en-US" dirty="0" err="1"/>
              <a:t>chout</a:t>
            </a:r>
            <a:r>
              <a:rPr lang="en-US" dirty="0"/>
              <a:t> = chin;			</a:t>
            </a:r>
            <a:r>
              <a:rPr lang="en-US" dirty="0" err="1"/>
              <a:t>chout</a:t>
            </a:r>
            <a:r>
              <a:rPr lang="en-US" dirty="0"/>
              <a:t> = chin;</a:t>
            </a:r>
          </a:p>
          <a:p>
            <a:pPr>
              <a:buFont typeface="Arial" charset="0"/>
              <a:buNone/>
            </a:pPr>
            <a:r>
              <a:rPr lang="en-US" dirty="0" err="1"/>
              <a:t>putchar</a:t>
            </a:r>
            <a:r>
              <a:rPr lang="en-US" dirty="0"/>
              <a:t>(</a:t>
            </a:r>
            <a:r>
              <a:rPr lang="en-US" dirty="0" err="1"/>
              <a:t>chout</a:t>
            </a:r>
            <a:r>
              <a:rPr lang="en-US" dirty="0"/>
              <a:t>);				.</a:t>
            </a:r>
          </a:p>
          <a:p>
            <a:pPr>
              <a:buFont typeface="Arial" charset="0"/>
              <a:buNone/>
            </a:pPr>
            <a:r>
              <a:rPr lang="en-US" dirty="0"/>
              <a:t>		.				</a:t>
            </a:r>
            <a:r>
              <a:rPr lang="en-US" dirty="0" err="1"/>
              <a:t>putchar</a:t>
            </a:r>
            <a:r>
              <a:rPr lang="en-US" dirty="0"/>
              <a:t>(</a:t>
            </a:r>
            <a:r>
              <a:rPr lang="en-US" dirty="0" err="1"/>
              <a:t>chout</a:t>
            </a:r>
            <a:r>
              <a:rPr lang="en-US" dirty="0"/>
              <a:t>);</a:t>
            </a:r>
          </a:p>
          <a:p>
            <a:pPr>
              <a:buFont typeface="Arial" charset="0"/>
              <a:buNone/>
            </a:pPr>
            <a:r>
              <a:rPr lang="en-US" dirty="0"/>
              <a:t>		.				 	.</a:t>
            </a:r>
          </a:p>
        </p:txBody>
      </p:sp>
      <p:sp>
        <p:nvSpPr>
          <p:cNvPr id="5" name="Slide Number Placeholder 4"/>
          <p:cNvSpPr>
            <a:spLocks noGrp="1"/>
          </p:cNvSpPr>
          <p:nvPr>
            <p:ph type="sldNum" sz="quarter" idx="12"/>
          </p:nvPr>
        </p:nvSpPr>
        <p:spPr/>
        <p:txBody>
          <a:bodyPr/>
          <a:lstStyle/>
          <a:p>
            <a:fld id="{8721AD9F-4A2E-478F-ACDB-FC9429174183}" type="slidenum">
              <a:rPr lang="en-GB" smtClean="0"/>
              <a:pPr/>
              <a:t>6</a:t>
            </a:fld>
            <a:endParaRPr lang="en-GB"/>
          </a:p>
        </p:txBody>
      </p:sp>
      <p:sp>
        <p:nvSpPr>
          <p:cNvPr id="13316" name="Text Box 5"/>
          <p:cNvSpPr txBox="1">
            <a:spLocks noChangeArrowheads="1"/>
          </p:cNvSpPr>
          <p:nvPr/>
        </p:nvSpPr>
        <p:spPr bwMode="auto">
          <a:xfrm>
            <a:off x="714348" y="4786322"/>
            <a:ext cx="7543800" cy="646331"/>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wrap="square">
            <a:spAutoFit/>
          </a:bodyPr>
          <a:lstStyle/>
          <a:p>
            <a:r>
              <a:rPr lang="en-NZ" dirty="0"/>
              <a:t>The result is that the character input to P1 is lost before being displayed,</a:t>
            </a:r>
          </a:p>
          <a:p>
            <a:pPr lvl="1"/>
            <a:r>
              <a:rPr lang="en-NZ" dirty="0"/>
              <a:t>and the character input to P2 is displayed by both P1 and P2.</a:t>
            </a:r>
            <a:endParaRPr lang="en-US" dirty="0"/>
          </a:p>
        </p:txBody>
      </p:sp>
      <p:sp>
        <p:nvSpPr>
          <p:cNvPr id="6" name="Title 1"/>
          <p:cNvSpPr txBox="1">
            <a:spLocks/>
          </p:cNvSpPr>
          <p:nvPr/>
        </p:nvSpPr>
        <p:spPr>
          <a:xfrm>
            <a:off x="1485936" y="-24"/>
            <a:ext cx="6586526" cy="500066"/>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j-lt"/>
                <a:ea typeface="+mj-ea"/>
                <a:cs typeface="+mj-cs"/>
              </a:rPr>
              <a:t>A Simple Example: On a Multiprocessor</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304800" y="46038"/>
            <a:ext cx="8229600" cy="487362"/>
          </a:xfrm>
        </p:spPr>
        <p:style>
          <a:lnRef idx="3">
            <a:schemeClr val="lt1"/>
          </a:lnRef>
          <a:fillRef idx="1">
            <a:schemeClr val="accent2"/>
          </a:fillRef>
          <a:effectRef idx="1">
            <a:schemeClr val="accent2"/>
          </a:effectRef>
          <a:fontRef idx="minor">
            <a:schemeClr val="lt1"/>
          </a:fontRef>
        </p:style>
        <p:txBody>
          <a:bodyPr>
            <a:normAutofit fontScale="90000"/>
          </a:bodyPr>
          <a:lstStyle/>
          <a:p>
            <a:r>
              <a:rPr lang="en-US" sz="2800" b="1" dirty="0">
                <a:solidFill>
                  <a:schemeClr val="bg1"/>
                </a:solidFill>
                <a:latin typeface="Calibri" pitchFamily="34" charset="0"/>
              </a:rPr>
              <a:t>Dining Philosophers  Problem: Scenario</a:t>
            </a:r>
          </a:p>
        </p:txBody>
      </p:sp>
      <p:pic>
        <p:nvPicPr>
          <p:cNvPr id="56323" name="Content Placeholder 3" descr="Fig06_11.gif"/>
          <p:cNvPicPr>
            <a:picLocks noGrp="1" noChangeAspect="1"/>
          </p:cNvPicPr>
          <p:nvPr>
            <p:ph idx="1"/>
          </p:nvPr>
        </p:nvPicPr>
        <p:blipFill>
          <a:blip r:embed="rId3"/>
          <a:srcRect/>
          <a:stretch>
            <a:fillRect/>
          </a:stretch>
        </p:blipFill>
        <p:spPr>
          <a:xfrm>
            <a:off x="0" y="849086"/>
            <a:ext cx="8915400" cy="5932714"/>
          </a:xfrm>
          <a:prstGeom prst="rect">
            <a:avLst/>
          </a:prstGeom>
          <a:ln>
            <a:noFill/>
          </a:ln>
          <a:effectLst>
            <a:outerShdw blurRad="292100" dist="139700" dir="2700000" algn="tl" rotWithShape="0">
              <a:srgbClr val="333333">
                <a:alpha val="65000"/>
              </a:srgbClr>
            </a:outerShdw>
          </a:effectLst>
        </p:spPr>
      </p:pic>
      <p:pic>
        <p:nvPicPr>
          <p:cNvPr id="2051" name="Picture 3" descr="E:\gp image\gear_stack_rotating_PA_sm_wm.gif"/>
          <p:cNvPicPr>
            <a:picLocks noChangeAspect="1" noChangeArrowheads="1" noCrop="1"/>
          </p:cNvPicPr>
          <p:nvPr/>
        </p:nvPicPr>
        <p:blipFill>
          <a:blip r:embed="rId4"/>
          <a:srcRect/>
          <a:stretch>
            <a:fillRect/>
          </a:stretch>
        </p:blipFill>
        <p:spPr bwMode="auto">
          <a:xfrm>
            <a:off x="76200" y="4343400"/>
            <a:ext cx="2057400" cy="2057400"/>
          </a:xfrm>
          <a:prstGeom prst="ellipse">
            <a:avLst/>
          </a:prstGeom>
          <a:ln>
            <a:noFill/>
          </a:ln>
          <a:effectLst>
            <a:softEdge rad="112500"/>
          </a:effectLst>
        </p:spPr>
      </p:pic>
    </p:spTree>
    <p:extLst>
      <p:ext uri="{BB962C8B-B14F-4D97-AF65-F5344CB8AC3E}">
        <p14:creationId xmlns="" xmlns:p14="http://schemas.microsoft.com/office/powerpoint/2010/main" val="847738850"/>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33400"/>
            <a:ext cx="9144000" cy="317009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buFont typeface="Arial" pitchFamily="34" charset="0"/>
              <a:buChar char="•"/>
            </a:pPr>
            <a:r>
              <a:rPr lang="en-NZ" sz="2000" dirty="0">
                <a:latin typeface="Calibri" pitchFamily="34" charset="0"/>
              </a:rPr>
              <a:t>Five philosophers live in a house, where a table is laid for them. </a:t>
            </a:r>
          </a:p>
          <a:p>
            <a:pPr>
              <a:buFont typeface="Arial" pitchFamily="34" charset="0"/>
              <a:buChar char="•"/>
            </a:pPr>
            <a:endParaRPr lang="en-NZ" sz="2000" dirty="0">
              <a:latin typeface="Calibri" pitchFamily="34" charset="0"/>
            </a:endParaRPr>
          </a:p>
          <a:p>
            <a:pPr>
              <a:buFont typeface="Arial" pitchFamily="34" charset="0"/>
              <a:buChar char="•"/>
            </a:pPr>
            <a:r>
              <a:rPr lang="en-NZ" sz="2000" dirty="0">
                <a:latin typeface="Calibri" pitchFamily="34" charset="0"/>
              </a:rPr>
              <a:t>The life of each philosopher consists principally of thinking and eating, and through </a:t>
            </a:r>
          </a:p>
          <a:p>
            <a:r>
              <a:rPr lang="en-NZ" sz="2000" dirty="0">
                <a:latin typeface="Calibri" pitchFamily="34" charset="0"/>
              </a:rPr>
              <a:t>  years of thought, all of the philosophers had agreed that the only food that </a:t>
            </a:r>
          </a:p>
          <a:p>
            <a:r>
              <a:rPr lang="en-NZ" sz="2000" dirty="0">
                <a:latin typeface="Calibri" pitchFamily="34" charset="0"/>
              </a:rPr>
              <a:t>  contributed to their thinking efforts was spaghetti. </a:t>
            </a:r>
          </a:p>
          <a:p>
            <a:endParaRPr lang="en-NZ" sz="2000" dirty="0">
              <a:latin typeface="Calibri" pitchFamily="34" charset="0"/>
            </a:endParaRPr>
          </a:p>
          <a:p>
            <a:pPr>
              <a:buFont typeface="Arial" pitchFamily="34" charset="0"/>
              <a:buChar char="•"/>
            </a:pPr>
            <a:r>
              <a:rPr lang="en-NZ" sz="2000" dirty="0">
                <a:latin typeface="Calibri" pitchFamily="34" charset="0"/>
              </a:rPr>
              <a:t>Due to a lack of manual skill, each philosopher requires two forks to eat spaghetti.</a:t>
            </a:r>
          </a:p>
          <a:p>
            <a:pPr>
              <a:buFont typeface="Arial" pitchFamily="34" charset="0"/>
              <a:buChar char="•"/>
            </a:pPr>
            <a:endParaRPr lang="en-NZ" sz="2000" dirty="0">
              <a:latin typeface="Calibri" pitchFamily="34" charset="0"/>
            </a:endParaRPr>
          </a:p>
          <a:p>
            <a:pPr>
              <a:buFont typeface="Arial" pitchFamily="34" charset="0"/>
              <a:buChar char="•"/>
            </a:pPr>
            <a:r>
              <a:rPr lang="en-NZ" sz="2000" dirty="0">
                <a:latin typeface="Calibri" pitchFamily="34" charset="0"/>
              </a:rPr>
              <a:t>A philosopher wishing to eat goes to his or her assigned place at the table and, using </a:t>
            </a:r>
          </a:p>
          <a:p>
            <a:r>
              <a:rPr lang="en-NZ" sz="2000" dirty="0">
                <a:latin typeface="Calibri" pitchFamily="34" charset="0"/>
              </a:rPr>
              <a:t>  the two forks on either side of the plate, takes and eats some spaghetti.</a:t>
            </a:r>
          </a:p>
        </p:txBody>
      </p:sp>
      <p:sp>
        <p:nvSpPr>
          <p:cNvPr id="6" name="Title 1"/>
          <p:cNvSpPr txBox="1">
            <a:spLocks/>
          </p:cNvSpPr>
          <p:nvPr/>
        </p:nvSpPr>
        <p:spPr>
          <a:xfrm>
            <a:off x="304800" y="46038"/>
            <a:ext cx="8229600" cy="411162"/>
          </a:xfrm>
          <a:prstGeom prst="rect">
            <a:avLst/>
          </a:prstGeom>
        </p:spPr>
        <p:style>
          <a:lnRef idx="3">
            <a:schemeClr val="lt1"/>
          </a:lnRef>
          <a:fillRef idx="1">
            <a:schemeClr val="accent2"/>
          </a:fillRef>
          <a:effectRef idx="1">
            <a:schemeClr val="accent2"/>
          </a:effectRef>
          <a:fontRef idx="minor">
            <a:schemeClr val="lt1"/>
          </a:fontRef>
        </p:style>
        <p:txBody>
          <a:bodyPr vert="horz" rtlCol="0" anchor="ctr">
            <a:normAutofit fontScale="90000" lnSpcReduction="2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a:ln>
                  <a:noFill/>
                </a:ln>
                <a:solidFill>
                  <a:schemeClr val="bg1"/>
                </a:solidFill>
                <a:effectLst>
                  <a:outerShdw blurRad="31750" dist="25400" dir="5400000" algn="tl" rotWithShape="0">
                    <a:srgbClr val="000000">
                      <a:alpha val="25000"/>
                    </a:srgbClr>
                  </a:outerShdw>
                </a:effectLst>
                <a:uLnTx/>
                <a:uFillTx/>
                <a:latin typeface="Calibri" pitchFamily="34" charset="0"/>
                <a:ea typeface="+mn-ea"/>
                <a:cs typeface="+mn-cs"/>
              </a:rPr>
              <a:t>Dining Philosophers  Problem: Scenario</a:t>
            </a:r>
            <a:endParaRPr kumimoji="0" lang="en-US" sz="2800" b="1" i="0" u="none" strike="noStrike" kern="1200" cap="none" spc="0" normalizeH="0" baseline="0" noProof="0" dirty="0">
              <a:ln>
                <a:noFill/>
              </a:ln>
              <a:solidFill>
                <a:schemeClr val="bg1"/>
              </a:solidFill>
              <a:effectLst>
                <a:outerShdw blurRad="31750" dist="25400" dir="5400000" algn="tl" rotWithShape="0">
                  <a:srgbClr val="000000">
                    <a:alpha val="25000"/>
                  </a:srgbClr>
                </a:outerShdw>
              </a:effectLst>
              <a:uLnTx/>
              <a:uFillTx/>
              <a:latin typeface="Calibri" pitchFamily="34" charset="0"/>
              <a:ea typeface="+mn-ea"/>
              <a:cs typeface="+mn-cs"/>
            </a:endParaRPr>
          </a:p>
        </p:txBody>
      </p:sp>
      <p:sp>
        <p:nvSpPr>
          <p:cNvPr id="8" name="Title 1"/>
          <p:cNvSpPr>
            <a:spLocks noGrp="1"/>
          </p:cNvSpPr>
          <p:nvPr>
            <p:ph type="title"/>
          </p:nvPr>
        </p:nvSpPr>
        <p:spPr>
          <a:xfrm>
            <a:off x="1143000" y="3810000"/>
            <a:ext cx="6934200" cy="457200"/>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NZ" sz="2800" b="1" dirty="0">
                <a:solidFill>
                  <a:schemeClr val="bg1"/>
                </a:solidFill>
                <a:latin typeface="Calibri" pitchFamily="34" charset="0"/>
              </a:rPr>
              <a:t>The Problem</a:t>
            </a:r>
          </a:p>
        </p:txBody>
      </p:sp>
      <p:sp>
        <p:nvSpPr>
          <p:cNvPr id="9" name="Content Placeholder 2"/>
          <p:cNvSpPr>
            <a:spLocks noGrp="1"/>
          </p:cNvSpPr>
          <p:nvPr>
            <p:ph idx="1"/>
          </p:nvPr>
        </p:nvSpPr>
        <p:spPr>
          <a:xfrm>
            <a:off x="0" y="4343400"/>
            <a:ext cx="5486400" cy="2514600"/>
          </a:xfrm>
        </p:spPr>
        <p:style>
          <a:lnRef idx="2">
            <a:schemeClr val="accent2"/>
          </a:lnRef>
          <a:fillRef idx="1">
            <a:schemeClr val="lt1"/>
          </a:fillRef>
          <a:effectRef idx="0">
            <a:schemeClr val="accent2"/>
          </a:effectRef>
          <a:fontRef idx="minor">
            <a:schemeClr val="dk1"/>
          </a:fontRef>
        </p:style>
        <p:txBody>
          <a:bodyPr>
            <a:normAutofit/>
          </a:bodyPr>
          <a:lstStyle/>
          <a:p>
            <a:r>
              <a:rPr lang="en-NZ" sz="2000" dirty="0">
                <a:latin typeface="Calibri" pitchFamily="34" charset="0"/>
              </a:rPr>
              <a:t>Devise a ritual (algorithm) that will allow the philosophers to eat.</a:t>
            </a:r>
          </a:p>
          <a:p>
            <a:pPr lvl="1"/>
            <a:r>
              <a:rPr lang="en-NZ" sz="2000" dirty="0">
                <a:latin typeface="Calibri" pitchFamily="34" charset="0"/>
              </a:rPr>
              <a:t>No two philosophers can use the same fork at the same time (mutual exclusion)</a:t>
            </a:r>
          </a:p>
          <a:p>
            <a:pPr lvl="1"/>
            <a:r>
              <a:rPr lang="en-NZ" sz="2000" dirty="0">
                <a:latin typeface="Calibri" pitchFamily="34" charset="0"/>
              </a:rPr>
              <a:t>No philosopher must starve to death (avoid deadlock and starvation … literally!)</a:t>
            </a:r>
          </a:p>
        </p:txBody>
      </p:sp>
    </p:spTree>
    <p:extLst>
      <p:ext uri="{BB962C8B-B14F-4D97-AF65-F5344CB8AC3E}">
        <p14:creationId xmlns="" xmlns:p14="http://schemas.microsoft.com/office/powerpoint/2010/main" val="3200691824"/>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76200"/>
            <a:ext cx="8229600" cy="381000"/>
          </a:xfrm>
        </p:spPr>
        <p:style>
          <a:lnRef idx="3">
            <a:schemeClr val="lt1"/>
          </a:lnRef>
          <a:fillRef idx="1">
            <a:schemeClr val="accent2"/>
          </a:fillRef>
          <a:effectRef idx="1">
            <a:schemeClr val="accent2"/>
          </a:effectRef>
          <a:fontRef idx="minor">
            <a:schemeClr val="lt1"/>
          </a:fontRef>
        </p:style>
        <p:txBody>
          <a:bodyPr>
            <a:normAutofit fontScale="90000"/>
          </a:bodyPr>
          <a:lstStyle/>
          <a:p>
            <a:r>
              <a:rPr lang="en-US" sz="3200" b="1" dirty="0">
                <a:solidFill>
                  <a:schemeClr val="bg1"/>
                </a:solidFill>
                <a:effectLst>
                  <a:outerShdw blurRad="38100" dist="38100" dir="2700000" algn="tl">
                    <a:srgbClr val="000000">
                      <a:alpha val="43137"/>
                    </a:srgbClr>
                  </a:outerShdw>
                </a:effectLst>
                <a:latin typeface="Calibri" pitchFamily="34" charset="0"/>
              </a:rPr>
              <a:t>Avoiding deadlock</a:t>
            </a:r>
          </a:p>
        </p:txBody>
      </p:sp>
      <p:pic>
        <p:nvPicPr>
          <p:cNvPr id="59395" name="Content Placeholder 5" descr="Fig06_13.gif"/>
          <p:cNvPicPr>
            <a:picLocks noGrp="1" noChangeAspect="1"/>
          </p:cNvPicPr>
          <p:nvPr>
            <p:ph idx="1"/>
          </p:nvPr>
        </p:nvPicPr>
        <p:blipFill>
          <a:blip r:embed="rId3"/>
          <a:srcRect/>
          <a:stretch>
            <a:fillRect/>
          </a:stretch>
        </p:blipFill>
        <p:spPr>
          <a:xfrm>
            <a:off x="0" y="609600"/>
            <a:ext cx="9144000" cy="6248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3548850379"/>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928670"/>
            <a:ext cx="6643734" cy="4500594"/>
          </a:xfrm>
        </p:spPr>
        <p:style>
          <a:lnRef idx="2">
            <a:schemeClr val="accent5"/>
          </a:lnRef>
          <a:fillRef idx="1">
            <a:schemeClr val="lt1"/>
          </a:fillRef>
          <a:effectRef idx="0">
            <a:schemeClr val="accent5"/>
          </a:effectRef>
          <a:fontRef idx="minor">
            <a:schemeClr val="dk1"/>
          </a:fontRef>
        </p:style>
        <p:txBody>
          <a:bodyPr>
            <a:normAutofit/>
          </a:bodyPr>
          <a:lstStyle/>
          <a:p>
            <a:pPr>
              <a:buClr>
                <a:schemeClr val="accent5">
                  <a:lumMod val="75000"/>
                </a:schemeClr>
              </a:buClr>
              <a:defRPr/>
            </a:pPr>
            <a:endParaRPr lang="en-NZ" b="1" dirty="0">
              <a:solidFill>
                <a:schemeClr val="accent1">
                  <a:lumMod val="75000"/>
                </a:schemeClr>
              </a:solidFill>
              <a:latin typeface="Calibri" pitchFamily="34" charset="0"/>
            </a:endParaRPr>
          </a:p>
          <a:p>
            <a:pPr>
              <a:buClr>
                <a:schemeClr val="accent5">
                  <a:lumMod val="75000"/>
                </a:schemeClr>
              </a:buClr>
              <a:defRPr/>
            </a:pPr>
            <a:r>
              <a:rPr lang="en-NZ" dirty="0" smtClean="0">
                <a:solidFill>
                  <a:schemeClr val="tx1"/>
                </a:solidFill>
                <a:latin typeface="Calibri" pitchFamily="34" charset="0"/>
              </a:rPr>
              <a:t>Key terms</a:t>
            </a:r>
            <a:endParaRPr lang="en-NZ" dirty="0">
              <a:solidFill>
                <a:schemeClr val="tx1"/>
              </a:solidFill>
              <a:latin typeface="Calibri" pitchFamily="34" charset="0"/>
            </a:endParaRPr>
          </a:p>
          <a:p>
            <a:pPr>
              <a:buClr>
                <a:schemeClr val="accent5">
                  <a:lumMod val="75000"/>
                </a:schemeClr>
              </a:buClr>
              <a:defRPr/>
            </a:pPr>
            <a:r>
              <a:rPr lang="en-NZ" dirty="0" smtClean="0">
                <a:solidFill>
                  <a:schemeClr val="tx1"/>
                </a:solidFill>
                <a:latin typeface="Calibri" pitchFamily="34" charset="0"/>
              </a:rPr>
              <a:t>Principles of concurrency :</a:t>
            </a:r>
          </a:p>
          <a:p>
            <a:pPr>
              <a:buClr>
                <a:schemeClr val="accent5">
                  <a:lumMod val="75000"/>
                </a:schemeClr>
              </a:buClr>
              <a:defRPr/>
            </a:pPr>
            <a:r>
              <a:rPr lang="en-NZ" dirty="0" smtClean="0">
                <a:solidFill>
                  <a:schemeClr val="tx1"/>
                </a:solidFill>
                <a:latin typeface="Calibri" pitchFamily="34" charset="0"/>
              </a:rPr>
              <a:t>Requirement of mutual exclusion</a:t>
            </a:r>
            <a:endParaRPr lang="en-NZ" dirty="0">
              <a:solidFill>
                <a:schemeClr val="tx1"/>
              </a:solidFill>
              <a:latin typeface="Calibri" pitchFamily="34" charset="0"/>
            </a:endParaRPr>
          </a:p>
          <a:p>
            <a:pPr>
              <a:buClr>
                <a:schemeClr val="accent5">
                  <a:lumMod val="75000"/>
                </a:schemeClr>
              </a:buClr>
              <a:defRPr/>
            </a:pPr>
            <a:r>
              <a:rPr lang="en-NZ" b="1" dirty="0" smtClean="0">
                <a:solidFill>
                  <a:schemeClr val="accent1"/>
                </a:solidFill>
                <a:latin typeface="Calibri" pitchFamily="34" charset="0"/>
              </a:rPr>
              <a:t>Semaphores</a:t>
            </a:r>
          </a:p>
          <a:p>
            <a:pPr>
              <a:buClr>
                <a:schemeClr val="accent5">
                  <a:lumMod val="75000"/>
                </a:schemeClr>
              </a:buClr>
              <a:defRPr/>
            </a:pPr>
            <a:endParaRPr lang="en-NZ" dirty="0">
              <a:latin typeface="Calibri" pitchFamily="34" charset="0"/>
            </a:endParaRPr>
          </a:p>
        </p:txBody>
      </p:sp>
      <p:sp>
        <p:nvSpPr>
          <p:cNvPr id="5" name="Slide Number Placeholder 4"/>
          <p:cNvSpPr>
            <a:spLocks noGrp="1"/>
          </p:cNvSpPr>
          <p:nvPr>
            <p:ph type="sldNum" sz="quarter" idx="12"/>
          </p:nvPr>
        </p:nvSpPr>
        <p:spPr/>
        <p:txBody>
          <a:bodyPr/>
          <a:lstStyle/>
          <a:p>
            <a:fld id="{8721AD9F-4A2E-478F-ACDB-FC9429174183}" type="slidenum">
              <a:rPr lang="en-GB" smtClean="0"/>
              <a:pPr/>
              <a:t>7</a:t>
            </a:fld>
            <a:endParaRPr lang="en-GB"/>
          </a:p>
        </p:txBody>
      </p:sp>
      <p:sp>
        <p:nvSpPr>
          <p:cNvPr id="4" name="Title 1"/>
          <p:cNvSpPr txBox="1">
            <a:spLocks/>
          </p:cNvSpPr>
          <p:nvPr/>
        </p:nvSpPr>
        <p:spPr>
          <a:xfrm>
            <a:off x="1142976" y="71422"/>
            <a:ext cx="6072230" cy="500058"/>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2800" b="1" dirty="0" smtClean="0">
                <a:solidFill>
                  <a:schemeClr val="bg1">
                    <a:lumMod val="95000"/>
                  </a:schemeClr>
                </a:solidFill>
                <a:effectLst>
                  <a:outerShdw blurRad="38100" dist="38100" dir="2700000" algn="tl">
                    <a:srgbClr val="000000">
                      <a:alpha val="43137"/>
                    </a:srgbClr>
                  </a:outerShdw>
                </a:effectLst>
                <a:latin typeface="+mj-lt"/>
              </a:rPr>
              <a:t>ROADMAP - Concurrency</a:t>
            </a:r>
            <a:endParaRPr kumimoji="0" lang="en-GB" sz="2800" b="1" i="0" u="none" strike="noStrike" kern="1200" cap="none" spc="0" normalizeH="0" baseline="0" noProof="0" dirty="0">
              <a:ln>
                <a:noFill/>
              </a:ln>
              <a:solidFill>
                <a:schemeClr val="bg1">
                  <a:lumMod val="95000"/>
                </a:schemeClr>
              </a:solidFill>
              <a:effectLst>
                <a:outerShdw blurRad="38100" dist="38100" dir="2700000" algn="tl">
                  <a:srgbClr val="000000">
                    <a:alpha val="43137"/>
                  </a:srgbClr>
                </a:outerShdw>
              </a:effectLst>
              <a:uLnTx/>
              <a:uFillTx/>
              <a:latin typeface="+mj-lt"/>
              <a:ea typeface="+mn-ea"/>
              <a:cs typeface="+mn-cs"/>
            </a:endParaRPr>
          </a:p>
        </p:txBody>
      </p:sp>
      <p:sp>
        <p:nvSpPr>
          <p:cNvPr id="6" name="Right Arrow 5"/>
          <p:cNvSpPr/>
          <p:nvPr/>
        </p:nvSpPr>
        <p:spPr>
          <a:xfrm>
            <a:off x="428596" y="3381360"/>
            <a:ext cx="357190" cy="28575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30703955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500298" y="-24"/>
            <a:ext cx="4000528" cy="428628"/>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2000" b="1" dirty="0">
                <a:solidFill>
                  <a:schemeClr val="bg1"/>
                </a:solidFill>
                <a:effectLst>
                  <a:outerShdw blurRad="38100" dist="38100" dir="2700000" algn="tl">
                    <a:srgbClr val="000000">
                      <a:alpha val="43137"/>
                    </a:srgbClr>
                  </a:outerShdw>
                </a:effectLst>
                <a:latin typeface="+mj-lt"/>
              </a:rPr>
              <a:t>SEMAPHORE</a:t>
            </a:r>
            <a:endParaRPr kumimoji="0" lang="en-GB" sz="2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j-lt"/>
              <a:ea typeface="+mn-ea"/>
              <a:cs typeface="+mn-cs"/>
            </a:endParaRPr>
          </a:p>
        </p:txBody>
      </p:sp>
      <p:sp>
        <p:nvSpPr>
          <p:cNvPr id="5" name="Rectangle 4"/>
          <p:cNvSpPr/>
          <p:nvPr/>
        </p:nvSpPr>
        <p:spPr>
          <a:xfrm>
            <a:off x="71406" y="1096108"/>
            <a:ext cx="8929718" cy="5047536"/>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buFont typeface="Arial" pitchFamily="34" charset="0"/>
              <a:buChar char="•"/>
            </a:pPr>
            <a:r>
              <a:rPr lang="en-NZ" sz="2200" b="1" dirty="0">
                <a:latin typeface="Calibri" pitchFamily="34" charset="0"/>
                <a:cs typeface="Calibri" pitchFamily="34" charset="0"/>
              </a:rPr>
              <a:t>  Semaphore: </a:t>
            </a:r>
          </a:p>
          <a:p>
            <a:pPr lvl="1">
              <a:buFont typeface="Arial" pitchFamily="34" charset="0"/>
              <a:buChar char="•"/>
            </a:pPr>
            <a:r>
              <a:rPr lang="en-NZ" sz="2000" dirty="0">
                <a:latin typeface="Calibri" pitchFamily="34" charset="0"/>
                <a:cs typeface="Calibri" pitchFamily="34" charset="0"/>
              </a:rPr>
              <a:t>A semaphore is an integer value used for signalling among processes.  </a:t>
            </a:r>
          </a:p>
          <a:p>
            <a:pPr lvl="1">
              <a:buFont typeface="Arial" pitchFamily="34" charset="0"/>
              <a:buChar char="•"/>
            </a:pPr>
            <a:r>
              <a:rPr lang="en-NZ" sz="2000" dirty="0">
                <a:latin typeface="Calibri" pitchFamily="34" charset="0"/>
                <a:cs typeface="Calibri" pitchFamily="34" charset="0"/>
              </a:rPr>
              <a:t>Only three operations may be performed on a semaphore, all of which are atomic:</a:t>
            </a:r>
          </a:p>
          <a:p>
            <a:pPr lvl="1"/>
            <a:endParaRPr lang="en-NZ" sz="2000" dirty="0">
              <a:latin typeface="Calibri" pitchFamily="34" charset="0"/>
              <a:cs typeface="Calibri" pitchFamily="34" charset="0"/>
            </a:endParaRPr>
          </a:p>
          <a:p>
            <a:pPr lvl="1"/>
            <a:r>
              <a:rPr lang="en-NZ" sz="2000" b="1" dirty="0">
                <a:latin typeface="Calibri" pitchFamily="34" charset="0"/>
                <a:cs typeface="Calibri" pitchFamily="34" charset="0"/>
              </a:rPr>
              <a:t>1. Initialize:-</a:t>
            </a:r>
          </a:p>
          <a:p>
            <a:pPr marL="1257300" lvl="2" indent="-342900"/>
            <a:r>
              <a:rPr lang="en-NZ" sz="2000" dirty="0">
                <a:latin typeface="Calibri" pitchFamily="34" charset="0"/>
                <a:cs typeface="Calibri" pitchFamily="34" charset="0"/>
              </a:rPr>
              <a:t>	A semaphore may be initialized to a nonnegative integer value.</a:t>
            </a:r>
          </a:p>
          <a:p>
            <a:pPr marL="0" lvl="1"/>
            <a:r>
              <a:rPr lang="en-NZ" sz="2000" b="1" dirty="0">
                <a:latin typeface="Calibri" pitchFamily="34" charset="0"/>
                <a:cs typeface="Calibri" pitchFamily="34" charset="0"/>
              </a:rPr>
              <a:t>       2.</a:t>
            </a:r>
            <a:r>
              <a:rPr lang="en-NZ" sz="2000" b="1" dirty="0">
                <a:latin typeface="Calibri" pitchFamily="34" charset="0"/>
              </a:rPr>
              <a:t>Decrement (</a:t>
            </a:r>
            <a:r>
              <a:rPr lang="en-US" sz="2000" b="1" dirty="0">
                <a:latin typeface="Calibri" pitchFamily="34" charset="0"/>
                <a:cs typeface="Courier New" pitchFamily="49" charset="0"/>
              </a:rPr>
              <a:t>semWait</a:t>
            </a:r>
            <a:r>
              <a:rPr lang="en-US" sz="2000" dirty="0">
                <a:latin typeface="Calibri" pitchFamily="34" charset="0"/>
                <a:cs typeface="Courier New" pitchFamily="49" charset="0"/>
              </a:rPr>
              <a:t>)</a:t>
            </a:r>
            <a:r>
              <a:rPr lang="en-US" sz="2000" b="1" dirty="0">
                <a:latin typeface="Calibri" pitchFamily="34" charset="0"/>
                <a:cs typeface="Courier New" pitchFamily="49" charset="0"/>
              </a:rPr>
              <a:t>:-</a:t>
            </a:r>
            <a:r>
              <a:rPr lang="en-US" sz="2000" dirty="0">
                <a:latin typeface="Calibri" pitchFamily="34" charset="0"/>
                <a:cs typeface="Courier New" pitchFamily="49" charset="0"/>
              </a:rPr>
              <a:t> // To receive a signal</a:t>
            </a:r>
            <a:endParaRPr lang="en-NZ" sz="2000" dirty="0">
              <a:latin typeface="Calibri" pitchFamily="34" charset="0"/>
            </a:endParaRPr>
          </a:p>
          <a:p>
            <a:pPr lvl="2">
              <a:buFont typeface="Arial" pitchFamily="34" charset="0"/>
              <a:buChar char="•"/>
            </a:pPr>
            <a:r>
              <a:rPr lang="en-NZ" sz="2000" dirty="0">
                <a:latin typeface="Calibri" pitchFamily="34" charset="0"/>
                <a:cs typeface="Calibri" pitchFamily="34" charset="0"/>
              </a:rPr>
              <a:t>The semWait operation decrements the semaphore value. </a:t>
            </a:r>
          </a:p>
          <a:p>
            <a:pPr lvl="2">
              <a:buFontTx/>
              <a:buChar char="•"/>
            </a:pPr>
            <a:r>
              <a:rPr lang="en-NZ" sz="2000" dirty="0">
                <a:latin typeface="Calibri" pitchFamily="34" charset="0"/>
                <a:cs typeface="Calibri" pitchFamily="34" charset="0"/>
              </a:rPr>
              <a:t>If the value becomes negative, then the process executing the semWait is  </a:t>
            </a:r>
          </a:p>
          <a:p>
            <a:pPr lvl="2"/>
            <a:r>
              <a:rPr lang="en-NZ" sz="2000" dirty="0">
                <a:latin typeface="Calibri" pitchFamily="34" charset="0"/>
                <a:cs typeface="Calibri" pitchFamily="34" charset="0"/>
              </a:rPr>
              <a:t>   blocked. </a:t>
            </a:r>
          </a:p>
          <a:p>
            <a:pPr lvl="2">
              <a:buFontTx/>
              <a:buChar char="•"/>
            </a:pPr>
            <a:r>
              <a:rPr lang="en-NZ" sz="2000" dirty="0">
                <a:latin typeface="Calibri" pitchFamily="34" charset="0"/>
                <a:cs typeface="Calibri" pitchFamily="34" charset="0"/>
              </a:rPr>
              <a:t> Otherwise, the process continues execution.</a:t>
            </a:r>
          </a:p>
          <a:p>
            <a:pPr marL="0" lvl="1"/>
            <a:r>
              <a:rPr lang="en-NZ" sz="2000" dirty="0">
                <a:latin typeface="Calibri" pitchFamily="34" charset="0"/>
                <a:cs typeface="Calibri" pitchFamily="34" charset="0"/>
              </a:rPr>
              <a:t>       </a:t>
            </a:r>
            <a:r>
              <a:rPr lang="en-NZ" sz="2000" b="1" dirty="0">
                <a:latin typeface="Calibri" pitchFamily="34" charset="0"/>
                <a:cs typeface="Calibri" pitchFamily="34" charset="0"/>
              </a:rPr>
              <a:t>3. </a:t>
            </a:r>
            <a:r>
              <a:rPr lang="en-NZ" sz="2000" b="1" dirty="0">
                <a:latin typeface="Calibri" pitchFamily="34" charset="0"/>
              </a:rPr>
              <a:t>increment (</a:t>
            </a:r>
            <a:r>
              <a:rPr lang="en-US" sz="2000" b="1" dirty="0">
                <a:latin typeface="Calibri" pitchFamily="34" charset="0"/>
                <a:cs typeface="Courier New" pitchFamily="49" charset="0"/>
              </a:rPr>
              <a:t>semSignal):-</a:t>
            </a:r>
            <a:r>
              <a:rPr lang="en-US" sz="2000" dirty="0">
                <a:latin typeface="Calibri" pitchFamily="34" charset="0"/>
                <a:cs typeface="Courier New" pitchFamily="49" charset="0"/>
              </a:rPr>
              <a:t> //  To transmit a signal</a:t>
            </a:r>
            <a:endParaRPr lang="en-NZ" sz="2000" dirty="0">
              <a:latin typeface="Calibri" pitchFamily="34" charset="0"/>
            </a:endParaRPr>
          </a:p>
          <a:p>
            <a:pPr lvl="2">
              <a:buFont typeface="Arial" pitchFamily="34" charset="0"/>
              <a:buChar char="•"/>
            </a:pPr>
            <a:r>
              <a:rPr lang="en-NZ" sz="2000" dirty="0">
                <a:latin typeface="Calibri" pitchFamily="34" charset="0"/>
                <a:cs typeface="Calibri" pitchFamily="34" charset="0"/>
              </a:rPr>
              <a:t> The </a:t>
            </a:r>
            <a:r>
              <a:rPr lang="en-NZ" sz="2000" dirty="0" err="1">
                <a:latin typeface="Calibri" pitchFamily="34" charset="0"/>
                <a:cs typeface="Calibri" pitchFamily="34" charset="0"/>
              </a:rPr>
              <a:t>semSignal</a:t>
            </a:r>
            <a:r>
              <a:rPr lang="en-NZ" sz="2000" dirty="0">
                <a:latin typeface="Calibri" pitchFamily="34" charset="0"/>
                <a:cs typeface="Calibri" pitchFamily="34" charset="0"/>
              </a:rPr>
              <a:t> operation increments the semaphore value. </a:t>
            </a:r>
          </a:p>
          <a:p>
            <a:pPr lvl="2">
              <a:buFontTx/>
              <a:buChar char="•"/>
            </a:pPr>
            <a:r>
              <a:rPr lang="en-NZ" sz="2000" dirty="0">
                <a:latin typeface="Calibri" pitchFamily="34" charset="0"/>
                <a:cs typeface="Calibri" pitchFamily="34" charset="0"/>
              </a:rPr>
              <a:t>If the resulting value is less than or equal to zero, then a process blocked  </a:t>
            </a:r>
          </a:p>
          <a:p>
            <a:pPr lvl="2"/>
            <a:r>
              <a:rPr lang="en-NZ" sz="2000" dirty="0">
                <a:latin typeface="Calibri" pitchFamily="34" charset="0"/>
                <a:cs typeface="Calibri" pitchFamily="34" charset="0"/>
              </a:rPr>
              <a:t>   by a semWait operation, if any, is unblocked.</a:t>
            </a:r>
          </a:p>
        </p:txBody>
      </p:sp>
      <p:sp>
        <p:nvSpPr>
          <p:cNvPr id="6" name="Slide Number Placeholder 5"/>
          <p:cNvSpPr>
            <a:spLocks noGrp="1"/>
          </p:cNvSpPr>
          <p:nvPr>
            <p:ph type="sldNum" sz="quarter" idx="12"/>
          </p:nvPr>
        </p:nvSpPr>
        <p:spPr/>
        <p:txBody>
          <a:bodyPr/>
          <a:lstStyle/>
          <a:p>
            <a:fld id="{8721AD9F-4A2E-478F-ACDB-FC9429174183}" type="slidenum">
              <a:rPr lang="en-GB" smtClean="0"/>
              <a:pPr/>
              <a:t>8</a:t>
            </a:fld>
            <a:endParaRPr lang="en-GB"/>
          </a:p>
        </p:txBody>
      </p:sp>
      <p:sp>
        <p:nvSpPr>
          <p:cNvPr id="7" name="Rectangle 1"/>
          <p:cNvSpPr>
            <a:spLocks noChangeArrowheads="1"/>
          </p:cNvSpPr>
          <p:nvPr/>
        </p:nvSpPr>
        <p:spPr bwMode="auto">
          <a:xfrm>
            <a:off x="142877" y="599998"/>
            <a:ext cx="8858279" cy="40011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sz="2000" b="1" dirty="0" smtClean="0">
                <a:solidFill>
                  <a:schemeClr val="bg1"/>
                </a:solidFill>
                <a:latin typeface="Calibri" pitchFamily="34" charset="0"/>
              </a:rPr>
              <a:t>What </a:t>
            </a:r>
            <a:r>
              <a:rPr lang="en-US" sz="2000" b="1" dirty="0">
                <a:solidFill>
                  <a:schemeClr val="bg1"/>
                </a:solidFill>
                <a:latin typeface="Calibri" pitchFamily="34" charset="0"/>
              </a:rPr>
              <a:t>operations can be performed on a semaphore?</a:t>
            </a:r>
            <a:endParaRPr kumimoji="0" lang="en-US" sz="2000" b="1" i="0" u="none" strike="noStrike" cap="none" normalizeH="0" baseline="0" dirty="0">
              <a:ln>
                <a:noFill/>
              </a:ln>
              <a:solidFill>
                <a:schemeClr val="bg1"/>
              </a:solidFill>
              <a:latin typeface="Calibri"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5" name="Content Placeholder 3" descr="Fig05_03.gif"/>
          <p:cNvPicPr>
            <a:picLocks noGrp="1" noChangeAspect="1"/>
          </p:cNvPicPr>
          <p:nvPr>
            <p:ph idx="1"/>
          </p:nvPr>
        </p:nvPicPr>
        <p:blipFill>
          <a:blip r:embed="rId3"/>
          <a:srcRect/>
          <a:stretch>
            <a:fillRect/>
          </a:stretch>
        </p:blipFill>
        <p:spPr>
          <a:xfrm>
            <a:off x="0" y="571504"/>
            <a:ext cx="9144000" cy="57864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Slide Number Placeholder 3"/>
          <p:cNvSpPr>
            <a:spLocks noGrp="1"/>
          </p:cNvSpPr>
          <p:nvPr>
            <p:ph type="sldNum" sz="quarter" idx="12"/>
          </p:nvPr>
        </p:nvSpPr>
        <p:spPr/>
        <p:txBody>
          <a:bodyPr/>
          <a:lstStyle/>
          <a:p>
            <a:fld id="{8721AD9F-4A2E-478F-ACDB-FC9429174183}" type="slidenum">
              <a:rPr lang="en-GB" smtClean="0"/>
              <a:pPr/>
              <a:t>9</a:t>
            </a:fld>
            <a:endParaRPr lang="en-GB"/>
          </a:p>
        </p:txBody>
      </p:sp>
      <p:sp>
        <p:nvSpPr>
          <p:cNvPr id="7" name="Title 1"/>
          <p:cNvSpPr txBox="1">
            <a:spLocks/>
          </p:cNvSpPr>
          <p:nvPr/>
        </p:nvSpPr>
        <p:spPr>
          <a:xfrm>
            <a:off x="2500298" y="71414"/>
            <a:ext cx="4000528" cy="357190"/>
          </a:xfrm>
          <a:prstGeom prst="rect">
            <a:avLst/>
          </a:prstGeom>
        </p:spPr>
        <p:style>
          <a:lnRef idx="3">
            <a:schemeClr val="lt1"/>
          </a:lnRef>
          <a:fillRef idx="1">
            <a:schemeClr val="accent5"/>
          </a:fillRef>
          <a:effectRef idx="1">
            <a:schemeClr val="accent5"/>
          </a:effectRef>
          <a:fontRef idx="minor">
            <a:schemeClr val="lt1"/>
          </a:fontRef>
        </p:style>
        <p:txBody>
          <a:bodyPr vert="horz" lIns="0" rIns="0" bIns="0"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2000" b="1" dirty="0">
                <a:solidFill>
                  <a:schemeClr val="bg1"/>
                </a:solidFill>
                <a:effectLst>
                  <a:outerShdw blurRad="38100" dist="38100" dir="2700000" algn="tl">
                    <a:srgbClr val="000000">
                      <a:alpha val="43137"/>
                    </a:srgbClr>
                  </a:outerShdw>
                </a:effectLst>
                <a:latin typeface="+mj-lt"/>
              </a:rPr>
              <a:t>SEMAPHORE</a:t>
            </a:r>
            <a:endParaRPr kumimoji="0" lang="en-GB" sz="2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j-lt"/>
              <a:ea typeface="+mn-ea"/>
              <a:cs typeface="+mn-cs"/>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6584</TotalTime>
  <Words>5476</Words>
  <Application>Microsoft Office PowerPoint</Application>
  <PresentationFormat>On-screen Show (4:3)</PresentationFormat>
  <Paragraphs>712</Paragraphs>
  <Slides>62</Slides>
  <Notes>36</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Slide 1</vt:lpstr>
      <vt:lpstr>Slide 2</vt:lpstr>
      <vt:lpstr>KEY TERMS</vt:lpstr>
      <vt:lpstr>Live Lock </vt:lpstr>
      <vt:lpstr>A Simple Example</vt:lpstr>
      <vt:lpstr>Slide 6</vt:lpstr>
      <vt:lpstr>Slide 7</vt:lpstr>
      <vt:lpstr>Slide 8</vt:lpstr>
      <vt:lpstr>Slide 9</vt:lpstr>
      <vt:lpstr>Semaphore Example 1</vt:lpstr>
      <vt:lpstr>Semaphore Example 1</vt:lpstr>
      <vt:lpstr>Semaphore Example 1</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Deadlock</vt:lpstr>
      <vt:lpstr>Potential Deadlock</vt:lpstr>
      <vt:lpstr>Potential Deadlock</vt:lpstr>
      <vt:lpstr>Slide 30</vt:lpstr>
      <vt:lpstr>Slide 31</vt:lpstr>
      <vt:lpstr>Conditions for possible Deadlock</vt:lpstr>
      <vt:lpstr>Actual Deadlock Requires …</vt:lpstr>
      <vt:lpstr>Slide 34</vt:lpstr>
      <vt:lpstr>Slide 35</vt:lpstr>
      <vt:lpstr>Slide 36</vt:lpstr>
      <vt:lpstr>Slide 37</vt:lpstr>
      <vt:lpstr>Slide 38</vt:lpstr>
      <vt:lpstr>Slide 39</vt:lpstr>
      <vt:lpstr>Process Initiation Denial</vt:lpstr>
      <vt:lpstr>Process Initiation Denial</vt:lpstr>
      <vt:lpstr>Slide 42</vt:lpstr>
      <vt:lpstr>Determination of Safe State</vt:lpstr>
      <vt:lpstr>Slide 44</vt:lpstr>
      <vt:lpstr>After P2 runs to completion</vt:lpstr>
      <vt:lpstr>After P1 completes</vt:lpstr>
      <vt:lpstr>P3 Completes</vt:lpstr>
      <vt:lpstr>Determination of an Unsafe State</vt:lpstr>
      <vt:lpstr>Deadlock Avoidance</vt:lpstr>
      <vt:lpstr>Deadlock Avoidance Logic</vt:lpstr>
      <vt:lpstr>Slide 51</vt:lpstr>
      <vt:lpstr>Deadlock Avoidance Advantages</vt:lpstr>
      <vt:lpstr>Slide 53</vt:lpstr>
      <vt:lpstr>Deadlock Detection</vt:lpstr>
      <vt:lpstr>A Common Detection Algorithm</vt:lpstr>
      <vt:lpstr>Deadlock Detection</vt:lpstr>
      <vt:lpstr>Recovery Strategies Once Deadlock Detected</vt:lpstr>
      <vt:lpstr>Advantages and Disadvantages</vt:lpstr>
      <vt:lpstr>Slide 59</vt:lpstr>
      <vt:lpstr>Dining Philosophers  Problem: Scenario</vt:lpstr>
      <vt:lpstr>The Problem</vt:lpstr>
      <vt:lpstr>Avoiding deadlock</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Concurrency: Mutual Exclusion and Synchronization</dc:title>
  <dc:creator>Administrator</dc:creator>
  <cp:lastModifiedBy>admin</cp:lastModifiedBy>
  <cp:revision>1129</cp:revision>
  <dcterms:created xsi:type="dcterms:W3CDTF">2012-09-04T04:58:45Z</dcterms:created>
  <dcterms:modified xsi:type="dcterms:W3CDTF">2024-09-13T03:43:07Z</dcterms:modified>
</cp:coreProperties>
</file>