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7AB970E-C731-4C2C-BD4E-113BBFA5D88C}"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DF708DEB-C539-4B9C-A3E8-02204FE95E4D}">
      <dgm:prSet/>
      <dgm:spPr/>
      <dgm:t>
        <a:bodyPr/>
        <a:lstStyle/>
        <a:p>
          <a:r>
            <a:rPr lang="en-CA" dirty="0"/>
            <a:t>1. Data Collection </a:t>
          </a:r>
          <a:endParaRPr lang="en-US" dirty="0"/>
        </a:p>
      </dgm:t>
    </dgm:pt>
    <dgm:pt modelId="{5F1E13CE-F93C-4C2B-8748-FB2C7361C4F5}" type="parTrans" cxnId="{B3AE4E3B-0479-4291-9C3E-A518189729F9}">
      <dgm:prSet/>
      <dgm:spPr/>
      <dgm:t>
        <a:bodyPr/>
        <a:lstStyle/>
        <a:p>
          <a:endParaRPr lang="en-US"/>
        </a:p>
      </dgm:t>
    </dgm:pt>
    <dgm:pt modelId="{5507F1F4-1B46-4893-BE8D-4958B06F9A12}" type="sibTrans" cxnId="{B3AE4E3B-0479-4291-9C3E-A518189729F9}">
      <dgm:prSet/>
      <dgm:spPr/>
      <dgm:t>
        <a:bodyPr/>
        <a:lstStyle/>
        <a:p>
          <a:endParaRPr lang="en-US"/>
        </a:p>
      </dgm:t>
    </dgm:pt>
    <dgm:pt modelId="{F6430C19-04DB-44CF-B5A1-A35CE488FFE9}">
      <dgm:prSet/>
      <dgm:spPr/>
      <dgm:t>
        <a:bodyPr/>
        <a:lstStyle/>
        <a:p>
          <a:r>
            <a:rPr lang="en-CA" dirty="0"/>
            <a:t>2. Data pre-processing</a:t>
          </a:r>
          <a:endParaRPr lang="en-US" dirty="0"/>
        </a:p>
      </dgm:t>
    </dgm:pt>
    <dgm:pt modelId="{9C04D7B5-E0D8-40AA-A066-29B4C19727A8}" type="parTrans" cxnId="{9196DB01-DD90-40B6-B17E-0B80062679FA}">
      <dgm:prSet/>
      <dgm:spPr/>
      <dgm:t>
        <a:bodyPr/>
        <a:lstStyle/>
        <a:p>
          <a:endParaRPr lang="en-US"/>
        </a:p>
      </dgm:t>
    </dgm:pt>
    <dgm:pt modelId="{EE444E23-E65D-4DDC-8B47-69B2B203A230}" type="sibTrans" cxnId="{9196DB01-DD90-40B6-B17E-0B80062679FA}">
      <dgm:prSet/>
      <dgm:spPr/>
      <dgm:t>
        <a:bodyPr/>
        <a:lstStyle/>
        <a:p>
          <a:endParaRPr lang="en-US"/>
        </a:p>
      </dgm:t>
    </dgm:pt>
    <dgm:pt modelId="{40D94777-AF30-4922-B068-F39B69957600}">
      <dgm:prSet/>
      <dgm:spPr/>
      <dgm:t>
        <a:bodyPr/>
        <a:lstStyle/>
        <a:p>
          <a:r>
            <a:rPr lang="en-CA" dirty="0"/>
            <a:t>3. Feature engineering</a:t>
          </a:r>
          <a:endParaRPr lang="en-US" dirty="0"/>
        </a:p>
      </dgm:t>
    </dgm:pt>
    <dgm:pt modelId="{BF00638D-0A45-4C10-92AC-A259087F17D9}" type="parTrans" cxnId="{4382A70B-60A9-4556-80F9-E5E5D967B321}">
      <dgm:prSet/>
      <dgm:spPr/>
      <dgm:t>
        <a:bodyPr/>
        <a:lstStyle/>
        <a:p>
          <a:endParaRPr lang="en-US"/>
        </a:p>
      </dgm:t>
    </dgm:pt>
    <dgm:pt modelId="{533106B4-CC76-4A42-B532-438F20E155D2}" type="sibTrans" cxnId="{4382A70B-60A9-4556-80F9-E5E5D967B321}">
      <dgm:prSet/>
      <dgm:spPr/>
      <dgm:t>
        <a:bodyPr/>
        <a:lstStyle/>
        <a:p>
          <a:endParaRPr lang="en-US"/>
        </a:p>
      </dgm:t>
    </dgm:pt>
    <dgm:pt modelId="{0E096F50-DE2A-458D-B2AD-4D225138C84B}">
      <dgm:prSet/>
      <dgm:spPr/>
      <dgm:t>
        <a:bodyPr/>
        <a:lstStyle/>
        <a:p>
          <a:r>
            <a:rPr lang="en-CA"/>
            <a:t>4. Model Selection</a:t>
          </a:r>
          <a:endParaRPr lang="en-US"/>
        </a:p>
      </dgm:t>
    </dgm:pt>
    <dgm:pt modelId="{593E13DA-C857-4413-8429-7A9F10586E2E}" type="parTrans" cxnId="{20DF8C70-EE3F-4DBC-B901-E4D916E2083D}">
      <dgm:prSet/>
      <dgm:spPr/>
      <dgm:t>
        <a:bodyPr/>
        <a:lstStyle/>
        <a:p>
          <a:endParaRPr lang="en-US"/>
        </a:p>
      </dgm:t>
    </dgm:pt>
    <dgm:pt modelId="{0A34F6A2-0BEC-417E-A08A-8B82E49B70F4}" type="sibTrans" cxnId="{20DF8C70-EE3F-4DBC-B901-E4D916E2083D}">
      <dgm:prSet/>
      <dgm:spPr/>
      <dgm:t>
        <a:bodyPr/>
        <a:lstStyle/>
        <a:p>
          <a:endParaRPr lang="en-US"/>
        </a:p>
      </dgm:t>
    </dgm:pt>
    <dgm:pt modelId="{9FFCA69A-85BE-4FCC-9CD4-F703A1C5D75E}">
      <dgm:prSet/>
      <dgm:spPr/>
      <dgm:t>
        <a:bodyPr/>
        <a:lstStyle/>
        <a:p>
          <a:r>
            <a:rPr lang="en-CA"/>
            <a:t>5. Model Training</a:t>
          </a:r>
          <a:endParaRPr lang="en-US"/>
        </a:p>
      </dgm:t>
    </dgm:pt>
    <dgm:pt modelId="{F56C533A-9C24-4D45-BC7E-6D3B462DD9DB}" type="parTrans" cxnId="{9C8BF6EA-E8FF-47F0-A9B9-F2B562DED848}">
      <dgm:prSet/>
      <dgm:spPr/>
      <dgm:t>
        <a:bodyPr/>
        <a:lstStyle/>
        <a:p>
          <a:endParaRPr lang="en-US"/>
        </a:p>
      </dgm:t>
    </dgm:pt>
    <dgm:pt modelId="{AB409026-68AB-4E67-A966-3787B3EF5495}" type="sibTrans" cxnId="{9C8BF6EA-E8FF-47F0-A9B9-F2B562DED848}">
      <dgm:prSet/>
      <dgm:spPr/>
      <dgm:t>
        <a:bodyPr/>
        <a:lstStyle/>
        <a:p>
          <a:endParaRPr lang="en-US"/>
        </a:p>
      </dgm:t>
    </dgm:pt>
    <dgm:pt modelId="{44F9511F-BE05-40EE-B3A4-EE6429C9C713}">
      <dgm:prSet/>
      <dgm:spPr/>
      <dgm:t>
        <a:bodyPr/>
        <a:lstStyle/>
        <a:p>
          <a:r>
            <a:rPr lang="en-CA"/>
            <a:t>6. Model Evaluation</a:t>
          </a:r>
          <a:endParaRPr lang="en-US"/>
        </a:p>
      </dgm:t>
    </dgm:pt>
    <dgm:pt modelId="{BABD55C7-6211-4241-B9FB-A5EC973B355B}" type="parTrans" cxnId="{DD30E56C-3070-40B9-9EF5-2506D02EFA92}">
      <dgm:prSet/>
      <dgm:spPr/>
      <dgm:t>
        <a:bodyPr/>
        <a:lstStyle/>
        <a:p>
          <a:endParaRPr lang="en-US"/>
        </a:p>
      </dgm:t>
    </dgm:pt>
    <dgm:pt modelId="{A49FE250-E717-41D8-B1E9-15D0C2501010}" type="sibTrans" cxnId="{DD30E56C-3070-40B9-9EF5-2506D02EFA92}">
      <dgm:prSet/>
      <dgm:spPr/>
      <dgm:t>
        <a:bodyPr/>
        <a:lstStyle/>
        <a:p>
          <a:endParaRPr lang="en-US"/>
        </a:p>
      </dgm:t>
    </dgm:pt>
    <dgm:pt modelId="{5259AC54-E34A-45A8-8CF0-2E1FC821D33A}">
      <dgm:prSet/>
      <dgm:spPr/>
      <dgm:t>
        <a:bodyPr/>
        <a:lstStyle/>
        <a:p>
          <a:r>
            <a:rPr lang="en-CA"/>
            <a:t>7. Hyperparameter tuning</a:t>
          </a:r>
          <a:endParaRPr lang="en-US"/>
        </a:p>
      </dgm:t>
    </dgm:pt>
    <dgm:pt modelId="{71DD7623-0913-4AEA-88DB-A486E8B8416D}" type="parTrans" cxnId="{B8889150-0097-4C95-829C-1ADD8EAD35D1}">
      <dgm:prSet/>
      <dgm:spPr/>
      <dgm:t>
        <a:bodyPr/>
        <a:lstStyle/>
        <a:p>
          <a:endParaRPr lang="en-US"/>
        </a:p>
      </dgm:t>
    </dgm:pt>
    <dgm:pt modelId="{7BBD558C-7CC5-437C-A457-E34080BE0855}" type="sibTrans" cxnId="{B8889150-0097-4C95-829C-1ADD8EAD35D1}">
      <dgm:prSet/>
      <dgm:spPr/>
      <dgm:t>
        <a:bodyPr/>
        <a:lstStyle/>
        <a:p>
          <a:endParaRPr lang="en-US"/>
        </a:p>
      </dgm:t>
    </dgm:pt>
    <dgm:pt modelId="{E4CBD686-F134-427F-9238-CFBC10D2DB53}">
      <dgm:prSet/>
      <dgm:spPr/>
      <dgm:t>
        <a:bodyPr/>
        <a:lstStyle/>
        <a:p>
          <a:r>
            <a:rPr lang="en-CA" dirty="0"/>
            <a:t>8. Extraction of results</a:t>
          </a:r>
          <a:endParaRPr lang="en-US" dirty="0"/>
        </a:p>
      </dgm:t>
    </dgm:pt>
    <dgm:pt modelId="{7EA44C05-FDA8-468F-9D1E-C6A86BE6215A}" type="parTrans" cxnId="{BCE14366-A93B-46DB-A667-F22C8C1F6772}">
      <dgm:prSet/>
      <dgm:spPr/>
      <dgm:t>
        <a:bodyPr/>
        <a:lstStyle/>
        <a:p>
          <a:endParaRPr lang="en-US"/>
        </a:p>
      </dgm:t>
    </dgm:pt>
    <dgm:pt modelId="{18325D61-CEEE-4CBE-9613-F126581742F6}" type="sibTrans" cxnId="{BCE14366-A93B-46DB-A667-F22C8C1F6772}">
      <dgm:prSet/>
      <dgm:spPr/>
      <dgm:t>
        <a:bodyPr/>
        <a:lstStyle/>
        <a:p>
          <a:endParaRPr lang="en-US"/>
        </a:p>
      </dgm:t>
    </dgm:pt>
    <dgm:pt modelId="{34ABA7B7-6ACB-4281-A09D-A2C121EBA54B}">
      <dgm:prSet/>
      <dgm:spPr/>
      <dgm:t>
        <a:bodyPr/>
        <a:lstStyle/>
        <a:p>
          <a:r>
            <a:rPr lang="en-CA" dirty="0"/>
            <a:t>9. Visualizations Creation</a:t>
          </a:r>
          <a:endParaRPr lang="en-US" dirty="0"/>
        </a:p>
      </dgm:t>
    </dgm:pt>
    <dgm:pt modelId="{6B651637-059F-4FF5-B205-FFC2C86A0692}" type="parTrans" cxnId="{84E8F73C-17D0-4FC1-9970-753E170886E2}">
      <dgm:prSet/>
      <dgm:spPr/>
      <dgm:t>
        <a:bodyPr/>
        <a:lstStyle/>
        <a:p>
          <a:endParaRPr lang="en-US"/>
        </a:p>
      </dgm:t>
    </dgm:pt>
    <dgm:pt modelId="{C67D3BB7-0ECA-4A9E-8FAB-9427B88D526D}" type="sibTrans" cxnId="{84E8F73C-17D0-4FC1-9970-753E170886E2}">
      <dgm:prSet/>
      <dgm:spPr/>
      <dgm:t>
        <a:bodyPr/>
        <a:lstStyle/>
        <a:p>
          <a:endParaRPr lang="en-US"/>
        </a:p>
      </dgm:t>
    </dgm:pt>
    <dgm:pt modelId="{2AD71D7B-BFA5-4B9C-B934-7583E7B354C3}" type="pres">
      <dgm:prSet presAssocID="{77AB970E-C731-4C2C-BD4E-113BBFA5D88C}" presName="vert0" presStyleCnt="0">
        <dgm:presLayoutVars>
          <dgm:dir/>
          <dgm:animOne val="branch"/>
          <dgm:animLvl val="lvl"/>
        </dgm:presLayoutVars>
      </dgm:prSet>
      <dgm:spPr/>
    </dgm:pt>
    <dgm:pt modelId="{317BE2D7-E660-46F6-AA45-00B46F6E99D4}" type="pres">
      <dgm:prSet presAssocID="{DF708DEB-C539-4B9C-A3E8-02204FE95E4D}" presName="thickLine" presStyleLbl="alignNode1" presStyleIdx="0" presStyleCnt="9"/>
      <dgm:spPr/>
    </dgm:pt>
    <dgm:pt modelId="{2489E7C6-2455-4602-BB27-9DE62706F4B1}" type="pres">
      <dgm:prSet presAssocID="{DF708DEB-C539-4B9C-A3E8-02204FE95E4D}" presName="horz1" presStyleCnt="0"/>
      <dgm:spPr/>
    </dgm:pt>
    <dgm:pt modelId="{A43DA3C8-BDD6-4665-9888-C27E2D19BBD3}" type="pres">
      <dgm:prSet presAssocID="{DF708DEB-C539-4B9C-A3E8-02204FE95E4D}" presName="tx1" presStyleLbl="revTx" presStyleIdx="0" presStyleCnt="9"/>
      <dgm:spPr/>
    </dgm:pt>
    <dgm:pt modelId="{F6EAB32B-9275-4771-AF8F-0CD7E08821D7}" type="pres">
      <dgm:prSet presAssocID="{DF708DEB-C539-4B9C-A3E8-02204FE95E4D}" presName="vert1" presStyleCnt="0"/>
      <dgm:spPr/>
    </dgm:pt>
    <dgm:pt modelId="{9EB69471-D4F6-4D87-94BF-B52E375E4C16}" type="pres">
      <dgm:prSet presAssocID="{F6430C19-04DB-44CF-B5A1-A35CE488FFE9}" presName="thickLine" presStyleLbl="alignNode1" presStyleIdx="1" presStyleCnt="9"/>
      <dgm:spPr/>
    </dgm:pt>
    <dgm:pt modelId="{2535B11D-8F69-4AC2-B39A-7946BAA7DF04}" type="pres">
      <dgm:prSet presAssocID="{F6430C19-04DB-44CF-B5A1-A35CE488FFE9}" presName="horz1" presStyleCnt="0"/>
      <dgm:spPr/>
    </dgm:pt>
    <dgm:pt modelId="{A97327C1-03C9-4506-803D-9C8B32D38635}" type="pres">
      <dgm:prSet presAssocID="{F6430C19-04DB-44CF-B5A1-A35CE488FFE9}" presName="tx1" presStyleLbl="revTx" presStyleIdx="1" presStyleCnt="9"/>
      <dgm:spPr/>
    </dgm:pt>
    <dgm:pt modelId="{E6BDA2B7-FA76-4831-A2B7-67100F50614F}" type="pres">
      <dgm:prSet presAssocID="{F6430C19-04DB-44CF-B5A1-A35CE488FFE9}" presName="vert1" presStyleCnt="0"/>
      <dgm:spPr/>
    </dgm:pt>
    <dgm:pt modelId="{DFEFFE35-0D5C-4C62-BB1C-B1F7D6603599}" type="pres">
      <dgm:prSet presAssocID="{40D94777-AF30-4922-B068-F39B69957600}" presName="thickLine" presStyleLbl="alignNode1" presStyleIdx="2" presStyleCnt="9"/>
      <dgm:spPr/>
    </dgm:pt>
    <dgm:pt modelId="{C593BE9B-1DA2-43F1-ABBE-B85D551B3E65}" type="pres">
      <dgm:prSet presAssocID="{40D94777-AF30-4922-B068-F39B69957600}" presName="horz1" presStyleCnt="0"/>
      <dgm:spPr/>
    </dgm:pt>
    <dgm:pt modelId="{CBEFB24D-1C84-44C0-ABE8-DDF650AFDAF9}" type="pres">
      <dgm:prSet presAssocID="{40D94777-AF30-4922-B068-F39B69957600}" presName="tx1" presStyleLbl="revTx" presStyleIdx="2" presStyleCnt="9"/>
      <dgm:spPr/>
    </dgm:pt>
    <dgm:pt modelId="{C7FE7079-4FA5-49D3-97A0-0639F710058B}" type="pres">
      <dgm:prSet presAssocID="{40D94777-AF30-4922-B068-F39B69957600}" presName="vert1" presStyleCnt="0"/>
      <dgm:spPr/>
    </dgm:pt>
    <dgm:pt modelId="{D7F4E526-5F67-4645-90CC-E53F945B9888}" type="pres">
      <dgm:prSet presAssocID="{0E096F50-DE2A-458D-B2AD-4D225138C84B}" presName="thickLine" presStyleLbl="alignNode1" presStyleIdx="3" presStyleCnt="9"/>
      <dgm:spPr/>
    </dgm:pt>
    <dgm:pt modelId="{72B68ECD-F171-48C3-AE55-8240DD5A4F2A}" type="pres">
      <dgm:prSet presAssocID="{0E096F50-DE2A-458D-B2AD-4D225138C84B}" presName="horz1" presStyleCnt="0"/>
      <dgm:spPr/>
    </dgm:pt>
    <dgm:pt modelId="{13E1BDF2-ADF2-403A-8E9A-8CAF78115A81}" type="pres">
      <dgm:prSet presAssocID="{0E096F50-DE2A-458D-B2AD-4D225138C84B}" presName="tx1" presStyleLbl="revTx" presStyleIdx="3" presStyleCnt="9"/>
      <dgm:spPr/>
    </dgm:pt>
    <dgm:pt modelId="{428659D9-6E26-45BB-858B-C808ACE410F6}" type="pres">
      <dgm:prSet presAssocID="{0E096F50-DE2A-458D-B2AD-4D225138C84B}" presName="vert1" presStyleCnt="0"/>
      <dgm:spPr/>
    </dgm:pt>
    <dgm:pt modelId="{F79AD085-78F9-4D9B-B715-6F5C43ED415A}" type="pres">
      <dgm:prSet presAssocID="{9FFCA69A-85BE-4FCC-9CD4-F703A1C5D75E}" presName="thickLine" presStyleLbl="alignNode1" presStyleIdx="4" presStyleCnt="9"/>
      <dgm:spPr/>
    </dgm:pt>
    <dgm:pt modelId="{BC8C8B92-AF20-48F2-AE25-86EBD73AA16E}" type="pres">
      <dgm:prSet presAssocID="{9FFCA69A-85BE-4FCC-9CD4-F703A1C5D75E}" presName="horz1" presStyleCnt="0"/>
      <dgm:spPr/>
    </dgm:pt>
    <dgm:pt modelId="{F0B4E3E2-6FFE-4C5B-A094-724C5955A1B6}" type="pres">
      <dgm:prSet presAssocID="{9FFCA69A-85BE-4FCC-9CD4-F703A1C5D75E}" presName="tx1" presStyleLbl="revTx" presStyleIdx="4" presStyleCnt="9"/>
      <dgm:spPr/>
    </dgm:pt>
    <dgm:pt modelId="{9E2947C7-30E4-419A-9A77-385DE2AA2FC4}" type="pres">
      <dgm:prSet presAssocID="{9FFCA69A-85BE-4FCC-9CD4-F703A1C5D75E}" presName="vert1" presStyleCnt="0"/>
      <dgm:spPr/>
    </dgm:pt>
    <dgm:pt modelId="{8F6D508E-4F5C-4B4C-B69C-3847C4A91B7B}" type="pres">
      <dgm:prSet presAssocID="{44F9511F-BE05-40EE-B3A4-EE6429C9C713}" presName="thickLine" presStyleLbl="alignNode1" presStyleIdx="5" presStyleCnt="9"/>
      <dgm:spPr/>
    </dgm:pt>
    <dgm:pt modelId="{9F23A885-5EDC-4AED-A341-D2FF6BFF481B}" type="pres">
      <dgm:prSet presAssocID="{44F9511F-BE05-40EE-B3A4-EE6429C9C713}" presName="horz1" presStyleCnt="0"/>
      <dgm:spPr/>
    </dgm:pt>
    <dgm:pt modelId="{9E11760A-ED5D-4C41-805C-839EF56CE8BB}" type="pres">
      <dgm:prSet presAssocID="{44F9511F-BE05-40EE-B3A4-EE6429C9C713}" presName="tx1" presStyleLbl="revTx" presStyleIdx="5" presStyleCnt="9"/>
      <dgm:spPr/>
    </dgm:pt>
    <dgm:pt modelId="{E0CC567A-97C4-4082-9AD6-D0F60A6C2194}" type="pres">
      <dgm:prSet presAssocID="{44F9511F-BE05-40EE-B3A4-EE6429C9C713}" presName="vert1" presStyleCnt="0"/>
      <dgm:spPr/>
    </dgm:pt>
    <dgm:pt modelId="{E45F6B86-B2A5-472A-8430-2BB14CD43790}" type="pres">
      <dgm:prSet presAssocID="{5259AC54-E34A-45A8-8CF0-2E1FC821D33A}" presName="thickLine" presStyleLbl="alignNode1" presStyleIdx="6" presStyleCnt="9"/>
      <dgm:spPr/>
    </dgm:pt>
    <dgm:pt modelId="{4843BDEA-0D9F-4017-9918-7963E43BC136}" type="pres">
      <dgm:prSet presAssocID="{5259AC54-E34A-45A8-8CF0-2E1FC821D33A}" presName="horz1" presStyleCnt="0"/>
      <dgm:spPr/>
    </dgm:pt>
    <dgm:pt modelId="{5593932E-A606-437A-8E6D-DEF546DB4DC1}" type="pres">
      <dgm:prSet presAssocID="{5259AC54-E34A-45A8-8CF0-2E1FC821D33A}" presName="tx1" presStyleLbl="revTx" presStyleIdx="6" presStyleCnt="9"/>
      <dgm:spPr/>
    </dgm:pt>
    <dgm:pt modelId="{B6470965-4FAE-49E8-8680-4A00E2757DDF}" type="pres">
      <dgm:prSet presAssocID="{5259AC54-E34A-45A8-8CF0-2E1FC821D33A}" presName="vert1" presStyleCnt="0"/>
      <dgm:spPr/>
    </dgm:pt>
    <dgm:pt modelId="{0E339F3F-D968-4E48-B022-6194B0B330D8}" type="pres">
      <dgm:prSet presAssocID="{E4CBD686-F134-427F-9238-CFBC10D2DB53}" presName="thickLine" presStyleLbl="alignNode1" presStyleIdx="7" presStyleCnt="9"/>
      <dgm:spPr/>
    </dgm:pt>
    <dgm:pt modelId="{AE507907-00B8-419B-B5D1-9E4341F011C8}" type="pres">
      <dgm:prSet presAssocID="{E4CBD686-F134-427F-9238-CFBC10D2DB53}" presName="horz1" presStyleCnt="0"/>
      <dgm:spPr/>
    </dgm:pt>
    <dgm:pt modelId="{4DB7F4A8-5DAE-4A59-B457-1257E08EA8E0}" type="pres">
      <dgm:prSet presAssocID="{E4CBD686-F134-427F-9238-CFBC10D2DB53}" presName="tx1" presStyleLbl="revTx" presStyleIdx="7" presStyleCnt="9"/>
      <dgm:spPr/>
    </dgm:pt>
    <dgm:pt modelId="{720EFF73-CAD2-4042-AF96-EDE966F9529D}" type="pres">
      <dgm:prSet presAssocID="{E4CBD686-F134-427F-9238-CFBC10D2DB53}" presName="vert1" presStyleCnt="0"/>
      <dgm:spPr/>
    </dgm:pt>
    <dgm:pt modelId="{3F2E95E2-6EBC-4285-9281-FF342159899B}" type="pres">
      <dgm:prSet presAssocID="{34ABA7B7-6ACB-4281-A09D-A2C121EBA54B}" presName="thickLine" presStyleLbl="alignNode1" presStyleIdx="8" presStyleCnt="9"/>
      <dgm:spPr/>
    </dgm:pt>
    <dgm:pt modelId="{5E577E0D-C0F9-4DBF-B946-E0BB5A4CC859}" type="pres">
      <dgm:prSet presAssocID="{34ABA7B7-6ACB-4281-A09D-A2C121EBA54B}" presName="horz1" presStyleCnt="0"/>
      <dgm:spPr/>
    </dgm:pt>
    <dgm:pt modelId="{316D0EE1-D9C9-444E-AD05-F8A725E498D5}" type="pres">
      <dgm:prSet presAssocID="{34ABA7B7-6ACB-4281-A09D-A2C121EBA54B}" presName="tx1" presStyleLbl="revTx" presStyleIdx="8" presStyleCnt="9"/>
      <dgm:spPr/>
    </dgm:pt>
    <dgm:pt modelId="{D8FBCC84-5E94-4AFB-9449-9BF5EF81D8F9}" type="pres">
      <dgm:prSet presAssocID="{34ABA7B7-6ACB-4281-A09D-A2C121EBA54B}" presName="vert1" presStyleCnt="0"/>
      <dgm:spPr/>
    </dgm:pt>
  </dgm:ptLst>
  <dgm:cxnLst>
    <dgm:cxn modelId="{9196DB01-DD90-40B6-B17E-0B80062679FA}" srcId="{77AB970E-C731-4C2C-BD4E-113BBFA5D88C}" destId="{F6430C19-04DB-44CF-B5A1-A35CE488FFE9}" srcOrd="1" destOrd="0" parTransId="{9C04D7B5-E0D8-40AA-A066-29B4C19727A8}" sibTransId="{EE444E23-E65D-4DDC-8B47-69B2B203A230}"/>
    <dgm:cxn modelId="{4382A70B-60A9-4556-80F9-E5E5D967B321}" srcId="{77AB970E-C731-4C2C-BD4E-113BBFA5D88C}" destId="{40D94777-AF30-4922-B068-F39B69957600}" srcOrd="2" destOrd="0" parTransId="{BF00638D-0A45-4C10-92AC-A259087F17D9}" sibTransId="{533106B4-CC76-4A42-B532-438F20E155D2}"/>
    <dgm:cxn modelId="{B3AE4E3B-0479-4291-9C3E-A518189729F9}" srcId="{77AB970E-C731-4C2C-BD4E-113BBFA5D88C}" destId="{DF708DEB-C539-4B9C-A3E8-02204FE95E4D}" srcOrd="0" destOrd="0" parTransId="{5F1E13CE-F93C-4C2B-8748-FB2C7361C4F5}" sibTransId="{5507F1F4-1B46-4893-BE8D-4958B06F9A12}"/>
    <dgm:cxn modelId="{84E8F73C-17D0-4FC1-9970-753E170886E2}" srcId="{77AB970E-C731-4C2C-BD4E-113BBFA5D88C}" destId="{34ABA7B7-6ACB-4281-A09D-A2C121EBA54B}" srcOrd="8" destOrd="0" parTransId="{6B651637-059F-4FF5-B205-FFC2C86A0692}" sibTransId="{C67D3BB7-0ECA-4A9E-8FAB-9427B88D526D}"/>
    <dgm:cxn modelId="{61FFE960-8CB4-4B52-A383-3568C16E215E}" type="presOf" srcId="{77AB970E-C731-4C2C-BD4E-113BBFA5D88C}" destId="{2AD71D7B-BFA5-4B9C-B934-7583E7B354C3}" srcOrd="0" destOrd="0" presId="urn:microsoft.com/office/officeart/2008/layout/LinedList"/>
    <dgm:cxn modelId="{BCE14366-A93B-46DB-A667-F22C8C1F6772}" srcId="{77AB970E-C731-4C2C-BD4E-113BBFA5D88C}" destId="{E4CBD686-F134-427F-9238-CFBC10D2DB53}" srcOrd="7" destOrd="0" parTransId="{7EA44C05-FDA8-468F-9D1E-C6A86BE6215A}" sibTransId="{18325D61-CEEE-4CBE-9613-F126581742F6}"/>
    <dgm:cxn modelId="{DD30E56C-3070-40B9-9EF5-2506D02EFA92}" srcId="{77AB970E-C731-4C2C-BD4E-113BBFA5D88C}" destId="{44F9511F-BE05-40EE-B3A4-EE6429C9C713}" srcOrd="5" destOrd="0" parTransId="{BABD55C7-6211-4241-B9FB-A5EC973B355B}" sibTransId="{A49FE250-E717-41D8-B1E9-15D0C2501010}"/>
    <dgm:cxn modelId="{20DF8C70-EE3F-4DBC-B901-E4D916E2083D}" srcId="{77AB970E-C731-4C2C-BD4E-113BBFA5D88C}" destId="{0E096F50-DE2A-458D-B2AD-4D225138C84B}" srcOrd="3" destOrd="0" parTransId="{593E13DA-C857-4413-8429-7A9F10586E2E}" sibTransId="{0A34F6A2-0BEC-417E-A08A-8B82E49B70F4}"/>
    <dgm:cxn modelId="{B8889150-0097-4C95-829C-1ADD8EAD35D1}" srcId="{77AB970E-C731-4C2C-BD4E-113BBFA5D88C}" destId="{5259AC54-E34A-45A8-8CF0-2E1FC821D33A}" srcOrd="6" destOrd="0" parTransId="{71DD7623-0913-4AEA-88DB-A486E8B8416D}" sibTransId="{7BBD558C-7CC5-437C-A457-E34080BE0855}"/>
    <dgm:cxn modelId="{679DF351-A9A2-48F2-BEA1-597C1F3C3F8F}" type="presOf" srcId="{9FFCA69A-85BE-4FCC-9CD4-F703A1C5D75E}" destId="{F0B4E3E2-6FFE-4C5B-A094-724C5955A1B6}" srcOrd="0" destOrd="0" presId="urn:microsoft.com/office/officeart/2008/layout/LinedList"/>
    <dgm:cxn modelId="{D6918957-CF33-42D4-8DD7-73BF474848C6}" type="presOf" srcId="{F6430C19-04DB-44CF-B5A1-A35CE488FFE9}" destId="{A97327C1-03C9-4506-803D-9C8B32D38635}" srcOrd="0" destOrd="0" presId="urn:microsoft.com/office/officeart/2008/layout/LinedList"/>
    <dgm:cxn modelId="{D5593195-0DC9-46B0-B002-1E002A06E324}" type="presOf" srcId="{5259AC54-E34A-45A8-8CF0-2E1FC821D33A}" destId="{5593932E-A606-437A-8E6D-DEF546DB4DC1}" srcOrd="0" destOrd="0" presId="urn:microsoft.com/office/officeart/2008/layout/LinedList"/>
    <dgm:cxn modelId="{169F1FA5-6BD2-4DB5-8003-ADA91F43872D}" type="presOf" srcId="{DF708DEB-C539-4B9C-A3E8-02204FE95E4D}" destId="{A43DA3C8-BDD6-4665-9888-C27E2D19BBD3}" srcOrd="0" destOrd="0" presId="urn:microsoft.com/office/officeart/2008/layout/LinedList"/>
    <dgm:cxn modelId="{0CB025AD-FF6C-451B-A412-198E89AD3E5E}" type="presOf" srcId="{34ABA7B7-6ACB-4281-A09D-A2C121EBA54B}" destId="{316D0EE1-D9C9-444E-AD05-F8A725E498D5}" srcOrd="0" destOrd="0" presId="urn:microsoft.com/office/officeart/2008/layout/LinedList"/>
    <dgm:cxn modelId="{422513BC-F8D5-49BE-9E4C-4B5F16EDDF5D}" type="presOf" srcId="{40D94777-AF30-4922-B068-F39B69957600}" destId="{CBEFB24D-1C84-44C0-ABE8-DDF650AFDAF9}" srcOrd="0" destOrd="0" presId="urn:microsoft.com/office/officeart/2008/layout/LinedList"/>
    <dgm:cxn modelId="{AA8710C4-0169-434F-BF8A-C434969052CA}" type="presOf" srcId="{E4CBD686-F134-427F-9238-CFBC10D2DB53}" destId="{4DB7F4A8-5DAE-4A59-B457-1257E08EA8E0}" srcOrd="0" destOrd="0" presId="urn:microsoft.com/office/officeart/2008/layout/LinedList"/>
    <dgm:cxn modelId="{D8F1D0E8-C3C3-42CD-8EFE-5FACB879F6DF}" type="presOf" srcId="{44F9511F-BE05-40EE-B3A4-EE6429C9C713}" destId="{9E11760A-ED5D-4C41-805C-839EF56CE8BB}" srcOrd="0" destOrd="0" presId="urn:microsoft.com/office/officeart/2008/layout/LinedList"/>
    <dgm:cxn modelId="{9C8BF6EA-E8FF-47F0-A9B9-F2B562DED848}" srcId="{77AB970E-C731-4C2C-BD4E-113BBFA5D88C}" destId="{9FFCA69A-85BE-4FCC-9CD4-F703A1C5D75E}" srcOrd="4" destOrd="0" parTransId="{F56C533A-9C24-4D45-BC7E-6D3B462DD9DB}" sibTransId="{AB409026-68AB-4E67-A966-3787B3EF5495}"/>
    <dgm:cxn modelId="{5242E2F5-7CE4-4946-83E2-3FE8C57C5E55}" type="presOf" srcId="{0E096F50-DE2A-458D-B2AD-4D225138C84B}" destId="{13E1BDF2-ADF2-403A-8E9A-8CAF78115A81}" srcOrd="0" destOrd="0" presId="urn:microsoft.com/office/officeart/2008/layout/LinedList"/>
    <dgm:cxn modelId="{6469A5CA-83F2-4637-A258-12AC98ABD25E}" type="presParOf" srcId="{2AD71D7B-BFA5-4B9C-B934-7583E7B354C3}" destId="{317BE2D7-E660-46F6-AA45-00B46F6E99D4}" srcOrd="0" destOrd="0" presId="urn:microsoft.com/office/officeart/2008/layout/LinedList"/>
    <dgm:cxn modelId="{48B17E27-094B-49DB-BD45-118ED619EB08}" type="presParOf" srcId="{2AD71D7B-BFA5-4B9C-B934-7583E7B354C3}" destId="{2489E7C6-2455-4602-BB27-9DE62706F4B1}" srcOrd="1" destOrd="0" presId="urn:microsoft.com/office/officeart/2008/layout/LinedList"/>
    <dgm:cxn modelId="{4FB1B4B3-F216-43D8-9EBD-E0315A67333C}" type="presParOf" srcId="{2489E7C6-2455-4602-BB27-9DE62706F4B1}" destId="{A43DA3C8-BDD6-4665-9888-C27E2D19BBD3}" srcOrd="0" destOrd="0" presId="urn:microsoft.com/office/officeart/2008/layout/LinedList"/>
    <dgm:cxn modelId="{65409CB8-1724-4D68-8C4D-4F7862FFCAA7}" type="presParOf" srcId="{2489E7C6-2455-4602-BB27-9DE62706F4B1}" destId="{F6EAB32B-9275-4771-AF8F-0CD7E08821D7}" srcOrd="1" destOrd="0" presId="urn:microsoft.com/office/officeart/2008/layout/LinedList"/>
    <dgm:cxn modelId="{21AC9C26-2840-4140-A887-6316934A7348}" type="presParOf" srcId="{2AD71D7B-BFA5-4B9C-B934-7583E7B354C3}" destId="{9EB69471-D4F6-4D87-94BF-B52E375E4C16}" srcOrd="2" destOrd="0" presId="urn:microsoft.com/office/officeart/2008/layout/LinedList"/>
    <dgm:cxn modelId="{145FB1DB-4BD5-4F61-A65E-EF1C82C85EF6}" type="presParOf" srcId="{2AD71D7B-BFA5-4B9C-B934-7583E7B354C3}" destId="{2535B11D-8F69-4AC2-B39A-7946BAA7DF04}" srcOrd="3" destOrd="0" presId="urn:microsoft.com/office/officeart/2008/layout/LinedList"/>
    <dgm:cxn modelId="{1A4AC072-5A58-48D5-A3FA-6B3BD621D795}" type="presParOf" srcId="{2535B11D-8F69-4AC2-B39A-7946BAA7DF04}" destId="{A97327C1-03C9-4506-803D-9C8B32D38635}" srcOrd="0" destOrd="0" presId="urn:microsoft.com/office/officeart/2008/layout/LinedList"/>
    <dgm:cxn modelId="{7108691F-0CD2-4942-82BD-2DB5394F1D14}" type="presParOf" srcId="{2535B11D-8F69-4AC2-B39A-7946BAA7DF04}" destId="{E6BDA2B7-FA76-4831-A2B7-67100F50614F}" srcOrd="1" destOrd="0" presId="urn:microsoft.com/office/officeart/2008/layout/LinedList"/>
    <dgm:cxn modelId="{F1F471D8-E411-4370-9629-80DFE2041B17}" type="presParOf" srcId="{2AD71D7B-BFA5-4B9C-B934-7583E7B354C3}" destId="{DFEFFE35-0D5C-4C62-BB1C-B1F7D6603599}" srcOrd="4" destOrd="0" presId="urn:microsoft.com/office/officeart/2008/layout/LinedList"/>
    <dgm:cxn modelId="{47F77C35-B42F-435C-A34B-B80E4A5E8A55}" type="presParOf" srcId="{2AD71D7B-BFA5-4B9C-B934-7583E7B354C3}" destId="{C593BE9B-1DA2-43F1-ABBE-B85D551B3E65}" srcOrd="5" destOrd="0" presId="urn:microsoft.com/office/officeart/2008/layout/LinedList"/>
    <dgm:cxn modelId="{0E2C8756-0519-4A14-BE7C-232530B1B3F9}" type="presParOf" srcId="{C593BE9B-1DA2-43F1-ABBE-B85D551B3E65}" destId="{CBEFB24D-1C84-44C0-ABE8-DDF650AFDAF9}" srcOrd="0" destOrd="0" presId="urn:microsoft.com/office/officeart/2008/layout/LinedList"/>
    <dgm:cxn modelId="{5FE34AF4-6E72-4D08-99C8-5BB813484B10}" type="presParOf" srcId="{C593BE9B-1DA2-43F1-ABBE-B85D551B3E65}" destId="{C7FE7079-4FA5-49D3-97A0-0639F710058B}" srcOrd="1" destOrd="0" presId="urn:microsoft.com/office/officeart/2008/layout/LinedList"/>
    <dgm:cxn modelId="{60549A01-627D-433C-B1C7-1F2879722A00}" type="presParOf" srcId="{2AD71D7B-BFA5-4B9C-B934-7583E7B354C3}" destId="{D7F4E526-5F67-4645-90CC-E53F945B9888}" srcOrd="6" destOrd="0" presId="urn:microsoft.com/office/officeart/2008/layout/LinedList"/>
    <dgm:cxn modelId="{ACEDD3D2-1160-44CC-B979-C27C48EB1BB0}" type="presParOf" srcId="{2AD71D7B-BFA5-4B9C-B934-7583E7B354C3}" destId="{72B68ECD-F171-48C3-AE55-8240DD5A4F2A}" srcOrd="7" destOrd="0" presId="urn:microsoft.com/office/officeart/2008/layout/LinedList"/>
    <dgm:cxn modelId="{D71E5F35-4926-4403-8997-231E793D9CE2}" type="presParOf" srcId="{72B68ECD-F171-48C3-AE55-8240DD5A4F2A}" destId="{13E1BDF2-ADF2-403A-8E9A-8CAF78115A81}" srcOrd="0" destOrd="0" presId="urn:microsoft.com/office/officeart/2008/layout/LinedList"/>
    <dgm:cxn modelId="{FEC6C4FA-DB0D-4FAB-8393-B0614A843055}" type="presParOf" srcId="{72B68ECD-F171-48C3-AE55-8240DD5A4F2A}" destId="{428659D9-6E26-45BB-858B-C808ACE410F6}" srcOrd="1" destOrd="0" presId="urn:microsoft.com/office/officeart/2008/layout/LinedList"/>
    <dgm:cxn modelId="{BA76485D-AF2B-4F64-9AC2-A9C0C4D65521}" type="presParOf" srcId="{2AD71D7B-BFA5-4B9C-B934-7583E7B354C3}" destId="{F79AD085-78F9-4D9B-B715-6F5C43ED415A}" srcOrd="8" destOrd="0" presId="urn:microsoft.com/office/officeart/2008/layout/LinedList"/>
    <dgm:cxn modelId="{6D1710AA-C42D-43CF-A4D9-B25AE2BA1756}" type="presParOf" srcId="{2AD71D7B-BFA5-4B9C-B934-7583E7B354C3}" destId="{BC8C8B92-AF20-48F2-AE25-86EBD73AA16E}" srcOrd="9" destOrd="0" presId="urn:microsoft.com/office/officeart/2008/layout/LinedList"/>
    <dgm:cxn modelId="{FA681ABA-7991-4F42-AFB0-B9EDC4312352}" type="presParOf" srcId="{BC8C8B92-AF20-48F2-AE25-86EBD73AA16E}" destId="{F0B4E3E2-6FFE-4C5B-A094-724C5955A1B6}" srcOrd="0" destOrd="0" presId="urn:microsoft.com/office/officeart/2008/layout/LinedList"/>
    <dgm:cxn modelId="{9E7CEF8C-CB62-46D3-8BA5-9C0B824E6DAA}" type="presParOf" srcId="{BC8C8B92-AF20-48F2-AE25-86EBD73AA16E}" destId="{9E2947C7-30E4-419A-9A77-385DE2AA2FC4}" srcOrd="1" destOrd="0" presId="urn:microsoft.com/office/officeart/2008/layout/LinedList"/>
    <dgm:cxn modelId="{0881F094-DD33-4409-B029-09B7EFD3930E}" type="presParOf" srcId="{2AD71D7B-BFA5-4B9C-B934-7583E7B354C3}" destId="{8F6D508E-4F5C-4B4C-B69C-3847C4A91B7B}" srcOrd="10" destOrd="0" presId="urn:microsoft.com/office/officeart/2008/layout/LinedList"/>
    <dgm:cxn modelId="{ADB56310-4737-4947-85B4-C37DFFE11B4A}" type="presParOf" srcId="{2AD71D7B-BFA5-4B9C-B934-7583E7B354C3}" destId="{9F23A885-5EDC-4AED-A341-D2FF6BFF481B}" srcOrd="11" destOrd="0" presId="urn:microsoft.com/office/officeart/2008/layout/LinedList"/>
    <dgm:cxn modelId="{F2483811-D133-4FB2-9769-12EE78BCD641}" type="presParOf" srcId="{9F23A885-5EDC-4AED-A341-D2FF6BFF481B}" destId="{9E11760A-ED5D-4C41-805C-839EF56CE8BB}" srcOrd="0" destOrd="0" presId="urn:microsoft.com/office/officeart/2008/layout/LinedList"/>
    <dgm:cxn modelId="{4F76F92F-A33F-4993-9458-1A4ED42AE735}" type="presParOf" srcId="{9F23A885-5EDC-4AED-A341-D2FF6BFF481B}" destId="{E0CC567A-97C4-4082-9AD6-D0F60A6C2194}" srcOrd="1" destOrd="0" presId="urn:microsoft.com/office/officeart/2008/layout/LinedList"/>
    <dgm:cxn modelId="{A447164B-06CF-42B9-993A-EA752ED638E3}" type="presParOf" srcId="{2AD71D7B-BFA5-4B9C-B934-7583E7B354C3}" destId="{E45F6B86-B2A5-472A-8430-2BB14CD43790}" srcOrd="12" destOrd="0" presId="urn:microsoft.com/office/officeart/2008/layout/LinedList"/>
    <dgm:cxn modelId="{0555D32F-5B55-4356-9E4D-055208FD51F0}" type="presParOf" srcId="{2AD71D7B-BFA5-4B9C-B934-7583E7B354C3}" destId="{4843BDEA-0D9F-4017-9918-7963E43BC136}" srcOrd="13" destOrd="0" presId="urn:microsoft.com/office/officeart/2008/layout/LinedList"/>
    <dgm:cxn modelId="{309BAD62-A3DB-4BCE-A749-BA614CDF42A0}" type="presParOf" srcId="{4843BDEA-0D9F-4017-9918-7963E43BC136}" destId="{5593932E-A606-437A-8E6D-DEF546DB4DC1}" srcOrd="0" destOrd="0" presId="urn:microsoft.com/office/officeart/2008/layout/LinedList"/>
    <dgm:cxn modelId="{AC70649C-57F4-496E-A870-12948F48C0D5}" type="presParOf" srcId="{4843BDEA-0D9F-4017-9918-7963E43BC136}" destId="{B6470965-4FAE-49E8-8680-4A00E2757DDF}" srcOrd="1" destOrd="0" presId="urn:microsoft.com/office/officeart/2008/layout/LinedList"/>
    <dgm:cxn modelId="{0619F638-2865-48E5-A4C9-DD6A90171415}" type="presParOf" srcId="{2AD71D7B-BFA5-4B9C-B934-7583E7B354C3}" destId="{0E339F3F-D968-4E48-B022-6194B0B330D8}" srcOrd="14" destOrd="0" presId="urn:microsoft.com/office/officeart/2008/layout/LinedList"/>
    <dgm:cxn modelId="{C095D1A6-71B8-4835-8585-A852D585F3F7}" type="presParOf" srcId="{2AD71D7B-BFA5-4B9C-B934-7583E7B354C3}" destId="{AE507907-00B8-419B-B5D1-9E4341F011C8}" srcOrd="15" destOrd="0" presId="urn:microsoft.com/office/officeart/2008/layout/LinedList"/>
    <dgm:cxn modelId="{252C5591-1F3E-41DB-966A-40063007CB2E}" type="presParOf" srcId="{AE507907-00B8-419B-B5D1-9E4341F011C8}" destId="{4DB7F4A8-5DAE-4A59-B457-1257E08EA8E0}" srcOrd="0" destOrd="0" presId="urn:microsoft.com/office/officeart/2008/layout/LinedList"/>
    <dgm:cxn modelId="{FA23C02B-BD51-41EB-9458-CDBA1BE1D507}" type="presParOf" srcId="{AE507907-00B8-419B-B5D1-9E4341F011C8}" destId="{720EFF73-CAD2-4042-AF96-EDE966F9529D}" srcOrd="1" destOrd="0" presId="urn:microsoft.com/office/officeart/2008/layout/LinedList"/>
    <dgm:cxn modelId="{80A7706A-08C2-40F9-B406-77313CE7DB3D}" type="presParOf" srcId="{2AD71D7B-BFA5-4B9C-B934-7583E7B354C3}" destId="{3F2E95E2-6EBC-4285-9281-FF342159899B}" srcOrd="16" destOrd="0" presId="urn:microsoft.com/office/officeart/2008/layout/LinedList"/>
    <dgm:cxn modelId="{9EC3E5CA-78A4-4A5E-B612-3212888EB48D}" type="presParOf" srcId="{2AD71D7B-BFA5-4B9C-B934-7583E7B354C3}" destId="{5E577E0D-C0F9-4DBF-B946-E0BB5A4CC859}" srcOrd="17" destOrd="0" presId="urn:microsoft.com/office/officeart/2008/layout/LinedList"/>
    <dgm:cxn modelId="{A016585E-CBED-4D05-A9CE-E10AF05B5E60}" type="presParOf" srcId="{5E577E0D-C0F9-4DBF-B946-E0BB5A4CC859}" destId="{316D0EE1-D9C9-444E-AD05-F8A725E498D5}" srcOrd="0" destOrd="0" presId="urn:microsoft.com/office/officeart/2008/layout/LinedList"/>
    <dgm:cxn modelId="{2BEDBC6C-4B25-48B7-ACB1-23EAC8A8613B}" type="presParOf" srcId="{5E577E0D-C0F9-4DBF-B946-E0BB5A4CC859}" destId="{D8FBCC84-5E94-4AFB-9449-9BF5EF81D8F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8B20A0-903D-46EE-B84E-8DE14C8D06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E37FE8-D535-47C7-AF91-ABF5310FEAFE}">
      <dgm:prSet/>
      <dgm:spPr/>
      <dgm:t>
        <a:bodyPr/>
        <a:lstStyle/>
        <a:p>
          <a:r>
            <a:rPr lang="en-US"/>
            <a:t>The accuracy of the model depends on the quality and completeness of the input data. Any errors, missing data, or outliers in the data can affect the accuracy of the predictions.</a:t>
          </a:r>
        </a:p>
      </dgm:t>
    </dgm:pt>
    <dgm:pt modelId="{8674DF5F-92AD-4BD9-A100-A5615E0C76AF}" type="parTrans" cxnId="{A55E6A79-34D1-4433-90DB-FAF64ECD4256}">
      <dgm:prSet/>
      <dgm:spPr/>
      <dgm:t>
        <a:bodyPr/>
        <a:lstStyle/>
        <a:p>
          <a:endParaRPr lang="en-US"/>
        </a:p>
      </dgm:t>
    </dgm:pt>
    <dgm:pt modelId="{30B5B626-0168-4B22-B184-BA3CA973DC78}" type="sibTrans" cxnId="{A55E6A79-34D1-4433-90DB-FAF64ECD4256}">
      <dgm:prSet/>
      <dgm:spPr/>
      <dgm:t>
        <a:bodyPr/>
        <a:lstStyle/>
        <a:p>
          <a:endParaRPr lang="en-US"/>
        </a:p>
      </dgm:t>
    </dgm:pt>
    <dgm:pt modelId="{4A6D086B-094A-4510-8F80-BF0E94FF70A8}">
      <dgm:prSet/>
      <dgm:spPr/>
      <dgm:t>
        <a:bodyPr/>
        <a:lstStyle/>
        <a:p>
          <a:r>
            <a:rPr lang="en-US"/>
            <a:t>The model assumes that the relationships and patterns observed in the historical data will continue, which may not always be the case.</a:t>
          </a:r>
        </a:p>
      </dgm:t>
    </dgm:pt>
    <dgm:pt modelId="{31046CAC-DC14-4CDF-B5B6-7958A27FAB74}" type="parTrans" cxnId="{AC8E63DB-97E7-4A5A-98B1-66927CC81B19}">
      <dgm:prSet/>
      <dgm:spPr/>
      <dgm:t>
        <a:bodyPr/>
        <a:lstStyle/>
        <a:p>
          <a:endParaRPr lang="en-US"/>
        </a:p>
      </dgm:t>
    </dgm:pt>
    <dgm:pt modelId="{877638C3-BE9F-4502-AD69-5261E02F54F2}" type="sibTrans" cxnId="{AC8E63DB-97E7-4A5A-98B1-66927CC81B19}">
      <dgm:prSet/>
      <dgm:spPr/>
      <dgm:t>
        <a:bodyPr/>
        <a:lstStyle/>
        <a:p>
          <a:endParaRPr lang="en-US"/>
        </a:p>
      </dgm:t>
    </dgm:pt>
    <dgm:pt modelId="{D677EE50-31BE-410E-A99B-3B5EB6B8B52E}">
      <dgm:prSet/>
      <dgm:spPr/>
      <dgm:t>
        <a:bodyPr/>
        <a:lstStyle/>
        <a:p>
          <a:r>
            <a:rPr lang="en-US"/>
            <a:t>The model assumes that external factors, such as economic growth, population changes, and technological advancements, will remain constant, which may not be the case.</a:t>
          </a:r>
        </a:p>
      </dgm:t>
    </dgm:pt>
    <dgm:pt modelId="{D53CDE3F-1C1F-4AE4-B6D1-CBA37C3687B8}" type="parTrans" cxnId="{269DB59E-2635-4A7D-AFF4-FEB74FC262F6}">
      <dgm:prSet/>
      <dgm:spPr/>
      <dgm:t>
        <a:bodyPr/>
        <a:lstStyle/>
        <a:p>
          <a:endParaRPr lang="en-US"/>
        </a:p>
      </dgm:t>
    </dgm:pt>
    <dgm:pt modelId="{4868CB04-C994-4A41-AFD2-A3BC22B49DE1}" type="sibTrans" cxnId="{269DB59E-2635-4A7D-AFF4-FEB74FC262F6}">
      <dgm:prSet/>
      <dgm:spPr/>
      <dgm:t>
        <a:bodyPr/>
        <a:lstStyle/>
        <a:p>
          <a:endParaRPr lang="en-US"/>
        </a:p>
      </dgm:t>
    </dgm:pt>
    <dgm:pt modelId="{E7FCE44C-8FEA-4167-9742-9B365242C4F3}" type="pres">
      <dgm:prSet presAssocID="{138B20A0-903D-46EE-B84E-8DE14C8D0619}" presName="root" presStyleCnt="0">
        <dgm:presLayoutVars>
          <dgm:dir/>
          <dgm:resizeHandles val="exact"/>
        </dgm:presLayoutVars>
      </dgm:prSet>
      <dgm:spPr/>
    </dgm:pt>
    <dgm:pt modelId="{2E2A1DF8-2FCC-46EE-9A05-6E58E13EAAEF}" type="pres">
      <dgm:prSet presAssocID="{69E37FE8-D535-47C7-AF91-ABF5310FEAFE}" presName="compNode" presStyleCnt="0"/>
      <dgm:spPr/>
    </dgm:pt>
    <dgm:pt modelId="{59CA8DB4-D878-41E2-8602-C4FF235AC8A8}" type="pres">
      <dgm:prSet presAssocID="{69E37FE8-D535-47C7-AF91-ABF5310FEAFE}" presName="bgRect" presStyleLbl="bgShp" presStyleIdx="0" presStyleCnt="3"/>
      <dgm:spPr/>
    </dgm:pt>
    <dgm:pt modelId="{ACF56122-AEE2-4968-B435-D3174BD00E5E}" type="pres">
      <dgm:prSet presAssocID="{69E37FE8-D535-47C7-AF91-ABF5310FEA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81C5ABB-AA06-45D7-BF8E-81245F3131C6}" type="pres">
      <dgm:prSet presAssocID="{69E37FE8-D535-47C7-AF91-ABF5310FEAFE}" presName="spaceRect" presStyleCnt="0"/>
      <dgm:spPr/>
    </dgm:pt>
    <dgm:pt modelId="{D7B0F32C-1260-45CF-BA7D-09285E2B5831}" type="pres">
      <dgm:prSet presAssocID="{69E37FE8-D535-47C7-AF91-ABF5310FEAFE}" presName="parTx" presStyleLbl="revTx" presStyleIdx="0" presStyleCnt="3">
        <dgm:presLayoutVars>
          <dgm:chMax val="0"/>
          <dgm:chPref val="0"/>
        </dgm:presLayoutVars>
      </dgm:prSet>
      <dgm:spPr/>
    </dgm:pt>
    <dgm:pt modelId="{14BA34B7-DE54-4A75-AF9E-35C8AE5CC116}" type="pres">
      <dgm:prSet presAssocID="{30B5B626-0168-4B22-B184-BA3CA973DC78}" presName="sibTrans" presStyleCnt="0"/>
      <dgm:spPr/>
    </dgm:pt>
    <dgm:pt modelId="{8E438DD6-CCD2-4539-86DF-E2342D870DDA}" type="pres">
      <dgm:prSet presAssocID="{4A6D086B-094A-4510-8F80-BF0E94FF70A8}" presName="compNode" presStyleCnt="0"/>
      <dgm:spPr/>
    </dgm:pt>
    <dgm:pt modelId="{FA192580-F9D2-4890-B0C7-8EC0F97217F0}" type="pres">
      <dgm:prSet presAssocID="{4A6D086B-094A-4510-8F80-BF0E94FF70A8}" presName="bgRect" presStyleLbl="bgShp" presStyleIdx="1" presStyleCnt="3"/>
      <dgm:spPr/>
    </dgm:pt>
    <dgm:pt modelId="{9C6E071C-12E2-4F7E-ABCF-C2A405AAB2B3}" type="pres">
      <dgm:prSet presAssocID="{4A6D086B-094A-4510-8F80-BF0E94FF70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EA06491B-5675-4E55-9BE3-6CD6EE4643A4}" type="pres">
      <dgm:prSet presAssocID="{4A6D086B-094A-4510-8F80-BF0E94FF70A8}" presName="spaceRect" presStyleCnt="0"/>
      <dgm:spPr/>
    </dgm:pt>
    <dgm:pt modelId="{67C435CF-CBA4-44F7-A448-429DF1ECA6D6}" type="pres">
      <dgm:prSet presAssocID="{4A6D086B-094A-4510-8F80-BF0E94FF70A8}" presName="parTx" presStyleLbl="revTx" presStyleIdx="1" presStyleCnt="3">
        <dgm:presLayoutVars>
          <dgm:chMax val="0"/>
          <dgm:chPref val="0"/>
        </dgm:presLayoutVars>
      </dgm:prSet>
      <dgm:spPr/>
    </dgm:pt>
    <dgm:pt modelId="{E75941A1-1368-4EF8-969F-226521380FF0}" type="pres">
      <dgm:prSet presAssocID="{877638C3-BE9F-4502-AD69-5261E02F54F2}" presName="sibTrans" presStyleCnt="0"/>
      <dgm:spPr/>
    </dgm:pt>
    <dgm:pt modelId="{C01779AE-FDD5-4962-9DEF-D629CDB8BDE6}" type="pres">
      <dgm:prSet presAssocID="{D677EE50-31BE-410E-A99B-3B5EB6B8B52E}" presName="compNode" presStyleCnt="0"/>
      <dgm:spPr/>
    </dgm:pt>
    <dgm:pt modelId="{7E38CC60-E5A5-4E77-8403-805840C7A745}" type="pres">
      <dgm:prSet presAssocID="{D677EE50-31BE-410E-A99B-3B5EB6B8B52E}" presName="bgRect" presStyleLbl="bgShp" presStyleIdx="2" presStyleCnt="3"/>
      <dgm:spPr/>
    </dgm:pt>
    <dgm:pt modelId="{82F82D9D-32C8-4D2B-9E1B-9779FD37E583}" type="pres">
      <dgm:prSet presAssocID="{D677EE50-31BE-410E-A99B-3B5EB6B8B5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432D5D2D-8BD1-4170-A795-BD1D5DA0A6DA}" type="pres">
      <dgm:prSet presAssocID="{D677EE50-31BE-410E-A99B-3B5EB6B8B52E}" presName="spaceRect" presStyleCnt="0"/>
      <dgm:spPr/>
    </dgm:pt>
    <dgm:pt modelId="{A1674EEF-908E-47A3-8E53-27F151F677CB}" type="pres">
      <dgm:prSet presAssocID="{D677EE50-31BE-410E-A99B-3B5EB6B8B52E}" presName="parTx" presStyleLbl="revTx" presStyleIdx="2" presStyleCnt="3">
        <dgm:presLayoutVars>
          <dgm:chMax val="0"/>
          <dgm:chPref val="0"/>
        </dgm:presLayoutVars>
      </dgm:prSet>
      <dgm:spPr/>
    </dgm:pt>
  </dgm:ptLst>
  <dgm:cxnLst>
    <dgm:cxn modelId="{8490B619-D368-41DC-8257-58D3579BE630}" type="presOf" srcId="{D677EE50-31BE-410E-A99B-3B5EB6B8B52E}" destId="{A1674EEF-908E-47A3-8E53-27F151F677CB}" srcOrd="0" destOrd="0" presId="urn:microsoft.com/office/officeart/2018/2/layout/IconVerticalSolidList"/>
    <dgm:cxn modelId="{A55E6A79-34D1-4433-90DB-FAF64ECD4256}" srcId="{138B20A0-903D-46EE-B84E-8DE14C8D0619}" destId="{69E37FE8-D535-47C7-AF91-ABF5310FEAFE}" srcOrd="0" destOrd="0" parTransId="{8674DF5F-92AD-4BD9-A100-A5615E0C76AF}" sibTransId="{30B5B626-0168-4B22-B184-BA3CA973DC78}"/>
    <dgm:cxn modelId="{33B9507C-BAC1-4139-83F5-2FC2787C4B06}" type="presOf" srcId="{138B20A0-903D-46EE-B84E-8DE14C8D0619}" destId="{E7FCE44C-8FEA-4167-9742-9B365242C4F3}" srcOrd="0" destOrd="0" presId="urn:microsoft.com/office/officeart/2018/2/layout/IconVerticalSolidList"/>
    <dgm:cxn modelId="{7E3A7381-AC6F-4D44-88D1-8239EAE883F5}" type="presOf" srcId="{4A6D086B-094A-4510-8F80-BF0E94FF70A8}" destId="{67C435CF-CBA4-44F7-A448-429DF1ECA6D6}" srcOrd="0" destOrd="0" presId="urn:microsoft.com/office/officeart/2018/2/layout/IconVerticalSolidList"/>
    <dgm:cxn modelId="{269DB59E-2635-4A7D-AFF4-FEB74FC262F6}" srcId="{138B20A0-903D-46EE-B84E-8DE14C8D0619}" destId="{D677EE50-31BE-410E-A99B-3B5EB6B8B52E}" srcOrd="2" destOrd="0" parTransId="{D53CDE3F-1C1F-4AE4-B6D1-CBA37C3687B8}" sibTransId="{4868CB04-C994-4A41-AFD2-A3BC22B49DE1}"/>
    <dgm:cxn modelId="{63E50CAE-9ECF-4180-BAE3-937360C1AD14}" type="presOf" srcId="{69E37FE8-D535-47C7-AF91-ABF5310FEAFE}" destId="{D7B0F32C-1260-45CF-BA7D-09285E2B5831}" srcOrd="0" destOrd="0" presId="urn:microsoft.com/office/officeart/2018/2/layout/IconVerticalSolidList"/>
    <dgm:cxn modelId="{AC8E63DB-97E7-4A5A-98B1-66927CC81B19}" srcId="{138B20A0-903D-46EE-B84E-8DE14C8D0619}" destId="{4A6D086B-094A-4510-8F80-BF0E94FF70A8}" srcOrd="1" destOrd="0" parTransId="{31046CAC-DC14-4CDF-B5B6-7958A27FAB74}" sibTransId="{877638C3-BE9F-4502-AD69-5261E02F54F2}"/>
    <dgm:cxn modelId="{C54DB886-9F33-40FE-8351-27254B407AD5}" type="presParOf" srcId="{E7FCE44C-8FEA-4167-9742-9B365242C4F3}" destId="{2E2A1DF8-2FCC-46EE-9A05-6E58E13EAAEF}" srcOrd="0" destOrd="0" presId="urn:microsoft.com/office/officeart/2018/2/layout/IconVerticalSolidList"/>
    <dgm:cxn modelId="{F8A31862-B1B2-42BF-9BE7-FA85FD371187}" type="presParOf" srcId="{2E2A1DF8-2FCC-46EE-9A05-6E58E13EAAEF}" destId="{59CA8DB4-D878-41E2-8602-C4FF235AC8A8}" srcOrd="0" destOrd="0" presId="urn:microsoft.com/office/officeart/2018/2/layout/IconVerticalSolidList"/>
    <dgm:cxn modelId="{4C020BA4-8F53-43D0-B135-464D2AC3D591}" type="presParOf" srcId="{2E2A1DF8-2FCC-46EE-9A05-6E58E13EAAEF}" destId="{ACF56122-AEE2-4968-B435-D3174BD00E5E}" srcOrd="1" destOrd="0" presId="urn:microsoft.com/office/officeart/2018/2/layout/IconVerticalSolidList"/>
    <dgm:cxn modelId="{8E9D282A-2F3B-4C90-ADBD-D57DF84EFE59}" type="presParOf" srcId="{2E2A1DF8-2FCC-46EE-9A05-6E58E13EAAEF}" destId="{281C5ABB-AA06-45D7-BF8E-81245F3131C6}" srcOrd="2" destOrd="0" presId="urn:microsoft.com/office/officeart/2018/2/layout/IconVerticalSolidList"/>
    <dgm:cxn modelId="{365143DA-B963-46B5-B3FF-5CD27ECF10FD}" type="presParOf" srcId="{2E2A1DF8-2FCC-46EE-9A05-6E58E13EAAEF}" destId="{D7B0F32C-1260-45CF-BA7D-09285E2B5831}" srcOrd="3" destOrd="0" presId="urn:microsoft.com/office/officeart/2018/2/layout/IconVerticalSolidList"/>
    <dgm:cxn modelId="{193C2936-9CD2-4938-BD06-64EDE72F4E6F}" type="presParOf" srcId="{E7FCE44C-8FEA-4167-9742-9B365242C4F3}" destId="{14BA34B7-DE54-4A75-AF9E-35C8AE5CC116}" srcOrd="1" destOrd="0" presId="urn:microsoft.com/office/officeart/2018/2/layout/IconVerticalSolidList"/>
    <dgm:cxn modelId="{EA933680-00CA-465B-A5C8-552919A34E34}" type="presParOf" srcId="{E7FCE44C-8FEA-4167-9742-9B365242C4F3}" destId="{8E438DD6-CCD2-4539-86DF-E2342D870DDA}" srcOrd="2" destOrd="0" presId="urn:microsoft.com/office/officeart/2018/2/layout/IconVerticalSolidList"/>
    <dgm:cxn modelId="{3AAFE53A-5871-4724-9C1E-8DC707522DFA}" type="presParOf" srcId="{8E438DD6-CCD2-4539-86DF-E2342D870DDA}" destId="{FA192580-F9D2-4890-B0C7-8EC0F97217F0}" srcOrd="0" destOrd="0" presId="urn:microsoft.com/office/officeart/2018/2/layout/IconVerticalSolidList"/>
    <dgm:cxn modelId="{52D0B035-B3DC-4B68-95C4-AABD79A764AC}" type="presParOf" srcId="{8E438DD6-CCD2-4539-86DF-E2342D870DDA}" destId="{9C6E071C-12E2-4F7E-ABCF-C2A405AAB2B3}" srcOrd="1" destOrd="0" presId="urn:microsoft.com/office/officeart/2018/2/layout/IconVerticalSolidList"/>
    <dgm:cxn modelId="{13929152-3EE5-418D-9CA2-A4B9AA3AF231}" type="presParOf" srcId="{8E438DD6-CCD2-4539-86DF-E2342D870DDA}" destId="{EA06491B-5675-4E55-9BE3-6CD6EE4643A4}" srcOrd="2" destOrd="0" presId="urn:microsoft.com/office/officeart/2018/2/layout/IconVerticalSolidList"/>
    <dgm:cxn modelId="{5832D6BC-D1A8-4557-AFD5-9129C8400432}" type="presParOf" srcId="{8E438DD6-CCD2-4539-86DF-E2342D870DDA}" destId="{67C435CF-CBA4-44F7-A448-429DF1ECA6D6}" srcOrd="3" destOrd="0" presId="urn:microsoft.com/office/officeart/2018/2/layout/IconVerticalSolidList"/>
    <dgm:cxn modelId="{AD33D907-DCF5-4CEA-84FD-8E67DD94E0EB}" type="presParOf" srcId="{E7FCE44C-8FEA-4167-9742-9B365242C4F3}" destId="{E75941A1-1368-4EF8-969F-226521380FF0}" srcOrd="3" destOrd="0" presId="urn:microsoft.com/office/officeart/2018/2/layout/IconVerticalSolidList"/>
    <dgm:cxn modelId="{42DF9308-8955-4B86-A85A-2394556814C6}" type="presParOf" srcId="{E7FCE44C-8FEA-4167-9742-9B365242C4F3}" destId="{C01779AE-FDD5-4962-9DEF-D629CDB8BDE6}" srcOrd="4" destOrd="0" presId="urn:microsoft.com/office/officeart/2018/2/layout/IconVerticalSolidList"/>
    <dgm:cxn modelId="{6B50DEB9-E3AE-4DC6-9647-1F67B2944C9F}" type="presParOf" srcId="{C01779AE-FDD5-4962-9DEF-D629CDB8BDE6}" destId="{7E38CC60-E5A5-4E77-8403-805840C7A745}" srcOrd="0" destOrd="0" presId="urn:microsoft.com/office/officeart/2018/2/layout/IconVerticalSolidList"/>
    <dgm:cxn modelId="{6C7EB914-6CA7-43E2-92A9-215E96186386}" type="presParOf" srcId="{C01779AE-FDD5-4962-9DEF-D629CDB8BDE6}" destId="{82F82D9D-32C8-4D2B-9E1B-9779FD37E583}" srcOrd="1" destOrd="0" presId="urn:microsoft.com/office/officeart/2018/2/layout/IconVerticalSolidList"/>
    <dgm:cxn modelId="{040F5CFC-81DF-431D-A47A-272D5DBF704B}" type="presParOf" srcId="{C01779AE-FDD5-4962-9DEF-D629CDB8BDE6}" destId="{432D5D2D-8BD1-4170-A795-BD1D5DA0A6DA}" srcOrd="2" destOrd="0" presId="urn:microsoft.com/office/officeart/2018/2/layout/IconVerticalSolidList"/>
    <dgm:cxn modelId="{4B4C4245-E822-4392-8CD4-D1B69D5E9B2F}" type="presParOf" srcId="{C01779AE-FDD5-4962-9DEF-D629CDB8BDE6}" destId="{A1674EEF-908E-47A3-8E53-27F151F677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BE2D7-E660-46F6-AA45-00B46F6E99D4}">
      <dsp:nvSpPr>
        <dsp:cNvPr id="0" name=""/>
        <dsp:cNvSpPr/>
      </dsp:nvSpPr>
      <dsp:spPr>
        <a:xfrm>
          <a:off x="0" y="421"/>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43DA3C8-BDD6-4665-9888-C27E2D19BBD3}">
      <dsp:nvSpPr>
        <dsp:cNvPr id="0" name=""/>
        <dsp:cNvSpPr/>
      </dsp:nvSpPr>
      <dsp:spPr>
        <a:xfrm>
          <a:off x="0" y="421"/>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1. Data Collection </a:t>
          </a:r>
          <a:endParaRPr lang="en-US" sz="1900" kern="1200" dirty="0"/>
        </a:p>
      </dsp:txBody>
      <dsp:txXfrm>
        <a:off x="0" y="421"/>
        <a:ext cx="9905999" cy="383728"/>
      </dsp:txXfrm>
    </dsp:sp>
    <dsp:sp modelId="{9EB69471-D4F6-4D87-94BF-B52E375E4C16}">
      <dsp:nvSpPr>
        <dsp:cNvPr id="0" name=""/>
        <dsp:cNvSpPr/>
      </dsp:nvSpPr>
      <dsp:spPr>
        <a:xfrm>
          <a:off x="0" y="384150"/>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97327C1-03C9-4506-803D-9C8B32D38635}">
      <dsp:nvSpPr>
        <dsp:cNvPr id="0" name=""/>
        <dsp:cNvSpPr/>
      </dsp:nvSpPr>
      <dsp:spPr>
        <a:xfrm>
          <a:off x="0" y="384150"/>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2. Data pre-processing</a:t>
          </a:r>
          <a:endParaRPr lang="en-US" sz="1900" kern="1200" dirty="0"/>
        </a:p>
      </dsp:txBody>
      <dsp:txXfrm>
        <a:off x="0" y="384150"/>
        <a:ext cx="9905999" cy="383728"/>
      </dsp:txXfrm>
    </dsp:sp>
    <dsp:sp modelId="{DFEFFE35-0D5C-4C62-BB1C-B1F7D6603599}">
      <dsp:nvSpPr>
        <dsp:cNvPr id="0" name=""/>
        <dsp:cNvSpPr/>
      </dsp:nvSpPr>
      <dsp:spPr>
        <a:xfrm>
          <a:off x="0" y="767878"/>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BEFB24D-1C84-44C0-ABE8-DDF650AFDAF9}">
      <dsp:nvSpPr>
        <dsp:cNvPr id="0" name=""/>
        <dsp:cNvSpPr/>
      </dsp:nvSpPr>
      <dsp:spPr>
        <a:xfrm>
          <a:off x="0" y="767878"/>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3. Feature engineering</a:t>
          </a:r>
          <a:endParaRPr lang="en-US" sz="1900" kern="1200" dirty="0"/>
        </a:p>
      </dsp:txBody>
      <dsp:txXfrm>
        <a:off x="0" y="767878"/>
        <a:ext cx="9905999" cy="383728"/>
      </dsp:txXfrm>
    </dsp:sp>
    <dsp:sp modelId="{D7F4E526-5F67-4645-90CC-E53F945B9888}">
      <dsp:nvSpPr>
        <dsp:cNvPr id="0" name=""/>
        <dsp:cNvSpPr/>
      </dsp:nvSpPr>
      <dsp:spPr>
        <a:xfrm>
          <a:off x="0" y="1151606"/>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3E1BDF2-ADF2-403A-8E9A-8CAF78115A81}">
      <dsp:nvSpPr>
        <dsp:cNvPr id="0" name=""/>
        <dsp:cNvSpPr/>
      </dsp:nvSpPr>
      <dsp:spPr>
        <a:xfrm>
          <a:off x="0" y="1151606"/>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4. Model Selection</a:t>
          </a:r>
          <a:endParaRPr lang="en-US" sz="1900" kern="1200"/>
        </a:p>
      </dsp:txBody>
      <dsp:txXfrm>
        <a:off x="0" y="1151606"/>
        <a:ext cx="9905999" cy="383728"/>
      </dsp:txXfrm>
    </dsp:sp>
    <dsp:sp modelId="{F79AD085-78F9-4D9B-B715-6F5C43ED415A}">
      <dsp:nvSpPr>
        <dsp:cNvPr id="0" name=""/>
        <dsp:cNvSpPr/>
      </dsp:nvSpPr>
      <dsp:spPr>
        <a:xfrm>
          <a:off x="0" y="1535335"/>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0B4E3E2-6FFE-4C5B-A094-724C5955A1B6}">
      <dsp:nvSpPr>
        <dsp:cNvPr id="0" name=""/>
        <dsp:cNvSpPr/>
      </dsp:nvSpPr>
      <dsp:spPr>
        <a:xfrm>
          <a:off x="0" y="1535335"/>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5. Model Training</a:t>
          </a:r>
          <a:endParaRPr lang="en-US" sz="1900" kern="1200"/>
        </a:p>
      </dsp:txBody>
      <dsp:txXfrm>
        <a:off x="0" y="1535335"/>
        <a:ext cx="9905999" cy="383728"/>
      </dsp:txXfrm>
    </dsp:sp>
    <dsp:sp modelId="{8F6D508E-4F5C-4B4C-B69C-3847C4A91B7B}">
      <dsp:nvSpPr>
        <dsp:cNvPr id="0" name=""/>
        <dsp:cNvSpPr/>
      </dsp:nvSpPr>
      <dsp:spPr>
        <a:xfrm>
          <a:off x="0" y="1919063"/>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E11760A-ED5D-4C41-805C-839EF56CE8BB}">
      <dsp:nvSpPr>
        <dsp:cNvPr id="0" name=""/>
        <dsp:cNvSpPr/>
      </dsp:nvSpPr>
      <dsp:spPr>
        <a:xfrm>
          <a:off x="0" y="1919063"/>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6. Model Evaluation</a:t>
          </a:r>
          <a:endParaRPr lang="en-US" sz="1900" kern="1200"/>
        </a:p>
      </dsp:txBody>
      <dsp:txXfrm>
        <a:off x="0" y="1919063"/>
        <a:ext cx="9905999" cy="383728"/>
      </dsp:txXfrm>
    </dsp:sp>
    <dsp:sp modelId="{E45F6B86-B2A5-472A-8430-2BB14CD43790}">
      <dsp:nvSpPr>
        <dsp:cNvPr id="0" name=""/>
        <dsp:cNvSpPr/>
      </dsp:nvSpPr>
      <dsp:spPr>
        <a:xfrm>
          <a:off x="0" y="2302792"/>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593932E-A606-437A-8E6D-DEF546DB4DC1}">
      <dsp:nvSpPr>
        <dsp:cNvPr id="0" name=""/>
        <dsp:cNvSpPr/>
      </dsp:nvSpPr>
      <dsp:spPr>
        <a:xfrm>
          <a:off x="0" y="2302792"/>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a:t>7. Hyperparameter tuning</a:t>
          </a:r>
          <a:endParaRPr lang="en-US" sz="1900" kern="1200"/>
        </a:p>
      </dsp:txBody>
      <dsp:txXfrm>
        <a:off x="0" y="2302792"/>
        <a:ext cx="9905999" cy="383728"/>
      </dsp:txXfrm>
    </dsp:sp>
    <dsp:sp modelId="{0E339F3F-D968-4E48-B022-6194B0B330D8}">
      <dsp:nvSpPr>
        <dsp:cNvPr id="0" name=""/>
        <dsp:cNvSpPr/>
      </dsp:nvSpPr>
      <dsp:spPr>
        <a:xfrm>
          <a:off x="0" y="2686520"/>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B7F4A8-5DAE-4A59-B457-1257E08EA8E0}">
      <dsp:nvSpPr>
        <dsp:cNvPr id="0" name=""/>
        <dsp:cNvSpPr/>
      </dsp:nvSpPr>
      <dsp:spPr>
        <a:xfrm>
          <a:off x="0" y="2686520"/>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8. Extraction of results</a:t>
          </a:r>
          <a:endParaRPr lang="en-US" sz="1900" kern="1200" dirty="0"/>
        </a:p>
      </dsp:txBody>
      <dsp:txXfrm>
        <a:off x="0" y="2686520"/>
        <a:ext cx="9905999" cy="383728"/>
      </dsp:txXfrm>
    </dsp:sp>
    <dsp:sp modelId="{3F2E95E2-6EBC-4285-9281-FF342159899B}">
      <dsp:nvSpPr>
        <dsp:cNvPr id="0" name=""/>
        <dsp:cNvSpPr/>
      </dsp:nvSpPr>
      <dsp:spPr>
        <a:xfrm>
          <a:off x="0" y="3070248"/>
          <a:ext cx="9905999"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16D0EE1-D9C9-444E-AD05-F8A725E498D5}">
      <dsp:nvSpPr>
        <dsp:cNvPr id="0" name=""/>
        <dsp:cNvSpPr/>
      </dsp:nvSpPr>
      <dsp:spPr>
        <a:xfrm>
          <a:off x="0" y="3070248"/>
          <a:ext cx="9905999" cy="38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kern="1200" dirty="0"/>
            <a:t>9. Visualizations Creation</a:t>
          </a:r>
          <a:endParaRPr lang="en-US" sz="1900" kern="1200" dirty="0"/>
        </a:p>
      </dsp:txBody>
      <dsp:txXfrm>
        <a:off x="0" y="3070248"/>
        <a:ext cx="9905999" cy="383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A8DB4-D878-41E2-8602-C4FF235AC8A8}">
      <dsp:nvSpPr>
        <dsp:cNvPr id="0" name=""/>
        <dsp:cNvSpPr/>
      </dsp:nvSpPr>
      <dsp:spPr>
        <a:xfrm>
          <a:off x="0" y="437"/>
          <a:ext cx="9905999" cy="10239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56122-AEE2-4968-B435-D3174BD00E5E}">
      <dsp:nvSpPr>
        <dsp:cNvPr id="0" name=""/>
        <dsp:cNvSpPr/>
      </dsp:nvSpPr>
      <dsp:spPr>
        <a:xfrm>
          <a:off x="309757" y="230835"/>
          <a:ext cx="563196" cy="563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B0F32C-1260-45CF-BA7D-09285E2B5831}">
      <dsp:nvSpPr>
        <dsp:cNvPr id="0" name=""/>
        <dsp:cNvSpPr/>
      </dsp:nvSpPr>
      <dsp:spPr>
        <a:xfrm>
          <a:off x="1182711" y="437"/>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a:t>The accuracy of the model depends on the quality and completeness of the input data. Any errors, missing data, or outliers in the data can affect the accuracy of the predictions.</a:t>
          </a:r>
        </a:p>
      </dsp:txBody>
      <dsp:txXfrm>
        <a:off x="1182711" y="437"/>
        <a:ext cx="8723287" cy="1023992"/>
      </dsp:txXfrm>
    </dsp:sp>
    <dsp:sp modelId="{FA192580-F9D2-4890-B0C7-8EC0F97217F0}">
      <dsp:nvSpPr>
        <dsp:cNvPr id="0" name=""/>
        <dsp:cNvSpPr/>
      </dsp:nvSpPr>
      <dsp:spPr>
        <a:xfrm>
          <a:off x="0" y="1280428"/>
          <a:ext cx="9905999" cy="10239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E071C-12E2-4F7E-ABCF-C2A405AAB2B3}">
      <dsp:nvSpPr>
        <dsp:cNvPr id="0" name=""/>
        <dsp:cNvSpPr/>
      </dsp:nvSpPr>
      <dsp:spPr>
        <a:xfrm>
          <a:off x="309757" y="1510826"/>
          <a:ext cx="563196" cy="563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C435CF-CBA4-44F7-A448-429DF1ECA6D6}">
      <dsp:nvSpPr>
        <dsp:cNvPr id="0" name=""/>
        <dsp:cNvSpPr/>
      </dsp:nvSpPr>
      <dsp:spPr>
        <a:xfrm>
          <a:off x="1182711" y="1280428"/>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a:t>The model assumes that the relationships and patterns observed in the historical data will continue, which may not always be the case.</a:t>
          </a:r>
        </a:p>
      </dsp:txBody>
      <dsp:txXfrm>
        <a:off x="1182711" y="1280428"/>
        <a:ext cx="8723287" cy="1023992"/>
      </dsp:txXfrm>
    </dsp:sp>
    <dsp:sp modelId="{7E38CC60-E5A5-4E77-8403-805840C7A745}">
      <dsp:nvSpPr>
        <dsp:cNvPr id="0" name=""/>
        <dsp:cNvSpPr/>
      </dsp:nvSpPr>
      <dsp:spPr>
        <a:xfrm>
          <a:off x="0" y="2560419"/>
          <a:ext cx="9905999" cy="10239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82D9D-32C8-4D2B-9E1B-9779FD37E583}">
      <dsp:nvSpPr>
        <dsp:cNvPr id="0" name=""/>
        <dsp:cNvSpPr/>
      </dsp:nvSpPr>
      <dsp:spPr>
        <a:xfrm>
          <a:off x="309757" y="2790817"/>
          <a:ext cx="563196" cy="563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674EEF-908E-47A3-8E53-27F151F677CB}">
      <dsp:nvSpPr>
        <dsp:cNvPr id="0" name=""/>
        <dsp:cNvSpPr/>
      </dsp:nvSpPr>
      <dsp:spPr>
        <a:xfrm>
          <a:off x="1182711" y="2560419"/>
          <a:ext cx="87232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933450">
            <a:lnSpc>
              <a:spcPct val="90000"/>
            </a:lnSpc>
            <a:spcBef>
              <a:spcPct val="0"/>
            </a:spcBef>
            <a:spcAft>
              <a:spcPct val="35000"/>
            </a:spcAft>
            <a:buNone/>
          </a:pPr>
          <a:r>
            <a:rPr lang="en-US" sz="2100" kern="1200"/>
            <a:t>The model assumes that external factors, such as economic growth, population changes, and technological advancements, will remain constant, which may not be the case.</a:t>
          </a:r>
        </a:p>
      </dsp:txBody>
      <dsp:txXfrm>
        <a:off x="1182711" y="2560419"/>
        <a:ext cx="8723287" cy="10239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4/4/2023</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www.investopedia.com/terms/a/autoregressive-integrated-moving-average-arima.asp#:~:text=An%20autoregressive%20integrated%20moving%20average%2C%20or%20ARIMA%2C%20is%20a%20statistical,values%20based%20on%20past%20values" TargetMode="External"/><Relationship Id="rId2" Type="http://schemas.openxmlformats.org/officeDocument/2006/relationships/hyperlink" Target="https://architecture2030.org/why-the-building-sector/#:~:text=The%20built%20environment%20generates%2040,for%20an%20additional%2013%25%20annually" TargetMode="External"/><Relationship Id="rId1" Type="http://schemas.openxmlformats.org/officeDocument/2006/relationships/slideLayout" Target="../slideLayouts/slideLayout2.xml"/><Relationship Id="rId6" Type="http://schemas.openxmlformats.org/officeDocument/2006/relationships/hyperlink" Target="https://link.springer.com/chapter/10.1007/978-3-319-20571-7_9" TargetMode="External"/><Relationship Id="rId5" Type="http://schemas.openxmlformats.org/officeDocument/2006/relationships/hyperlink" Target="https://ourworldindata.org/emissions-by-sector" TargetMode="External"/><Relationship Id="rId4" Type="http://schemas.openxmlformats.org/officeDocument/2006/relationships/hyperlink" Target="https://ourworldindata.org/co2-and-greenhouse-gas-emission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ourworldindata.org/co2-and-greenhouse-gas-emission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ourworldindata.org/emissions-by-secto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69348-CDEC-A53E-816B-55C40C564EB9}"/>
              </a:ext>
            </a:extLst>
          </p:cNvPr>
          <p:cNvPicPr>
            <a:picLocks noChangeAspect="1"/>
          </p:cNvPicPr>
          <p:nvPr/>
        </p:nvPicPr>
        <p:blipFill>
          <a:blip r:embed="rId2">
            <a:extLst>
              <a:ext uri="{28A0092B-C50C-407E-A947-70E740481C1C}">
                <a14:useLocalDpi xmlns:a14="http://schemas.microsoft.com/office/drawing/2010/main" val="0"/>
              </a:ext>
            </a:extLst>
          </a:blip>
          <a:srcRect t="5583" b="5583"/>
          <a:stretch/>
        </p:blipFill>
        <p:spPr>
          <a:xfrm>
            <a:off x="0" y="10"/>
            <a:ext cx="12192002" cy="6857990"/>
          </a:xfrm>
          <a:prstGeom prst="rect">
            <a:avLst/>
          </a:prstGeom>
        </p:spPr>
      </p:pic>
      <p:sp>
        <p:nvSpPr>
          <p:cNvPr id="2" name="Title 1">
            <a:extLst>
              <a:ext uri="{FF2B5EF4-FFF2-40B4-BE49-F238E27FC236}">
                <a16:creationId xmlns:a16="http://schemas.microsoft.com/office/drawing/2014/main" id="{494E3853-A14D-34AA-6309-8E79F7AE7BDA}"/>
              </a:ext>
            </a:extLst>
          </p:cNvPr>
          <p:cNvSpPr>
            <a:spLocks noGrp="1"/>
          </p:cNvSpPr>
          <p:nvPr>
            <p:ph type="ctrTitle"/>
          </p:nvPr>
        </p:nvSpPr>
        <p:spPr>
          <a:xfrm>
            <a:off x="6096000" y="647700"/>
            <a:ext cx="5448300" cy="3099547"/>
          </a:xfrm>
        </p:spPr>
        <p:txBody>
          <a:bodyPr vert="horz" lIns="91440" tIns="45720" rIns="91440" bIns="45720" rtlCol="0" anchor="t">
            <a:normAutofit/>
          </a:bodyPr>
          <a:lstStyle/>
          <a:p>
            <a:pPr algn="r"/>
            <a:r>
              <a:rPr lang="en-US" dirty="0">
                <a:highlight>
                  <a:srgbClr val="000000"/>
                </a:highlight>
              </a:rPr>
              <a:t>Project on Housing &amp; Climate Change</a:t>
            </a:r>
          </a:p>
        </p:txBody>
      </p:sp>
      <p:sp>
        <p:nvSpPr>
          <p:cNvPr id="3" name="Subtitle 2">
            <a:extLst>
              <a:ext uri="{FF2B5EF4-FFF2-40B4-BE49-F238E27FC236}">
                <a16:creationId xmlns:a16="http://schemas.microsoft.com/office/drawing/2014/main" id="{5A7501B3-ACA5-E0B4-1D10-4765F87B04ED}"/>
              </a:ext>
            </a:extLst>
          </p:cNvPr>
          <p:cNvSpPr>
            <a:spLocks noGrp="1"/>
          </p:cNvSpPr>
          <p:nvPr>
            <p:ph type="subTitle" idx="1"/>
          </p:nvPr>
        </p:nvSpPr>
        <p:spPr>
          <a:xfrm>
            <a:off x="6096001" y="5075227"/>
            <a:ext cx="5448300" cy="906473"/>
          </a:xfrm>
        </p:spPr>
        <p:txBody>
          <a:bodyPr vert="horz" lIns="91440" tIns="45720" rIns="91440" bIns="45720" rtlCol="0">
            <a:normAutofit fontScale="92500"/>
          </a:bodyPr>
          <a:lstStyle/>
          <a:p>
            <a:pPr algn="r"/>
            <a:r>
              <a:rPr lang="en-US" b="1" i="0" dirty="0">
                <a:solidFill>
                  <a:schemeClr val="bg1">
                    <a:lumMod val="95000"/>
                    <a:lumOff val="5000"/>
                  </a:schemeClr>
                </a:solidFill>
                <a:effectLst/>
                <a:highlight>
                  <a:srgbClr val="C0C0C0"/>
                </a:highlight>
                <a:latin typeface="Amasis MT Pro Black" panose="02040A04050005020304" pitchFamily="18" charset="0"/>
              </a:rPr>
              <a:t>From Home to Planet: Forecasting GHG Emissions Across Countries</a:t>
            </a:r>
          </a:p>
          <a:p>
            <a:pPr algn="r"/>
            <a:endParaRPr lang="en-US" dirty="0">
              <a:solidFill>
                <a:srgbClr val="FFFFFF"/>
              </a:solidFill>
            </a:endParaRPr>
          </a:p>
        </p:txBody>
      </p:sp>
      <p:sp>
        <p:nvSpPr>
          <p:cNvPr id="5" name="TextBox 4">
            <a:extLst>
              <a:ext uri="{FF2B5EF4-FFF2-40B4-BE49-F238E27FC236}">
                <a16:creationId xmlns:a16="http://schemas.microsoft.com/office/drawing/2014/main" id="{9E333320-3BEB-DEAD-C958-7E3AC5D2A8B6}"/>
              </a:ext>
            </a:extLst>
          </p:cNvPr>
          <p:cNvSpPr txBox="1"/>
          <p:nvPr/>
        </p:nvSpPr>
        <p:spPr>
          <a:xfrm>
            <a:off x="171060" y="5713154"/>
            <a:ext cx="3734013" cy="1077218"/>
          </a:xfrm>
          <a:prstGeom prst="rect">
            <a:avLst/>
          </a:prstGeom>
          <a:noFill/>
        </p:spPr>
        <p:txBody>
          <a:bodyPr wrap="square" rtlCol="0">
            <a:spAutoFit/>
          </a:bodyPr>
          <a:lstStyle/>
          <a:p>
            <a:pPr>
              <a:spcAft>
                <a:spcPts val="600"/>
              </a:spcAft>
            </a:pPr>
            <a:r>
              <a:rPr lang="en-CA" dirty="0">
                <a:solidFill>
                  <a:schemeClr val="bg2">
                    <a:lumMod val="90000"/>
                    <a:lumOff val="10000"/>
                  </a:schemeClr>
                </a:solidFill>
                <a:latin typeface="Amasis MT Pro Medium" panose="02040604050005020304" pitchFamily="18" charset="0"/>
              </a:rPr>
              <a:t>Team :</a:t>
            </a:r>
          </a:p>
          <a:p>
            <a:pPr>
              <a:spcAft>
                <a:spcPts val="600"/>
              </a:spcAft>
            </a:pPr>
            <a:r>
              <a:rPr lang="en-CA" dirty="0">
                <a:solidFill>
                  <a:schemeClr val="bg2">
                    <a:lumMod val="90000"/>
                    <a:lumOff val="10000"/>
                  </a:schemeClr>
                </a:solidFill>
                <a:latin typeface="Amasis MT Pro Medium" panose="02040604050005020304" pitchFamily="18" charset="0"/>
              </a:rPr>
              <a:t>Vitrag Doshi</a:t>
            </a:r>
          </a:p>
          <a:p>
            <a:pPr>
              <a:spcAft>
                <a:spcPts val="600"/>
              </a:spcAft>
            </a:pPr>
            <a:r>
              <a:rPr lang="en-CA" dirty="0">
                <a:solidFill>
                  <a:schemeClr val="bg2">
                    <a:lumMod val="90000"/>
                    <a:lumOff val="10000"/>
                  </a:schemeClr>
                </a:solidFill>
                <a:latin typeface="Amasis MT Pro Medium" panose="02040604050005020304" pitchFamily="18" charset="0"/>
              </a:rPr>
              <a:t>Rushik Parmar</a:t>
            </a:r>
          </a:p>
        </p:txBody>
      </p:sp>
      <p:sp>
        <p:nvSpPr>
          <p:cNvPr id="6" name="TextBox 5">
            <a:extLst>
              <a:ext uri="{FF2B5EF4-FFF2-40B4-BE49-F238E27FC236}">
                <a16:creationId xmlns:a16="http://schemas.microsoft.com/office/drawing/2014/main" id="{A2B20D15-175D-5C1B-80A1-FBB2830B80BC}"/>
              </a:ext>
            </a:extLst>
          </p:cNvPr>
          <p:cNvSpPr txBox="1"/>
          <p:nvPr/>
        </p:nvSpPr>
        <p:spPr>
          <a:xfrm>
            <a:off x="8286929" y="5981700"/>
            <a:ext cx="2528595" cy="400110"/>
          </a:xfrm>
          <a:prstGeom prst="rect">
            <a:avLst/>
          </a:prstGeom>
          <a:noFill/>
        </p:spPr>
        <p:txBody>
          <a:bodyPr wrap="square" rtlCol="0">
            <a:spAutoFit/>
          </a:bodyPr>
          <a:lstStyle/>
          <a:p>
            <a:r>
              <a:rPr lang="en-CA" sz="2000" b="1" dirty="0">
                <a:highlight>
                  <a:srgbClr val="000000"/>
                </a:highlight>
                <a:latin typeface="Arial Black" panose="020B0A04020102020204" pitchFamily="34" charset="0"/>
              </a:rPr>
              <a:t>Public Education</a:t>
            </a:r>
          </a:p>
        </p:txBody>
      </p:sp>
    </p:spTree>
    <p:extLst>
      <p:ext uri="{BB962C8B-B14F-4D97-AF65-F5344CB8AC3E}">
        <p14:creationId xmlns:p14="http://schemas.microsoft.com/office/powerpoint/2010/main" val="205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E443710-FEAE-16A6-6CE8-2AC4CF7F4D13}"/>
              </a:ext>
            </a:extLst>
          </p:cNvPr>
          <p:cNvSpPr>
            <a:spLocks noGrp="1"/>
          </p:cNvSpPr>
          <p:nvPr>
            <p:ph type="title"/>
          </p:nvPr>
        </p:nvSpPr>
        <p:spPr>
          <a:xfrm>
            <a:off x="1141411" y="748240"/>
            <a:ext cx="9906000" cy="1117073"/>
          </a:xfrm>
        </p:spPr>
        <p:txBody>
          <a:bodyPr>
            <a:normAutofit/>
          </a:bodyPr>
          <a:lstStyle/>
          <a:p>
            <a:pPr algn="ctr"/>
            <a:r>
              <a:rPr lang="en-US" sz="3700" b="0" i="0">
                <a:effectLst/>
                <a:latin typeface="Söhne"/>
              </a:rPr>
              <a:t>Improvements:</a:t>
            </a:r>
            <a:br>
              <a:rPr lang="en-US" sz="3700" b="0" i="0">
                <a:effectLst/>
                <a:latin typeface="Söhne"/>
              </a:rPr>
            </a:br>
            <a:endParaRPr lang="en-CA" sz="3700"/>
          </a:p>
        </p:txBody>
      </p:sp>
      <p:sp>
        <p:nvSpPr>
          <p:cNvPr id="3" name="Content Placeholder 2">
            <a:extLst>
              <a:ext uri="{FF2B5EF4-FFF2-40B4-BE49-F238E27FC236}">
                <a16:creationId xmlns:a16="http://schemas.microsoft.com/office/drawing/2014/main" id="{A8562DC5-90B6-6F78-98C1-B25F95F50BBD}"/>
              </a:ext>
            </a:extLst>
          </p:cNvPr>
          <p:cNvSpPr>
            <a:spLocks noGrp="1"/>
          </p:cNvSpPr>
          <p:nvPr>
            <p:ph idx="1"/>
          </p:nvPr>
        </p:nvSpPr>
        <p:spPr>
          <a:xfrm>
            <a:off x="1206500" y="2249487"/>
            <a:ext cx="9840911" cy="3541714"/>
          </a:xfrm>
        </p:spPr>
        <p:txBody>
          <a:bodyPr anchor="t">
            <a:normAutofit/>
          </a:bodyPr>
          <a:lstStyle/>
          <a:p>
            <a:pPr>
              <a:lnSpc>
                <a:spcPct val="110000"/>
              </a:lnSpc>
              <a:buFont typeface="Arial" panose="020B0604020202020204" pitchFamily="34" charset="0"/>
              <a:buChar char="•"/>
            </a:pPr>
            <a:r>
              <a:rPr lang="en-US" sz="2000" b="0" i="0" dirty="0">
                <a:effectLst/>
                <a:latin typeface="Söhne"/>
              </a:rPr>
              <a:t>The model can be improved by incorporating more comprehensive and accurate data, including data on energy consumption, building materials, and population growth.</a:t>
            </a:r>
          </a:p>
          <a:p>
            <a:pPr>
              <a:lnSpc>
                <a:spcPct val="110000"/>
              </a:lnSpc>
              <a:buFont typeface="Arial" panose="020B0604020202020204" pitchFamily="34" charset="0"/>
              <a:buChar char="•"/>
            </a:pPr>
            <a:r>
              <a:rPr lang="en-US" sz="2000" b="0" i="0" dirty="0">
                <a:effectLst/>
                <a:latin typeface="Söhne"/>
              </a:rPr>
              <a:t>The model can be adapted to include more complex variables, such as economic indicators and climate patterns, to better capture the underlying factors driving GHG emissions.</a:t>
            </a:r>
          </a:p>
          <a:p>
            <a:pPr>
              <a:lnSpc>
                <a:spcPct val="110000"/>
              </a:lnSpc>
              <a:buFont typeface="Arial" panose="020B0604020202020204" pitchFamily="34" charset="0"/>
              <a:buChar char="•"/>
            </a:pPr>
            <a:r>
              <a:rPr lang="en-US" sz="2000" b="0" i="0" dirty="0">
                <a:effectLst/>
                <a:latin typeface="Söhne"/>
              </a:rPr>
              <a:t>The model could be validated and tested against actual emissions data to improve its accuracy and identify any weaknesses or errors in the model.</a:t>
            </a:r>
          </a:p>
          <a:p>
            <a:pPr>
              <a:lnSpc>
                <a:spcPct val="110000"/>
              </a:lnSpc>
              <a:buFont typeface="Arial" panose="020B0604020202020204" pitchFamily="34" charset="0"/>
              <a:buChar char="•"/>
            </a:pPr>
            <a:r>
              <a:rPr lang="en-US" sz="2000" b="0" i="0" dirty="0">
                <a:effectLst/>
                <a:latin typeface="Söhne"/>
              </a:rPr>
              <a:t>The model could be further developed to account for regional differences in building practices, energy sources, and climate conditions.</a:t>
            </a:r>
          </a:p>
          <a:p>
            <a:pPr>
              <a:lnSpc>
                <a:spcPct val="110000"/>
              </a:lnSpc>
            </a:pPr>
            <a:endParaRPr lang="en-CA" sz="2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3769267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BAA7-DCC6-8258-BFA1-9C9242AEB19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DC2AFEFF-E661-381C-8EFC-98DECC967C26}"/>
              </a:ext>
            </a:extLst>
          </p:cNvPr>
          <p:cNvSpPr>
            <a:spLocks noGrp="1"/>
          </p:cNvSpPr>
          <p:nvPr>
            <p:ph idx="1"/>
          </p:nvPr>
        </p:nvSpPr>
        <p:spPr/>
        <p:txBody>
          <a:bodyPr>
            <a:normAutofit fontScale="85000" lnSpcReduction="20000"/>
          </a:bodyPr>
          <a:lstStyle/>
          <a:p>
            <a:r>
              <a:rPr lang="en-US" dirty="0"/>
              <a:t>In conclusion, we have seen how the housing sector contributes significantly to global GHG emissions, and the importance of forecasting these emissions in order to inform climate action plans and reduce our impact on the environment. Using the ARIMA model and data collected from past years, we were able to forecast GHG emissions from the housing sector across countries up to 2042 and visualize our predictions in a way that can inform policy decisions.</a:t>
            </a:r>
          </a:p>
          <a:p>
            <a:endParaRPr lang="en-US" dirty="0"/>
          </a:p>
          <a:p>
            <a:r>
              <a:rPr lang="en-US" dirty="0"/>
              <a:t>As we move forward, it is essential that we continue to work towards reducing GHG emissions from the housing sector and other sources. Everyone can make a difference in their own lives by making small changes, such as reducing energy consumption and waste, choosing sustainable building materials, and advocating for policies that support a sustainable future.</a:t>
            </a:r>
            <a:endParaRPr lang="en-CA" dirty="0"/>
          </a:p>
        </p:txBody>
      </p:sp>
    </p:spTree>
    <p:extLst>
      <p:ext uri="{BB962C8B-B14F-4D97-AF65-F5344CB8AC3E}">
        <p14:creationId xmlns:p14="http://schemas.microsoft.com/office/powerpoint/2010/main" val="61296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E682-E352-F3BA-2F32-91F9CDAC8DAE}"/>
              </a:ext>
            </a:extLst>
          </p:cNvPr>
          <p:cNvSpPr>
            <a:spLocks noGrp="1"/>
          </p:cNvSpPr>
          <p:nvPr>
            <p:ph type="title"/>
          </p:nvPr>
        </p:nvSpPr>
        <p:spPr/>
        <p:txBody>
          <a:bodyPr/>
          <a:lstStyle/>
          <a:p>
            <a:r>
              <a:rPr lang="en-CA" dirty="0"/>
              <a:t>Recommendation</a:t>
            </a:r>
          </a:p>
        </p:txBody>
      </p:sp>
      <p:sp>
        <p:nvSpPr>
          <p:cNvPr id="3" name="Content Placeholder 2">
            <a:extLst>
              <a:ext uri="{FF2B5EF4-FFF2-40B4-BE49-F238E27FC236}">
                <a16:creationId xmlns:a16="http://schemas.microsoft.com/office/drawing/2014/main" id="{0371903F-D8A5-948D-0600-65B256C71F66}"/>
              </a:ext>
            </a:extLst>
          </p:cNvPr>
          <p:cNvSpPr>
            <a:spLocks noGrp="1"/>
          </p:cNvSpPr>
          <p:nvPr>
            <p:ph idx="1"/>
          </p:nvPr>
        </p:nvSpPr>
        <p:spPr>
          <a:xfrm>
            <a:off x="1143000" y="2240156"/>
            <a:ext cx="9905999" cy="3541714"/>
          </a:xfrm>
        </p:spPr>
        <p:txBody>
          <a:bodyPr>
            <a:normAutofit fontScale="77500" lnSpcReduction="20000"/>
          </a:bodyPr>
          <a:lstStyle/>
          <a:p>
            <a:pPr algn="l">
              <a:buFont typeface="+mj-lt"/>
              <a:buAutoNum type="arabicPeriod"/>
            </a:pPr>
            <a:r>
              <a:rPr lang="en-US" b="0" i="0" dirty="0">
                <a:solidFill>
                  <a:srgbClr val="D1D5DB"/>
                </a:solidFill>
                <a:effectLst/>
                <a:latin typeface="Söhne"/>
              </a:rPr>
              <a:t>Implement building codes and standards that require new and existing buildings to be more energy-efficient and to use renewable energy sources.</a:t>
            </a:r>
          </a:p>
          <a:p>
            <a:pPr algn="l">
              <a:buFont typeface="+mj-lt"/>
              <a:buAutoNum type="arabicPeriod"/>
            </a:pPr>
            <a:r>
              <a:rPr lang="en-US" b="0" i="0" dirty="0">
                <a:solidFill>
                  <a:srgbClr val="D1D5DB"/>
                </a:solidFill>
                <a:effectLst/>
                <a:latin typeface="Söhne"/>
              </a:rPr>
              <a:t>Offer financial incentives such as tax credits, grants or subsidies to households that invest in energy-efficient appliances, solar panels or other renewable energy technologies.</a:t>
            </a:r>
          </a:p>
          <a:p>
            <a:pPr algn="l">
              <a:buFont typeface="+mj-lt"/>
              <a:buAutoNum type="arabicPeriod"/>
            </a:pPr>
            <a:r>
              <a:rPr lang="en-US" b="0" i="0" dirty="0">
                <a:solidFill>
                  <a:srgbClr val="D1D5DB"/>
                </a:solidFill>
                <a:effectLst/>
                <a:latin typeface="Söhne"/>
              </a:rPr>
              <a:t>Set mandatory emissions reduction targets for the housing sector and require households to report their energy consumption and emissions.</a:t>
            </a:r>
          </a:p>
          <a:p>
            <a:pPr algn="l">
              <a:buFont typeface="+mj-lt"/>
              <a:buAutoNum type="arabicPeriod"/>
            </a:pPr>
            <a:r>
              <a:rPr lang="en-US" b="0" i="0" dirty="0">
                <a:solidFill>
                  <a:srgbClr val="D1D5DB"/>
                </a:solidFill>
                <a:effectLst/>
                <a:latin typeface="Söhne"/>
              </a:rPr>
              <a:t>Encourage sustainable transportation options such as electric vehicles, bike lanes, and public transportation.</a:t>
            </a:r>
          </a:p>
          <a:p>
            <a:pPr algn="l">
              <a:buFont typeface="+mj-lt"/>
              <a:buAutoNum type="arabicPeriod"/>
            </a:pPr>
            <a:r>
              <a:rPr lang="en-US" b="0" i="0" dirty="0">
                <a:solidFill>
                  <a:srgbClr val="D1D5DB"/>
                </a:solidFill>
                <a:effectLst/>
                <a:latin typeface="Söhne"/>
              </a:rPr>
              <a:t>Increase public awareness through education campaigns and outreach programs to encourage households to adopt sustainable practices and reduce their energy consumption.</a:t>
            </a:r>
          </a:p>
          <a:p>
            <a:endParaRPr lang="en-CA" dirty="0"/>
          </a:p>
        </p:txBody>
      </p:sp>
    </p:spTree>
    <p:extLst>
      <p:ext uri="{BB962C8B-B14F-4D97-AF65-F5344CB8AC3E}">
        <p14:creationId xmlns:p14="http://schemas.microsoft.com/office/powerpoint/2010/main" val="311919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B7912CD6-CDAC-12D2-D81F-B53090D56342}"/>
              </a:ext>
            </a:extLst>
          </p:cNvPr>
          <p:cNvSpPr>
            <a:spLocks noGrp="1"/>
          </p:cNvSpPr>
          <p:nvPr>
            <p:ph type="title"/>
          </p:nvPr>
        </p:nvSpPr>
        <p:spPr>
          <a:xfrm>
            <a:off x="7962519" y="618518"/>
            <a:ext cx="3084891" cy="1478570"/>
          </a:xfrm>
        </p:spPr>
        <p:txBody>
          <a:bodyPr>
            <a:normAutofit/>
          </a:bodyPr>
          <a:lstStyle/>
          <a:p>
            <a:r>
              <a:rPr lang="en-CA" sz="3200"/>
              <a:t>OUR KEY Wins </a:t>
            </a:r>
          </a:p>
        </p:txBody>
      </p:sp>
      <p:pic>
        <p:nvPicPr>
          <p:cNvPr id="5" name="Picture 4" descr="Working space background">
            <a:extLst>
              <a:ext uri="{FF2B5EF4-FFF2-40B4-BE49-F238E27FC236}">
                <a16:creationId xmlns:a16="http://schemas.microsoft.com/office/drawing/2014/main" id="{F010D338-1FF8-6622-0A43-53F0EE6FCD45}"/>
              </a:ext>
            </a:extLst>
          </p:cNvPr>
          <p:cNvPicPr>
            <a:picLocks noChangeAspect="1"/>
          </p:cNvPicPr>
          <p:nvPr/>
        </p:nvPicPr>
        <p:blipFill rotWithShape="1">
          <a:blip r:embed="rId4"/>
          <a:srcRect l="26432" r="-1"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9AC87378-4C0D-9893-EC10-B76FA8CE87A6}"/>
              </a:ext>
            </a:extLst>
          </p:cNvPr>
          <p:cNvSpPr>
            <a:spLocks noGrp="1"/>
          </p:cNvSpPr>
          <p:nvPr>
            <p:ph idx="1"/>
          </p:nvPr>
        </p:nvSpPr>
        <p:spPr>
          <a:xfrm>
            <a:off x="7962519" y="2249487"/>
            <a:ext cx="3084892" cy="3541714"/>
          </a:xfrm>
        </p:spPr>
        <p:txBody>
          <a:bodyPr>
            <a:normAutofit/>
          </a:bodyPr>
          <a:lstStyle/>
          <a:p>
            <a:pPr>
              <a:lnSpc>
                <a:spcPct val="110000"/>
              </a:lnSpc>
            </a:pPr>
            <a:r>
              <a:rPr lang="en-CA" sz="1800"/>
              <a:t>Developed valuable skills – Collaborated within our team, Communication, Team-work, Technical Skills, Problem Solving. </a:t>
            </a:r>
          </a:p>
          <a:p>
            <a:pPr>
              <a:lnSpc>
                <a:spcPct val="110000"/>
              </a:lnSpc>
            </a:pPr>
            <a:r>
              <a:rPr lang="en-CA" sz="1800"/>
              <a:t>Got to study and gain knowledge and insights towards GHG emissions, Global warming, Climate Change and Global positions on the issue. </a:t>
            </a:r>
          </a:p>
        </p:txBody>
      </p:sp>
    </p:spTree>
    <p:extLst>
      <p:ext uri="{BB962C8B-B14F-4D97-AF65-F5344CB8AC3E}">
        <p14:creationId xmlns:p14="http://schemas.microsoft.com/office/powerpoint/2010/main" val="217557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8059-67AB-6AB8-1557-7DE433BCCCB3}"/>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F5F7E7A0-A96B-E64A-DAAE-AAD2C8C44DD9}"/>
              </a:ext>
            </a:extLst>
          </p:cNvPr>
          <p:cNvSpPr>
            <a:spLocks noGrp="1"/>
          </p:cNvSpPr>
          <p:nvPr>
            <p:ph idx="1"/>
          </p:nvPr>
        </p:nvSpPr>
        <p:spPr>
          <a:xfrm>
            <a:off x="1141412" y="2249486"/>
            <a:ext cx="9905999" cy="3989995"/>
          </a:xfrm>
        </p:spPr>
        <p:txBody>
          <a:bodyPr>
            <a:normAutofit fontScale="62500" lnSpcReduction="20000"/>
          </a:bodyPr>
          <a:lstStyle/>
          <a:p>
            <a:r>
              <a:rPr lang="en-US" dirty="0"/>
              <a:t>Why the built environment? Architecture 2030. (n.d.). Retrieved April 4, 2023, from </a:t>
            </a:r>
            <a:r>
              <a:rPr lang="en-US" dirty="0">
                <a:hlinkClick r:id="rId2"/>
              </a:rPr>
              <a:t>https://architecture2030.org/why-the-building-sector/#:~:text=The%20built%20environment%20generates%2040,for%20an%20additional%2013%25%20annually</a:t>
            </a:r>
            <a:r>
              <a:rPr lang="en-US" dirty="0"/>
              <a:t> </a:t>
            </a:r>
          </a:p>
          <a:p>
            <a:r>
              <a:rPr lang="en-US" dirty="0">
                <a:effectLst/>
              </a:rPr>
              <a:t>Hayes, A. (2023, January 5). </a:t>
            </a:r>
            <a:r>
              <a:rPr lang="en-US" i="1" dirty="0">
                <a:effectLst/>
              </a:rPr>
              <a:t>Autoregressive integrated moving average (ARIMA) prediction model</a:t>
            </a:r>
            <a:r>
              <a:rPr lang="en-US" dirty="0">
                <a:effectLst/>
              </a:rPr>
              <a:t>. Investopedia. Retrieved April 4, 2023, from </a:t>
            </a:r>
            <a:r>
              <a:rPr lang="en-US" dirty="0">
                <a:effectLst/>
                <a:hlinkClick r:id="rId3"/>
              </a:rPr>
              <a:t>https://www.investopedia.com/terms/a/autoregressive-integrated-moving-average-arima.asp#:~:text=An%20autoregressive%20integrated%20moving%20average%2C%20or%20ARIMA%2C%20is%20a%20statistical,values%20based%20on%20past%20values</a:t>
            </a:r>
            <a:r>
              <a:rPr lang="en-US" dirty="0">
                <a:effectLst/>
              </a:rPr>
              <a:t> </a:t>
            </a:r>
          </a:p>
          <a:p>
            <a:r>
              <a:rPr lang="en-US" dirty="0">
                <a:effectLst/>
              </a:rPr>
              <a:t>Ritchie, H., </a:t>
            </a:r>
            <a:r>
              <a:rPr lang="en-US" dirty="0" err="1">
                <a:effectLst/>
              </a:rPr>
              <a:t>Roser</a:t>
            </a:r>
            <a:r>
              <a:rPr lang="en-US" dirty="0">
                <a:effectLst/>
              </a:rPr>
              <a:t>, M., &amp; Rosado, P. (2020, May 11). </a:t>
            </a:r>
            <a:r>
              <a:rPr lang="en-US" i="1" dirty="0">
                <a:effectLst/>
              </a:rPr>
              <a:t>CO₂ and greenhouse gas emissions</a:t>
            </a:r>
            <a:r>
              <a:rPr lang="en-US" dirty="0">
                <a:effectLst/>
              </a:rPr>
              <a:t>. Our World in Data. Retrieved April 4, 2023, from </a:t>
            </a:r>
            <a:r>
              <a:rPr lang="en-US" dirty="0">
                <a:effectLst/>
                <a:hlinkClick r:id="rId4"/>
              </a:rPr>
              <a:t>https://ourworldindata.org/co2-and-greenhouse-gas-emissions</a:t>
            </a:r>
            <a:r>
              <a:rPr lang="en-US" dirty="0">
                <a:effectLst/>
              </a:rPr>
              <a:t> </a:t>
            </a:r>
          </a:p>
          <a:p>
            <a:r>
              <a:rPr lang="en-US" dirty="0">
                <a:effectLst/>
              </a:rPr>
              <a:t> Ritchie, H., </a:t>
            </a:r>
            <a:r>
              <a:rPr lang="en-US" dirty="0" err="1">
                <a:effectLst/>
              </a:rPr>
              <a:t>Roser</a:t>
            </a:r>
            <a:r>
              <a:rPr lang="en-US" dirty="0">
                <a:effectLst/>
              </a:rPr>
              <a:t>, M., &amp; Rosado, P. (2020, May 11). </a:t>
            </a:r>
            <a:r>
              <a:rPr lang="en-US" i="1" dirty="0">
                <a:effectLst/>
              </a:rPr>
              <a:t>Emissions by sector</a:t>
            </a:r>
            <a:r>
              <a:rPr lang="en-US" dirty="0">
                <a:effectLst/>
              </a:rPr>
              <a:t>. Our World in Data. Retrieved April 4, 2023, from </a:t>
            </a:r>
            <a:r>
              <a:rPr lang="en-US" dirty="0">
                <a:effectLst/>
                <a:hlinkClick r:id="rId5"/>
              </a:rPr>
              <a:t>https://ourworldindata.org/emissions-by-sector</a:t>
            </a:r>
            <a:r>
              <a:rPr lang="en-US" dirty="0">
                <a:effectLst/>
              </a:rPr>
              <a:t>  </a:t>
            </a:r>
          </a:p>
          <a:p>
            <a:r>
              <a:rPr lang="en-US" dirty="0" err="1">
                <a:effectLst/>
              </a:rPr>
              <a:t>Druckman</a:t>
            </a:r>
            <a:r>
              <a:rPr lang="en-US" dirty="0">
                <a:effectLst/>
              </a:rPr>
              <a:t>, A., &amp; Jackson, T. (1970, January 1). </a:t>
            </a:r>
            <a:r>
              <a:rPr lang="en-US" i="1" dirty="0">
                <a:effectLst/>
              </a:rPr>
              <a:t>Understanding households as drivers of carbon emissions</a:t>
            </a:r>
            <a:r>
              <a:rPr lang="en-US" dirty="0">
                <a:effectLst/>
              </a:rPr>
              <a:t>. SpringerLink. Retrieved April 4, 2023, from </a:t>
            </a:r>
            <a:r>
              <a:rPr lang="en-US" dirty="0">
                <a:effectLst/>
                <a:hlinkClick r:id="rId6"/>
              </a:rPr>
              <a:t>https://link.springer.com/chapter/10.1007/978-3-319-20571-7_9</a:t>
            </a:r>
            <a:r>
              <a:rPr lang="en-US" dirty="0">
                <a:effectLst/>
              </a:rPr>
              <a:t>  </a:t>
            </a:r>
          </a:p>
          <a:p>
            <a:endParaRPr lang="en-US" dirty="0">
              <a:effectLst/>
            </a:endParaRPr>
          </a:p>
          <a:p>
            <a:endParaRPr lang="en-US" dirty="0">
              <a:effectLst/>
            </a:endParaRPr>
          </a:p>
          <a:p>
            <a:endParaRPr lang="en-CA" dirty="0"/>
          </a:p>
        </p:txBody>
      </p:sp>
    </p:spTree>
    <p:extLst>
      <p:ext uri="{BB962C8B-B14F-4D97-AF65-F5344CB8AC3E}">
        <p14:creationId xmlns:p14="http://schemas.microsoft.com/office/powerpoint/2010/main" val="176859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4C29FF5B-7031-6390-6BAB-2C0ED513E237}"/>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Thank you</a:t>
            </a:r>
          </a:p>
        </p:txBody>
      </p:sp>
      <p:sp>
        <p:nvSpPr>
          <p:cNvPr id="3" name="Content Placeholder 2">
            <a:extLst>
              <a:ext uri="{FF2B5EF4-FFF2-40B4-BE49-F238E27FC236}">
                <a16:creationId xmlns:a16="http://schemas.microsoft.com/office/drawing/2014/main" id="{AED92326-7649-106F-7A1E-816CC44F5942}"/>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a:solidFill>
                  <a:schemeClr val="bg2"/>
                </a:solidFill>
              </a:rPr>
              <a:t>We look forward to your questions</a:t>
            </a:r>
          </a:p>
        </p:txBody>
      </p:sp>
    </p:spTree>
    <p:extLst>
      <p:ext uri="{BB962C8B-B14F-4D97-AF65-F5344CB8AC3E}">
        <p14:creationId xmlns:p14="http://schemas.microsoft.com/office/powerpoint/2010/main" val="28310557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Thermal power station">
            <a:extLst>
              <a:ext uri="{FF2B5EF4-FFF2-40B4-BE49-F238E27FC236}">
                <a16:creationId xmlns:a16="http://schemas.microsoft.com/office/drawing/2014/main" id="{1B510E1A-C86B-5320-365D-E5C3306EA65C}"/>
              </a:ext>
            </a:extLst>
          </p:cNvPr>
          <p:cNvPicPr>
            <a:picLocks noChangeAspect="1"/>
          </p:cNvPicPr>
          <p:nvPr/>
        </p:nvPicPr>
        <p:blipFill rotWithShape="1">
          <a:blip r:embed="rId4">
            <a:alphaModFix/>
          </a:blip>
          <a:srcRect t="24978"/>
          <a:stretch/>
        </p:blipFill>
        <p:spPr>
          <a:xfrm>
            <a:off x="3611" y="10"/>
            <a:ext cx="12188389" cy="6857990"/>
          </a:xfrm>
          <a:prstGeom prst="rect">
            <a:avLst/>
          </a:prstGeom>
        </p:spPr>
      </p:pic>
      <p:grpSp>
        <p:nvGrpSpPr>
          <p:cNvPr id="76" name="Group 75">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7"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8"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9"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0"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1"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2"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3"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4"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5"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6"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7"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0" name="Group 7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8"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89"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0"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1"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1" name="Group 80">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2"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3"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4"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6"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7"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1649BB77-46CD-7D40-ADBB-FE59C2627B5B}"/>
              </a:ext>
            </a:extLst>
          </p:cNvPr>
          <p:cNvSpPr>
            <a:spLocks noGrp="1"/>
          </p:cNvSpPr>
          <p:nvPr>
            <p:ph type="title"/>
          </p:nvPr>
        </p:nvSpPr>
        <p:spPr>
          <a:xfrm>
            <a:off x="1143001" y="1007533"/>
            <a:ext cx="9905998" cy="1092200"/>
          </a:xfrm>
        </p:spPr>
        <p:txBody>
          <a:bodyPr>
            <a:normAutofit/>
          </a:bodyPr>
          <a:lstStyle/>
          <a:p>
            <a:pPr algn="ctr"/>
            <a:r>
              <a:rPr lang="en-CA" dirty="0"/>
              <a:t>GHG Emissions &amp; effects</a:t>
            </a:r>
            <a:endParaRPr lang="en-CA"/>
          </a:p>
        </p:txBody>
      </p:sp>
      <p:sp>
        <p:nvSpPr>
          <p:cNvPr id="3" name="Content Placeholder 2">
            <a:extLst>
              <a:ext uri="{FF2B5EF4-FFF2-40B4-BE49-F238E27FC236}">
                <a16:creationId xmlns:a16="http://schemas.microsoft.com/office/drawing/2014/main" id="{2E5E0604-4E0D-F20A-BE82-C335D410B185}"/>
              </a:ext>
            </a:extLst>
          </p:cNvPr>
          <p:cNvSpPr>
            <a:spLocks noGrp="1"/>
          </p:cNvSpPr>
          <p:nvPr>
            <p:ph idx="1"/>
          </p:nvPr>
        </p:nvSpPr>
        <p:spPr>
          <a:xfrm>
            <a:off x="1143001" y="2252134"/>
            <a:ext cx="9905999" cy="3454399"/>
          </a:xfrm>
        </p:spPr>
        <p:txBody>
          <a:bodyPr anchor="ctr">
            <a:normAutofit/>
          </a:bodyPr>
          <a:lstStyle/>
          <a:p>
            <a:pPr>
              <a:lnSpc>
                <a:spcPct val="110000"/>
              </a:lnSpc>
            </a:pPr>
            <a:r>
              <a:rPr lang="en-US" sz="1400"/>
              <a:t>Greenhouse gas (GHG) emissions trap heat in the Earth's atmosphere and contribute to climate change.</a:t>
            </a:r>
          </a:p>
          <a:p>
            <a:pPr>
              <a:lnSpc>
                <a:spcPct val="110000"/>
              </a:lnSpc>
            </a:pPr>
            <a:r>
              <a:rPr lang="en-US" sz="1400"/>
              <a:t>The most common GHGs are carbon dioxide (CO2), methane (CH4), and nitrous oxide (N2O).</a:t>
            </a:r>
          </a:p>
          <a:p>
            <a:pPr>
              <a:lnSpc>
                <a:spcPct val="110000"/>
              </a:lnSpc>
            </a:pPr>
            <a:r>
              <a:rPr lang="en-US" sz="1400"/>
              <a:t>Human activities, such as burning fossil fuels for energy and transportation, agriculture and land use changes,, industrial processes and household activities have significantly increased the amount of GHGs in the atmosphere.</a:t>
            </a:r>
          </a:p>
          <a:p>
            <a:pPr>
              <a:lnSpc>
                <a:spcPct val="110000"/>
              </a:lnSpc>
            </a:pPr>
            <a:r>
              <a:rPr lang="en-US" sz="1400"/>
              <a:t>As GHGs accumulate, they trap more heat from the sun, leading to a gradual increase in the Earth's temperature.</a:t>
            </a:r>
          </a:p>
          <a:p>
            <a:pPr>
              <a:lnSpc>
                <a:spcPct val="110000"/>
              </a:lnSpc>
            </a:pPr>
            <a:r>
              <a:rPr lang="en-US" sz="1400"/>
              <a:t>This phenomenon, known as global warming, has numerous negative effects on the environment, including rising sea levels, more frequent and severe weather events, and altered ecosystems.</a:t>
            </a:r>
          </a:p>
          <a:p>
            <a:pPr>
              <a:lnSpc>
                <a:spcPct val="110000"/>
              </a:lnSpc>
            </a:pPr>
            <a:r>
              <a:rPr lang="en-US" sz="1400"/>
              <a:t>Climate change, which is the long-term effect of increased GHG emissions, can have serious impacts on human health and the economy, and can lead to food and water shortages, displacement of communities, and loss of biodiversity.</a:t>
            </a:r>
          </a:p>
          <a:p>
            <a:pPr>
              <a:lnSpc>
                <a:spcPct val="110000"/>
              </a:lnSpc>
            </a:pPr>
            <a:r>
              <a:rPr lang="en-US" sz="1400"/>
              <a:t>Reducing GHG emissions is essential to mitigating the effects of climate change and ensuring a sustainable future for ourselves and future generations.</a:t>
            </a:r>
            <a:endParaRPr lang="en-CA" sz="1400"/>
          </a:p>
          <a:p>
            <a:pPr>
              <a:lnSpc>
                <a:spcPct val="110000"/>
              </a:lnSpc>
            </a:pPr>
            <a:endParaRPr lang="en-CA" sz="1400"/>
          </a:p>
        </p:txBody>
      </p:sp>
    </p:spTree>
    <p:extLst>
      <p:ext uri="{BB962C8B-B14F-4D97-AF65-F5344CB8AC3E}">
        <p14:creationId xmlns:p14="http://schemas.microsoft.com/office/powerpoint/2010/main" val="357985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C41C22F-59A8-7510-0B18-F27D36CDAA31}"/>
              </a:ext>
            </a:extLst>
          </p:cNvPr>
          <p:cNvSpPr>
            <a:spLocks noGrp="1"/>
          </p:cNvSpPr>
          <p:nvPr>
            <p:ph type="title"/>
          </p:nvPr>
        </p:nvSpPr>
        <p:spPr>
          <a:xfrm>
            <a:off x="5128643" y="618518"/>
            <a:ext cx="6188402" cy="1478570"/>
          </a:xfrm>
        </p:spPr>
        <p:txBody>
          <a:bodyPr>
            <a:normAutofit/>
          </a:bodyPr>
          <a:lstStyle/>
          <a:p>
            <a:r>
              <a:rPr lang="en-CA">
                <a:solidFill>
                  <a:srgbClr val="FFFFFF"/>
                </a:solidFill>
              </a:rPr>
              <a:t>GHG Emissions From Housing</a:t>
            </a: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ity">
            <a:extLst>
              <a:ext uri="{FF2B5EF4-FFF2-40B4-BE49-F238E27FC236}">
                <a16:creationId xmlns:a16="http://schemas.microsoft.com/office/drawing/2014/main" id="{CF87C574-F927-51B4-8812-F75C2AC54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6617" y="1836950"/>
            <a:ext cx="3178638" cy="3178638"/>
          </a:xfrm>
          <a:prstGeom prst="rect">
            <a:avLst/>
          </a:prstGeom>
        </p:spPr>
      </p:pic>
      <p:sp>
        <p:nvSpPr>
          <p:cNvPr id="3" name="Content Placeholder 2">
            <a:extLst>
              <a:ext uri="{FF2B5EF4-FFF2-40B4-BE49-F238E27FC236}">
                <a16:creationId xmlns:a16="http://schemas.microsoft.com/office/drawing/2014/main" id="{3067E62A-E80B-2FAA-C62B-49D19939E121}"/>
              </a:ext>
            </a:extLst>
          </p:cNvPr>
          <p:cNvSpPr>
            <a:spLocks noGrp="1"/>
          </p:cNvSpPr>
          <p:nvPr>
            <p:ph idx="1"/>
          </p:nvPr>
        </p:nvSpPr>
        <p:spPr>
          <a:xfrm>
            <a:off x="5128643" y="2249487"/>
            <a:ext cx="6188402" cy="3541714"/>
          </a:xfrm>
        </p:spPr>
        <p:txBody>
          <a:bodyPr>
            <a:normAutofit/>
          </a:bodyPr>
          <a:lstStyle/>
          <a:p>
            <a:pPr>
              <a:lnSpc>
                <a:spcPct val="110000"/>
              </a:lnSpc>
            </a:pPr>
            <a:r>
              <a:rPr lang="en-US" sz="1900">
                <a:solidFill>
                  <a:srgbClr val="FFFFFF"/>
                </a:solidFill>
              </a:rPr>
              <a:t>The housing sector is a significant contributor to greenhouse gas (GHG) emissions. Buildings, including homes, account for around 40% of global energy-related GHG emissions. The main sources of GHG emissions from housing are:</a:t>
            </a:r>
          </a:p>
          <a:p>
            <a:pPr>
              <a:lnSpc>
                <a:spcPct val="110000"/>
              </a:lnSpc>
            </a:pPr>
            <a:r>
              <a:rPr lang="en-US" sz="1900">
                <a:solidFill>
                  <a:srgbClr val="FFFFFF"/>
                </a:solidFill>
              </a:rPr>
              <a:t>Energy Use</a:t>
            </a:r>
          </a:p>
          <a:p>
            <a:pPr>
              <a:lnSpc>
                <a:spcPct val="110000"/>
              </a:lnSpc>
            </a:pPr>
            <a:r>
              <a:rPr lang="en-US" sz="1900">
                <a:solidFill>
                  <a:srgbClr val="FFFFFF"/>
                </a:solidFill>
              </a:rPr>
              <a:t>Building materials</a:t>
            </a:r>
          </a:p>
          <a:p>
            <a:pPr>
              <a:lnSpc>
                <a:spcPct val="110000"/>
              </a:lnSpc>
            </a:pPr>
            <a:r>
              <a:rPr lang="en-US" sz="1900">
                <a:solidFill>
                  <a:srgbClr val="FFFFFF"/>
                </a:solidFill>
              </a:rPr>
              <a:t>Water Use</a:t>
            </a:r>
          </a:p>
          <a:p>
            <a:pPr>
              <a:lnSpc>
                <a:spcPct val="110000"/>
              </a:lnSpc>
            </a:pPr>
            <a:r>
              <a:rPr lang="en-US" sz="1900">
                <a:solidFill>
                  <a:srgbClr val="FFFFFF"/>
                </a:solidFill>
              </a:rPr>
              <a:t>Waste</a:t>
            </a:r>
            <a:endParaRPr lang="en-CA" sz="1900">
              <a:solidFill>
                <a:srgbClr val="FFFFFF"/>
              </a:solidFill>
            </a:endParaRPr>
          </a:p>
        </p:txBody>
      </p:sp>
    </p:spTree>
    <p:extLst>
      <p:ext uri="{BB962C8B-B14F-4D97-AF65-F5344CB8AC3E}">
        <p14:creationId xmlns:p14="http://schemas.microsoft.com/office/powerpoint/2010/main" val="230876562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D899-89CC-D907-0F17-099CB6267558}"/>
              </a:ext>
            </a:extLst>
          </p:cNvPr>
          <p:cNvSpPr>
            <a:spLocks noGrp="1"/>
          </p:cNvSpPr>
          <p:nvPr>
            <p:ph type="title"/>
          </p:nvPr>
        </p:nvSpPr>
        <p:spPr/>
        <p:txBody>
          <a:bodyPr/>
          <a:lstStyle/>
          <a:p>
            <a:r>
              <a:rPr lang="en-CA" dirty="0"/>
              <a:t>Overview OF the project</a:t>
            </a:r>
          </a:p>
        </p:txBody>
      </p:sp>
      <p:sp>
        <p:nvSpPr>
          <p:cNvPr id="3" name="Content Placeholder 2">
            <a:extLst>
              <a:ext uri="{FF2B5EF4-FFF2-40B4-BE49-F238E27FC236}">
                <a16:creationId xmlns:a16="http://schemas.microsoft.com/office/drawing/2014/main" id="{81DA0C61-40C6-5F1C-188D-A20B699DAB75}"/>
              </a:ext>
            </a:extLst>
          </p:cNvPr>
          <p:cNvSpPr>
            <a:spLocks noGrp="1"/>
          </p:cNvSpPr>
          <p:nvPr>
            <p:ph idx="1"/>
          </p:nvPr>
        </p:nvSpPr>
        <p:spPr>
          <a:xfrm>
            <a:off x="1141412" y="2249487"/>
            <a:ext cx="9905999" cy="4132652"/>
          </a:xfrm>
        </p:spPr>
        <p:txBody>
          <a:bodyPr>
            <a:normAutofit fontScale="70000" lnSpcReduction="20000"/>
          </a:bodyPr>
          <a:lstStyle/>
          <a:p>
            <a:r>
              <a:rPr lang="en-US" dirty="0"/>
              <a:t>The project is about forecasting GHG emissions from housing across countries.</a:t>
            </a:r>
          </a:p>
          <a:p>
            <a:r>
              <a:rPr lang="en-US" dirty="0"/>
              <a:t>Climate change is one of the biggest challenges facing our planet today, and reducing GHG emissions from housing is essential to mitigating its effects.</a:t>
            </a:r>
          </a:p>
          <a:p>
            <a:r>
              <a:rPr lang="en-US" dirty="0"/>
              <a:t>The model developed in the project forecasts future emissions from housing by analyzing data patterns from previous years’ data.</a:t>
            </a:r>
          </a:p>
          <a:p>
            <a:r>
              <a:rPr lang="en-US" dirty="0"/>
              <a:t>The model provides policymakers with valuable information that can help them make informed decisions about how to reduce emissions from housing.</a:t>
            </a:r>
          </a:p>
          <a:p>
            <a:r>
              <a:rPr lang="en-US" dirty="0"/>
              <a:t>The project can help raise public awareness about the importance of reducing GHG emissions from housing.</a:t>
            </a:r>
          </a:p>
          <a:p>
            <a:r>
              <a:rPr lang="en-US" dirty="0"/>
              <a:t>By presenting the project's findings in an accessible way, people can understand the impact that their daily actions can have on the environment.</a:t>
            </a:r>
          </a:p>
          <a:p>
            <a:r>
              <a:rPr lang="en-US" dirty="0"/>
              <a:t>The project has the potential to make a real difference in the fight against climate change and work towards a more sustainable future for ourselves and for future generations.</a:t>
            </a:r>
            <a:endParaRPr lang="en-CA" dirty="0"/>
          </a:p>
        </p:txBody>
      </p:sp>
    </p:spTree>
    <p:extLst>
      <p:ext uri="{BB962C8B-B14F-4D97-AF65-F5344CB8AC3E}">
        <p14:creationId xmlns:p14="http://schemas.microsoft.com/office/powerpoint/2010/main" val="372088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3" name="Group 12">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4"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5"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6"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7"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8"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 name="Group 15">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9"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0"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7" name="Group 16">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8" name="Group 17">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1"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3"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272466A2-A85F-E307-3228-4F8E40BE0CD1}"/>
              </a:ext>
            </a:extLst>
          </p:cNvPr>
          <p:cNvSpPr>
            <a:spLocks noGrp="1"/>
          </p:cNvSpPr>
          <p:nvPr>
            <p:ph type="title"/>
          </p:nvPr>
        </p:nvSpPr>
        <p:spPr>
          <a:xfrm>
            <a:off x="1143001" y="1007533"/>
            <a:ext cx="9905998" cy="1092200"/>
          </a:xfrm>
        </p:spPr>
        <p:txBody>
          <a:bodyPr>
            <a:normAutofit/>
          </a:bodyPr>
          <a:lstStyle/>
          <a:p>
            <a:pPr algn="ctr"/>
            <a:r>
              <a:rPr lang="en-CA" dirty="0"/>
              <a:t>Methodology  </a:t>
            </a:r>
          </a:p>
        </p:txBody>
      </p:sp>
      <p:sp>
        <p:nvSpPr>
          <p:cNvPr id="3" name="Content Placeholder 2">
            <a:extLst>
              <a:ext uri="{FF2B5EF4-FFF2-40B4-BE49-F238E27FC236}">
                <a16:creationId xmlns:a16="http://schemas.microsoft.com/office/drawing/2014/main" id="{CC845FB6-6722-ABAC-360D-22719834ABAC}"/>
              </a:ext>
            </a:extLst>
          </p:cNvPr>
          <p:cNvSpPr>
            <a:spLocks noGrp="1"/>
          </p:cNvSpPr>
          <p:nvPr>
            <p:ph idx="1"/>
          </p:nvPr>
        </p:nvSpPr>
        <p:spPr/>
        <p:txBody>
          <a:bodyPr/>
          <a:lstStyle/>
          <a:p>
            <a:endParaRPr lang="en-CA" dirty="0"/>
          </a:p>
          <a:p>
            <a:endParaRPr lang="en-CA" dirty="0"/>
          </a:p>
        </p:txBody>
      </p:sp>
      <p:graphicFrame>
        <p:nvGraphicFramePr>
          <p:cNvPr id="4" name="Content Placeholder 2">
            <a:extLst>
              <a:ext uri="{FF2B5EF4-FFF2-40B4-BE49-F238E27FC236}">
                <a16:creationId xmlns:a16="http://schemas.microsoft.com/office/drawing/2014/main" id="{5538F381-8B33-DCC2-33A2-1CB0E73A5848}"/>
              </a:ext>
            </a:extLst>
          </p:cNvPr>
          <p:cNvGraphicFramePr>
            <a:graphicFrameLocks/>
          </p:cNvGraphicFramePr>
          <p:nvPr>
            <p:extLst>
              <p:ext uri="{D42A27DB-BD31-4B8C-83A1-F6EECF244321}">
                <p14:modId xmlns:p14="http://schemas.microsoft.com/office/powerpoint/2010/main" val="1904043042"/>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750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B5CD10-E8BA-C297-05F5-877C5C2F717D}"/>
              </a:ext>
            </a:extLst>
          </p:cNvPr>
          <p:cNvSpPr>
            <a:spLocks noGrp="1"/>
          </p:cNvSpPr>
          <p:nvPr>
            <p:ph type="title"/>
          </p:nvPr>
        </p:nvSpPr>
        <p:spPr>
          <a:xfrm>
            <a:off x="855266" y="618518"/>
            <a:ext cx="2851417" cy="1478570"/>
          </a:xfrm>
        </p:spPr>
        <p:txBody>
          <a:bodyPr>
            <a:normAutofit/>
          </a:bodyPr>
          <a:lstStyle/>
          <a:p>
            <a:r>
              <a:rPr lang="en-CA" sz="3200" dirty="0">
                <a:solidFill>
                  <a:srgbClr val="FFFFFF"/>
                </a:solidFill>
              </a:rPr>
              <a:t>Data </a:t>
            </a:r>
            <a:r>
              <a:rPr lang="en-CA" sz="3200">
                <a:solidFill>
                  <a:srgbClr val="FFFFFF"/>
                </a:solidFill>
              </a:rPr>
              <a:t>SourceS</a:t>
            </a:r>
            <a:endParaRPr lang="en-CA" sz="3200" dirty="0">
              <a:solidFill>
                <a:srgbClr val="FFFFFF"/>
              </a:solidFill>
            </a:endParaRPr>
          </a:p>
        </p:txBody>
      </p:sp>
      <p:sp>
        <p:nvSpPr>
          <p:cNvPr id="13" name="Content Placeholder 12">
            <a:extLst>
              <a:ext uri="{FF2B5EF4-FFF2-40B4-BE49-F238E27FC236}">
                <a16:creationId xmlns:a16="http://schemas.microsoft.com/office/drawing/2014/main" id="{FF355DCA-1BDC-7F8A-A42E-AEE4DFB19C7E}"/>
              </a:ext>
            </a:extLst>
          </p:cNvPr>
          <p:cNvSpPr>
            <a:spLocks noGrp="1"/>
          </p:cNvSpPr>
          <p:nvPr>
            <p:ph idx="1"/>
          </p:nvPr>
        </p:nvSpPr>
        <p:spPr>
          <a:xfrm>
            <a:off x="844620" y="2249487"/>
            <a:ext cx="2862444" cy="3957302"/>
          </a:xfrm>
        </p:spPr>
        <p:txBody>
          <a:bodyPr>
            <a:normAutofit/>
          </a:bodyPr>
          <a:lstStyle/>
          <a:p>
            <a:r>
              <a:rPr lang="en-US" sz="1400" dirty="0">
                <a:solidFill>
                  <a:srgbClr val="FFFFFF"/>
                </a:solidFill>
                <a:hlinkClick r:id="rId3"/>
              </a:rPr>
              <a:t>https://ourworldindata.org/co2-and-greenhouse-gas-emissions</a:t>
            </a:r>
            <a:r>
              <a:rPr lang="en-US" sz="1400" dirty="0">
                <a:solidFill>
                  <a:srgbClr val="FFFFFF"/>
                </a:solidFill>
              </a:rPr>
              <a:t> </a:t>
            </a:r>
          </a:p>
          <a:p>
            <a:r>
              <a:rPr lang="en-US" sz="1400" dirty="0">
                <a:solidFill>
                  <a:srgbClr val="FFFFFF"/>
                </a:solidFill>
                <a:hlinkClick r:id="rId4"/>
              </a:rPr>
              <a:t>https://ourworldindata.org/emissions-by-sector</a:t>
            </a:r>
            <a:r>
              <a:rPr lang="en-US" sz="1400" dirty="0">
                <a:solidFill>
                  <a:srgbClr val="FFFFFF"/>
                </a:solidFill>
              </a:rPr>
              <a:t> </a:t>
            </a:r>
          </a:p>
        </p:txBody>
      </p:sp>
      <p:grpSp>
        <p:nvGrpSpPr>
          <p:cNvPr id="64" name="Group 6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 name="Picture 2">
            <a:extLst>
              <a:ext uri="{FF2B5EF4-FFF2-40B4-BE49-F238E27FC236}">
                <a16:creationId xmlns:a16="http://schemas.microsoft.com/office/drawing/2014/main" id="{93636F81-74EC-275D-827A-FC81D1E3CC65}"/>
              </a:ext>
            </a:extLst>
          </p:cNvPr>
          <p:cNvPicPr>
            <a:picLocks noChangeAspect="1"/>
          </p:cNvPicPr>
          <p:nvPr/>
        </p:nvPicPr>
        <p:blipFill>
          <a:blip r:embed="rId5"/>
          <a:stretch>
            <a:fillRect/>
          </a:stretch>
        </p:blipFill>
        <p:spPr>
          <a:xfrm>
            <a:off x="4221018" y="1501860"/>
            <a:ext cx="7899252" cy="4443328"/>
          </a:xfrm>
          <a:prstGeom prst="rect">
            <a:avLst/>
          </a:prstGeom>
        </p:spPr>
      </p:pic>
    </p:spTree>
    <p:extLst>
      <p:ext uri="{BB962C8B-B14F-4D97-AF65-F5344CB8AC3E}">
        <p14:creationId xmlns:p14="http://schemas.microsoft.com/office/powerpoint/2010/main" val="32513851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68369-A5FD-5A60-33B9-7273FE28C5FD}"/>
              </a:ext>
            </a:extLst>
          </p:cNvPr>
          <p:cNvSpPr>
            <a:spLocks noGrp="1"/>
          </p:cNvSpPr>
          <p:nvPr>
            <p:ph type="title"/>
          </p:nvPr>
        </p:nvSpPr>
        <p:spPr>
          <a:xfrm>
            <a:off x="1577445" y="1168078"/>
            <a:ext cx="9048219" cy="1092200"/>
          </a:xfrm>
        </p:spPr>
        <p:txBody>
          <a:bodyPr anchor="ctr">
            <a:normAutofit/>
          </a:bodyPr>
          <a:lstStyle/>
          <a:p>
            <a:pPr algn="ctr"/>
            <a:r>
              <a:rPr lang="en-CA">
                <a:solidFill>
                  <a:srgbClr val="FFFFFF"/>
                </a:solidFill>
              </a:rPr>
              <a:t>ARIMA Model</a:t>
            </a:r>
          </a:p>
        </p:txBody>
      </p:sp>
      <p:sp>
        <p:nvSpPr>
          <p:cNvPr id="3" name="Content Placeholder 2">
            <a:extLst>
              <a:ext uri="{FF2B5EF4-FFF2-40B4-BE49-F238E27FC236}">
                <a16:creationId xmlns:a16="http://schemas.microsoft.com/office/drawing/2014/main" id="{1015D6DA-1D75-B9C7-392B-FE91C4EF1CC5}"/>
              </a:ext>
            </a:extLst>
          </p:cNvPr>
          <p:cNvSpPr>
            <a:spLocks noGrp="1"/>
          </p:cNvSpPr>
          <p:nvPr>
            <p:ph idx="1"/>
          </p:nvPr>
        </p:nvSpPr>
        <p:spPr>
          <a:xfrm>
            <a:off x="1577446" y="2413001"/>
            <a:ext cx="9048218" cy="3033180"/>
          </a:xfrm>
        </p:spPr>
        <p:txBody>
          <a:bodyPr anchor="ctr">
            <a:normAutofit/>
          </a:bodyPr>
          <a:lstStyle/>
          <a:p>
            <a:pPr>
              <a:lnSpc>
                <a:spcPct val="110000"/>
              </a:lnSpc>
            </a:pPr>
            <a:r>
              <a:rPr lang="en-CA" sz="1300">
                <a:solidFill>
                  <a:srgbClr val="FFFFFF"/>
                </a:solidFill>
              </a:rPr>
              <a:t>Auto Regressive Integrated Moving Average </a:t>
            </a:r>
          </a:p>
          <a:p>
            <a:pPr>
              <a:lnSpc>
                <a:spcPct val="110000"/>
              </a:lnSpc>
            </a:pPr>
            <a:r>
              <a:rPr lang="en-US" sz="1300">
                <a:solidFill>
                  <a:srgbClr val="FFFFFF"/>
                </a:solidFill>
              </a:rPr>
              <a:t>ARIMA is a statistical method used to analyze time series data.</a:t>
            </a:r>
          </a:p>
          <a:p>
            <a:pPr>
              <a:lnSpc>
                <a:spcPct val="110000"/>
              </a:lnSpc>
            </a:pPr>
            <a:r>
              <a:rPr lang="en-US" sz="1300">
                <a:solidFill>
                  <a:srgbClr val="FFFFFF"/>
                </a:solidFill>
              </a:rPr>
              <a:t>The model looks at the correlation between past and present data to make predictions about future data points.</a:t>
            </a:r>
          </a:p>
          <a:p>
            <a:pPr>
              <a:lnSpc>
                <a:spcPct val="110000"/>
              </a:lnSpc>
            </a:pPr>
            <a:r>
              <a:rPr lang="en-US" sz="1300">
                <a:solidFill>
                  <a:srgbClr val="FFFFFF"/>
                </a:solidFill>
              </a:rPr>
              <a:t>It considers the overall trend or direction of the data.</a:t>
            </a:r>
          </a:p>
          <a:p>
            <a:pPr>
              <a:lnSpc>
                <a:spcPct val="110000"/>
              </a:lnSpc>
            </a:pPr>
            <a:r>
              <a:rPr lang="en-US" sz="1300">
                <a:solidFill>
                  <a:srgbClr val="FFFFFF"/>
                </a:solidFill>
              </a:rPr>
              <a:t>The model uses a moving average to smooth out fluctuations and provide accurate predictions for future data points.</a:t>
            </a:r>
          </a:p>
          <a:p>
            <a:pPr>
              <a:lnSpc>
                <a:spcPct val="110000"/>
              </a:lnSpc>
            </a:pPr>
            <a:r>
              <a:rPr lang="en-US" sz="1300">
                <a:solidFill>
                  <a:srgbClr val="FFFFFF"/>
                </a:solidFill>
              </a:rPr>
              <a:t>ARIMA is commonly used for forecasting in various fields, such as finance, economics, and environmental science.</a:t>
            </a:r>
          </a:p>
          <a:p>
            <a:pPr>
              <a:lnSpc>
                <a:spcPct val="110000"/>
              </a:lnSpc>
            </a:pPr>
            <a:r>
              <a:rPr lang="en-US" sz="1300">
                <a:solidFill>
                  <a:srgbClr val="FFFFFF"/>
                </a:solidFill>
              </a:rPr>
              <a:t>The model assumes that the future will be similar to the past, which is often a reasonable assumption for many types of data.</a:t>
            </a:r>
          </a:p>
          <a:p>
            <a:pPr>
              <a:lnSpc>
                <a:spcPct val="110000"/>
              </a:lnSpc>
            </a:pPr>
            <a:r>
              <a:rPr lang="en-US" sz="1300">
                <a:solidFill>
                  <a:srgbClr val="FFFFFF"/>
                </a:solidFill>
              </a:rPr>
              <a:t>ARIMA can be a useful tool for identifying trends, making predictions, and informing decision-making based on time series data.</a:t>
            </a:r>
            <a:endParaRPr lang="en-CA" sz="1300">
              <a:solidFill>
                <a:srgbClr val="FFFFFF"/>
              </a:solidFill>
            </a:endParaRPr>
          </a:p>
        </p:txBody>
      </p:sp>
    </p:spTree>
    <p:extLst>
      <p:ext uri="{BB962C8B-B14F-4D97-AF65-F5344CB8AC3E}">
        <p14:creationId xmlns:p14="http://schemas.microsoft.com/office/powerpoint/2010/main" val="75788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078A6-C8E0-C975-1B9C-3A3F3B05E54F}"/>
              </a:ext>
            </a:extLst>
          </p:cNvPr>
          <p:cNvSpPr>
            <a:spLocks noGrp="1"/>
          </p:cNvSpPr>
          <p:nvPr>
            <p:ph type="title"/>
          </p:nvPr>
        </p:nvSpPr>
        <p:spPr>
          <a:xfrm>
            <a:off x="1141413" y="618518"/>
            <a:ext cx="9905998" cy="1478570"/>
          </a:xfrm>
        </p:spPr>
        <p:txBody>
          <a:bodyPr>
            <a:normAutofit/>
          </a:bodyPr>
          <a:lstStyle/>
          <a:p>
            <a:r>
              <a:rPr lang="en-CA" dirty="0"/>
              <a:t>Limitations</a:t>
            </a:r>
          </a:p>
        </p:txBody>
      </p:sp>
      <p:graphicFrame>
        <p:nvGraphicFramePr>
          <p:cNvPr id="5" name="Content Placeholder 2">
            <a:extLst>
              <a:ext uri="{FF2B5EF4-FFF2-40B4-BE49-F238E27FC236}">
                <a16:creationId xmlns:a16="http://schemas.microsoft.com/office/drawing/2014/main" id="{D08E74E3-302D-D077-BC5E-9B24554618A6}"/>
              </a:ext>
            </a:extLst>
          </p:cNvPr>
          <p:cNvGraphicFramePr>
            <a:graphicFrameLocks noGrp="1"/>
          </p:cNvGraphicFramePr>
          <p:nvPr>
            <p:ph idx="1"/>
            <p:extLst>
              <p:ext uri="{D42A27DB-BD31-4B8C-83A1-F6EECF244321}">
                <p14:modId xmlns:p14="http://schemas.microsoft.com/office/powerpoint/2010/main" val="11752510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05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0406-0193-9646-52B1-19A3A365D68C}"/>
              </a:ext>
            </a:extLst>
          </p:cNvPr>
          <p:cNvSpPr>
            <a:spLocks noGrp="1"/>
          </p:cNvSpPr>
          <p:nvPr>
            <p:ph type="title"/>
          </p:nvPr>
        </p:nvSpPr>
        <p:spPr>
          <a:xfrm>
            <a:off x="1577445" y="1168078"/>
            <a:ext cx="9048219" cy="1092200"/>
          </a:xfrm>
        </p:spPr>
        <p:txBody>
          <a:bodyPr anchor="ctr">
            <a:normAutofit/>
          </a:bodyPr>
          <a:lstStyle/>
          <a:p>
            <a:pPr algn="ctr"/>
            <a:r>
              <a:rPr lang="en-US" b="0" i="0">
                <a:solidFill>
                  <a:srgbClr val="FFFFFF"/>
                </a:solidFill>
                <a:effectLst/>
                <a:latin typeface="Söhne"/>
              </a:rPr>
              <a:t>Future Applications:</a:t>
            </a:r>
            <a:br>
              <a:rPr lang="en-US" b="0" i="0">
                <a:solidFill>
                  <a:srgbClr val="FFFFFF"/>
                </a:solidFill>
                <a:effectLst/>
                <a:latin typeface="Söhne"/>
              </a:rPr>
            </a:br>
            <a:endParaRPr lang="en-CA">
              <a:solidFill>
                <a:srgbClr val="FFFFFF"/>
              </a:solidFill>
            </a:endParaRPr>
          </a:p>
        </p:txBody>
      </p:sp>
      <p:sp>
        <p:nvSpPr>
          <p:cNvPr id="3" name="Content Placeholder 2">
            <a:extLst>
              <a:ext uri="{FF2B5EF4-FFF2-40B4-BE49-F238E27FC236}">
                <a16:creationId xmlns:a16="http://schemas.microsoft.com/office/drawing/2014/main" id="{9778F0E1-14FE-8EF8-429A-2732FFC58F2B}"/>
              </a:ext>
            </a:extLst>
          </p:cNvPr>
          <p:cNvSpPr>
            <a:spLocks noGrp="1"/>
          </p:cNvSpPr>
          <p:nvPr>
            <p:ph idx="1"/>
          </p:nvPr>
        </p:nvSpPr>
        <p:spPr>
          <a:xfrm>
            <a:off x="1577446" y="2413001"/>
            <a:ext cx="9048218" cy="3033180"/>
          </a:xfrm>
        </p:spPr>
        <p:txBody>
          <a:bodyPr anchor="ctr">
            <a:normAutofit/>
          </a:bodyPr>
          <a:lstStyle/>
          <a:p>
            <a:pPr>
              <a:buFont typeface="Arial" panose="020B0604020202020204" pitchFamily="34" charset="0"/>
              <a:buChar char="•"/>
            </a:pPr>
            <a:r>
              <a:rPr lang="en-US" sz="2000" b="0" i="0">
                <a:solidFill>
                  <a:srgbClr val="FFFFFF"/>
                </a:solidFill>
                <a:effectLst/>
                <a:latin typeface="Söhne"/>
              </a:rPr>
              <a:t>The model could be used to inform policy decisions aimed at reducing GHG emissions from the housing sector.</a:t>
            </a:r>
          </a:p>
          <a:p>
            <a:pPr>
              <a:buFont typeface="Arial" panose="020B0604020202020204" pitchFamily="34" charset="0"/>
              <a:buChar char="•"/>
            </a:pPr>
            <a:r>
              <a:rPr lang="en-US" sz="2000" b="0" i="0">
                <a:solidFill>
                  <a:srgbClr val="FFFFFF"/>
                </a:solidFill>
                <a:effectLst/>
                <a:latin typeface="Söhne"/>
              </a:rPr>
              <a:t>The model could be used to identify countries or regions with high GHG emissions from the housing sector and prioritize efforts to reduce those emissions.</a:t>
            </a:r>
          </a:p>
          <a:p>
            <a:pPr>
              <a:buFont typeface="Arial" panose="020B0604020202020204" pitchFamily="34" charset="0"/>
              <a:buChar char="•"/>
            </a:pPr>
            <a:r>
              <a:rPr lang="en-US" sz="2000" b="0" i="0">
                <a:solidFill>
                  <a:srgbClr val="FFFFFF"/>
                </a:solidFill>
                <a:effectLst/>
                <a:latin typeface="Söhne"/>
              </a:rPr>
              <a:t>The model could be adapted to other sectors or industries to forecast GHG emissions and inform climate action plans.</a:t>
            </a:r>
          </a:p>
          <a:p>
            <a:endParaRPr lang="en-CA" sz="2000">
              <a:solidFill>
                <a:srgbClr val="FFFFFF"/>
              </a:solidFill>
            </a:endParaRPr>
          </a:p>
        </p:txBody>
      </p:sp>
    </p:spTree>
    <p:extLst>
      <p:ext uri="{BB962C8B-B14F-4D97-AF65-F5344CB8AC3E}">
        <p14:creationId xmlns:p14="http://schemas.microsoft.com/office/powerpoint/2010/main" val="2440193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215</TotalTime>
  <Words>1445</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Amasis MT Pro Black</vt:lpstr>
      <vt:lpstr>Amasis MT Pro Medium</vt:lpstr>
      <vt:lpstr>Arial</vt:lpstr>
      <vt:lpstr>Arial Black</vt:lpstr>
      <vt:lpstr>Calibri</vt:lpstr>
      <vt:lpstr>Söhne</vt:lpstr>
      <vt:lpstr>Tw Cen MT</vt:lpstr>
      <vt:lpstr>Circuit</vt:lpstr>
      <vt:lpstr>Project on Housing &amp; Climate Change</vt:lpstr>
      <vt:lpstr>GHG Emissions &amp; effects</vt:lpstr>
      <vt:lpstr>GHG Emissions From Housing</vt:lpstr>
      <vt:lpstr>Overview OF the project</vt:lpstr>
      <vt:lpstr>Methodology  </vt:lpstr>
      <vt:lpstr>Data SourceS</vt:lpstr>
      <vt:lpstr>ARIMA Model</vt:lpstr>
      <vt:lpstr>Limitations</vt:lpstr>
      <vt:lpstr>Future Applications: </vt:lpstr>
      <vt:lpstr>Improvements: </vt:lpstr>
      <vt:lpstr>Conclusion</vt:lpstr>
      <vt:lpstr>Recommendation</vt:lpstr>
      <vt:lpstr>OUR KEY Wins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Housing &amp; Climate Change</dc:title>
  <dc:creator>Vitrag Doshi</dc:creator>
  <cp:lastModifiedBy>Vitrag Doshi</cp:lastModifiedBy>
  <cp:revision>3</cp:revision>
  <dcterms:created xsi:type="dcterms:W3CDTF">2023-04-04T03:56:07Z</dcterms:created>
  <dcterms:modified xsi:type="dcterms:W3CDTF">2023-04-04T18:21:24Z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