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1"/>
  </p:sldMasterIdLst>
  <p:sldIdLst>
    <p:sldId id="256" r:id="rId2"/>
    <p:sldId id="257" r:id="rId3"/>
    <p:sldId id="258" r:id="rId4"/>
    <p:sldId id="274" r:id="rId5"/>
    <p:sldId id="259" r:id="rId6"/>
    <p:sldId id="261" r:id="rId7"/>
    <p:sldId id="262" r:id="rId8"/>
    <p:sldId id="263" r:id="rId9"/>
    <p:sldId id="264" r:id="rId10"/>
    <p:sldId id="265" r:id="rId11"/>
    <p:sldId id="266" r:id="rId12"/>
    <p:sldId id="267" r:id="rId13"/>
    <p:sldId id="268" r:id="rId14"/>
    <p:sldId id="275" r:id="rId15"/>
    <p:sldId id="269" r:id="rId16"/>
    <p:sldId id="270" r:id="rId17"/>
    <p:sldId id="271" r:id="rId18"/>
    <p:sldId id="272"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2517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5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343379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894289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692312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31065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688269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3926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smtClean="0"/>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079642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5642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995021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4415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14814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27992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8974018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9/3/2025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6685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9/3/2025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71202879"/>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image" Target="../media/image9.jpeg"/><Relationship Id="rId7" Type="http://schemas.openxmlformats.org/officeDocument/2006/relationships/image" Target="../media/image13.jpeg"/><Relationship Id="rId2" Type="http://schemas.openxmlformats.org/officeDocument/2006/relationships/image" Target="../media/image8.jpeg"/><Relationship Id="rId1" Type="http://schemas.openxmlformats.org/officeDocument/2006/relationships/slideLayout" Target="../slideLayouts/slideLayout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3.xml.rels><?xml version="1.0" encoding="UTF-8" standalone="yes"?>
<Relationships xmlns="http://schemas.openxmlformats.org/package/2006/relationships"><Relationship Id="rId8" Type="http://schemas.openxmlformats.org/officeDocument/2006/relationships/image" Target="../media/image21.jpeg"/><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image" Target="../media/image15.jpeg"/><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bg2">
                <a:tint val="90000"/>
                <a:satMod val="92000"/>
                <a:lumMod val="120000"/>
              </a:schemeClr>
            </a:gs>
            <a:gs pos="100000">
              <a:schemeClr val="bg2">
                <a:shade val="98000"/>
                <a:satMod val="120000"/>
                <a:lumMod val="98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09937D7-805B-C06C-89BB-403E0EBC1AA5}"/>
              </a:ext>
            </a:extLst>
          </p:cNvPr>
          <p:cNvSpPr txBox="1"/>
          <p:nvPr/>
        </p:nvSpPr>
        <p:spPr>
          <a:xfrm>
            <a:off x="2133600" y="432619"/>
            <a:ext cx="7924800"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COLLEGE</a:t>
            </a:r>
            <a:r>
              <a:rPr lang="en-US" sz="2400" b="1" u="sng" dirty="0">
                <a:solidFill>
                  <a:srgbClr val="FF0000"/>
                </a:solidFill>
                <a:latin typeface="Georgia" panose="02040502050405020303" pitchFamily="18" charset="0"/>
              </a:rPr>
              <a:t> </a:t>
            </a:r>
            <a:r>
              <a:rPr lang="en-US" sz="2800" b="1" u="sng" dirty="0">
                <a:solidFill>
                  <a:srgbClr val="FF0000"/>
                </a:solidFill>
                <a:latin typeface="Georgia" panose="02040502050405020303" pitchFamily="18" charset="0"/>
              </a:rPr>
              <a:t>INFORMATION</a:t>
            </a:r>
            <a:endParaRPr lang="en-IN" sz="2400" b="1" u="sng" dirty="0">
              <a:solidFill>
                <a:srgbClr val="FF0000"/>
              </a:solidFill>
              <a:latin typeface="Georgia" panose="02040502050405020303" pitchFamily="18" charset="0"/>
            </a:endParaRPr>
          </a:p>
        </p:txBody>
      </p:sp>
      <p:sp>
        <p:nvSpPr>
          <p:cNvPr id="7" name="TextBox 6">
            <a:extLst>
              <a:ext uri="{FF2B5EF4-FFF2-40B4-BE49-F238E27FC236}">
                <a16:creationId xmlns:a16="http://schemas.microsoft.com/office/drawing/2014/main" id="{1D5B8F04-DBCE-882F-EA4E-805DC1D85878}"/>
              </a:ext>
            </a:extLst>
          </p:cNvPr>
          <p:cNvSpPr txBox="1"/>
          <p:nvPr/>
        </p:nvSpPr>
        <p:spPr>
          <a:xfrm>
            <a:off x="2133600" y="2033136"/>
            <a:ext cx="7924800" cy="1815882"/>
          </a:xfrm>
          <a:prstGeom prst="rect">
            <a:avLst/>
          </a:prstGeom>
          <a:noFill/>
        </p:spPr>
        <p:txBody>
          <a:bodyPr wrap="square" rtlCol="0">
            <a:spAutoFit/>
          </a:bodyPr>
          <a:lstStyle/>
          <a:p>
            <a:pPr algn="ctr"/>
            <a:r>
              <a:rPr lang="en-US" sz="2800" b="1" dirty="0">
                <a:latin typeface="Times New Roman" panose="02020603050405020304" pitchFamily="18" charset="0"/>
                <a:cs typeface="Times New Roman" panose="02020603050405020304" pitchFamily="18" charset="0"/>
              </a:rPr>
              <a:t>Master Of Computer Application</a:t>
            </a:r>
          </a:p>
          <a:p>
            <a:pPr algn="ctr"/>
            <a:r>
              <a:rPr lang="en-US" sz="2800" b="1" dirty="0">
                <a:latin typeface="Times New Roman" panose="02020603050405020304" pitchFamily="18" charset="0"/>
                <a:cs typeface="Times New Roman" panose="02020603050405020304" pitchFamily="18" charset="0"/>
              </a:rPr>
              <a:t>(MCA)</a:t>
            </a:r>
          </a:p>
          <a:p>
            <a:pPr algn="ct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Academic Year 2024 - 2025</a:t>
            </a:r>
            <a:endParaRPr lang="en-IN" sz="2800" b="1"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2C8043C8-2183-26AC-FF57-BBA06DD9F589}"/>
              </a:ext>
            </a:extLst>
          </p:cNvPr>
          <p:cNvPicPr>
            <a:picLocks noChangeAspect="1"/>
          </p:cNvPicPr>
          <p:nvPr/>
        </p:nvPicPr>
        <p:blipFill>
          <a:blip r:embed="rId2"/>
          <a:srcRect/>
          <a:stretch/>
        </p:blipFill>
        <p:spPr>
          <a:xfrm>
            <a:off x="3656241" y="4926315"/>
            <a:ext cx="4879518" cy="1620000"/>
          </a:xfrm>
          <a:prstGeom prst="rect">
            <a:avLst/>
          </a:prstGeom>
          <a:solidFill>
            <a:srgbClr val="C00000"/>
          </a:solidFill>
        </p:spPr>
      </p:pic>
      <p:sp>
        <p:nvSpPr>
          <p:cNvPr id="2" name="TextBox 1">
            <a:extLst>
              <a:ext uri="{FF2B5EF4-FFF2-40B4-BE49-F238E27FC236}">
                <a16:creationId xmlns:a16="http://schemas.microsoft.com/office/drawing/2014/main" id="{0DBDB511-2E9A-2979-4AE9-CF29ABB85AA1}"/>
              </a:ext>
            </a:extLst>
          </p:cNvPr>
          <p:cNvSpPr txBox="1"/>
          <p:nvPr/>
        </p:nvSpPr>
        <p:spPr>
          <a:xfrm>
            <a:off x="776748" y="755784"/>
            <a:ext cx="285136"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a:t>
            </a:r>
          </a:p>
        </p:txBody>
      </p:sp>
    </p:spTree>
    <p:extLst>
      <p:ext uri="{BB962C8B-B14F-4D97-AF65-F5344CB8AC3E}">
        <p14:creationId xmlns:p14="http://schemas.microsoft.com/office/powerpoint/2010/main" val="2547421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678D4-8BB1-9574-0F38-E75CA2DA6C7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166B672-C3F0-FA7B-1ED0-8D074E5AF500}"/>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CLASS DIAGRAM</a:t>
            </a:r>
            <a:endParaRPr lang="en-IN" sz="2400" b="1" u="sng"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7192C572-8D68-5EF6-F91C-841FB0F9ED46}"/>
              </a:ext>
            </a:extLst>
          </p:cNvPr>
          <p:cNvPicPr>
            <a:picLocks noChangeAspect="1"/>
          </p:cNvPicPr>
          <p:nvPr/>
        </p:nvPicPr>
        <p:blipFill>
          <a:blip r:embed="rId2"/>
          <a:srcRect/>
          <a:stretch/>
        </p:blipFill>
        <p:spPr>
          <a:xfrm>
            <a:off x="3067153" y="1233583"/>
            <a:ext cx="5878256" cy="536973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248BED23-2444-B264-27A1-51E1D68A7AFB}"/>
              </a:ext>
            </a:extLst>
          </p:cNvPr>
          <p:cNvSpPr txBox="1"/>
          <p:nvPr/>
        </p:nvSpPr>
        <p:spPr>
          <a:xfrm>
            <a:off x="776747" y="755784"/>
            <a:ext cx="471949"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10</a:t>
            </a:r>
          </a:p>
        </p:txBody>
      </p:sp>
    </p:spTree>
    <p:extLst>
      <p:ext uri="{BB962C8B-B14F-4D97-AF65-F5344CB8AC3E}">
        <p14:creationId xmlns:p14="http://schemas.microsoft.com/office/powerpoint/2010/main" val="2327815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3DF3E-1A5B-BF54-6F53-2911BAC83B3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87A7DC8-40C7-6A76-2114-23996F23FF50}"/>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ACTIVITY DIAGRAM</a:t>
            </a:r>
            <a:endParaRPr lang="en-IN" sz="2400" b="1" u="sng"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92DD6436-C8D7-D82E-3790-FAF06F0FF707}"/>
              </a:ext>
            </a:extLst>
          </p:cNvPr>
          <p:cNvPicPr>
            <a:picLocks noChangeAspect="1"/>
          </p:cNvPicPr>
          <p:nvPr/>
        </p:nvPicPr>
        <p:blipFill>
          <a:blip r:embed="rId2"/>
          <a:srcRect/>
          <a:stretch/>
        </p:blipFill>
        <p:spPr>
          <a:xfrm>
            <a:off x="3563916" y="1258531"/>
            <a:ext cx="5064168" cy="545506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30CF50E8-F600-1B78-F160-D4ABED015A89}"/>
              </a:ext>
            </a:extLst>
          </p:cNvPr>
          <p:cNvSpPr txBox="1"/>
          <p:nvPr/>
        </p:nvSpPr>
        <p:spPr>
          <a:xfrm>
            <a:off x="776747" y="755784"/>
            <a:ext cx="481781"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59795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45D68-F273-2F36-B643-D3F8D6D0531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00E7E7B-9A2F-5DBB-4EB3-C427BC8A031E}"/>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PROJECT DESIGN (USER SIDE)</a:t>
            </a:r>
            <a:endParaRPr lang="en-IN" sz="2400" b="1" u="sng" dirty="0">
              <a:solidFill>
                <a:srgbClr val="FF0000"/>
              </a:solidFill>
              <a:latin typeface="Georgia" panose="02040502050405020303" pitchFamily="18" charset="0"/>
            </a:endParaRPr>
          </a:p>
        </p:txBody>
      </p:sp>
      <p:sp>
        <p:nvSpPr>
          <p:cNvPr id="2" name="TextBox 1">
            <a:extLst>
              <a:ext uri="{FF2B5EF4-FFF2-40B4-BE49-F238E27FC236}">
                <a16:creationId xmlns:a16="http://schemas.microsoft.com/office/drawing/2014/main" id="{64FA2310-D8E7-7CDD-6DA0-057C4D2ECC31}"/>
              </a:ext>
            </a:extLst>
          </p:cNvPr>
          <p:cNvSpPr txBox="1"/>
          <p:nvPr/>
        </p:nvSpPr>
        <p:spPr>
          <a:xfrm>
            <a:off x="776748" y="755784"/>
            <a:ext cx="442452"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12</a:t>
            </a:r>
          </a:p>
        </p:txBody>
      </p:sp>
      <p:pic>
        <p:nvPicPr>
          <p:cNvPr id="6" name="Picture 5" descr="Screenshot 1">
            <a:extLst>
              <a:ext uri="{FF2B5EF4-FFF2-40B4-BE49-F238E27FC236}">
                <a16:creationId xmlns:a16="http://schemas.microsoft.com/office/drawing/2014/main" id="{0FD00126-A63B-C567-6788-B49D2213F64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8357" y="2024186"/>
            <a:ext cx="1607820" cy="3592830"/>
          </a:xfrm>
          <a:prstGeom prst="rect">
            <a:avLst/>
          </a:prstGeom>
          <a:noFill/>
          <a:ln w="9525">
            <a:solidFill>
              <a:schemeClr val="tx1"/>
            </a:solidFill>
            <a:extLst>
              <a:ext uri="{C807C97D-BFC1-408E-A445-0C87EB9F89A2}">
                <ask:lineSketchStyleProps xmlns:ask="http://schemas.microsoft.com/office/drawing/2018/sketchyshapes">
                  <ask:type>
                    <ask:lineSketchNone/>
                  </ask:type>
                </ask:lineSketchStyleProps>
              </a:ext>
            </a:extLst>
          </a:ln>
        </p:spPr>
      </p:pic>
      <p:pic>
        <p:nvPicPr>
          <p:cNvPr id="7" name="Picture 6" descr="Screenshot 1">
            <a:extLst>
              <a:ext uri="{FF2B5EF4-FFF2-40B4-BE49-F238E27FC236}">
                <a16:creationId xmlns:a16="http://schemas.microsoft.com/office/drawing/2014/main" id="{80851ACB-DC0C-B599-62B6-535016C7857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8261" y="2020376"/>
            <a:ext cx="1609090" cy="3596640"/>
          </a:xfrm>
          <a:prstGeom prst="rect">
            <a:avLst/>
          </a:prstGeom>
          <a:noFill/>
          <a:ln w="9525">
            <a:solidFill>
              <a:schemeClr val="tx1"/>
            </a:solidFill>
          </a:ln>
        </p:spPr>
      </p:pic>
      <p:pic>
        <p:nvPicPr>
          <p:cNvPr id="8" name="Picture 7" descr="Screenshot 1">
            <a:extLst>
              <a:ext uri="{FF2B5EF4-FFF2-40B4-BE49-F238E27FC236}">
                <a16:creationId xmlns:a16="http://schemas.microsoft.com/office/drawing/2014/main" id="{ED6DE4E8-5E78-653C-4267-BEE7D75784F3}"/>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711519" y="2020376"/>
            <a:ext cx="1605915" cy="3589020"/>
          </a:xfrm>
          <a:prstGeom prst="rect">
            <a:avLst/>
          </a:prstGeom>
          <a:noFill/>
          <a:ln w="9525">
            <a:solidFill>
              <a:schemeClr val="tx1"/>
            </a:solidFill>
          </a:ln>
        </p:spPr>
      </p:pic>
      <p:pic>
        <p:nvPicPr>
          <p:cNvPr id="10" name="Picture 9" descr="Screenshot 1">
            <a:extLst>
              <a:ext uri="{FF2B5EF4-FFF2-40B4-BE49-F238E27FC236}">
                <a16:creationId xmlns:a16="http://schemas.microsoft.com/office/drawing/2014/main" id="{008F8C08-82AD-D5FB-40D6-2CF1393D434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344675" y="2017201"/>
            <a:ext cx="1607820" cy="3592195"/>
          </a:xfrm>
          <a:prstGeom prst="rect">
            <a:avLst/>
          </a:prstGeom>
          <a:noFill/>
          <a:ln w="9525">
            <a:solidFill>
              <a:schemeClr val="tx1"/>
            </a:solidFill>
          </a:ln>
        </p:spPr>
      </p:pic>
      <p:pic>
        <p:nvPicPr>
          <p:cNvPr id="11" name="Picture 10" descr="Screenshot 1">
            <a:extLst>
              <a:ext uri="{FF2B5EF4-FFF2-40B4-BE49-F238E27FC236}">
                <a16:creationId xmlns:a16="http://schemas.microsoft.com/office/drawing/2014/main" id="{EEEC4905-D63D-6CC3-DF98-FF70A20132A4}"/>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984581" y="2017200"/>
            <a:ext cx="1607966" cy="3592800"/>
          </a:xfrm>
          <a:prstGeom prst="rect">
            <a:avLst/>
          </a:prstGeom>
          <a:noFill/>
          <a:ln w="9525">
            <a:solidFill>
              <a:schemeClr val="tx1"/>
            </a:solidFill>
          </a:ln>
        </p:spPr>
      </p:pic>
      <p:pic>
        <p:nvPicPr>
          <p:cNvPr id="12" name="Picture 11" descr="Screenshot 1">
            <a:extLst>
              <a:ext uri="{FF2B5EF4-FFF2-40B4-BE49-F238E27FC236}">
                <a16:creationId xmlns:a16="http://schemas.microsoft.com/office/drawing/2014/main" id="{33711F23-1BBE-00FB-8390-3D44C27EF8E2}"/>
              </a:ext>
            </a:extLst>
          </p:cNvPr>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618223" y="2017198"/>
            <a:ext cx="1607966" cy="3592800"/>
          </a:xfrm>
          <a:prstGeom prst="rect">
            <a:avLst/>
          </a:prstGeom>
          <a:noFill/>
          <a:ln w="9525">
            <a:solidFill>
              <a:schemeClr val="tx1"/>
            </a:solidFill>
          </a:ln>
        </p:spPr>
      </p:pic>
      <p:pic>
        <p:nvPicPr>
          <p:cNvPr id="13" name="Picture 12" descr="Screenshot 1">
            <a:extLst>
              <a:ext uri="{FF2B5EF4-FFF2-40B4-BE49-F238E27FC236}">
                <a16:creationId xmlns:a16="http://schemas.microsoft.com/office/drawing/2014/main" id="{ECCF8FA4-0A67-E082-5A8A-6B2A1832485B}"/>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232722" y="2011608"/>
            <a:ext cx="1606915" cy="3592800"/>
          </a:xfrm>
          <a:prstGeom prst="rect">
            <a:avLst/>
          </a:prstGeom>
          <a:noFill/>
          <a:ln w="9525">
            <a:solidFill>
              <a:schemeClr val="tx1"/>
            </a:solidFill>
          </a:ln>
        </p:spPr>
      </p:pic>
      <p:sp>
        <p:nvSpPr>
          <p:cNvPr id="9" name="TextBox 8">
            <a:extLst>
              <a:ext uri="{FF2B5EF4-FFF2-40B4-BE49-F238E27FC236}">
                <a16:creationId xmlns:a16="http://schemas.microsoft.com/office/drawing/2014/main" id="{AF34D05B-6CE9-CEB8-DCA2-212472AA0432}"/>
              </a:ext>
            </a:extLst>
          </p:cNvPr>
          <p:cNvSpPr txBox="1"/>
          <p:nvPr/>
        </p:nvSpPr>
        <p:spPr>
          <a:xfrm>
            <a:off x="1559499" y="1240984"/>
            <a:ext cx="10280138" cy="461665"/>
          </a:xfrm>
          <a:prstGeom prst="rect">
            <a:avLst/>
          </a:prstGeom>
          <a:noFill/>
        </p:spPr>
        <p:txBody>
          <a:bodyPr wrap="square">
            <a:spAutoFit/>
          </a:bodyPr>
          <a:lstStyle/>
          <a:p>
            <a:pPr algn="just"/>
            <a:r>
              <a:rPr lang="en-US" sz="2400" b="1" dirty="0">
                <a:effectLst/>
                <a:latin typeface="Times New Roman" panose="02020603050405020304" pitchFamily="18" charset="0"/>
                <a:ea typeface="Bitstream Vera Sans"/>
                <a:cs typeface="Times New Roman" panose="02020603050405020304" pitchFamily="18" charset="0"/>
              </a:rPr>
              <a:t>Description :-</a:t>
            </a:r>
            <a:r>
              <a:rPr lang="en-US" sz="2400" dirty="0">
                <a:effectLst/>
                <a:latin typeface="Times New Roman" panose="02020603050405020304" pitchFamily="18" charset="0"/>
                <a:ea typeface="Bitstream Vera Sans"/>
                <a:cs typeface="Times New Roman" panose="02020603050405020304" pitchFamily="18" charset="0"/>
              </a:rPr>
              <a:t> We can Order Food, Add to Cart, Manage Cart.</a:t>
            </a:r>
            <a:endParaRPr lang="en-IN" sz="2400" dirty="0">
              <a:effectLst/>
              <a:latin typeface="Times New Roman" panose="02020603050405020304" pitchFamily="18" charset="0"/>
              <a:ea typeface="Bitstream Vera Sans"/>
              <a:cs typeface="Times New Roman" panose="02020603050405020304" pitchFamily="18" charset="0"/>
            </a:endParaRPr>
          </a:p>
        </p:txBody>
      </p:sp>
    </p:spTree>
    <p:extLst>
      <p:ext uri="{BB962C8B-B14F-4D97-AF65-F5344CB8AC3E}">
        <p14:creationId xmlns:p14="http://schemas.microsoft.com/office/powerpoint/2010/main" val="1418815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1EFE2-DA60-22A3-2CAA-53D70AA627E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C543C3-F8EB-B291-91AC-B646F7DDE399}"/>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PROJECT DESIGN (ADMIN SIDE)</a:t>
            </a:r>
            <a:endParaRPr lang="en-IN" sz="2400" b="1" u="sng" dirty="0">
              <a:solidFill>
                <a:srgbClr val="FF0000"/>
              </a:solidFill>
              <a:latin typeface="Georgia" panose="02040502050405020303" pitchFamily="18" charset="0"/>
            </a:endParaRPr>
          </a:p>
        </p:txBody>
      </p:sp>
      <p:sp>
        <p:nvSpPr>
          <p:cNvPr id="2" name="TextBox 1">
            <a:extLst>
              <a:ext uri="{FF2B5EF4-FFF2-40B4-BE49-F238E27FC236}">
                <a16:creationId xmlns:a16="http://schemas.microsoft.com/office/drawing/2014/main" id="{7B108A2B-4BC1-CB30-FF14-9014DFBE7FCD}"/>
              </a:ext>
            </a:extLst>
          </p:cNvPr>
          <p:cNvSpPr txBox="1"/>
          <p:nvPr/>
        </p:nvSpPr>
        <p:spPr>
          <a:xfrm>
            <a:off x="1172584" y="1301892"/>
            <a:ext cx="10155432" cy="738664"/>
          </a:xfrm>
          <a:prstGeom prst="rect">
            <a:avLst/>
          </a:prstGeom>
          <a:noFill/>
        </p:spPr>
        <p:txBody>
          <a:bodyPr wrap="square" rtlCol="0">
            <a:spAutoFit/>
          </a:bodyPr>
          <a:lstStyle/>
          <a:p>
            <a:pPr algn="just"/>
            <a:r>
              <a:rPr lang="en-US" sz="2400" b="1" dirty="0">
                <a:effectLst/>
                <a:latin typeface="Times New Roman" panose="02020603050405020304" pitchFamily="18" charset="0"/>
                <a:ea typeface="Bitstream Vera Sans"/>
                <a:cs typeface="Times New Roman" panose="02020603050405020304" pitchFamily="18" charset="0"/>
              </a:rPr>
              <a:t>Description :-</a:t>
            </a:r>
            <a:r>
              <a:rPr lang="en-US" sz="2400" dirty="0">
                <a:effectLst/>
                <a:latin typeface="Times New Roman" panose="02020603050405020304" pitchFamily="18" charset="0"/>
                <a:ea typeface="Bitstream Vera Sans"/>
                <a:cs typeface="Times New Roman" panose="02020603050405020304" pitchFamily="18" charset="0"/>
              </a:rPr>
              <a:t> We can Add Item, Manage Orders, Add User, View Orders.</a:t>
            </a:r>
            <a:endParaRPr lang="en-IN" sz="2400" dirty="0">
              <a:effectLst/>
              <a:latin typeface="Times New Roman" panose="02020603050405020304" pitchFamily="18" charset="0"/>
              <a:ea typeface="Bitstream Vera Sans"/>
              <a:cs typeface="Times New Roman" panose="02020603050405020304" pitchFamily="18" charset="0"/>
            </a:endParaRPr>
          </a:p>
          <a:p>
            <a:endParaRPr lang="en-IN" dirty="0"/>
          </a:p>
        </p:txBody>
      </p:sp>
      <p:sp>
        <p:nvSpPr>
          <p:cNvPr id="4" name="TextBox 3">
            <a:extLst>
              <a:ext uri="{FF2B5EF4-FFF2-40B4-BE49-F238E27FC236}">
                <a16:creationId xmlns:a16="http://schemas.microsoft.com/office/drawing/2014/main" id="{735D2FE9-1C26-CB73-4C12-C88E1A98D903}"/>
              </a:ext>
            </a:extLst>
          </p:cNvPr>
          <p:cNvSpPr txBox="1"/>
          <p:nvPr/>
        </p:nvSpPr>
        <p:spPr>
          <a:xfrm>
            <a:off x="776748" y="755784"/>
            <a:ext cx="521110"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14</a:t>
            </a:r>
          </a:p>
        </p:txBody>
      </p:sp>
      <p:pic>
        <p:nvPicPr>
          <p:cNvPr id="14" name="Picture 13">
            <a:extLst>
              <a:ext uri="{FF2B5EF4-FFF2-40B4-BE49-F238E27FC236}">
                <a16:creationId xmlns:a16="http://schemas.microsoft.com/office/drawing/2014/main" id="{CC607E2D-BFCD-D8EF-458F-406F54358D3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590131" y="2190673"/>
            <a:ext cx="1616075" cy="3592195"/>
          </a:xfrm>
          <a:prstGeom prst="rect">
            <a:avLst/>
          </a:prstGeom>
          <a:noFill/>
          <a:ln w="9525">
            <a:solidFill>
              <a:schemeClr val="tx1"/>
            </a:solidFill>
          </a:ln>
        </p:spPr>
      </p:pic>
      <p:pic>
        <p:nvPicPr>
          <p:cNvPr id="15" name="Picture 14">
            <a:extLst>
              <a:ext uri="{FF2B5EF4-FFF2-40B4-BE49-F238E27FC236}">
                <a16:creationId xmlns:a16="http://schemas.microsoft.com/office/drawing/2014/main" id="{679D72CF-DF3C-538F-8D6D-80B35D0BBAE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2206206" y="2181887"/>
            <a:ext cx="1616075" cy="3592195"/>
          </a:xfrm>
          <a:prstGeom prst="rect">
            <a:avLst/>
          </a:prstGeom>
          <a:noFill/>
          <a:ln w="9525">
            <a:solidFill>
              <a:schemeClr val="tx1"/>
            </a:solidFill>
          </a:ln>
        </p:spPr>
      </p:pic>
      <p:pic>
        <p:nvPicPr>
          <p:cNvPr id="16" name="Picture 15">
            <a:extLst>
              <a:ext uri="{FF2B5EF4-FFF2-40B4-BE49-F238E27FC236}">
                <a16:creationId xmlns:a16="http://schemas.microsoft.com/office/drawing/2014/main" id="{DB40E953-4A2E-16E0-81D0-3EE4FB756CF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bwMode="auto">
          <a:xfrm>
            <a:off x="3822281" y="2190673"/>
            <a:ext cx="1616075" cy="3592195"/>
          </a:xfrm>
          <a:prstGeom prst="rect">
            <a:avLst/>
          </a:prstGeom>
          <a:noFill/>
          <a:ln w="9525">
            <a:solidFill>
              <a:schemeClr val="tx1"/>
            </a:solidFill>
          </a:ln>
        </p:spPr>
      </p:pic>
      <p:pic>
        <p:nvPicPr>
          <p:cNvPr id="17" name="Picture 16">
            <a:extLst>
              <a:ext uri="{FF2B5EF4-FFF2-40B4-BE49-F238E27FC236}">
                <a16:creationId xmlns:a16="http://schemas.microsoft.com/office/drawing/2014/main" id="{7E298D68-BB9C-C274-8825-2906338143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5454398" y="2190673"/>
            <a:ext cx="1607255" cy="3592800"/>
          </a:xfrm>
          <a:prstGeom prst="rect">
            <a:avLst/>
          </a:prstGeom>
          <a:noFill/>
          <a:ln w="9525">
            <a:solidFill>
              <a:schemeClr val="tx1"/>
            </a:solidFill>
          </a:ln>
        </p:spPr>
      </p:pic>
      <p:pic>
        <p:nvPicPr>
          <p:cNvPr id="18" name="Picture 17">
            <a:extLst>
              <a:ext uri="{FF2B5EF4-FFF2-40B4-BE49-F238E27FC236}">
                <a16:creationId xmlns:a16="http://schemas.microsoft.com/office/drawing/2014/main" id="{B9F8EB75-514C-9B79-5CD3-6B478FD0746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bwMode="auto">
          <a:xfrm>
            <a:off x="7086515" y="2190673"/>
            <a:ext cx="1607185" cy="3592830"/>
          </a:xfrm>
          <a:prstGeom prst="rect">
            <a:avLst/>
          </a:prstGeom>
          <a:noFill/>
          <a:ln w="9525">
            <a:solidFill>
              <a:schemeClr val="tx1"/>
            </a:solidFill>
          </a:ln>
        </p:spPr>
      </p:pic>
      <p:pic>
        <p:nvPicPr>
          <p:cNvPr id="19" name="Picture 18">
            <a:extLst>
              <a:ext uri="{FF2B5EF4-FFF2-40B4-BE49-F238E27FC236}">
                <a16:creationId xmlns:a16="http://schemas.microsoft.com/office/drawing/2014/main" id="{8D28FAFB-396A-2B14-9EA3-A909B47513A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bwMode="auto">
          <a:xfrm>
            <a:off x="8677923" y="2181252"/>
            <a:ext cx="1607185" cy="3592830"/>
          </a:xfrm>
          <a:prstGeom prst="rect">
            <a:avLst/>
          </a:prstGeom>
          <a:noFill/>
          <a:ln w="9525">
            <a:solidFill>
              <a:schemeClr val="tx1"/>
            </a:solidFill>
          </a:ln>
        </p:spPr>
      </p:pic>
      <p:pic>
        <p:nvPicPr>
          <p:cNvPr id="20" name="Picture 19">
            <a:extLst>
              <a:ext uri="{FF2B5EF4-FFF2-40B4-BE49-F238E27FC236}">
                <a16:creationId xmlns:a16="http://schemas.microsoft.com/office/drawing/2014/main" id="{7080D494-AD79-CB6B-78EE-2C59313E087A}"/>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bwMode="auto">
          <a:xfrm>
            <a:off x="10285108" y="2171831"/>
            <a:ext cx="1607185" cy="3590925"/>
          </a:xfrm>
          <a:prstGeom prst="rect">
            <a:avLst/>
          </a:prstGeom>
          <a:noFill/>
          <a:ln w="9525">
            <a:solidFill>
              <a:schemeClr val="tx1"/>
            </a:solidFill>
          </a:ln>
        </p:spPr>
      </p:pic>
    </p:spTree>
    <p:extLst>
      <p:ext uri="{BB962C8B-B14F-4D97-AF65-F5344CB8AC3E}">
        <p14:creationId xmlns:p14="http://schemas.microsoft.com/office/powerpoint/2010/main" val="2699157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05B8ED-9F00-DA29-F529-30A30117722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2028C6B-3321-5A53-7B38-1EFE7F9BA270}"/>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SYSTEM TESTING</a:t>
            </a:r>
            <a:endParaRPr lang="en-IN" sz="2400" b="1" u="sng"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91E1778C-8CB2-0CFF-4579-AC1E2ACCDBF9}"/>
              </a:ext>
            </a:extLst>
          </p:cNvPr>
          <p:cNvSpPr txBox="1"/>
          <p:nvPr/>
        </p:nvSpPr>
        <p:spPr>
          <a:xfrm>
            <a:off x="1550169" y="1313210"/>
            <a:ext cx="10461523" cy="5078313"/>
          </a:xfrm>
          <a:prstGeom prst="rect">
            <a:avLst/>
          </a:prstGeom>
          <a:noFill/>
        </p:spPr>
        <p:txBody>
          <a:bodyPr wrap="square" rtlCol="0">
            <a:spAutoFit/>
          </a:bodyPr>
          <a:lstStyle/>
          <a:p>
            <a:pPr algn="just"/>
            <a:r>
              <a:rPr lang="en-IN" b="1" dirty="0">
                <a:latin typeface="Times New Roman" panose="02020603050405020304" pitchFamily="18" charset="0"/>
                <a:cs typeface="Times New Roman" panose="02020603050405020304" pitchFamily="18" charset="0"/>
              </a:rPr>
              <a:t>1. Functional Testing</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Ensures that each function of the software operates in accordance with the requirement like CRUD operations, search medicine and reset fields.</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2. Integration Testing</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Tests the interaction between different modules like the GUI, database, and backend logic.</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3. Validation Testing</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Checks whether user inputs are properly validated.</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4. Performance Testing</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Ensures the system responds quickly and can handle operations efficiently.</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5. Usability Testing</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Checks whether the application is easy to use for non-technical users.</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endParaRPr lang="en-IN" b="1" u="sng" dirty="0">
              <a:latin typeface="Times New Roman" panose="02020603050405020304" pitchFamily="18" charset="0"/>
              <a:cs typeface="Times New Roman" panose="02020603050405020304" pitchFamily="18" charset="0"/>
            </a:endParaRPr>
          </a:p>
          <a:p>
            <a:pPr algn="just"/>
            <a:r>
              <a:rPr lang="en-IN" b="1" dirty="0">
                <a:latin typeface="Times New Roman" panose="02020603050405020304" pitchFamily="18" charset="0"/>
                <a:cs typeface="Times New Roman" panose="02020603050405020304" pitchFamily="18" charset="0"/>
              </a:rPr>
              <a:t>6. Security Testing</a:t>
            </a:r>
            <a:endParaRPr lang="en-IN" b="1" u="sng"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Tests whether data is secure and unauthorized access is prevented.</a:t>
            </a:r>
            <a:endParaRPr lang="en-IN" b="1" u="sng"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85E30C1-C033-348A-DDFB-D5AA2A9FB4FB}"/>
              </a:ext>
            </a:extLst>
          </p:cNvPr>
          <p:cNvSpPr txBox="1"/>
          <p:nvPr/>
        </p:nvSpPr>
        <p:spPr>
          <a:xfrm>
            <a:off x="776748" y="755784"/>
            <a:ext cx="521110"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15</a:t>
            </a:r>
          </a:p>
        </p:txBody>
      </p:sp>
    </p:spTree>
    <p:extLst>
      <p:ext uri="{BB962C8B-B14F-4D97-AF65-F5344CB8AC3E}">
        <p14:creationId xmlns:p14="http://schemas.microsoft.com/office/powerpoint/2010/main" val="2975575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323E4-5E12-7EB7-B7B2-93FAF88362AF}"/>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E0CAB9-36BC-4D40-9DEB-A59C98A49C77}"/>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CONCLUSION</a:t>
            </a:r>
            <a:endParaRPr lang="en-IN" sz="2400" b="1" u="sng"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0CE11729-AD52-AA59-0173-680C4C4F9E5E}"/>
              </a:ext>
            </a:extLst>
          </p:cNvPr>
          <p:cNvSpPr txBox="1"/>
          <p:nvPr/>
        </p:nvSpPr>
        <p:spPr>
          <a:xfrm>
            <a:off x="1657985" y="1905506"/>
            <a:ext cx="9387840" cy="3816429"/>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The Food Delivery App successfully provides a digital platform that connects customers, restaurants, and delivery personnel in a seamless manner. It simplifies the process of food ordering by offering features like </a:t>
            </a:r>
            <a:r>
              <a:rPr lang="en-IN" sz="2200" b="1" dirty="0">
                <a:latin typeface="Times New Roman" panose="02020603050405020304" pitchFamily="18" charset="0"/>
                <a:cs typeface="Times New Roman" panose="02020603050405020304" pitchFamily="18" charset="0"/>
              </a:rPr>
              <a:t>online ordering, secure payment, and real-time delivery tracking</a:t>
            </a:r>
            <a:r>
              <a:rPr lang="en-IN" sz="2200" dirty="0">
                <a:latin typeface="Times New Roman" panose="02020603050405020304" pitchFamily="18" charset="0"/>
                <a:cs typeface="Times New Roman" panose="02020603050405020304" pitchFamily="18" charset="0"/>
              </a:rPr>
              <a:t>. Restaurants benefit from efficient order management, while customers enjoy convenience and transparency.</a:t>
            </a:r>
          </a:p>
          <a:p>
            <a:pPr algn="just"/>
            <a:endParaRPr lang="en-IN" sz="2200" dirty="0">
              <a:latin typeface="Times New Roman" panose="02020603050405020304" pitchFamily="18" charset="0"/>
              <a:cs typeface="Times New Roman" panose="02020603050405020304" pitchFamily="18" charset="0"/>
            </a:endParaRPr>
          </a:p>
          <a:p>
            <a:pPr algn="just"/>
            <a:r>
              <a:rPr lang="en-IN" sz="2200" dirty="0">
                <a:latin typeface="Times New Roman" panose="02020603050405020304" pitchFamily="18" charset="0"/>
                <a:cs typeface="Times New Roman" panose="02020603050405020304" pitchFamily="18" charset="0"/>
              </a:rPr>
              <a:t>This project demonstrates how software engineering concepts can be applied to solve real-world problems by integrating </a:t>
            </a:r>
            <a:r>
              <a:rPr lang="en-IN" sz="2200" b="1" dirty="0">
                <a:latin typeface="Times New Roman" panose="02020603050405020304" pitchFamily="18" charset="0"/>
                <a:cs typeface="Times New Roman" panose="02020603050405020304" pitchFamily="18" charset="0"/>
              </a:rPr>
              <a:t>user-friendly design, database management, and modular functionality</a:t>
            </a:r>
            <a:r>
              <a:rPr lang="en-IN" sz="2200" dirty="0">
                <a:latin typeface="Times New Roman" panose="02020603050405020304" pitchFamily="18" charset="0"/>
                <a:cs typeface="Times New Roman" panose="02020603050405020304" pitchFamily="18" charset="0"/>
              </a:rPr>
              <a:t>. In conclusion, the Food Delivery App offers an effective, reliable, and scalable solution for modern food ordering and delivery services.</a:t>
            </a:r>
          </a:p>
        </p:txBody>
      </p:sp>
      <p:sp>
        <p:nvSpPr>
          <p:cNvPr id="2" name="TextBox 1">
            <a:extLst>
              <a:ext uri="{FF2B5EF4-FFF2-40B4-BE49-F238E27FC236}">
                <a16:creationId xmlns:a16="http://schemas.microsoft.com/office/drawing/2014/main" id="{EBC07316-A522-0135-FDB6-1BBE548586E4}"/>
              </a:ext>
            </a:extLst>
          </p:cNvPr>
          <p:cNvSpPr txBox="1"/>
          <p:nvPr/>
        </p:nvSpPr>
        <p:spPr>
          <a:xfrm>
            <a:off x="776748" y="755784"/>
            <a:ext cx="521110"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2213625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CFEAB-ABE9-B86A-E7E4-627291AF073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750C916-45BE-2D2A-2F7F-4F693C547533}"/>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LEARNING DURING PROJECT WORK</a:t>
            </a:r>
            <a:endParaRPr lang="en-IN" sz="2400" b="1" u="sng" dirty="0">
              <a:solidFill>
                <a:srgbClr val="FF0000"/>
              </a:solidFill>
              <a:latin typeface="Georgia" panose="02040502050405020303" pitchFamily="18" charset="0"/>
            </a:endParaRPr>
          </a:p>
        </p:txBody>
      </p:sp>
      <p:sp>
        <p:nvSpPr>
          <p:cNvPr id="2" name="TextBox 1">
            <a:extLst>
              <a:ext uri="{FF2B5EF4-FFF2-40B4-BE49-F238E27FC236}">
                <a16:creationId xmlns:a16="http://schemas.microsoft.com/office/drawing/2014/main" id="{90EE9B8F-E653-2165-B03D-86E3C268B529}"/>
              </a:ext>
            </a:extLst>
          </p:cNvPr>
          <p:cNvSpPr txBox="1"/>
          <p:nvPr/>
        </p:nvSpPr>
        <p:spPr>
          <a:xfrm>
            <a:off x="1297858" y="1901814"/>
            <a:ext cx="9627880" cy="2123658"/>
          </a:xfrm>
          <a:prstGeom prst="rect">
            <a:avLst/>
          </a:prstGeom>
          <a:noFill/>
        </p:spPr>
        <p:txBody>
          <a:bodyPr wrap="square" rtlCol="0">
            <a:spAutoFit/>
          </a:bodyPr>
          <a:lstStyle/>
          <a:p>
            <a:r>
              <a:rPr lang="en-US" sz="2200" dirty="0">
                <a:latin typeface="Times New Roman" panose="02020603050405020304" pitchFamily="18" charset="0"/>
                <a:cs typeface="Times New Roman" panose="02020603050405020304" pitchFamily="18" charset="0"/>
              </a:rPr>
              <a:t>Working on FOOD DELIVERY APP project. We learning like app development skills in learned how to design and build GUI based applications using Android. </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Also we learned how to perform CRUD operations through SQL queries. </a:t>
            </a:r>
          </a:p>
          <a:p>
            <a:endParaRPr lang="en-IN"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We enhanced analytical skill while troubleshooting bugs and  logic errors</a:t>
            </a:r>
            <a:endParaRPr lang="en-US" sz="2200" dirty="0">
              <a:effectLst/>
              <a:latin typeface="Times New Roman" panose="02020603050405020304" pitchFamily="18" charset="0"/>
              <a:ea typeface="Bitstream Vera Sans"/>
              <a:cs typeface="Times New Roman" panose="02020603050405020304" pitchFamily="18" charset="0"/>
            </a:endParaRPr>
          </a:p>
        </p:txBody>
      </p:sp>
      <p:sp>
        <p:nvSpPr>
          <p:cNvPr id="4" name="TextBox 3">
            <a:extLst>
              <a:ext uri="{FF2B5EF4-FFF2-40B4-BE49-F238E27FC236}">
                <a16:creationId xmlns:a16="http://schemas.microsoft.com/office/drawing/2014/main" id="{FC351B16-6022-AA44-711E-52620E9C1AD0}"/>
              </a:ext>
            </a:extLst>
          </p:cNvPr>
          <p:cNvSpPr txBox="1"/>
          <p:nvPr/>
        </p:nvSpPr>
        <p:spPr>
          <a:xfrm>
            <a:off x="776748" y="755784"/>
            <a:ext cx="521110"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17</a:t>
            </a:r>
          </a:p>
        </p:txBody>
      </p:sp>
    </p:spTree>
    <p:extLst>
      <p:ext uri="{BB962C8B-B14F-4D97-AF65-F5344CB8AC3E}">
        <p14:creationId xmlns:p14="http://schemas.microsoft.com/office/powerpoint/2010/main" val="17024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F7A92-D75E-6283-B2A4-EE7A05206A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0312DC-EA03-8864-12F6-09A7284BD948}"/>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BIBLIOGRAPHY</a:t>
            </a:r>
            <a:endParaRPr lang="en-IN" sz="2400" b="1" u="sng" dirty="0">
              <a:solidFill>
                <a:srgbClr val="FF0000"/>
              </a:solidFill>
              <a:latin typeface="Georgia" panose="02040502050405020303" pitchFamily="18" charset="0"/>
            </a:endParaRPr>
          </a:p>
        </p:txBody>
      </p:sp>
      <p:sp>
        <p:nvSpPr>
          <p:cNvPr id="2" name="TextBox 1">
            <a:extLst>
              <a:ext uri="{FF2B5EF4-FFF2-40B4-BE49-F238E27FC236}">
                <a16:creationId xmlns:a16="http://schemas.microsoft.com/office/drawing/2014/main" id="{0208EE31-892A-5B70-08FE-401A7EA6A29D}"/>
              </a:ext>
            </a:extLst>
          </p:cNvPr>
          <p:cNvSpPr txBox="1"/>
          <p:nvPr/>
        </p:nvSpPr>
        <p:spPr>
          <a:xfrm>
            <a:off x="1649219" y="1564834"/>
            <a:ext cx="8912224" cy="3785652"/>
          </a:xfrm>
          <a:prstGeom prst="rect">
            <a:avLst/>
          </a:prstGeom>
          <a:noFill/>
        </p:spPr>
        <p:txBody>
          <a:bodyPr wrap="square" rtlCol="0">
            <a:spAutoFit/>
          </a:bodyPr>
          <a:lstStyle/>
          <a:p>
            <a:pPr algn="just">
              <a:buNone/>
            </a:pPr>
            <a:r>
              <a:rPr lang="en-US" sz="2400" b="1" dirty="0">
                <a:solidFill>
                  <a:srgbClr val="FF0000"/>
                </a:solidFill>
                <a:latin typeface="Times New Roman" panose="02020603050405020304" pitchFamily="18" charset="0"/>
                <a:ea typeface="Bitstream Vera Sans"/>
                <a:cs typeface="Times New Roman" panose="02020603050405020304" pitchFamily="18" charset="0"/>
              </a:rPr>
              <a:t>Online references</a:t>
            </a:r>
            <a:r>
              <a:rPr lang="en-US" sz="2400" b="1" dirty="0">
                <a:solidFill>
                  <a:srgbClr val="FF0000"/>
                </a:solidFill>
                <a:effectLst/>
                <a:latin typeface="Times New Roman" panose="02020603050405020304" pitchFamily="18" charset="0"/>
                <a:ea typeface="Bitstream Vera Sans"/>
                <a:cs typeface="Times New Roman" panose="02020603050405020304" pitchFamily="18" charset="0"/>
              </a:rPr>
              <a:t>:</a:t>
            </a:r>
            <a:endParaRPr lang="en-IN" sz="2400" dirty="0">
              <a:solidFill>
                <a:srgbClr val="FF0000"/>
              </a:solidFill>
              <a:effectLst/>
              <a:latin typeface="Nimbus Roman No9 L"/>
              <a:ea typeface="Bitstream Vera Sans"/>
              <a:cs typeface="Times New Roman" panose="02020603050405020304" pitchFamily="18" charset="0"/>
            </a:endParaRPr>
          </a:p>
          <a:p>
            <a:pPr algn="just">
              <a:buNone/>
            </a:pPr>
            <a:r>
              <a:rPr lang="en-US" sz="2400" dirty="0">
                <a:effectLst/>
                <a:latin typeface="Times New Roman" panose="02020603050405020304" pitchFamily="18" charset="0"/>
                <a:ea typeface="Bitstream Vera Sans"/>
                <a:cs typeface="Times New Roman" panose="02020603050405020304" pitchFamily="18" charset="0"/>
              </a:rPr>
              <a:t> </a:t>
            </a:r>
            <a:endParaRPr lang="en-IN" sz="2400" dirty="0">
              <a:effectLst/>
              <a:latin typeface="Nimbus Roman No9 L"/>
              <a:ea typeface="Bitstream Vera Sans"/>
              <a:cs typeface="Times New Roman" panose="02020603050405020304" pitchFamily="18" charset="0"/>
            </a:endParaRPr>
          </a:p>
          <a:p>
            <a:pPr algn="just">
              <a:buNone/>
            </a:pPr>
            <a:r>
              <a:rPr lang="en-US" sz="2400" b="1" dirty="0">
                <a:effectLst/>
                <a:latin typeface="Times New Roman" panose="02020603050405020304" pitchFamily="18" charset="0"/>
                <a:ea typeface="Bitstream Vera Sans"/>
                <a:cs typeface="Times New Roman" panose="02020603050405020304" pitchFamily="18" charset="0"/>
              </a:rPr>
              <a:t>1. </a:t>
            </a:r>
            <a:r>
              <a:rPr lang="en-US" sz="2400" dirty="0">
                <a:effectLst/>
                <a:latin typeface="Times New Roman" panose="02020603050405020304" pitchFamily="18" charset="0"/>
                <a:ea typeface="Bitstream Vera Sans"/>
                <a:cs typeface="Times New Roman" panose="02020603050405020304" pitchFamily="18" charset="0"/>
              </a:rPr>
              <a:t>www.youtube.com</a:t>
            </a:r>
            <a:endParaRPr lang="en-IN" sz="2400" dirty="0">
              <a:effectLst/>
              <a:latin typeface="Nimbus Roman No9 L"/>
              <a:ea typeface="Bitstream Vera Sans"/>
              <a:cs typeface="Times New Roman" panose="02020603050405020304" pitchFamily="18" charset="0"/>
            </a:endParaRPr>
          </a:p>
          <a:p>
            <a:pPr algn="just">
              <a:buNone/>
            </a:pPr>
            <a:r>
              <a:rPr lang="en-US" sz="2400" b="1" dirty="0">
                <a:latin typeface="Times New Roman" panose="02020603050405020304" pitchFamily="18" charset="0"/>
                <a:ea typeface="Bitstream Vera Sans"/>
                <a:cs typeface="Times New Roman" panose="02020603050405020304" pitchFamily="18" charset="0"/>
              </a:rPr>
              <a:t>2</a:t>
            </a:r>
            <a:r>
              <a:rPr lang="en-US" sz="2400" b="1" dirty="0">
                <a:effectLst/>
                <a:latin typeface="Times New Roman" panose="02020603050405020304" pitchFamily="18" charset="0"/>
                <a:ea typeface="Bitstream Vera Sans"/>
                <a:cs typeface="Times New Roman" panose="02020603050405020304" pitchFamily="18" charset="0"/>
              </a:rPr>
              <a:t>. </a:t>
            </a:r>
            <a:r>
              <a:rPr lang="en-US" sz="2400" dirty="0">
                <a:effectLst/>
                <a:latin typeface="Times New Roman" panose="02020603050405020304" pitchFamily="18" charset="0"/>
                <a:ea typeface="Bitstream Vera Sans"/>
                <a:cs typeface="Times New Roman" panose="02020603050405020304" pitchFamily="18" charset="0"/>
              </a:rPr>
              <a:t>www.geeksforgeeks.</a:t>
            </a:r>
            <a:r>
              <a:rPr lang="en-US" sz="2400" dirty="0">
                <a:latin typeface="Times New Roman" panose="02020603050405020304" pitchFamily="18" charset="0"/>
                <a:ea typeface="Bitstream Vera Sans"/>
                <a:cs typeface="Times New Roman" panose="02020603050405020304" pitchFamily="18" charset="0"/>
              </a:rPr>
              <a:t>org</a:t>
            </a:r>
            <a:endParaRPr lang="en-IN" sz="2400" dirty="0">
              <a:effectLst/>
              <a:latin typeface="Nimbus Roman No9 L"/>
              <a:ea typeface="Bitstream Vera Sans"/>
              <a:cs typeface="Times New Roman" panose="02020603050405020304" pitchFamily="18" charset="0"/>
            </a:endParaRPr>
          </a:p>
          <a:p>
            <a:pPr algn="just">
              <a:buNone/>
            </a:pPr>
            <a:r>
              <a:rPr lang="en-US" sz="2400" b="1" dirty="0">
                <a:latin typeface="Times New Roman" panose="02020603050405020304" pitchFamily="18" charset="0"/>
                <a:ea typeface="Bitstream Vera Sans"/>
                <a:cs typeface="Times New Roman" panose="02020603050405020304" pitchFamily="18" charset="0"/>
              </a:rPr>
              <a:t>3</a:t>
            </a:r>
            <a:r>
              <a:rPr lang="en-US" sz="2400" b="1" dirty="0">
                <a:effectLst/>
                <a:latin typeface="Times New Roman" panose="02020603050405020304" pitchFamily="18" charset="0"/>
                <a:ea typeface="Bitstream Vera Sans"/>
                <a:cs typeface="Times New Roman" panose="02020603050405020304" pitchFamily="18" charset="0"/>
              </a:rPr>
              <a:t>. </a:t>
            </a:r>
            <a:r>
              <a:rPr lang="en-US" sz="2400" dirty="0">
                <a:effectLst/>
                <a:latin typeface="Times New Roman" panose="02020603050405020304" pitchFamily="18" charset="0"/>
                <a:ea typeface="Bitstream Vera Sans"/>
                <a:cs typeface="Times New Roman" panose="02020603050405020304" pitchFamily="18" charset="0"/>
              </a:rPr>
              <a:t>Many Other Websites</a:t>
            </a:r>
          </a:p>
          <a:p>
            <a:pPr algn="just">
              <a:buNone/>
            </a:pPr>
            <a:endParaRPr lang="en-US" sz="2400" dirty="0">
              <a:latin typeface="Times New Roman" panose="02020603050405020304" pitchFamily="18" charset="0"/>
              <a:ea typeface="Bitstream Vera Sans"/>
              <a:cs typeface="Times New Roman" panose="02020603050405020304" pitchFamily="18" charset="0"/>
            </a:endParaRPr>
          </a:p>
          <a:p>
            <a:pPr algn="just">
              <a:buNone/>
            </a:pPr>
            <a:r>
              <a:rPr lang="en-US" sz="2400" b="1" dirty="0">
                <a:solidFill>
                  <a:srgbClr val="FF0000"/>
                </a:solidFill>
                <a:effectLst/>
                <a:latin typeface="Times New Roman" panose="02020603050405020304" pitchFamily="18" charset="0"/>
                <a:ea typeface="Bitstream Vera Sans"/>
                <a:cs typeface="Times New Roman" panose="02020603050405020304" pitchFamily="18" charset="0"/>
              </a:rPr>
              <a:t>Offline references:</a:t>
            </a:r>
          </a:p>
          <a:p>
            <a:pPr algn="just">
              <a:buNone/>
            </a:pPr>
            <a:endParaRPr lang="en-US" sz="2400" b="1" dirty="0">
              <a:solidFill>
                <a:srgbClr val="FF0000"/>
              </a:solidFill>
              <a:latin typeface="Times New Roman" panose="02020603050405020304" pitchFamily="18" charset="0"/>
              <a:ea typeface="Bitstream Vera Sans"/>
              <a:cs typeface="Times New Roman" panose="02020603050405020304" pitchFamily="18" charset="0"/>
            </a:endParaRP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Android Programming For Beginners</a:t>
            </a:r>
            <a:endParaRPr lang="en-IN" sz="2400" dirty="0">
              <a:latin typeface="Times New Roman" panose="02020603050405020304" pitchFamily="18" charset="0"/>
              <a:cs typeface="Times New Roman" panose="02020603050405020304" pitchFamily="18" charset="0"/>
            </a:endParaRPr>
          </a:p>
          <a:p>
            <a:pPr marL="342900" lvl="0" indent="-342900">
              <a:buFont typeface="+mj-lt"/>
              <a:buAutoNum type="arabicPeriod"/>
            </a:pPr>
            <a:r>
              <a:rPr lang="en-US" sz="2400" dirty="0">
                <a:latin typeface="Times New Roman" panose="02020603050405020304" pitchFamily="18" charset="0"/>
                <a:cs typeface="Times New Roman" panose="02020603050405020304" pitchFamily="18" charset="0"/>
              </a:rPr>
              <a:t>Android Programming : Pushing the limits</a:t>
            </a:r>
            <a:endParaRPr lang="en-IN"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EFB3605-C729-1408-0FDF-CAC1B9D4D5BF}"/>
              </a:ext>
            </a:extLst>
          </p:cNvPr>
          <p:cNvSpPr txBox="1"/>
          <p:nvPr/>
        </p:nvSpPr>
        <p:spPr>
          <a:xfrm>
            <a:off x="776748" y="755784"/>
            <a:ext cx="521110"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18</a:t>
            </a:r>
          </a:p>
        </p:txBody>
      </p:sp>
    </p:spTree>
    <p:extLst>
      <p:ext uri="{BB962C8B-B14F-4D97-AF65-F5344CB8AC3E}">
        <p14:creationId xmlns:p14="http://schemas.microsoft.com/office/powerpoint/2010/main" val="261687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CC9AAC5-994D-799B-23C6-354408CD37C3}"/>
              </a:ext>
            </a:extLst>
          </p:cNvPr>
          <p:cNvSpPr txBox="1">
            <a:spLocks/>
          </p:cNvSpPr>
          <p:nvPr/>
        </p:nvSpPr>
        <p:spPr>
          <a:xfrm>
            <a:off x="1639887" y="3044279"/>
            <a:ext cx="8912225" cy="769441"/>
          </a:xfrm>
          <a:prstGeom prst="rect">
            <a:avLst/>
          </a:prstGeom>
          <a:noFill/>
        </p:spPr>
        <p:txBody>
          <a:bodyPr wrap="square" rtlCol="0">
            <a:spAutoFit/>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dirty="0">
                <a:solidFill>
                  <a:srgbClr val="FF0000"/>
                </a:solidFill>
                <a:latin typeface="Georgia" panose="02040502050405020303" pitchFamily="18" charset="0"/>
              </a:rPr>
              <a:t>THANK YOU</a:t>
            </a:r>
            <a:endParaRPr lang="en-IN" sz="4000" b="1"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CD49FE8A-B80E-E470-EEF1-179E10C6111A}"/>
              </a:ext>
            </a:extLst>
          </p:cNvPr>
          <p:cNvSpPr txBox="1"/>
          <p:nvPr/>
        </p:nvSpPr>
        <p:spPr>
          <a:xfrm>
            <a:off x="776748" y="755784"/>
            <a:ext cx="521110"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1</a:t>
            </a:r>
            <a:r>
              <a:rPr lang="en-IN" sz="2000" b="1" dirty="0">
                <a:solidFill>
                  <a:schemeClr val="bg1"/>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270148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E77CCD4-3515-4F2B-451B-D04DCE42F789}"/>
              </a:ext>
            </a:extLst>
          </p:cNvPr>
          <p:cNvSpPr txBox="1"/>
          <p:nvPr/>
        </p:nvSpPr>
        <p:spPr>
          <a:xfrm>
            <a:off x="2133600" y="432619"/>
            <a:ext cx="7924800"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PROJECT</a:t>
            </a:r>
            <a:r>
              <a:rPr lang="en-US" sz="2400" b="1" u="sng" dirty="0">
                <a:solidFill>
                  <a:srgbClr val="FF0000"/>
                </a:solidFill>
                <a:latin typeface="Georgia" panose="02040502050405020303" pitchFamily="18" charset="0"/>
              </a:rPr>
              <a:t> </a:t>
            </a:r>
            <a:r>
              <a:rPr lang="en-US" sz="2800" b="1" u="sng" dirty="0">
                <a:solidFill>
                  <a:srgbClr val="FF0000"/>
                </a:solidFill>
                <a:latin typeface="Georgia" panose="02040502050405020303" pitchFamily="18" charset="0"/>
              </a:rPr>
              <a:t>INFORMATION</a:t>
            </a:r>
            <a:endParaRPr lang="en-IN" sz="2400" b="1" u="sng" dirty="0">
              <a:solidFill>
                <a:srgbClr val="FF0000"/>
              </a:solidFill>
              <a:latin typeface="Georgia" panose="02040502050405020303" pitchFamily="18" charset="0"/>
            </a:endParaRPr>
          </a:p>
        </p:txBody>
      </p:sp>
      <p:sp>
        <p:nvSpPr>
          <p:cNvPr id="3" name="TextBox 2">
            <a:extLst>
              <a:ext uri="{FF2B5EF4-FFF2-40B4-BE49-F238E27FC236}">
                <a16:creationId xmlns:a16="http://schemas.microsoft.com/office/drawing/2014/main" id="{471D12AB-5889-2C35-EF03-F89B695592EC}"/>
              </a:ext>
            </a:extLst>
          </p:cNvPr>
          <p:cNvSpPr txBox="1"/>
          <p:nvPr/>
        </p:nvSpPr>
        <p:spPr>
          <a:xfrm>
            <a:off x="2133600" y="2197632"/>
            <a:ext cx="7924800"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PARTNERS</a:t>
            </a:r>
            <a:endParaRPr lang="en-IN" sz="2400" b="1" u="sng"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09316EAD-BE97-70BE-5BCE-B66E8DFB827F}"/>
              </a:ext>
            </a:extLst>
          </p:cNvPr>
          <p:cNvSpPr txBox="1"/>
          <p:nvPr/>
        </p:nvSpPr>
        <p:spPr>
          <a:xfrm>
            <a:off x="2133600" y="4998649"/>
            <a:ext cx="7924800"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INTERNAL GUIDE</a:t>
            </a:r>
            <a:endParaRPr lang="en-IN" sz="2400" b="1" u="sng" dirty="0">
              <a:solidFill>
                <a:srgbClr val="FF0000"/>
              </a:solidFill>
              <a:latin typeface="Georgia" panose="02040502050405020303" pitchFamily="18" charset="0"/>
            </a:endParaRPr>
          </a:p>
        </p:txBody>
      </p:sp>
      <p:sp>
        <p:nvSpPr>
          <p:cNvPr id="5" name="TextBox 4">
            <a:extLst>
              <a:ext uri="{FF2B5EF4-FFF2-40B4-BE49-F238E27FC236}">
                <a16:creationId xmlns:a16="http://schemas.microsoft.com/office/drawing/2014/main" id="{999F8D22-8BB6-1F56-6060-77E193059362}"/>
              </a:ext>
            </a:extLst>
          </p:cNvPr>
          <p:cNvSpPr txBox="1"/>
          <p:nvPr/>
        </p:nvSpPr>
        <p:spPr>
          <a:xfrm>
            <a:off x="2133600" y="1109989"/>
            <a:ext cx="7924800" cy="584775"/>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PHARMACY MANAGEMENT SYSTEM</a:t>
            </a:r>
            <a:endParaRPr lang="en-IN" sz="3200"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954EEEC-E2F8-6D1D-0901-B9022B30B745}"/>
              </a:ext>
            </a:extLst>
          </p:cNvPr>
          <p:cNvSpPr txBox="1"/>
          <p:nvPr/>
        </p:nvSpPr>
        <p:spPr>
          <a:xfrm>
            <a:off x="2133600" y="2896162"/>
            <a:ext cx="7924800" cy="1569660"/>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RUTIK PARMAR (92400584150)</a:t>
            </a:r>
          </a:p>
          <a:p>
            <a:pPr algn="ctr"/>
            <a:r>
              <a:rPr lang="en-US" sz="2400" b="1" dirty="0">
                <a:latin typeface="Times New Roman" panose="02020603050405020304" pitchFamily="18" charset="0"/>
                <a:cs typeface="Times New Roman" panose="02020603050405020304" pitchFamily="18" charset="0"/>
              </a:rPr>
              <a:t>SHYAM TANNA (92400584172)</a:t>
            </a:r>
          </a:p>
          <a:p>
            <a:pPr algn="ctr"/>
            <a:r>
              <a:rPr lang="en-US" sz="2400" b="1" dirty="0">
                <a:latin typeface="Times New Roman" panose="02020603050405020304" pitchFamily="18" charset="0"/>
                <a:cs typeface="Times New Roman" panose="02020603050405020304" pitchFamily="18" charset="0"/>
              </a:rPr>
              <a:t>MALAYA RANJAN MOHANTY (92400584195)</a:t>
            </a:r>
          </a:p>
          <a:p>
            <a:pPr algn="ctr"/>
            <a:r>
              <a:rPr lang="en-US" sz="2400" b="1">
                <a:latin typeface="Times New Roman" panose="02020603050405020304" pitchFamily="18" charset="0"/>
                <a:cs typeface="Times New Roman" panose="02020603050405020304" pitchFamily="18" charset="0"/>
              </a:rPr>
              <a:t>KAUSHAL MANVAR (92400584205)</a:t>
            </a:r>
            <a:endParaRPr lang="en-IN" sz="2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ED60126C-8095-6B54-D295-A91803F04CA7}"/>
              </a:ext>
            </a:extLst>
          </p:cNvPr>
          <p:cNvSpPr txBox="1"/>
          <p:nvPr/>
        </p:nvSpPr>
        <p:spPr>
          <a:xfrm>
            <a:off x="2133600" y="5593031"/>
            <a:ext cx="792480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RIPAL RANPARA MAM</a:t>
            </a:r>
          </a:p>
        </p:txBody>
      </p:sp>
      <p:sp>
        <p:nvSpPr>
          <p:cNvPr id="9" name="TextBox 8">
            <a:extLst>
              <a:ext uri="{FF2B5EF4-FFF2-40B4-BE49-F238E27FC236}">
                <a16:creationId xmlns:a16="http://schemas.microsoft.com/office/drawing/2014/main" id="{E90E63DB-0E1E-F552-F9B8-AE9320B1B66F}"/>
              </a:ext>
            </a:extLst>
          </p:cNvPr>
          <p:cNvSpPr txBox="1"/>
          <p:nvPr/>
        </p:nvSpPr>
        <p:spPr>
          <a:xfrm>
            <a:off x="776748" y="755784"/>
            <a:ext cx="285136"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2</a:t>
            </a:r>
          </a:p>
        </p:txBody>
      </p:sp>
    </p:spTree>
    <p:extLst>
      <p:ext uri="{BB962C8B-B14F-4D97-AF65-F5344CB8AC3E}">
        <p14:creationId xmlns:p14="http://schemas.microsoft.com/office/powerpoint/2010/main" val="42591999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ircle(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circle(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802129-6A1E-5E29-E619-B63D65DC23EE}"/>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SYNOPSIS</a:t>
            </a:r>
            <a:endParaRPr lang="en-IN" sz="2400" b="1" u="sng"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E139B931-13FF-FA92-9BAF-CB7A502EF71D}"/>
              </a:ext>
            </a:extLst>
          </p:cNvPr>
          <p:cNvSpPr txBox="1"/>
          <p:nvPr/>
        </p:nvSpPr>
        <p:spPr>
          <a:xfrm>
            <a:off x="1508450" y="1295117"/>
            <a:ext cx="8912224" cy="5170646"/>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Food Delivery App</a:t>
            </a:r>
            <a:r>
              <a:rPr lang="en-IN" sz="2200" dirty="0">
                <a:latin typeface="Times New Roman" panose="02020603050405020304" pitchFamily="18" charset="0"/>
                <a:cs typeface="Times New Roman" panose="02020603050405020304" pitchFamily="18" charset="0"/>
              </a:rPr>
              <a:t> is designed to provide a convenient platform for customers to browse restaurant menus, place food orders, make payments, and track deliveries in real-time. The system connects three key stakeholders: </a:t>
            </a:r>
            <a:r>
              <a:rPr lang="en-IN" sz="2200" b="1" dirty="0">
                <a:latin typeface="Times New Roman" panose="02020603050405020304" pitchFamily="18" charset="0"/>
                <a:cs typeface="Times New Roman" panose="02020603050405020304" pitchFamily="18" charset="0"/>
              </a:rPr>
              <a:t>customers, restaurants, and delivery personnel</a:t>
            </a:r>
            <a:r>
              <a:rPr lang="en-IN" sz="2200" dirty="0">
                <a:latin typeface="Times New Roman" panose="02020603050405020304" pitchFamily="18" charset="0"/>
                <a:cs typeface="Times New Roman" panose="02020603050405020304" pitchFamily="18" charset="0"/>
              </a:rPr>
              <a:t>, ensuring smooth coordination and efficient food delivery.</a:t>
            </a:r>
          </a:p>
          <a:p>
            <a:pPr algn="just"/>
            <a:r>
              <a:rPr lang="en-IN" sz="2200" dirty="0">
                <a:latin typeface="Times New Roman" panose="02020603050405020304" pitchFamily="18" charset="0"/>
                <a:cs typeface="Times New Roman" panose="02020603050405020304" pitchFamily="18" charset="0"/>
              </a:rPr>
              <a:t> </a:t>
            </a:r>
          </a:p>
          <a:p>
            <a:pPr algn="just"/>
            <a:r>
              <a:rPr lang="en-IN" sz="2200" dirty="0">
                <a:latin typeface="Times New Roman" panose="02020603050405020304" pitchFamily="18" charset="0"/>
                <a:cs typeface="Times New Roman" panose="02020603050405020304" pitchFamily="18" charset="0"/>
              </a:rPr>
              <a:t>Customers can register/login, browse available menus, add items to the cart, place orders, and track their status. Restaurants receive and manage orders, update menu details, and change order statuses. Delivery personnel are assigned orders, pick up food from restaurants, and deliver it to customers. An integrated </a:t>
            </a:r>
            <a:r>
              <a:rPr lang="en-IN" sz="2200" b="1" dirty="0">
                <a:latin typeface="Times New Roman" panose="02020603050405020304" pitchFamily="18" charset="0"/>
                <a:cs typeface="Times New Roman" panose="02020603050405020304" pitchFamily="18" charset="0"/>
              </a:rPr>
              <a:t>payment module</a:t>
            </a:r>
            <a:r>
              <a:rPr lang="en-IN" sz="2200" dirty="0">
                <a:latin typeface="Times New Roman" panose="02020603050405020304" pitchFamily="18" charset="0"/>
                <a:cs typeface="Times New Roman" panose="02020603050405020304" pitchFamily="18" charset="0"/>
              </a:rPr>
              <a:t> allows secure online transactions, ensuring seamless financial processing.</a:t>
            </a:r>
          </a:p>
          <a:p>
            <a:pPr algn="just"/>
            <a:r>
              <a:rPr lang="en-IN" sz="2200" dirty="0">
                <a:latin typeface="Times New Roman" panose="02020603050405020304" pitchFamily="18" charset="0"/>
                <a:cs typeface="Times New Roman" panose="02020603050405020304" pitchFamily="18" charset="0"/>
              </a:rPr>
              <a:t> </a:t>
            </a:r>
          </a:p>
          <a:p>
            <a:pPr algn="just"/>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admin panel</a:t>
            </a:r>
            <a:r>
              <a:rPr lang="en-IN" sz="2200" dirty="0">
                <a:latin typeface="Times New Roman" panose="02020603050405020304" pitchFamily="18" charset="0"/>
                <a:cs typeface="Times New Roman" panose="02020603050405020304" pitchFamily="18" charset="0"/>
              </a:rPr>
              <a:t> manages users, restaurants, and delivery staff to maintain the overall system efficiently.</a:t>
            </a:r>
          </a:p>
        </p:txBody>
      </p:sp>
      <p:sp>
        <p:nvSpPr>
          <p:cNvPr id="2" name="TextBox 1">
            <a:extLst>
              <a:ext uri="{FF2B5EF4-FFF2-40B4-BE49-F238E27FC236}">
                <a16:creationId xmlns:a16="http://schemas.microsoft.com/office/drawing/2014/main" id="{98FB5D47-47B7-627B-6C06-776F2C244C24}"/>
              </a:ext>
            </a:extLst>
          </p:cNvPr>
          <p:cNvSpPr txBox="1"/>
          <p:nvPr/>
        </p:nvSpPr>
        <p:spPr>
          <a:xfrm>
            <a:off x="776748" y="755784"/>
            <a:ext cx="285136"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3</a:t>
            </a:r>
          </a:p>
        </p:txBody>
      </p:sp>
    </p:spTree>
    <p:extLst>
      <p:ext uri="{BB962C8B-B14F-4D97-AF65-F5344CB8AC3E}">
        <p14:creationId xmlns:p14="http://schemas.microsoft.com/office/powerpoint/2010/main" val="3622092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12D03-F539-8C88-331E-AFC32770AA0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43C6D55-74CA-64F8-DE67-2B39CFDE523E}"/>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TECHNICAL DESCRIPTION</a:t>
            </a:r>
            <a:endParaRPr lang="en-IN" sz="2400" b="1" u="sng"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EAAF9712-F751-DA3C-C5B9-76D0EE4A4214}"/>
              </a:ext>
            </a:extLst>
          </p:cNvPr>
          <p:cNvSpPr txBox="1"/>
          <p:nvPr/>
        </p:nvSpPr>
        <p:spPr>
          <a:xfrm>
            <a:off x="1639888" y="1318022"/>
            <a:ext cx="8912224" cy="5170646"/>
          </a:xfrm>
          <a:prstGeom prst="rect">
            <a:avLst/>
          </a:prstGeom>
          <a:noFill/>
        </p:spPr>
        <p:txBody>
          <a:bodyPr wrap="square" rtlCol="0">
            <a:spAutoFit/>
          </a:bodyPr>
          <a:lstStyle/>
          <a:p>
            <a:r>
              <a:rPr lang="en-US" sz="2400" b="1" dirty="0">
                <a:solidFill>
                  <a:srgbClr val="FF0000"/>
                </a:solidFill>
                <a:latin typeface="Times New Roman" panose="02020603050405020304" pitchFamily="18" charset="0"/>
                <a:cs typeface="Times New Roman" panose="02020603050405020304" pitchFamily="18" charset="0"/>
              </a:rPr>
              <a:t>Hardware Requirements:</a:t>
            </a:r>
            <a:endParaRPr lang="en-IN" sz="2400" dirty="0">
              <a:solidFill>
                <a:srgbClr val="FF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Processor:- </a:t>
            </a:r>
            <a:r>
              <a:rPr lang="en-US" sz="2400" dirty="0">
                <a:latin typeface="Times New Roman" panose="02020603050405020304" pitchFamily="18" charset="0"/>
                <a:cs typeface="Times New Roman" panose="02020603050405020304" pitchFamily="18" charset="0"/>
              </a:rPr>
              <a:t>Intel Core i3 or higher</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Ram:</a:t>
            </a:r>
            <a:r>
              <a:rPr lang="en-US" sz="2400" dirty="0">
                <a:latin typeface="Times New Roman" panose="02020603050405020304" pitchFamily="18" charset="0"/>
                <a:cs typeface="Times New Roman" panose="02020603050405020304" pitchFamily="18" charset="0"/>
              </a:rPr>
              <a:t> Minimum 4 Gb</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Hard-disk :-</a:t>
            </a:r>
            <a:r>
              <a:rPr lang="en-US" sz="2400" dirty="0">
                <a:latin typeface="Times New Roman" panose="02020603050405020304" pitchFamily="18" charset="0"/>
                <a:cs typeface="Times New Roman" panose="02020603050405020304" pitchFamily="18" charset="0"/>
              </a:rPr>
              <a:t> Minimum 500 Gb HDD or 128 Gb SSD</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b="1" dirty="0">
                <a:solidFill>
                  <a:srgbClr val="FF0000"/>
                </a:solidFill>
                <a:latin typeface="Times New Roman" panose="02020603050405020304" pitchFamily="18" charset="0"/>
                <a:cs typeface="Times New Roman" panose="02020603050405020304" pitchFamily="18" charset="0"/>
              </a:rPr>
              <a:t>Software Requirements:</a:t>
            </a:r>
            <a:endParaRPr lang="en-IN" sz="2400" dirty="0">
              <a:solidFill>
                <a:srgbClr val="FF0000"/>
              </a:solidFill>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Operating System:- </a:t>
            </a:r>
            <a:r>
              <a:rPr lang="en-US" sz="2400" dirty="0">
                <a:latin typeface="Times New Roman" panose="02020603050405020304" pitchFamily="18" charset="0"/>
                <a:cs typeface="Times New Roman" panose="02020603050405020304" pitchFamily="18" charset="0"/>
              </a:rPr>
              <a:t>windows 10 or later</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Programing Language:</a:t>
            </a:r>
            <a:r>
              <a:rPr lang="en-US" sz="2400" dirty="0">
                <a:latin typeface="Times New Roman" panose="02020603050405020304" pitchFamily="18" charset="0"/>
                <a:cs typeface="Times New Roman" panose="02020603050405020304" pitchFamily="18" charset="0"/>
              </a:rPr>
              <a:t> Android</a:t>
            </a:r>
            <a:endParaRPr lang="en-IN" sz="24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Database:-</a:t>
            </a:r>
            <a:r>
              <a:rPr lang="en-US" sz="2400" dirty="0">
                <a:latin typeface="Times New Roman" panose="02020603050405020304" pitchFamily="18" charset="0"/>
                <a:cs typeface="Times New Roman" panose="02020603050405020304" pitchFamily="18" charset="0"/>
              </a:rPr>
              <a:t> Inbuilt Phone</a:t>
            </a:r>
            <a:endParaRPr lang="en-IN"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Development Tools:- Android Studio</a:t>
            </a:r>
            <a:endParaRPr lang="en-IN" sz="2400" dirty="0">
              <a:latin typeface="Times New Roman" panose="02020603050405020304" pitchFamily="18" charset="0"/>
              <a:cs typeface="Times New Roman" panose="02020603050405020304" pitchFamily="18" charset="0"/>
            </a:endParaRPr>
          </a:p>
          <a:p>
            <a:pPr algn="just">
              <a:buNone/>
            </a:pPr>
            <a:r>
              <a:rPr lang="en-US" sz="1800" dirty="0">
                <a:effectLst/>
                <a:latin typeface="Times New Roman" panose="02020603050405020304" pitchFamily="18" charset="0"/>
                <a:ea typeface="Bitstream Vera Sans"/>
                <a:cs typeface="Times New Roman" panose="02020603050405020304" pitchFamily="18" charset="0"/>
              </a:rPr>
              <a:t> </a:t>
            </a:r>
          </a:p>
        </p:txBody>
      </p:sp>
      <p:sp>
        <p:nvSpPr>
          <p:cNvPr id="2" name="TextBox 1">
            <a:extLst>
              <a:ext uri="{FF2B5EF4-FFF2-40B4-BE49-F238E27FC236}">
                <a16:creationId xmlns:a16="http://schemas.microsoft.com/office/drawing/2014/main" id="{60CC951E-EC12-28E9-C0A4-2AD45A192620}"/>
              </a:ext>
            </a:extLst>
          </p:cNvPr>
          <p:cNvSpPr txBox="1"/>
          <p:nvPr/>
        </p:nvSpPr>
        <p:spPr>
          <a:xfrm>
            <a:off x="776748" y="755784"/>
            <a:ext cx="285136"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4</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1287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7A615E-90A9-E5CD-FF88-AF168426E6A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78723F0-2BB4-DFB6-27E2-80224DE17528}"/>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PROJECT DESCRIPTION</a:t>
            </a:r>
            <a:endParaRPr lang="en-IN" sz="2400" b="1" u="sng" dirty="0">
              <a:solidFill>
                <a:srgbClr val="FF0000"/>
              </a:solidFill>
              <a:latin typeface="Georgia" panose="02040502050405020303" pitchFamily="18" charset="0"/>
            </a:endParaRPr>
          </a:p>
        </p:txBody>
      </p:sp>
      <p:sp>
        <p:nvSpPr>
          <p:cNvPr id="4" name="TextBox 3">
            <a:extLst>
              <a:ext uri="{FF2B5EF4-FFF2-40B4-BE49-F238E27FC236}">
                <a16:creationId xmlns:a16="http://schemas.microsoft.com/office/drawing/2014/main" id="{8CC90D2D-11C1-8B7E-2D3F-53C61CF4654E}"/>
              </a:ext>
            </a:extLst>
          </p:cNvPr>
          <p:cNvSpPr txBox="1"/>
          <p:nvPr/>
        </p:nvSpPr>
        <p:spPr>
          <a:xfrm>
            <a:off x="1586679" y="1347661"/>
            <a:ext cx="8912225" cy="5509200"/>
          </a:xfrm>
          <a:prstGeom prst="rect">
            <a:avLst/>
          </a:prstGeom>
          <a:noFill/>
        </p:spPr>
        <p:txBody>
          <a:bodyPr wrap="square" rtlCol="0">
            <a:spAutoFit/>
          </a:bodyPr>
          <a:lstStyle/>
          <a:p>
            <a:pPr algn="just"/>
            <a:r>
              <a:rPr lang="en-IN" sz="2200" dirty="0">
                <a:latin typeface="Times New Roman" panose="02020603050405020304" pitchFamily="18" charset="0"/>
                <a:cs typeface="Times New Roman" panose="02020603050405020304" pitchFamily="18" charset="0"/>
              </a:rPr>
              <a:t>The </a:t>
            </a:r>
            <a:r>
              <a:rPr lang="en-IN" sz="2200" b="1" dirty="0">
                <a:latin typeface="Times New Roman" panose="02020603050405020304" pitchFamily="18" charset="0"/>
                <a:cs typeface="Times New Roman" panose="02020603050405020304" pitchFamily="18" charset="0"/>
              </a:rPr>
              <a:t>Food Delivery App </a:t>
            </a:r>
            <a:r>
              <a:rPr lang="en-IN" sz="2200" dirty="0">
                <a:latin typeface="Times New Roman" panose="02020603050405020304" pitchFamily="18" charset="0"/>
                <a:cs typeface="Times New Roman" panose="02020603050405020304" pitchFamily="18" charset="0"/>
              </a:rPr>
              <a:t>is a mobile-based application that enables customers to order food from nearby restaurants and have it delivered to their doorstep. The system provides a simple and user-friendly interface where customers can register, browse menus, add items to the cart, place orders, make payments, and track deliveries in real time.</a:t>
            </a:r>
          </a:p>
          <a:p>
            <a:pPr algn="just"/>
            <a:r>
              <a:rPr lang="en-IN" sz="2200" dirty="0">
                <a:latin typeface="Times New Roman" panose="02020603050405020304" pitchFamily="18" charset="0"/>
                <a:cs typeface="Times New Roman" panose="02020603050405020304" pitchFamily="18" charset="0"/>
              </a:rPr>
              <a:t> </a:t>
            </a:r>
          </a:p>
          <a:p>
            <a:pPr algn="just"/>
            <a:r>
              <a:rPr lang="en-IN" sz="2200" dirty="0">
                <a:latin typeface="Times New Roman" panose="02020603050405020304" pitchFamily="18" charset="0"/>
                <a:cs typeface="Times New Roman" panose="02020603050405020304" pitchFamily="18" charset="0"/>
              </a:rPr>
              <a:t>Restaurants can receive and manage customer orders, update order status, and maintain menu details, while delivery personnel are assigned tasks to pick up and deliver orders efficiently. The application also includes a secure payment module for processing online transactions.</a:t>
            </a:r>
          </a:p>
          <a:p>
            <a:pPr algn="just"/>
            <a:r>
              <a:rPr lang="en-IN" sz="2200" dirty="0">
                <a:latin typeface="Times New Roman" panose="02020603050405020304" pitchFamily="18" charset="0"/>
                <a:cs typeface="Times New Roman" panose="02020603050405020304" pitchFamily="18" charset="0"/>
              </a:rPr>
              <a:t> </a:t>
            </a:r>
          </a:p>
          <a:p>
            <a:pPr algn="just"/>
            <a:r>
              <a:rPr lang="en-IN" sz="2200" dirty="0">
                <a:latin typeface="Times New Roman" panose="02020603050405020304" pitchFamily="18" charset="0"/>
                <a:cs typeface="Times New Roman" panose="02020603050405020304" pitchFamily="18" charset="0"/>
              </a:rPr>
              <a:t>Additionally, an </a:t>
            </a:r>
            <a:r>
              <a:rPr lang="en-IN" sz="2200" b="1" dirty="0">
                <a:latin typeface="Times New Roman" panose="02020603050405020304" pitchFamily="18" charset="0"/>
                <a:cs typeface="Times New Roman" panose="02020603050405020304" pitchFamily="18" charset="0"/>
              </a:rPr>
              <a:t>admin panel </a:t>
            </a:r>
            <a:r>
              <a:rPr lang="en-IN" sz="2200" dirty="0">
                <a:latin typeface="Times New Roman" panose="02020603050405020304" pitchFamily="18" charset="0"/>
                <a:cs typeface="Times New Roman" panose="02020603050405020304" pitchFamily="18" charset="0"/>
              </a:rPr>
              <a:t>manages users, restaurants, and delivery staff, ensuring smooth system operations. The project demonstrates the practical implementation of software engineering concepts, including modular design, data flow, and interaction between multiple stakeholders.</a:t>
            </a:r>
          </a:p>
          <a:p>
            <a:pPr algn="just">
              <a:buNone/>
            </a:pPr>
            <a:endParaRPr lang="en-US" sz="2200" dirty="0">
              <a:effectLst/>
              <a:latin typeface="Times New Roman" panose="02020603050405020304" pitchFamily="18" charset="0"/>
              <a:ea typeface="Bitstream Vera Sans"/>
              <a:cs typeface="Times New Roman" panose="02020603050405020304" pitchFamily="18" charset="0"/>
            </a:endParaRPr>
          </a:p>
        </p:txBody>
      </p:sp>
      <p:sp>
        <p:nvSpPr>
          <p:cNvPr id="2" name="TextBox 1">
            <a:extLst>
              <a:ext uri="{FF2B5EF4-FFF2-40B4-BE49-F238E27FC236}">
                <a16:creationId xmlns:a16="http://schemas.microsoft.com/office/drawing/2014/main" id="{BF60C6AF-51B0-FD90-ECA7-F12E085D59D7}"/>
              </a:ext>
            </a:extLst>
          </p:cNvPr>
          <p:cNvSpPr txBox="1"/>
          <p:nvPr/>
        </p:nvSpPr>
        <p:spPr>
          <a:xfrm>
            <a:off x="776748" y="755784"/>
            <a:ext cx="285136" cy="400110"/>
          </a:xfrm>
          <a:prstGeom prst="rect">
            <a:avLst/>
          </a:prstGeom>
          <a:noFill/>
        </p:spPr>
        <p:txBody>
          <a:bodyPr wrap="square" rtlCol="0">
            <a:spAutoFit/>
          </a:bodyPr>
          <a:lstStyle/>
          <a:p>
            <a:r>
              <a:rPr lang="en-US" sz="2000" b="1" dirty="0">
                <a:solidFill>
                  <a:schemeClr val="bg1"/>
                </a:solidFill>
                <a:latin typeface="Times New Roman" panose="02020603050405020304" pitchFamily="18" charset="0"/>
                <a:cs typeface="Times New Roman" panose="02020603050405020304" pitchFamily="18" charset="0"/>
              </a:rPr>
              <a:t>5</a:t>
            </a:r>
            <a:endParaRPr lang="en-IN" sz="20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2107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3A36C-E261-BB59-6E88-46A725FE733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9D915A5-E0D1-137C-5FAB-DDC4A3EAD4D1}"/>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FLOW CHART</a:t>
            </a:r>
            <a:endParaRPr lang="en-IN" sz="2400" b="1" u="sng"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22F1BB5A-E3B7-3589-696F-FAD2912863BF}"/>
              </a:ext>
            </a:extLst>
          </p:cNvPr>
          <p:cNvPicPr>
            <a:picLocks noChangeAspect="1"/>
          </p:cNvPicPr>
          <p:nvPr/>
        </p:nvPicPr>
        <p:blipFill>
          <a:blip r:embed="rId2"/>
          <a:srcRect/>
          <a:stretch/>
        </p:blipFill>
        <p:spPr>
          <a:xfrm>
            <a:off x="4336401" y="1248620"/>
            <a:ext cx="3519198" cy="55234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0D818715-2F4F-28B9-79EC-1C003DA95C97}"/>
              </a:ext>
            </a:extLst>
          </p:cNvPr>
          <p:cNvSpPr txBox="1"/>
          <p:nvPr/>
        </p:nvSpPr>
        <p:spPr>
          <a:xfrm>
            <a:off x="776748" y="755784"/>
            <a:ext cx="285136"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6</a:t>
            </a:r>
          </a:p>
        </p:txBody>
      </p:sp>
    </p:spTree>
    <p:extLst>
      <p:ext uri="{BB962C8B-B14F-4D97-AF65-F5344CB8AC3E}">
        <p14:creationId xmlns:p14="http://schemas.microsoft.com/office/powerpoint/2010/main" val="97058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F036E-4CBF-BE89-979A-478E1A0FB18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26CE296-D08F-1E14-92E8-1A8A84626968}"/>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DATA FLOW DIAGRAM</a:t>
            </a:r>
            <a:endParaRPr lang="en-IN" sz="2400" b="1" u="sng"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50988AE6-200B-8E17-39C8-78BCB203B6E7}"/>
              </a:ext>
            </a:extLst>
          </p:cNvPr>
          <p:cNvPicPr>
            <a:picLocks noChangeAspect="1"/>
          </p:cNvPicPr>
          <p:nvPr/>
        </p:nvPicPr>
        <p:blipFill>
          <a:blip r:embed="rId2"/>
          <a:srcRect/>
          <a:stretch/>
        </p:blipFill>
        <p:spPr>
          <a:xfrm>
            <a:off x="2767114" y="1352573"/>
            <a:ext cx="6657771" cy="51415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8825C752-574A-D471-64C9-DAEB22C61BF3}"/>
              </a:ext>
            </a:extLst>
          </p:cNvPr>
          <p:cNvSpPr txBox="1"/>
          <p:nvPr/>
        </p:nvSpPr>
        <p:spPr>
          <a:xfrm>
            <a:off x="776748" y="755784"/>
            <a:ext cx="285136"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7</a:t>
            </a:r>
          </a:p>
        </p:txBody>
      </p:sp>
    </p:spTree>
    <p:extLst>
      <p:ext uri="{BB962C8B-B14F-4D97-AF65-F5344CB8AC3E}">
        <p14:creationId xmlns:p14="http://schemas.microsoft.com/office/powerpoint/2010/main" val="3023500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C0F4A-857C-9F5F-22D1-6094766AC1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9352659-7942-ED18-635C-F2DCF8E65A9E}"/>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USE CASE DIAGRAM</a:t>
            </a:r>
            <a:endParaRPr lang="en-IN" sz="2400" b="1" u="sng"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31EE8139-FBEB-CA68-D11C-6CCDFF7FFE1A}"/>
              </a:ext>
            </a:extLst>
          </p:cNvPr>
          <p:cNvPicPr>
            <a:picLocks noChangeAspect="1"/>
          </p:cNvPicPr>
          <p:nvPr/>
        </p:nvPicPr>
        <p:blipFill>
          <a:blip r:embed="rId2"/>
          <a:srcRect/>
          <a:stretch/>
        </p:blipFill>
        <p:spPr>
          <a:xfrm>
            <a:off x="4730483" y="1155894"/>
            <a:ext cx="2731034" cy="546206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2B85E4C8-76E7-B4A5-C624-62D2365C866A}"/>
              </a:ext>
            </a:extLst>
          </p:cNvPr>
          <p:cNvSpPr txBox="1"/>
          <p:nvPr/>
        </p:nvSpPr>
        <p:spPr>
          <a:xfrm>
            <a:off x="776748" y="755784"/>
            <a:ext cx="285136"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8</a:t>
            </a:r>
          </a:p>
        </p:txBody>
      </p:sp>
    </p:spTree>
    <p:extLst>
      <p:ext uri="{BB962C8B-B14F-4D97-AF65-F5344CB8AC3E}">
        <p14:creationId xmlns:p14="http://schemas.microsoft.com/office/powerpoint/2010/main" val="706003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6A8F8F-5A9E-A487-B81A-C200E8A3138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FF25BFA-73A4-468F-3533-30227DAEB2C7}"/>
              </a:ext>
            </a:extLst>
          </p:cNvPr>
          <p:cNvSpPr txBox="1">
            <a:spLocks noGrp="1"/>
          </p:cNvSpPr>
          <p:nvPr>
            <p:ph type="title"/>
          </p:nvPr>
        </p:nvSpPr>
        <p:spPr>
          <a:xfrm>
            <a:off x="1550169" y="623888"/>
            <a:ext cx="8912225" cy="523220"/>
          </a:xfrm>
          <a:prstGeom prst="rect">
            <a:avLst/>
          </a:prstGeom>
          <a:noFill/>
        </p:spPr>
        <p:txBody>
          <a:bodyPr wrap="square" rtlCol="0">
            <a:spAutoFit/>
          </a:bodyPr>
          <a:lstStyle/>
          <a:p>
            <a:pPr algn="ctr"/>
            <a:r>
              <a:rPr lang="en-US" sz="2800" b="1" u="sng" dirty="0">
                <a:solidFill>
                  <a:srgbClr val="FF0000"/>
                </a:solidFill>
                <a:latin typeface="Georgia" panose="02040502050405020303" pitchFamily="18" charset="0"/>
              </a:rPr>
              <a:t>SEQUENTIAL DIAGRAM</a:t>
            </a:r>
            <a:endParaRPr lang="en-IN" sz="2400" b="1" u="sng" dirty="0">
              <a:solidFill>
                <a:srgbClr val="FF0000"/>
              </a:solidFill>
              <a:latin typeface="Georgia" panose="02040502050405020303" pitchFamily="18" charset="0"/>
            </a:endParaRPr>
          </a:p>
        </p:txBody>
      </p:sp>
      <p:pic>
        <p:nvPicPr>
          <p:cNvPr id="5" name="Picture 4">
            <a:extLst>
              <a:ext uri="{FF2B5EF4-FFF2-40B4-BE49-F238E27FC236}">
                <a16:creationId xmlns:a16="http://schemas.microsoft.com/office/drawing/2014/main" id="{6B9759D8-057C-D1D0-CFC3-166ED0093E8B}"/>
              </a:ext>
            </a:extLst>
          </p:cNvPr>
          <p:cNvPicPr>
            <a:picLocks noChangeAspect="1"/>
          </p:cNvPicPr>
          <p:nvPr/>
        </p:nvPicPr>
        <p:blipFill>
          <a:blip r:embed="rId2"/>
          <a:srcRect/>
          <a:stretch/>
        </p:blipFill>
        <p:spPr>
          <a:xfrm>
            <a:off x="2876093" y="1253486"/>
            <a:ext cx="6439813" cy="527794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2" name="TextBox 1">
            <a:extLst>
              <a:ext uri="{FF2B5EF4-FFF2-40B4-BE49-F238E27FC236}">
                <a16:creationId xmlns:a16="http://schemas.microsoft.com/office/drawing/2014/main" id="{81E41462-0FFE-1436-3197-4E86C4CEBD79}"/>
              </a:ext>
            </a:extLst>
          </p:cNvPr>
          <p:cNvSpPr txBox="1"/>
          <p:nvPr/>
        </p:nvSpPr>
        <p:spPr>
          <a:xfrm>
            <a:off x="776748" y="755784"/>
            <a:ext cx="609600" cy="400110"/>
          </a:xfrm>
          <a:prstGeom prst="rect">
            <a:avLst/>
          </a:prstGeom>
          <a:noFill/>
        </p:spPr>
        <p:txBody>
          <a:bodyPr wrap="square" rtlCol="0">
            <a:spAutoFit/>
          </a:bodyPr>
          <a:lstStyle/>
          <a:p>
            <a:r>
              <a:rPr lang="en-IN" sz="2000" b="1" dirty="0">
                <a:solidFill>
                  <a:schemeClr val="bg1"/>
                </a:solidFill>
                <a:latin typeface="Times New Roman" panose="02020603050405020304" pitchFamily="18" charset="0"/>
                <a:cs typeface="Times New Roman" panose="02020603050405020304" pitchFamily="18" charset="0"/>
              </a:rPr>
              <a:t>9</a:t>
            </a:r>
          </a:p>
        </p:txBody>
      </p:sp>
    </p:spTree>
    <p:extLst>
      <p:ext uri="{BB962C8B-B14F-4D97-AF65-F5344CB8AC3E}">
        <p14:creationId xmlns:p14="http://schemas.microsoft.com/office/powerpoint/2010/main" val="163604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80">
                                          <p:stCondLst>
                                            <p:cond delay="0"/>
                                          </p:stCondLst>
                                        </p:cTn>
                                        <p:tgtEl>
                                          <p:spTgt spid="5"/>
                                        </p:tgtEl>
                                      </p:cBhvr>
                                    </p:animEffect>
                                    <p:anim calcmode="lin" valueType="num">
                                      <p:cBhvr>
                                        <p:cTn id="8"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13" dur="26">
                                          <p:stCondLst>
                                            <p:cond delay="650"/>
                                          </p:stCondLst>
                                        </p:cTn>
                                        <p:tgtEl>
                                          <p:spTgt spid="5"/>
                                        </p:tgtEl>
                                      </p:cBhvr>
                                      <p:to x="100000" y="60000"/>
                                    </p:animScale>
                                    <p:animScale>
                                      <p:cBhvr>
                                        <p:cTn id="14" dur="166" decel="50000">
                                          <p:stCondLst>
                                            <p:cond delay="676"/>
                                          </p:stCondLst>
                                        </p:cTn>
                                        <p:tgtEl>
                                          <p:spTgt spid="5"/>
                                        </p:tgtEl>
                                      </p:cBhvr>
                                      <p:to x="100000" y="100000"/>
                                    </p:animScale>
                                    <p:animScale>
                                      <p:cBhvr>
                                        <p:cTn id="15" dur="26">
                                          <p:stCondLst>
                                            <p:cond delay="1312"/>
                                          </p:stCondLst>
                                        </p:cTn>
                                        <p:tgtEl>
                                          <p:spTgt spid="5"/>
                                        </p:tgtEl>
                                      </p:cBhvr>
                                      <p:to x="100000" y="80000"/>
                                    </p:animScale>
                                    <p:animScale>
                                      <p:cBhvr>
                                        <p:cTn id="16" dur="166" decel="50000">
                                          <p:stCondLst>
                                            <p:cond delay="1338"/>
                                          </p:stCondLst>
                                        </p:cTn>
                                        <p:tgtEl>
                                          <p:spTgt spid="5"/>
                                        </p:tgtEl>
                                      </p:cBhvr>
                                      <p:to x="100000" y="100000"/>
                                    </p:animScale>
                                    <p:animScale>
                                      <p:cBhvr>
                                        <p:cTn id="17" dur="26">
                                          <p:stCondLst>
                                            <p:cond delay="1642"/>
                                          </p:stCondLst>
                                        </p:cTn>
                                        <p:tgtEl>
                                          <p:spTgt spid="5"/>
                                        </p:tgtEl>
                                      </p:cBhvr>
                                      <p:to x="100000" y="90000"/>
                                    </p:animScale>
                                    <p:animScale>
                                      <p:cBhvr>
                                        <p:cTn id="18" dur="166" decel="50000">
                                          <p:stCondLst>
                                            <p:cond delay="1668"/>
                                          </p:stCondLst>
                                        </p:cTn>
                                        <p:tgtEl>
                                          <p:spTgt spid="5"/>
                                        </p:tgtEl>
                                      </p:cBhvr>
                                      <p:to x="100000" y="100000"/>
                                    </p:animScale>
                                    <p:animScale>
                                      <p:cBhvr>
                                        <p:cTn id="19" dur="26">
                                          <p:stCondLst>
                                            <p:cond delay="1808"/>
                                          </p:stCondLst>
                                        </p:cTn>
                                        <p:tgtEl>
                                          <p:spTgt spid="5"/>
                                        </p:tgtEl>
                                      </p:cBhvr>
                                      <p:to x="100000" y="95000"/>
                                    </p:animScale>
                                    <p:animScale>
                                      <p:cBhvr>
                                        <p:cTn id="20"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178</TotalTime>
  <Words>786</Words>
  <Application>Microsoft Office PowerPoint</Application>
  <PresentationFormat>Widescreen</PresentationFormat>
  <Paragraphs>109</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Century Gothic</vt:lpstr>
      <vt:lpstr>Georgia</vt:lpstr>
      <vt:lpstr>Nimbus Roman No9 L</vt:lpstr>
      <vt:lpstr>Times New Roman</vt:lpstr>
      <vt:lpstr>Wingdings 3</vt:lpstr>
      <vt:lpstr>Wisp</vt:lpstr>
      <vt:lpstr>PowerPoint Presentation</vt:lpstr>
      <vt:lpstr>PowerPoint Presentation</vt:lpstr>
      <vt:lpstr>SYNOPSIS</vt:lpstr>
      <vt:lpstr>TECHNICAL DESCRIPTION</vt:lpstr>
      <vt:lpstr>PROJECT DESCRIPTION</vt:lpstr>
      <vt:lpstr>FLOW CHART</vt:lpstr>
      <vt:lpstr>DATA FLOW DIAGRAM</vt:lpstr>
      <vt:lpstr>USE CASE DIAGRAM</vt:lpstr>
      <vt:lpstr>SEQUENTIAL DIAGRAM</vt:lpstr>
      <vt:lpstr>CLASS DIAGRAM</vt:lpstr>
      <vt:lpstr>ACTIVITY DIAGRAM</vt:lpstr>
      <vt:lpstr>PROJECT DESIGN (USER SIDE)</vt:lpstr>
      <vt:lpstr>PROJECT DESIGN (ADMIN SIDE)</vt:lpstr>
      <vt:lpstr>SYSTEM TESTING</vt:lpstr>
      <vt:lpstr>CONCLUSION</vt:lpstr>
      <vt:lpstr>LEARNING DURING PROJECT WORK</vt:lpstr>
      <vt:lpstr>BIBLIOGRAPHY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Rutik Parmar</dc:creator>
  <cp:lastModifiedBy>Rutik Parmar</cp:lastModifiedBy>
  <cp:revision>14</cp:revision>
  <dcterms:created xsi:type="dcterms:W3CDTF">2025-04-15T07:14:36Z</dcterms:created>
  <dcterms:modified xsi:type="dcterms:W3CDTF">2025-09-03T16:07:52Z</dcterms:modified>
</cp:coreProperties>
</file>