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Robo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7a0e794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7a0e794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7a0e794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7a0e794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7a0e794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7a0e794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6b800b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6b800b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7a0e794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7a0e794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6b800b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46b800b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46b800b4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46b800b4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6b800b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6b800b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6b800b4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46b800b4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6b800b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6b800b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40a111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40a111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6b800b4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6b800b4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46b800b4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46b800b4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46b800b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46b800b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46b800b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46b800b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6b800b4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6b800b4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6b800b4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46b800b4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46b800b4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46b800b4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6b800b4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46b800b4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46b800b4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46b800b4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46b800b4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46b800b4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7a0e79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7a0e79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6b800b4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6b800b4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46b800b4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46b800b4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46b800b4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46b800b4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46b800b4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46b800b4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6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f7a0e794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f7a0e794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f7a0e79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f7a0e79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f7a0e79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f7a0e79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7a0e794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7a0e794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7a0e794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7a0e794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f7a0e794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f7a0e794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rmarsuraj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dimensionality-reduc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armarsuraj99/evaluating-financial-machine-learning-models-on-numerai-3562da8fd9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umer.ai/t/mmc2-announcement/93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umer.ai/t/mmc2-announcement/93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numer.ai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numerai/example-scripts/blob/master/analysis_and_tips.ipynb" TargetMode="External"/><Relationship Id="rId4" Type="http://schemas.openxmlformats.org/officeDocument/2006/relationships/hyperlink" Target="https://forum.numer.ai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umer.ai/office-hours-with-arbitrage/office-hours-recap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parmarsuraj99" TargetMode="External"/><Relationship Id="rId5" Type="http://schemas.openxmlformats.org/officeDocument/2006/relationships/hyperlink" Target="https://towardsdatascience.com/a-guide-to-the-hardest-data-science-tournament-on-the-planet-748f46e83690" TargetMode="External"/><Relationship Id="rId4" Type="http://schemas.openxmlformats.org/officeDocument/2006/relationships/hyperlink" Target="https://forum.numer.ai/t/more-metrics-for-ya/636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69350"/>
            <a:ext cx="8520600" cy="24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Machine Learning with Numerai tournament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C9D5D-0B7B-49EB-BA35-4A849F68D1B5}"/>
              </a:ext>
            </a:extLst>
          </p:cNvPr>
          <p:cNvSpPr txBox="1"/>
          <p:nvPr/>
        </p:nvSpPr>
        <p:spPr>
          <a:xfrm>
            <a:off x="7149001" y="4475739"/>
            <a:ext cx="168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@parmarsuraj99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3C3E9-F6D1-49FA-9171-CCACC5323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223" y="4475739"/>
            <a:ext cx="307778" cy="3077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Unsupervised Learning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8100" cy="17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en" sz="2500"/>
              <a:t>Dimensionality Reduction: Transform high dimensional data to a lower dimension.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t="7261"/>
          <a:stretch/>
        </p:blipFill>
        <p:spPr>
          <a:xfrm>
            <a:off x="4159950" y="1195050"/>
            <a:ext cx="4833926" cy="33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10250" y="3324575"/>
            <a:ext cx="3848100" cy="17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Q. Can 310 features be represented by fewer features?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5284975" y="4770875"/>
            <a:ext cx="37089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https://www.geeksforgeeks.org/dimensionality-reduction/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Broad categories of Machine Learning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112550" y="1703250"/>
            <a:ext cx="69189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strike="sngStrike"/>
              <a:t>Supervised Learning</a:t>
            </a:r>
            <a:endParaRPr sz="2500" strike="sngStrike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strike="sngStrike"/>
              <a:t>Unsupervised Learning</a:t>
            </a:r>
            <a:endParaRPr sz="2500" strike="sngStrike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Reinforcement Learning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l="14316" r="12230" b="17136"/>
          <a:stretch/>
        </p:blipFill>
        <p:spPr>
          <a:xfrm>
            <a:off x="3770126" y="1728125"/>
            <a:ext cx="5231750" cy="3320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403950" y="1366650"/>
            <a:ext cx="35277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Agents taking action in an environment  to maximize cumulative reward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splits for evaluating models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19700"/>
            <a:ext cx="73914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	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11700" y="1595550"/>
            <a:ext cx="3660300" cy="24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dirty="0"/>
              <a:t>Training Data</a:t>
            </a:r>
            <a:endParaRPr sz="25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dirty="0"/>
              <a:t>Tournament Data</a:t>
            </a:r>
            <a:endParaRPr sz="25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dirty="0"/>
              <a:t>Validation Data</a:t>
            </a:r>
            <a:endParaRPr sz="25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dirty="0"/>
              <a:t>Live data</a:t>
            </a:r>
            <a:endParaRPr sz="2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Training Data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41913"/>
            <a:ext cx="8991600" cy="31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Tournament Data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9725"/>
            <a:ext cx="8839200" cy="3129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Evaluating our predictions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l="7113" r="1803"/>
          <a:stretch/>
        </p:blipFill>
        <p:spPr>
          <a:xfrm>
            <a:off x="252700" y="1399025"/>
            <a:ext cx="8638600" cy="3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EDA </a:t>
            </a:r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444325" y="1171425"/>
            <a:ext cx="5507100" cy="24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Already cleaned and normalised data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Well structured data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310 features grouped into eras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Non-stationary features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Supervised learning task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EDA 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444325" y="1171425"/>
            <a:ext cx="5507100" cy="24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Already cleaned and normalised data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Well structured data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310 features grouped into eras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Non-stationary features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Supervised learning task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Wikipedia: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“</a:t>
            </a:r>
            <a:r>
              <a:rPr lang="en" sz="19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9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 is the study of computer algorithms that improve automatically through experience. It is seen as a subset of artificial intelligence.</a:t>
            </a:r>
            <a:r>
              <a:rPr lang="en" sz="2000">
                <a:solidFill>
                  <a:srgbClr val="000000"/>
                </a:solidFill>
              </a:rPr>
              <a:t>”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Arthur Samuel: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“Machine Learning refers to giving computers the ability to learn from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data without being explicitly programmed.”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learn in supervised setting?</a:t>
            </a: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Predict on a subset of dataset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Compare predictions with original target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Calculate </a:t>
            </a:r>
            <a:r>
              <a:rPr lang="en" sz="2200" b="1">
                <a:solidFill>
                  <a:srgbClr val="000000"/>
                </a:solidFill>
              </a:rPr>
              <a:t>error</a:t>
            </a:r>
            <a:r>
              <a:rPr lang="en" sz="2200">
                <a:solidFill>
                  <a:srgbClr val="000000"/>
                </a:solidFill>
              </a:rPr>
              <a:t> between true and predicted targets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Learn from that error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Repeat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Scoring metrics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444325" y="1171425"/>
            <a:ext cx="80652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Our goal is to do well on live data (out of sample)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Predictions are scored based on spearman correlation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Payouts are based on predictions’ live correlation with live targets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Train on training data, Evaluate on validation data, predict on tournament data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predictions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targets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ranked_preds = predictions.rank(pct=</a:t>
            </a:r>
            <a:r>
              <a:rPr lang="en" sz="16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method=</a:t>
            </a:r>
            <a:r>
              <a:rPr lang="en" sz="1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"first"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np.corrcoef(ranked_preds, targets)[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Numerai Dataset - Pre-processing?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444325" y="1171425"/>
            <a:ext cx="63687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Reducing dimensionality</a:t>
            </a:r>
            <a:endParaRPr sz="2100"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PCA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Selecting a group of features</a:t>
            </a:r>
            <a:endParaRPr sz="2100"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Based on their correlation with target</a:t>
            </a:r>
            <a:endParaRPr sz="2100"/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 certain groups (intelligence, strength)</a:t>
            </a:r>
            <a:endParaRPr sz="2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Directly training on original data</a:t>
            </a:r>
            <a:endParaRPr sz="2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 Cross-Validation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CatBoost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Nets in Keras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3">
            <a:alphaModFix/>
          </a:blip>
          <a:srcRect r="6472"/>
          <a:stretch/>
        </p:blipFill>
        <p:spPr>
          <a:xfrm>
            <a:off x="1364913" y="1146175"/>
            <a:ext cx="64141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Boosted tree models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63" y="3245525"/>
            <a:ext cx="58959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7"/>
          <p:cNvSpPr txBox="1"/>
          <p:nvPr/>
        </p:nvSpPr>
        <p:spPr>
          <a:xfrm>
            <a:off x="430875" y="1063700"/>
            <a:ext cx="708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 art results for structured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If-else questions to features </a:t>
            </a:r>
            <a:endParaRPr sz="2000"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325" y="2592350"/>
            <a:ext cx="2688650" cy="23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from biological neurons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times weights, add bias, activate. Back propagate to update weights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63" y="2033325"/>
            <a:ext cx="5386885" cy="30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Nets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56650"/>
            <a:ext cx="67928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metrics ahead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Mean correlation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Sharpe ratio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rgbClr val="000000"/>
                </a:solidFill>
              </a:rPr>
              <a:t>Max. feature exposure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My take on metrics for numerai: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https://medium.com/@parmarsuraj99/evaluating-financial-machine-learning-models-on-numerai-3562da8fd90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predictions help Numerai?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Meta model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Staked models are combined to create Meta model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This diversifies the predictions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High meta model performance on live data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Broad categories of Machine Learning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112550" y="1703250"/>
            <a:ext cx="69189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Supervised Learning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Unsupervised Learning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Reinforcement Learning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MMC - Meta Model Contribution</a:t>
            </a:r>
            <a:endParaRPr dirty="0"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397525"/>
            <a:ext cx="8520600" cy="29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 advanced staking option which incentivizes models that are unique in addition to high performing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 can stake on MMC too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Your predictions needs to be Good + unique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https://forum.numer.ai/t/mmc2-announcement/93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Neutralization</a:t>
            </a:r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311700" y="1300600"/>
            <a:ext cx="85206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 very powerful concept to boost your MMC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Be cautious using this on your models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Residualize linear correlation form your predictions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Do not use this with Linear Models 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https://forum.numer.ai/t/mmc2-announcement/93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 </a:t>
            </a:r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311700" y="1300600"/>
            <a:ext cx="85206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endParaRPr lang="en"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dirty="0">
                <a:solidFill>
                  <a:srgbClr val="000000"/>
                </a:solidFill>
              </a:rPr>
              <a:t>Experiment with different models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dirty="0">
                <a:solidFill>
                  <a:srgbClr val="000000"/>
                </a:solidFill>
              </a:rPr>
              <a:t>Make multi model and submit your experiments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200" dirty="0">
                <a:solidFill>
                  <a:schemeClr val="dk1"/>
                </a:solidFill>
              </a:rPr>
              <a:t>Ask on</a:t>
            </a:r>
            <a:r>
              <a:rPr lang="en" sz="22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2200" u="sng" dirty="0">
                <a:solidFill>
                  <a:schemeClr val="hlink"/>
                </a:solidFill>
                <a:hlinkClick r:id="rId3"/>
              </a:rPr>
              <a:t>RocketChat</a:t>
            </a:r>
            <a:r>
              <a:rPr lang="en" sz="2200" dirty="0">
                <a:solidFill>
                  <a:schemeClr val="dk1"/>
                </a:solidFill>
              </a:rPr>
              <a:t> or</a:t>
            </a:r>
            <a:r>
              <a:rPr lang="en" sz="2200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2200" u="sng" dirty="0">
                <a:solidFill>
                  <a:schemeClr val="hlink"/>
                </a:solidFill>
                <a:hlinkClick r:id="rId4"/>
              </a:rPr>
              <a:t>Forum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 dirty="0">
                <a:solidFill>
                  <a:srgbClr val="000000"/>
                </a:solidFill>
              </a:rPr>
              <a:t>Check </a:t>
            </a:r>
            <a:r>
              <a:rPr lang="en" sz="2200" u="sng" dirty="0">
                <a:solidFill>
                  <a:schemeClr val="hlink"/>
                </a:solidFill>
                <a:hlinkClick r:id="rId5"/>
              </a:rPr>
              <a:t>analysis and tips notebook</a:t>
            </a:r>
            <a:endParaRPr sz="2200" dirty="0">
              <a:solidFill>
                <a:srgbClr val="000000"/>
              </a:solidFill>
            </a:endParaRPr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eriod"/>
            </a:pPr>
            <a:r>
              <a:rPr lang="en" sz="2200" dirty="0">
                <a:solidFill>
                  <a:srgbClr val="000000"/>
                </a:solidFill>
              </a:rPr>
              <a:t>Experiment with neutralization</a:t>
            </a:r>
            <a:endParaRPr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30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0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Weekly Office Hours with Arbitrage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Post on metrics - </a:t>
            </a:r>
            <a:r>
              <a:rPr lang="en" sz="20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metrics for ya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My blogs - </a:t>
            </a:r>
            <a:r>
              <a:rPr lang="en" sz="2000" u="sng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easy guide to “The hardest data science tournament on the planet”</a:t>
            </a:r>
            <a:r>
              <a:rPr lang="en" sz="2000" u="sng" dirty="0">
                <a:solidFill>
                  <a:schemeClr val="accent5"/>
                </a:solidFill>
              </a:rPr>
              <a:t> – </a:t>
            </a:r>
            <a:r>
              <a:rPr lang="en-IN" sz="2000" u="sng" dirty="0">
                <a:solidFill>
                  <a:schemeClr val="accent5"/>
                </a:solidFill>
              </a:rPr>
              <a:t>it has a run all </a:t>
            </a:r>
            <a:r>
              <a:rPr lang="en-IN" sz="2000" u="sng" dirty="0" err="1">
                <a:solidFill>
                  <a:schemeClr val="accent5"/>
                </a:solidFill>
              </a:rPr>
              <a:t>colab</a:t>
            </a:r>
            <a:endParaRPr lang="en" sz="2000" u="sng" dirty="0">
              <a:solidFill>
                <a:schemeClr val="accent5"/>
              </a:solidFill>
            </a:endParaRPr>
          </a:p>
          <a:p>
            <a:pPr lvl="0" indent="-368300">
              <a:lnSpc>
                <a:spcPct val="150000"/>
              </a:lnSpc>
              <a:buClr>
                <a:schemeClr val="dk1"/>
              </a:buClr>
              <a:buSzPts val="2200"/>
              <a:buAutoNum type="arabicPeriod"/>
            </a:pPr>
            <a:r>
              <a:rPr lang="en-IN" sz="2000" dirty="0">
                <a:hlinkClick r:id="rId6"/>
              </a:rPr>
              <a:t>https://medium.com/@parmarsuraj99</a:t>
            </a:r>
            <a:endParaRPr lang="en-I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39918-BBE7-4148-8303-D38ADBB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marL="114300" indent="0" algn="ctr">
              <a:buNone/>
            </a:pPr>
            <a:r>
              <a:rPr lang="en-GB" sz="3600" dirty="0"/>
              <a:t>Thank you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B4E83-EE66-4FC6-A433-04BEA68FF4D0}"/>
              </a:ext>
            </a:extLst>
          </p:cNvPr>
          <p:cNvSpPr txBox="1"/>
          <p:nvPr/>
        </p:nvSpPr>
        <p:spPr>
          <a:xfrm>
            <a:off x="2434856" y="3062177"/>
            <a:ext cx="48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Especially, Karina, Ridhwanul from KCL</a:t>
            </a:r>
          </a:p>
          <a:p>
            <a:r>
              <a:rPr lang="en-GB" dirty="0"/>
              <a:t>And Prof. </a:t>
            </a:r>
            <a:r>
              <a:rPr lang="en-IN" dirty="0"/>
              <a:t>Jon Taylor (@Prof_JTaylor) for their feedbacks</a:t>
            </a:r>
          </a:p>
        </p:txBody>
      </p:sp>
    </p:spTree>
    <p:extLst>
      <p:ext uri="{BB962C8B-B14F-4D97-AF65-F5344CB8AC3E}">
        <p14:creationId xmlns:p14="http://schemas.microsoft.com/office/powerpoint/2010/main" val="330311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a mapping from input (X) to output (y)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Columns in X are also called features.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Two types:</a:t>
            </a:r>
            <a:endParaRPr sz="2400">
              <a:solidFill>
                <a:srgbClr val="000000"/>
              </a:solidFill>
            </a:endParaRPr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/>
              <a:t>Classification</a:t>
            </a:r>
            <a:r>
              <a:rPr lang="en" sz="2400"/>
              <a:t> for predicting discrete labels </a:t>
            </a:r>
            <a:endParaRPr sz="2400"/>
          </a:p>
          <a:p>
            <a:pPr marL="9144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b="1"/>
              <a:t>Regression</a:t>
            </a:r>
            <a:r>
              <a:rPr lang="en" sz="2400"/>
              <a:t> for predicting continuous values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Classification</a:t>
            </a:r>
            <a:r>
              <a:rPr lang="en" sz="2400"/>
              <a:t> for predicting discrete class labels </a:t>
            </a:r>
            <a:endParaRPr sz="2400"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Examples:</a:t>
            </a:r>
            <a:endParaRPr sz="2400"/>
          </a:p>
          <a:p>
            <a:pPr marL="13716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Is it a Cat or a Dog given an image?</a:t>
            </a:r>
            <a:endParaRPr sz="2400"/>
          </a:p>
          <a:p>
            <a:pPr marL="13716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Will it rain today? (Yes/No)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Regression</a:t>
            </a:r>
            <a:r>
              <a:rPr lang="en" sz="2400"/>
              <a:t> for predicting continuous values </a:t>
            </a:r>
            <a:endParaRPr sz="2400"/>
          </a:p>
          <a:p>
            <a:pPr marL="0" lvl="0" indent="457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Examples:</a:t>
            </a:r>
            <a:endParaRPr sz="2400"/>
          </a:p>
          <a:p>
            <a:pPr marL="13716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Price of a house given it’s features</a:t>
            </a:r>
            <a:endParaRPr sz="2400"/>
          </a:p>
          <a:p>
            <a:pPr marL="13716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Price of a stock ($30.35)</a:t>
            </a:r>
            <a:endParaRPr sz="2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This is what we’ll use for Numerai tournament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Supervised Learning:</a:t>
            </a:r>
            <a:r>
              <a:rPr lang="en"/>
              <a:t> Regression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197075"/>
            <a:ext cx="67928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Broad categories of Machine Learning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1112550" y="1703250"/>
            <a:ext cx="69189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 strike="sngStrike"/>
              <a:t>Supervised Learning</a:t>
            </a:r>
            <a:endParaRPr sz="2500" strike="sngStrike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Unsupervised Learning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Reinforcement Learning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Unsupervised Learning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AutoNum type="alphaLcParenR"/>
            </a:pPr>
            <a:r>
              <a:rPr lang="en" sz="2500"/>
              <a:t>Clustering: Grouping data points into clusters with similar characteristics.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l="22516" t="13767" b="13079"/>
          <a:stretch/>
        </p:blipFill>
        <p:spPr>
          <a:xfrm>
            <a:off x="1821135" y="2046650"/>
            <a:ext cx="5501724" cy="29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771</Words>
  <Application>Microsoft Office PowerPoint</Application>
  <PresentationFormat>On-screen Show (16:9)</PresentationFormat>
  <Paragraphs>143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Roboto</vt:lpstr>
      <vt:lpstr>Simple Light</vt:lpstr>
      <vt:lpstr>Introduction to Machine Learning with Numerai tournament</vt:lpstr>
      <vt:lpstr>Machine Learning</vt:lpstr>
      <vt:lpstr>Three Broad categories of Machine Learning</vt:lpstr>
      <vt:lpstr>Supervised Learning</vt:lpstr>
      <vt:lpstr>Supervised Learning</vt:lpstr>
      <vt:lpstr>Supervised Learning</vt:lpstr>
      <vt:lpstr>Supervised Learning: Regression</vt:lpstr>
      <vt:lpstr>Three Broad categories of Machine Learning</vt:lpstr>
      <vt:lpstr>Unsupervised Learning</vt:lpstr>
      <vt:lpstr>Unsupervised Learning</vt:lpstr>
      <vt:lpstr>Three Broad categories of Machine Learning</vt:lpstr>
      <vt:lpstr>Reinforcement Learning</vt:lpstr>
      <vt:lpstr>Data splits for evaluating models</vt:lpstr>
      <vt:lpstr>Numerai Dataset </vt:lpstr>
      <vt:lpstr>Numerai Dataset - Training Data</vt:lpstr>
      <vt:lpstr>Numerai Dataset - Tournament Data</vt:lpstr>
      <vt:lpstr>Numerai Dataset - Evaluating our predictions</vt:lpstr>
      <vt:lpstr>Numerai Dataset - EDA </vt:lpstr>
      <vt:lpstr>Numerai Dataset - EDA </vt:lpstr>
      <vt:lpstr>How to learn in supervised setting?</vt:lpstr>
      <vt:lpstr>Numerai Dataset - Scoring metrics</vt:lpstr>
      <vt:lpstr>Numerai Dataset - Pre-processing?</vt:lpstr>
      <vt:lpstr>Modelling</vt:lpstr>
      <vt:lpstr>Cross-validation</vt:lpstr>
      <vt:lpstr>Boosted tree models</vt:lpstr>
      <vt:lpstr>Neural Nets</vt:lpstr>
      <vt:lpstr>Neural Nets</vt:lpstr>
      <vt:lpstr>Some more metrics ahead</vt:lpstr>
      <vt:lpstr>How our predictions help Numerai?</vt:lpstr>
      <vt:lpstr>MMC - Meta Model Contribution</vt:lpstr>
      <vt:lpstr>Neutralization</vt:lpstr>
      <vt:lpstr>What’s next?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with Numerai tournament</dc:title>
  <cp:lastModifiedBy>Suraj</cp:lastModifiedBy>
  <cp:revision>4</cp:revision>
  <dcterms:modified xsi:type="dcterms:W3CDTF">2020-10-24T04:59:55Z</dcterms:modified>
</cp:coreProperties>
</file>