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0" r:id="rId5"/>
    <p:sldId id="263" r:id="rId6"/>
    <p:sldId id="284" r:id="rId7"/>
    <p:sldId id="287" r:id="rId8"/>
    <p:sldId id="286" r:id="rId9"/>
    <p:sldId id="261" r:id="rId10"/>
    <p:sldId id="262" r:id="rId11"/>
    <p:sldId id="283" r:id="rId12"/>
    <p:sldId id="295" r:id="rId13"/>
    <p:sldId id="264" r:id="rId14"/>
    <p:sldId id="265" r:id="rId15"/>
    <p:sldId id="268" r:id="rId16"/>
    <p:sldId id="269" r:id="rId17"/>
    <p:sldId id="282" r:id="rId18"/>
    <p:sldId id="280" r:id="rId19"/>
    <p:sldId id="274" r:id="rId20"/>
    <p:sldId id="275" r:id="rId21"/>
    <p:sldId id="289" r:id="rId22"/>
    <p:sldId id="276" r:id="rId23"/>
    <p:sldId id="290" r:id="rId24"/>
    <p:sldId id="291" r:id="rId25"/>
    <p:sldId id="292" r:id="rId26"/>
    <p:sldId id="293" r:id="rId27"/>
    <p:sldId id="294" r:id="rId28"/>
    <p:sldId id="296" r:id="rId29"/>
    <p:sldId id="297" r:id="rId30"/>
    <p:sldId id="298" r:id="rId31"/>
    <p:sldId id="299" r:id="rId32"/>
    <p:sldId id="300" r:id="rId33"/>
    <p:sldId id="301" r:id="rId34"/>
    <p:sldId id="30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E5DB-568A-4BB9-A54E-494908870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24A9A-DD11-4585-A6F4-78542E2FA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D770-64B7-427D-8EF6-ED8E8A17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3746-130B-43B5-A4E5-12F96776BE3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32E4-5202-4FF4-A755-FF0EE39A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2D330-5FDB-49D1-B5F1-5BDB4AED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0F7D-96E7-403A-A9A6-5ED0F530C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48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2832-A4DA-4639-88A7-E83CAA34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4D9BD-9F31-4E8A-ADD2-C43FE3639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E1D5-1D30-4660-B287-043DCCFE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3746-130B-43B5-A4E5-12F96776BE3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A8F9F-6492-4CF5-8510-DB93A74C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02BE8-BBD5-4FC0-8D50-C684D4C2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0F7D-96E7-403A-A9A6-5ED0F530C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93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62863-4B1D-4663-AB10-59182E626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0D6AA-01E9-499B-A6E3-D7C54506D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8BD5-8543-4C85-9D70-800C47FA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3746-130B-43B5-A4E5-12F96776BE3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DFADA-1F77-4901-B30E-E819F301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DE91-43B6-4AE2-97CF-32A2E234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0F7D-96E7-403A-A9A6-5ED0F530C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4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91CF-CAFC-4304-99BD-5B081A18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1C95-C960-467D-B294-7215E337C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F2F8-E848-4EA3-96BE-4A97B6A2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3746-130B-43B5-A4E5-12F96776BE3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B049-B1BC-4FF1-A91C-6937EF86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2E1D-77A5-4620-AC19-20AB6FA7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0F7D-96E7-403A-A9A6-5ED0F530C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1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A63C-106E-47FD-8987-EE6C86BF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B97E4-5E9C-4F26-AF1C-BE633FE33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ED9B5-A791-499D-B2B8-F43F5426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3746-130B-43B5-A4E5-12F96776BE3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42EB-BA79-4B9D-8B6D-3797CCA3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228F4-196D-4869-A0B0-906E10F9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0F7D-96E7-403A-A9A6-5ED0F530C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16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4075-2CA1-4EFE-AF8E-B8C99B8B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70660-D932-49B3-B6D9-81E201BCF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104E7-AFE4-4B23-87BA-D95F917B2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91FB9-FB11-475F-BFA0-ACA71107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3746-130B-43B5-A4E5-12F96776BE3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8176E-2E7D-4C56-8DEB-8F2DD647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62BE6-9D49-4740-B21A-CC18E0BA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0F7D-96E7-403A-A9A6-5ED0F530C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1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6D88-D792-439C-BFBE-DC9D07E2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B45E6-78BF-4425-B4AD-51C6433A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D3A61-69AC-4EFA-A4BD-6DB34BCE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260AA-6250-4FD6-88BC-F78BD95BF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2F15F-783C-47A9-AE8E-A8905529B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F1557-0E5E-49A6-BBDE-AE70C6FC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3746-130B-43B5-A4E5-12F96776BE3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EB0C2-ECC7-4873-A350-79300B6B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8B31C-B2A8-414A-9C49-00752E9D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0F7D-96E7-403A-A9A6-5ED0F530C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52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AA40-D79D-4292-BBB1-A1A9B9B5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D920E-1FF3-49D0-93F4-AE377C06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3746-130B-43B5-A4E5-12F96776BE3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4988D-CC94-4CB8-9E15-46B5FF8E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69CF4-E15E-42BC-9D19-75D32140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0F7D-96E7-403A-A9A6-5ED0F530C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42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0D6C5-F07B-412B-A9EF-2F5A41D0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3746-130B-43B5-A4E5-12F96776BE3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C988F-4F4D-486E-86EC-EC459BF5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469E-F485-409F-9E41-D614ADAA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0F7D-96E7-403A-A9A6-5ED0F530C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4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7F3D-7176-49AD-ADB5-2DBCDAE9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B68F-9F73-4500-924A-B09EF7A99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4567B-0E50-4E93-B011-102DEC65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EAD29-FA1B-48AF-8829-EBB19F86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3746-130B-43B5-A4E5-12F96776BE3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4A254-F07F-4275-A805-53BF65B3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C3282-BB71-4676-8826-D555167E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0F7D-96E7-403A-A9A6-5ED0F530C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60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1465-1CB8-4523-952F-D3330A3D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C1CA8-9365-400F-A1BD-A0B406D84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17A9D-4413-44E3-92CB-CD51E68D0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A7CED-D0C9-4EDC-8A95-2DDCA16A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3746-130B-43B5-A4E5-12F96776BE3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38AAC-304D-40C0-BFC7-FC4DA425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1F964-C639-460B-9559-F48C972F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0F7D-96E7-403A-A9A6-5ED0F530C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76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2F534-F0BE-4D84-A10F-46E8713A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4EBD2-74BB-4AF8-8AC0-D6F19853D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D5766-32B3-4421-AB7E-011E06CB9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3746-130B-43B5-A4E5-12F96776BE3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DF64E-895B-4A69-82EF-1280C4D89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17FA9-F23D-4905-BEA0-09C7FADE2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D0F7D-96E7-403A-A9A6-5ED0F530C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3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witter.com/parmarsuraj9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olab.research.google.com/" TargetMode="External"/><Relationship Id="rId2" Type="http://schemas.openxmlformats.org/officeDocument/2006/relationships/hyperlink" Target="http://en.wikipedia.org/wiki/IDLE_(Python)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tutorial/machine_learning_map/index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clmachinelearning.com/articles/5f81f9727906a800177149b2" TargetMode="External"/><Relationship Id="rId2" Type="http://schemas.openxmlformats.org/officeDocument/2006/relationships/hyperlink" Target="https://kclmachinelearning.com/articles/5f760a55c309b600179e008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C5454D3-2B13-46C9-8B74-B8774EA29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Introduction to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78188-224D-4EDB-997C-77C893140001}"/>
              </a:ext>
            </a:extLst>
          </p:cNvPr>
          <p:cNvSpPr txBox="1"/>
          <p:nvPr/>
        </p:nvSpPr>
        <p:spPr>
          <a:xfrm>
            <a:off x="10185712" y="6281961"/>
            <a:ext cx="18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@parmarsuraj99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DC082-6078-49CD-A7B4-1F41D347A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34" y="6312738"/>
            <a:ext cx="307778" cy="3077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D7348EB3-F3D1-44BA-8C9F-FE3FF2F3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</a:t>
            </a:r>
          </a:p>
        </p:txBody>
      </p:sp>
      <p:sp>
        <p:nvSpPr>
          <p:cNvPr id="23555" name="Content Placeholder 3">
            <a:extLst>
              <a:ext uri="{FF2B5EF4-FFF2-40B4-BE49-F238E27FC236}">
                <a16:creationId xmlns:a16="http://schemas.microsoft.com/office/drawing/2014/main" id="{FD48486C-33FE-4EDB-A51E-432622F1D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altLang="en-US" dirty="0"/>
              <a:t>Assign a string to a variable</a:t>
            </a:r>
          </a:p>
          <a:p>
            <a:r>
              <a:rPr lang="en-US" altLang="en-US" dirty="0"/>
              <a:t>In this case “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US" altLang="en-US" dirty="0"/>
              <a:t>”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“Hello World”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hw.title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hw.upper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hw.isdigit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hw.islower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>
            <a:extLst>
              <a:ext uri="{FF2B5EF4-FFF2-40B4-BE49-F238E27FC236}">
                <a16:creationId xmlns:a16="http://schemas.microsoft.com/office/drawing/2014/main" id="{EE2E5985-085B-47E9-BF31-2DD1E251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</a:t>
            </a:r>
          </a:p>
        </p:txBody>
      </p:sp>
      <p:sp>
        <p:nvSpPr>
          <p:cNvPr id="24579" name="Content Placeholder 5">
            <a:extLst>
              <a:ext uri="{FF2B5EF4-FFF2-40B4-BE49-F238E27FC236}">
                <a16:creationId xmlns:a16="http://schemas.microsoft.com/office/drawing/2014/main" id="{F013393B-438B-4E08-96B9-70032978A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6395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The string held in your variable remains the same</a:t>
            </a:r>
          </a:p>
          <a:p>
            <a:r>
              <a:rPr lang="en-US" altLang="en-US" sz="3200" dirty="0"/>
              <a:t>The method returns an altered string</a:t>
            </a:r>
          </a:p>
          <a:p>
            <a:r>
              <a:rPr lang="en-US" altLang="en-US" sz="3200" dirty="0"/>
              <a:t>Changing the variable requires reassignment</a:t>
            </a:r>
          </a:p>
          <a:p>
            <a:pPr lvl="1"/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hw.upper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US" altLang="en-US" sz="3200" dirty="0"/>
              <a:t> now equals “HELLO WORLD”</a:t>
            </a:r>
          </a:p>
        </p:txBody>
      </p:sp>
    </p:spTree>
    <p:extLst>
      <p:ext uri="{BB962C8B-B14F-4D97-AF65-F5344CB8AC3E}">
        <p14:creationId xmlns:p14="http://schemas.microsoft.com/office/powerpoint/2010/main" val="404739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B9D0-4E2D-4590-A203-A4BE37AA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Formatted Strings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464B-6FA3-4310-9EA5-FC873731C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1860" cy="4351338"/>
          </a:xfrm>
        </p:spPr>
        <p:txBody>
          <a:bodyPr/>
          <a:lstStyle/>
          <a:p>
            <a:r>
              <a:rPr lang="en-GB" dirty="0"/>
              <a:t>What if we want to print a number in a string?</a:t>
            </a:r>
          </a:p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string .format() method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print('{0} {1} cost ${2}'.format(6, 'bananas', 1.74))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The </a:t>
            </a:r>
            <a:r>
              <a:rPr lang="en-US" altLang="en-US" b="1" dirty="0"/>
              <a:t>formatted string literal</a:t>
            </a:r>
            <a:r>
              <a:rPr lang="en-US" altLang="en-US" dirty="0"/>
              <a:t>, or </a:t>
            </a:r>
            <a:r>
              <a:rPr lang="en-US" altLang="en-US" b="1" dirty="0"/>
              <a:t>f-string</a:t>
            </a:r>
            <a:r>
              <a:rPr lang="en-US" altLang="en-US" dirty="0"/>
              <a:t> 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quantity = 6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item = 'bananas'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price = 1.74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print(f'{quantity} {item} cost ${price}')</a:t>
            </a:r>
          </a:p>
        </p:txBody>
      </p:sp>
    </p:spTree>
    <p:extLst>
      <p:ext uri="{BB962C8B-B14F-4D97-AF65-F5344CB8AC3E}">
        <p14:creationId xmlns:p14="http://schemas.microsoft.com/office/powerpoint/2010/main" val="173782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53AE1A8-21D7-4579-A70A-526E95AC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Python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ABF9-2A8F-4A56-87C2-B63AD36A6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Lists (mutable sets of strings)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= [] # create list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= [‘one’, 2, ‘three’, ‘banana’]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Courier New" panose="02070309020205020404" pitchFamily="49" charset="0"/>
              </a:rPr>
              <a:t>Tuples (immutable sets)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= (‘one’, 2, ‘three’, ‘banana’)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cs typeface="Courier New" panose="02070309020205020404" pitchFamily="49" charset="0"/>
              </a:rPr>
              <a:t>Dictionaries (associative arrays or ‘hashes’)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= {} # create dictionary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= {‘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’: 40.20547, ‘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’: -74.76322}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var[‘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’] = 40.2054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Courier New" panose="02070309020205020404" pitchFamily="49" charset="0"/>
              </a:rPr>
              <a:t>Each has its own set of methods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7C0C545-E782-41C5-AF69-67D4DA5B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1986C8F-A12B-4F7A-BD9B-2DD45D44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r>
              <a:rPr lang="en-US" altLang="en-US"/>
              <a:t>Think of a list as a stack of cards, on which your information is written</a:t>
            </a:r>
          </a:p>
          <a:p>
            <a:r>
              <a:rPr lang="en-US" altLang="en-US"/>
              <a:t>The information stays in the order you place it in until you modify that order</a:t>
            </a:r>
          </a:p>
          <a:p>
            <a:r>
              <a:rPr lang="en-US" altLang="en-US"/>
              <a:t>Methods return a string or subset of the list or modify the list to add or remove components</a:t>
            </a:r>
          </a:p>
          <a:p>
            <a:r>
              <a:rPr lang="en-US" altLang="en-US"/>
              <a:t>Written as </a:t>
            </a:r>
            <a:r>
              <a:rPr lang="en-US" altLang="en-US">
                <a:cs typeface="Courier New" panose="02070309020205020404" pitchFamily="49" charset="0"/>
              </a:rPr>
              <a:t>var[</a:t>
            </a:r>
            <a:r>
              <a:rPr lang="en-US" altLang="en-US" i="1">
                <a:cs typeface="Courier New" panose="02070309020205020404" pitchFamily="49" charset="0"/>
              </a:rPr>
              <a:t>index</a:t>
            </a:r>
            <a:r>
              <a:rPr lang="en-US" altLang="en-US">
                <a:cs typeface="Courier New" panose="02070309020205020404" pitchFamily="49" charset="0"/>
              </a:rPr>
              <a:t>]</a:t>
            </a:r>
            <a:r>
              <a:rPr lang="en-US" altLang="en-US"/>
              <a:t>, index refers to order within set (think card number, starting at 0)</a:t>
            </a:r>
          </a:p>
          <a:p>
            <a:r>
              <a:rPr lang="en-US" altLang="en-US"/>
              <a:t>You can step through lists as part of a loop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>
            <a:extLst>
              <a:ext uri="{FF2B5EF4-FFF2-40B4-BE49-F238E27FC236}">
                <a16:creationId xmlns:a16="http://schemas.microsoft.com/office/drawing/2014/main" id="{B77F2595-28CD-4448-BB54-26FE0AB5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Tuples</a:t>
            </a:r>
          </a:p>
        </p:txBody>
      </p:sp>
      <p:sp>
        <p:nvSpPr>
          <p:cNvPr id="29699" name="Content Placeholder 5">
            <a:extLst>
              <a:ext uri="{FF2B5EF4-FFF2-40B4-BE49-F238E27FC236}">
                <a16:creationId xmlns:a16="http://schemas.microsoft.com/office/drawing/2014/main" id="{B3CA4215-541D-4AB8-ACDC-E8BF7FDA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Like a list, tuples are iterable arrays of objects</a:t>
            </a:r>
          </a:p>
          <a:p>
            <a:r>
              <a:rPr lang="en-US" altLang="en-US"/>
              <a:t>Tuples are immutable –</a:t>
            </a:r>
            <a:br>
              <a:rPr lang="en-US" altLang="en-US"/>
            </a:br>
            <a:r>
              <a:rPr lang="en-US" altLang="en-US"/>
              <a:t>once created, unchangeable</a:t>
            </a:r>
          </a:p>
          <a:p>
            <a:r>
              <a:rPr lang="en-US" altLang="en-US"/>
              <a:t>To add or remove items, you must redeclare</a:t>
            </a:r>
          </a:p>
          <a:p>
            <a:r>
              <a:rPr lang="en-US" altLang="en-US"/>
              <a:t>Example uses of tuples</a:t>
            </a:r>
          </a:p>
          <a:p>
            <a:pPr lvl="1"/>
            <a:r>
              <a:rPr lang="en-US" altLang="en-US"/>
              <a:t>County Names</a:t>
            </a:r>
          </a:p>
          <a:p>
            <a:pPr lvl="1"/>
            <a:r>
              <a:rPr lang="en-US" altLang="en-US"/>
              <a:t>Land Use Codes</a:t>
            </a:r>
          </a:p>
          <a:p>
            <a:pPr lvl="1"/>
            <a:r>
              <a:rPr lang="en-US" altLang="en-US"/>
              <a:t>Ordered set of functions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CAE6E34-8CEA-48F0-A4BA-BE4D54AA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Dictionaries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CB5C6C2F-CA3D-44EB-8CFB-3C8248B5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Dictionaries are sets of key &amp; value pairs</a:t>
            </a:r>
          </a:p>
          <a:p>
            <a:r>
              <a:rPr lang="en-US" altLang="en-US" dirty="0"/>
              <a:t>Allows you to identify values by a descriptive name instead of order in a list</a:t>
            </a:r>
          </a:p>
          <a:p>
            <a:r>
              <a:rPr lang="en-US" altLang="en-US" dirty="0"/>
              <a:t>Keys are unordered unless explicitly sorted</a:t>
            </a:r>
          </a:p>
          <a:p>
            <a:r>
              <a:rPr lang="en-US" altLang="en-US" dirty="0"/>
              <a:t>Keys are unique:</a:t>
            </a:r>
          </a:p>
          <a:p>
            <a:pPr lvl="1"/>
            <a:r>
              <a:rPr lang="en-US" altLang="en-US" dirty="0"/>
              <a:t>var[‘item’] = “apple”</a:t>
            </a:r>
          </a:p>
          <a:p>
            <a:pPr lvl="1"/>
            <a:r>
              <a:rPr lang="en-US" altLang="en-US" dirty="0"/>
              <a:t>var[‘item’] = “banana”</a:t>
            </a:r>
          </a:p>
          <a:p>
            <a:pPr lvl="1"/>
            <a:r>
              <a:rPr lang="en-US" altLang="en-US" dirty="0"/>
              <a:t>print var[‘item’] prints just banana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CAE6E34-8CEA-48F0-A4BA-BE4D54AA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Dictionaries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CB5C6C2F-CA3D-44EB-8CFB-3C8248B5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Dictionaries are lookup tables.</a:t>
            </a:r>
          </a:p>
          <a:p>
            <a:r>
              <a:rPr lang="en-IN" dirty="0"/>
              <a:t>They map from a “key” to a “value”.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symbol_to_name</a:t>
            </a:r>
            <a:r>
              <a:rPr lang="en-IN" dirty="0"/>
              <a:t> = {</a:t>
            </a:r>
          </a:p>
          <a:p>
            <a:pPr marL="0" indent="0">
              <a:buNone/>
            </a:pPr>
            <a:r>
              <a:rPr lang="en-IN" dirty="0"/>
              <a:t>		"H": "hydrogen",</a:t>
            </a:r>
          </a:p>
          <a:p>
            <a:pPr marL="0" indent="0">
              <a:buNone/>
            </a:pPr>
            <a:r>
              <a:rPr lang="en-IN" dirty="0"/>
              <a:t>		"He": "helium",</a:t>
            </a:r>
          </a:p>
          <a:p>
            <a:pPr marL="0" indent="0">
              <a:buNone/>
            </a:pPr>
            <a:r>
              <a:rPr lang="en-IN" dirty="0"/>
              <a:t>		"Li": "lithium",</a:t>
            </a:r>
          </a:p>
          <a:p>
            <a:pPr marL="0" indent="0">
              <a:buNone/>
            </a:pPr>
            <a:r>
              <a:rPr lang="en-IN" dirty="0"/>
              <a:t>		"C": "carbon",</a:t>
            </a:r>
          </a:p>
          <a:p>
            <a:pPr marL="0" indent="0">
              <a:buNone/>
            </a:pPr>
            <a:r>
              <a:rPr lang="en-IN" dirty="0"/>
              <a:t>		"O": "oxygen",</a:t>
            </a:r>
          </a:p>
          <a:p>
            <a:pPr marL="0" indent="0">
              <a:buNone/>
            </a:pPr>
            <a:r>
              <a:rPr lang="en-IN" dirty="0"/>
              <a:t>		"N": "nitrogen"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r>
              <a:rPr lang="en-IN" dirty="0"/>
              <a:t>Duplicate keys are not allowed</a:t>
            </a:r>
          </a:p>
          <a:p>
            <a:r>
              <a:rPr lang="en-IN" dirty="0"/>
              <a:t>Duplicate values are just fine</a:t>
            </a:r>
          </a:p>
        </p:txBody>
      </p:sp>
    </p:spTree>
    <p:extLst>
      <p:ext uri="{BB962C8B-B14F-4D97-AF65-F5344CB8AC3E}">
        <p14:creationId xmlns:p14="http://schemas.microsoft.com/office/powerpoint/2010/main" val="51588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83592ED-F8A2-42F1-B7C8-427D642B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Indentation and Blocks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C05FC448-F47A-41A6-B4B0-825844638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2464"/>
          </a:xfrm>
        </p:spPr>
        <p:txBody>
          <a:bodyPr/>
          <a:lstStyle/>
          <a:p>
            <a:r>
              <a:rPr lang="en-US" altLang="en-US" dirty="0"/>
              <a:t>Python uses whitespace and indents to denote blocks of code</a:t>
            </a:r>
          </a:p>
          <a:p>
            <a:r>
              <a:rPr lang="en-US" altLang="en-US" dirty="0"/>
              <a:t>Lines of code that begin a block end in a colon:</a:t>
            </a:r>
          </a:p>
          <a:p>
            <a:r>
              <a:rPr lang="en-US" altLang="en-US" dirty="0"/>
              <a:t>Lines within the code block are indented at the same level</a:t>
            </a:r>
          </a:p>
          <a:p>
            <a:r>
              <a:rPr lang="en-US" altLang="en-US" dirty="0"/>
              <a:t>To end a code block, remove the indentation</a:t>
            </a:r>
          </a:p>
          <a:p>
            <a:r>
              <a:rPr lang="en-US" altLang="en-US" dirty="0"/>
              <a:t>You'll want blocks of code that run only when certain conditions are met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45AE9151-C8E0-4E89-9F64-A92BF3A8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B388-EC38-4FF8-B8F4-4EB3F2E7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980" y="2423795"/>
            <a:ext cx="6179820" cy="40690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if and else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if variable == condition:</a:t>
            </a:r>
            <a:br>
              <a:rPr lang="en-US" altLang="en-US" dirty="0"/>
            </a:br>
            <a:r>
              <a:rPr lang="en-US" altLang="en-US" dirty="0"/>
              <a:t>		#do something based on v == c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else: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			#do something based on v != c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elif</a:t>
            </a:r>
            <a:r>
              <a:rPr lang="en-US" altLang="en-US" dirty="0"/>
              <a:t> allows for additional branching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if </a:t>
            </a:r>
            <a:r>
              <a:rPr lang="en-US" altLang="en-US" i="1" dirty="0"/>
              <a:t>condition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 err="1"/>
              <a:t>elif</a:t>
            </a:r>
            <a:r>
              <a:rPr lang="en-US" altLang="en-US" dirty="0"/>
              <a:t> </a:t>
            </a:r>
            <a:r>
              <a:rPr lang="en-US" altLang="en-US" i="1" dirty="0"/>
              <a:t>another condition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…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else: #none of the above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6E28E-EBFA-4B3A-B353-96D2B6C9BE5E}"/>
              </a:ext>
            </a:extLst>
          </p:cNvPr>
          <p:cNvSpPr/>
          <p:nvPr/>
        </p:nvSpPr>
        <p:spPr>
          <a:xfrm>
            <a:off x="838200" y="1600200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As their name suggests, instruct python to execute code only if conditions are met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61BF180-05A4-418F-9600-CFC73C6B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Python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4749DDCF-2BB0-4996-B5E5-BD9BF831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Python is a high-level programming language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Open source and community driven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“Batteries Included”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a standard distribution includes many modules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Dynamic typed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F551626-2355-4C85-A857-35093DD7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Looping with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6030-BF5C-4342-9342-67A3A5EFA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000" dirty="0"/>
              <a:t>For allows you to loop over a block of code a set number of times</a:t>
            </a:r>
          </a:p>
          <a:p>
            <a:pPr>
              <a:lnSpc>
                <a:spcPct val="80000"/>
              </a:lnSpc>
            </a:pPr>
            <a:r>
              <a:rPr lang="en-US" altLang="en-US" sz="3000" dirty="0"/>
              <a:t>For is great for manipulating lists: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3000" dirty="0"/>
              <a:t>	a = ['cat', 'window', 'defenestrate']</a:t>
            </a:r>
            <a:br>
              <a:rPr lang="en-US" altLang="en-US" sz="3000" dirty="0"/>
            </a:br>
            <a:r>
              <a:rPr lang="en-US" altLang="en-US" sz="3000" dirty="0"/>
              <a:t>for x in a:</a:t>
            </a:r>
            <a:br>
              <a:rPr lang="en-US" altLang="en-US" sz="3000" dirty="0"/>
            </a:br>
            <a:r>
              <a:rPr lang="en-US" altLang="en-US" sz="3000" dirty="0"/>
              <a:t>		print(x, </a:t>
            </a:r>
            <a:r>
              <a:rPr lang="en-US" altLang="en-US" sz="3000" dirty="0" err="1"/>
              <a:t>len</a:t>
            </a:r>
            <a:r>
              <a:rPr lang="en-US" altLang="en-US" sz="3000" dirty="0"/>
              <a:t>(x))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3000" dirty="0"/>
              <a:t>	Results: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600" dirty="0"/>
              <a:t>cat 3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600" dirty="0"/>
              <a:t>window 6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600" dirty="0"/>
              <a:t>defenestrate 12</a:t>
            </a:r>
          </a:p>
          <a:p>
            <a:pPr>
              <a:lnSpc>
                <a:spcPct val="80000"/>
              </a:lnSpc>
            </a:pPr>
            <a:endParaRPr lang="en-US" altLang="en-US" sz="3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F551626-2355-4C85-A857-35093DD7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Looping with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6030-BF5C-4342-9342-67A3A5EFA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altLang="en-US" sz="3600" dirty="0">
                <a:cs typeface="Courier New" panose="02070309020205020404" pitchFamily="49" charset="0"/>
              </a:rPr>
              <a:t> range(): makes a list of numbers from 0</a:t>
            </a:r>
            <a:endParaRPr lang="en-GB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alt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GB" alt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endParaRPr lang="en-GB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GB" altLang="en-US" sz="3600" dirty="0">
                <a:cs typeface="Courier New" panose="02070309020205020404" pitchFamily="49" charset="0"/>
              </a:rPr>
              <a:t>One liners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[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**2 for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range(10)]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GB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GB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GB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4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61F6F23-E40E-4F62-97ED-5001452E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Looping with For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B103B97A-B750-4A99-87CC-7AE4D4781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could use a for loop to perform geoprocessing tasks on each layer in a list</a:t>
            </a:r>
          </a:p>
          <a:p>
            <a:r>
              <a:rPr lang="en-US" altLang="en-US" dirty="0"/>
              <a:t>We could get a list of features in a feature class and loop over each, checking attributes</a:t>
            </a:r>
          </a:p>
          <a:p>
            <a:r>
              <a:rPr lang="en-US" altLang="en-US" dirty="0"/>
              <a:t>Anything in a sequence or list can be used in a For loop</a:t>
            </a:r>
          </a:p>
          <a:p>
            <a:r>
              <a:rPr lang="en-US" altLang="en-US" dirty="0"/>
              <a:t>Just be sure not to modify the list while looping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61F6F23-E40E-4F62-97ED-5001452E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Looping with While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B103B97A-B750-4A99-87CC-7AE4D4781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While loops </a:t>
            </a:r>
            <a:r>
              <a:rPr lang="en-US" altLang="en-US" dirty="0" err="1"/>
              <a:t>loops</a:t>
            </a:r>
            <a:r>
              <a:rPr lang="en-US" altLang="en-US" dirty="0"/>
              <a:t> as long as conditions are met</a:t>
            </a:r>
          </a:p>
          <a:p>
            <a:r>
              <a:rPr lang="en-US" altLang="en-US" dirty="0"/>
              <a:t>A condition is checked after each loop</a:t>
            </a:r>
          </a:p>
          <a:p>
            <a:r>
              <a:rPr lang="en-US" altLang="en-US" dirty="0"/>
              <a:t>May lead to Infinite loop is implemented incorrectly</a:t>
            </a:r>
          </a:p>
          <a:p>
            <a:pPr marL="0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a=5</a:t>
            </a:r>
          </a:p>
          <a:p>
            <a:pPr marL="457200" lvl="1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while a&lt;10:</a:t>
            </a:r>
          </a:p>
          <a:p>
            <a:pPr marL="914400" lvl="2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914400" lvl="2" indent="0">
              <a:buNone/>
            </a:pPr>
            <a:r>
              <a:rPr lang="en-US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a+=1</a:t>
            </a:r>
          </a:p>
        </p:txBody>
      </p:sp>
    </p:spTree>
    <p:extLst>
      <p:ext uri="{BB962C8B-B14F-4D97-AF65-F5344CB8AC3E}">
        <p14:creationId xmlns:p14="http://schemas.microsoft.com/office/powerpoint/2010/main" val="1675493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61F6F23-E40E-4F62-97ED-5001452E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Libraries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B103B97A-B750-4A99-87CC-7AE4D4781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>
                <a:cs typeface="Courier New" panose="02070309020205020404" pitchFamily="49" charset="0"/>
              </a:rPr>
              <a:t>Collection of functionalities developed by someone</a:t>
            </a:r>
          </a:p>
          <a:p>
            <a:endParaRPr lang="en-US" altLang="en-US" sz="3600" dirty="0">
              <a:cs typeface="Courier New" panose="02070309020205020404" pitchFamily="49" charset="0"/>
            </a:endParaRPr>
          </a:p>
          <a:p>
            <a:r>
              <a:rPr lang="en-US" altLang="en-US" sz="3600" dirty="0">
                <a:cs typeface="Courier New" panose="02070309020205020404" pitchFamily="49" charset="0"/>
              </a:rPr>
              <a:t>We can import a library using </a:t>
            </a:r>
            <a:endParaRPr lang="en-US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&lt;library name&gt;</a:t>
            </a:r>
          </a:p>
          <a:p>
            <a:endParaRPr lang="en-US" altLang="en-US" sz="3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12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61F6F23-E40E-4F62-97ED-5001452E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Classes, Objects </a:t>
            </a:r>
            <a:r>
              <a:rPr lang="en-US" altLang="en-US" dirty="0"/>
              <a:t>and Functions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B103B97A-B750-4A99-87CC-7AE4D4781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0815"/>
          </a:xfrm>
        </p:spPr>
        <p:txBody>
          <a:bodyPr/>
          <a:lstStyle/>
          <a:p>
            <a:r>
              <a:rPr lang="en-US" altLang="en-US" sz="3600" dirty="0">
                <a:cs typeface="Courier New" panose="02070309020205020404" pitchFamily="49" charset="0"/>
              </a:rPr>
              <a:t>A </a:t>
            </a:r>
            <a:r>
              <a:rPr lang="en-US" altLang="en-US" sz="3600" b="1" dirty="0">
                <a:cs typeface="Courier New" panose="02070309020205020404" pitchFamily="49" charset="0"/>
              </a:rPr>
              <a:t>Class</a:t>
            </a:r>
            <a:r>
              <a:rPr lang="en-US" altLang="en-US" sz="3600" dirty="0">
                <a:cs typeface="Courier New" panose="02070309020205020404" pitchFamily="49" charset="0"/>
              </a:rPr>
              <a:t> is like a blueprint for a real world object</a:t>
            </a:r>
          </a:p>
          <a:p>
            <a:pPr lvl="1"/>
            <a:r>
              <a:rPr lang="en-US" altLang="en-US" sz="2800" dirty="0">
                <a:cs typeface="Courier New" panose="02070309020205020404" pitchFamily="49" charset="0"/>
              </a:rPr>
              <a:t>Think of a design of a car or a house.</a:t>
            </a:r>
          </a:p>
          <a:p>
            <a:pPr lvl="1"/>
            <a:r>
              <a:rPr lang="en-US" altLang="en-US" sz="2800" dirty="0">
                <a:cs typeface="Courier New" panose="02070309020205020404" pitchFamily="49" charset="0"/>
              </a:rPr>
              <a:t>It lists everything that a real car will have</a:t>
            </a:r>
          </a:p>
          <a:p>
            <a:pPr marL="457200" lvl="1" indent="0">
              <a:buNone/>
            </a:pPr>
            <a:endParaRPr lang="en-US" altLang="en-US" sz="2800" dirty="0">
              <a:cs typeface="Courier New" panose="02070309020205020404" pitchFamily="49" charset="0"/>
            </a:endParaRPr>
          </a:p>
          <a:p>
            <a:r>
              <a:rPr lang="en-US" altLang="en-US" sz="3200" dirty="0">
                <a:cs typeface="Courier New" panose="02070309020205020404" pitchFamily="49" charset="0"/>
              </a:rPr>
              <a:t>An </a:t>
            </a:r>
            <a:r>
              <a:rPr lang="en-US" altLang="en-US" sz="3200" b="1" dirty="0">
                <a:cs typeface="Courier New" panose="02070309020205020404" pitchFamily="49" charset="0"/>
              </a:rPr>
              <a:t>Object</a:t>
            </a:r>
            <a:r>
              <a:rPr lang="en-US" altLang="en-US" sz="3200" dirty="0">
                <a:cs typeface="Courier New" panose="02070309020205020404" pitchFamily="49" charset="0"/>
              </a:rPr>
              <a:t> is a real entity from a class</a:t>
            </a:r>
          </a:p>
          <a:p>
            <a:pPr lvl="1"/>
            <a:r>
              <a:rPr lang="en-US" altLang="en-US" sz="2800" dirty="0">
                <a:cs typeface="Courier New" panose="02070309020205020404" pitchFamily="49" charset="0"/>
              </a:rPr>
              <a:t>Think of a real car that you can drive</a:t>
            </a:r>
          </a:p>
          <a:p>
            <a:pPr lvl="1"/>
            <a:r>
              <a:rPr lang="en-US" altLang="en-US" sz="2800" dirty="0">
                <a:cs typeface="Courier New" panose="02070309020205020404" pitchFamily="49" charset="0"/>
              </a:rPr>
              <a:t>We can perform operations on these objects</a:t>
            </a:r>
          </a:p>
        </p:txBody>
      </p:sp>
    </p:spTree>
    <p:extLst>
      <p:ext uri="{BB962C8B-B14F-4D97-AF65-F5344CB8AC3E}">
        <p14:creationId xmlns:p14="http://schemas.microsoft.com/office/powerpoint/2010/main" val="2966235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61F6F23-E40E-4F62-97ED-5001452E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Classes, Objects and </a:t>
            </a:r>
            <a:r>
              <a:rPr lang="en-US" altLang="en-US" b="1" dirty="0"/>
              <a:t>Functions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B103B97A-B750-4A99-87CC-7AE4D4781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0815"/>
          </a:xfrm>
        </p:spPr>
        <p:txBody>
          <a:bodyPr/>
          <a:lstStyle/>
          <a:p>
            <a:r>
              <a:rPr lang="en-US" altLang="en-US" sz="4000" dirty="0">
                <a:cs typeface="Courier New" panose="02070309020205020404" pitchFamily="49" charset="0"/>
              </a:rPr>
              <a:t>A function is a collection of code</a:t>
            </a:r>
          </a:p>
          <a:p>
            <a:r>
              <a:rPr lang="en-US" altLang="en-US" sz="4000" dirty="0">
                <a:cs typeface="Courier New" panose="02070309020205020404" pitchFamily="49" charset="0"/>
              </a:rPr>
              <a:t>Defined to do a specific operation</a:t>
            </a:r>
          </a:p>
          <a:p>
            <a:r>
              <a:rPr lang="en-US" altLang="en-US" sz="4000" dirty="0">
                <a:cs typeface="Courier New" panose="02070309020205020404" pitchFamily="49" charset="0"/>
              </a:rPr>
              <a:t>Makes repetitive code readable</a:t>
            </a:r>
          </a:p>
          <a:p>
            <a:r>
              <a:rPr lang="en-US" altLang="en-US" sz="4000" dirty="0">
                <a:cs typeface="Courier New" panose="02070309020205020404" pitchFamily="49" charset="0"/>
              </a:rPr>
              <a:t>Classes usually have functions</a:t>
            </a:r>
          </a:p>
          <a:p>
            <a:r>
              <a:rPr lang="en-US" altLang="en-US" sz="4000" dirty="0">
                <a:cs typeface="Courier New" panose="02070309020205020404" pitchFamily="49" charset="0"/>
              </a:rPr>
              <a:t>Defined with </a:t>
            </a:r>
            <a:r>
              <a:rPr lang="en-US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32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61F6F23-E40E-4F62-97ED-5001452E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Classes, Objects and </a:t>
            </a:r>
            <a:r>
              <a:rPr lang="en-US" altLang="en-US" b="1" dirty="0"/>
              <a:t>Functions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B103B97A-B750-4A99-87CC-7AE4D4781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560"/>
            <a:ext cx="10515600" cy="4806315"/>
          </a:xfrm>
        </p:spPr>
        <p:txBody>
          <a:bodyPr/>
          <a:lstStyle/>
          <a:p>
            <a:pPr marL="0" indent="0">
              <a:buNone/>
            </a:pPr>
            <a:endParaRPr lang="en-US" alt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print(“my first function”)</a:t>
            </a:r>
          </a:p>
          <a:p>
            <a:pPr marL="457200" lvl="1" indent="0"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endParaRPr lang="en-US" altLang="en-US" sz="32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sz="3200" dirty="0">
                <a:cs typeface="Courier New" panose="02070309020205020404" pitchFamily="49" charset="0"/>
              </a:rPr>
              <a:t>Functions can take multiple arguments and may or may not return an object</a:t>
            </a:r>
          </a:p>
        </p:txBody>
      </p:sp>
    </p:spTree>
    <p:extLst>
      <p:ext uri="{BB962C8B-B14F-4D97-AF65-F5344CB8AC3E}">
        <p14:creationId xmlns:p14="http://schemas.microsoft.com/office/powerpoint/2010/main" val="1439088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0900-3807-420F-A062-7CA9BBE3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for Data Science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12A6-0DDA-4081-A82D-068A2D7AC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Syntax</a:t>
            </a:r>
          </a:p>
          <a:p>
            <a:r>
              <a:rPr lang="en-GB" dirty="0"/>
              <a:t>Interactive</a:t>
            </a:r>
          </a:p>
          <a:p>
            <a:r>
              <a:rPr lang="en-GB" dirty="0"/>
              <a:t>Quick experimentation</a:t>
            </a:r>
          </a:p>
          <a:p>
            <a:r>
              <a:rPr lang="en-GB" dirty="0"/>
              <a:t>Large library and community support</a:t>
            </a:r>
          </a:p>
          <a:p>
            <a:r>
              <a:rPr lang="en-GB" dirty="0"/>
              <a:t>No costs as it’s free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549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ED8D-0B5B-409B-9CF0-BF4AFB27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libraries for Data Science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F2BAF-C90C-4ADC-8D81-9B5739D10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NumPy</a:t>
            </a:r>
          </a:p>
          <a:p>
            <a:r>
              <a:rPr lang="en-GB" dirty="0"/>
              <a:t>Pandas</a:t>
            </a:r>
          </a:p>
          <a:p>
            <a:r>
              <a:rPr lang="en-GB" dirty="0"/>
              <a:t>Matplotlib</a:t>
            </a:r>
          </a:p>
          <a:p>
            <a:r>
              <a:rPr lang="en-GB" dirty="0"/>
              <a:t>SciPy</a:t>
            </a:r>
          </a:p>
          <a:p>
            <a:r>
              <a:rPr lang="en-GB" dirty="0" err="1"/>
              <a:t>Scikit</a:t>
            </a:r>
            <a:r>
              <a:rPr lang="en-GB" dirty="0"/>
              <a:t>-learn</a:t>
            </a:r>
          </a:p>
          <a:p>
            <a:r>
              <a:rPr lang="en-GB" dirty="0"/>
              <a:t>TensorFlow</a:t>
            </a:r>
          </a:p>
          <a:p>
            <a:r>
              <a:rPr lang="en-GB" dirty="0"/>
              <a:t>PyTorch</a:t>
            </a:r>
            <a:endParaRPr lang="en-IN" dirty="0"/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4379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07AC3E1-6A4A-4BE6-8546-233863D6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Python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F227-AA7C-4382-93FF-71C453D7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hlinkClick r:id="rId2"/>
              </a:rPr>
              <a:t>IDLE</a:t>
            </a:r>
            <a:r>
              <a:rPr lang="en-US" altLang="en-US" dirty="0"/>
              <a:t> – a cross-platform Python development environment</a:t>
            </a:r>
          </a:p>
          <a:p>
            <a:r>
              <a:rPr lang="en-US" altLang="en-US" dirty="0"/>
              <a:t>Python Shell – running 'python' from the Command Line opens this interactive shell</a:t>
            </a:r>
          </a:p>
          <a:p>
            <a:r>
              <a:rPr lang="en-US" altLang="en-US" dirty="0" err="1"/>
              <a:t>Jupyter</a:t>
            </a:r>
            <a:r>
              <a:rPr lang="en-US" altLang="en-US" dirty="0"/>
              <a:t> Notebooks: Interactive cells</a:t>
            </a:r>
          </a:p>
          <a:p>
            <a:r>
              <a:rPr lang="en-US" altLang="en-US" dirty="0"/>
              <a:t>PyCharm: IDE by </a:t>
            </a:r>
            <a:r>
              <a:rPr lang="en-US" altLang="en-US" dirty="0" err="1"/>
              <a:t>intelliJ</a:t>
            </a:r>
            <a:endParaRPr lang="en-US" altLang="en-US" dirty="0"/>
          </a:p>
          <a:p>
            <a:r>
              <a:rPr lang="en-US" altLang="en-US" b="1" dirty="0"/>
              <a:t>Google Colab</a:t>
            </a:r>
            <a:r>
              <a:rPr lang="en-US" altLang="en-US" dirty="0"/>
              <a:t>: </a:t>
            </a:r>
            <a:r>
              <a:rPr lang="en-US" altLang="en-US" dirty="0" err="1"/>
              <a:t>Jupyter</a:t>
            </a:r>
            <a:r>
              <a:rPr lang="en-US" altLang="en-US" dirty="0"/>
              <a:t> Notebooks hosted on Google Servers with GPU</a:t>
            </a:r>
          </a:p>
          <a:p>
            <a:pPr lvl="1"/>
            <a:r>
              <a:rPr lang="en-US" altLang="en-US" dirty="0">
                <a:hlinkClick r:id="rId3"/>
              </a:rPr>
              <a:t>colab.research.google.com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For the exercises, we'll use Google Colab.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0C88-95E4-43C1-A413-BEF09FE6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7D6E-EFBA-458C-BDA4-65F41BF00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Python library!</a:t>
            </a:r>
          </a:p>
          <a:p>
            <a:r>
              <a:rPr lang="en-GB" dirty="0"/>
              <a:t>Math library for python</a:t>
            </a:r>
          </a:p>
          <a:p>
            <a:r>
              <a:rPr lang="en-GB" dirty="0"/>
              <a:t>Efficient computation</a:t>
            </a:r>
          </a:p>
          <a:p>
            <a:r>
              <a:rPr lang="en-GB" dirty="0"/>
              <a:t>Vectorized operations</a:t>
            </a:r>
          </a:p>
          <a:p>
            <a:r>
              <a:rPr lang="en-GB" dirty="0"/>
              <a:t>NumPy arrays:</a:t>
            </a:r>
          </a:p>
          <a:p>
            <a:pPr lvl="1"/>
            <a:r>
              <a:rPr lang="en-GB" dirty="0"/>
              <a:t>Efficient containers for generic arrays</a:t>
            </a:r>
          </a:p>
          <a:p>
            <a:pPr lvl="1"/>
            <a:r>
              <a:rPr lang="en-GB" dirty="0"/>
              <a:t>Operations are way faster than python arrays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017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0C88-95E4-43C1-A413-BEF09FE6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7D6E-EFBA-458C-BDA4-65F41BF0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dirty="0"/>
              <a:t>Fast and efficient </a:t>
            </a:r>
            <a:r>
              <a:rPr lang="en-GB" dirty="0" err="1"/>
              <a:t>DataFrame</a:t>
            </a:r>
            <a:r>
              <a:rPr lang="en-GB" dirty="0"/>
              <a:t> (a table) object</a:t>
            </a:r>
          </a:p>
          <a:p>
            <a:r>
              <a:rPr lang="en-GB" dirty="0"/>
              <a:t>Customized indexing</a:t>
            </a:r>
          </a:p>
          <a:p>
            <a:r>
              <a:rPr lang="en-GB" dirty="0"/>
              <a:t>Handling data</a:t>
            </a:r>
          </a:p>
          <a:p>
            <a:pPr lvl="1"/>
            <a:r>
              <a:rPr lang="en-GB" dirty="0"/>
              <a:t>Filling missing values</a:t>
            </a:r>
          </a:p>
          <a:p>
            <a:pPr lvl="1"/>
            <a:r>
              <a:rPr lang="en-GB" dirty="0"/>
              <a:t>Cleaning data</a:t>
            </a:r>
          </a:p>
          <a:p>
            <a:r>
              <a:rPr lang="en-GB" dirty="0"/>
              <a:t>Multiple file formats support</a:t>
            </a:r>
          </a:p>
          <a:p>
            <a:pPr lvl="1"/>
            <a:r>
              <a:rPr lang="en-GB" dirty="0"/>
              <a:t>CSV</a:t>
            </a:r>
          </a:p>
          <a:p>
            <a:pPr lvl="1"/>
            <a:r>
              <a:rPr lang="en-GB" dirty="0"/>
              <a:t>JSON</a:t>
            </a:r>
          </a:p>
          <a:p>
            <a:r>
              <a:rPr lang="en-IN" dirty="0"/>
              <a:t>Merging and joining </a:t>
            </a:r>
            <a:r>
              <a:rPr lang="en-IN" dirty="0" err="1"/>
              <a:t>DataFrames</a:t>
            </a:r>
            <a:r>
              <a:rPr lang="en-IN" dirty="0"/>
              <a:t> (tables)</a:t>
            </a:r>
          </a:p>
          <a:p>
            <a:r>
              <a:rPr lang="en-GB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833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0C88-95E4-43C1-A413-BEF09FE6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Matplotlib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7D6E-EFBA-458C-BDA4-65F41BF0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3515"/>
          </a:xfrm>
        </p:spPr>
        <p:txBody>
          <a:bodyPr>
            <a:normAutofit/>
          </a:bodyPr>
          <a:lstStyle/>
          <a:p>
            <a:r>
              <a:rPr lang="en-GB" dirty="0"/>
              <a:t>Python library for data visualization</a:t>
            </a:r>
          </a:p>
          <a:p>
            <a:r>
              <a:rPr lang="en-GB" dirty="0"/>
              <a:t>Supports man types of plots</a:t>
            </a:r>
          </a:p>
          <a:p>
            <a:r>
              <a:rPr lang="en-GB" dirty="0"/>
              <a:t>Plot images</a:t>
            </a:r>
          </a:p>
          <a:p>
            <a:r>
              <a:rPr lang="en-GB" dirty="0"/>
              <a:t>Supports so many backends and output types</a:t>
            </a:r>
          </a:p>
          <a:p>
            <a:r>
              <a:rPr lang="en-GB" dirty="0"/>
              <a:t>Custom styles for plots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905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AD4B-89F9-4063-8E29-73E98A95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Scikit</a:t>
            </a:r>
            <a:r>
              <a:rPr lang="en-IN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FA48-5A56-4B18-8B71-F267A57F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969"/>
            <a:ext cx="10515600" cy="372645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Probably the most used library for Machine Learning in Python</a:t>
            </a:r>
          </a:p>
          <a:p>
            <a:pPr>
              <a:lnSpc>
                <a:spcPct val="150000"/>
              </a:lnSpc>
            </a:pPr>
            <a:r>
              <a:rPr lang="en-GB" dirty="0"/>
              <a:t>Already covers most machine learning tasks</a:t>
            </a:r>
          </a:p>
          <a:p>
            <a:pPr>
              <a:lnSpc>
                <a:spcPct val="150000"/>
              </a:lnSpc>
            </a:pPr>
            <a:r>
              <a:rPr lang="en-GB" dirty="0"/>
              <a:t>Various toy datasets</a:t>
            </a:r>
          </a:p>
          <a:p>
            <a:pPr>
              <a:lnSpc>
                <a:spcPct val="150000"/>
              </a:lnSpc>
            </a:pPr>
            <a:r>
              <a:rPr lang="en-GB" dirty="0"/>
              <a:t>Well documented!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hlinkClick r:id="rId2"/>
              </a:rPr>
              <a:t>Sklearn</a:t>
            </a:r>
            <a:r>
              <a:rPr lang="en-IN" dirty="0">
                <a:hlinkClick r:id="rId2"/>
              </a:rPr>
              <a:t> Choosing right estimator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695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D8AF-4DC5-4576-B089-C9BC66A6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8E52-A4A1-49C0-B51B-397AF71C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9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hlinkClick r:id="rId2"/>
              </a:rPr>
              <a:t>KCL Machine Learning - Get Started with Python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>
                <a:hlinkClick r:id="rId3"/>
              </a:rPr>
              <a:t>BEGINNERS GUIDE TO NUMPY PART 1/2</a:t>
            </a: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04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D4A0C23-45E3-4A39-90D0-BB9AF1B0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57B1-C934-457A-AC35-4ADDE8246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1965" y="1600202"/>
            <a:ext cx="4860235" cy="2004390"/>
          </a:xfrm>
        </p:spPr>
        <p:txBody>
          <a:bodyPr>
            <a:normAutofit/>
          </a:bodyPr>
          <a:lstStyle/>
          <a:p>
            <a:r>
              <a:rPr lang="en-US" altLang="en-US" dirty="0"/>
              <a:t>Hello World</a:t>
            </a:r>
          </a:p>
          <a:p>
            <a:pPr marL="457200" lvl="1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 World")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Prints </a:t>
            </a:r>
            <a:r>
              <a:rPr lang="en-US" alt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Hello World </a:t>
            </a:r>
            <a:r>
              <a:rPr lang="en-US" altLang="en-US" dirty="0">
                <a:cs typeface="Courier New" panose="02070309020205020404" pitchFamily="49" charset="0"/>
              </a:rPr>
              <a:t>to standard out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41193-7D75-44AC-9D64-78BD81140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11" y="3272033"/>
            <a:ext cx="6929889" cy="31352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>
            <a:extLst>
              <a:ext uri="{FF2B5EF4-FFF2-40B4-BE49-F238E27FC236}">
                <a16:creationId xmlns:a16="http://schemas.microsoft.com/office/drawing/2014/main" id="{EE2E5985-085B-47E9-BF31-2DD1E251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</a:p>
        </p:txBody>
      </p:sp>
      <p:sp>
        <p:nvSpPr>
          <p:cNvPr id="24579" name="Content Placeholder 5">
            <a:extLst>
              <a:ext uri="{FF2B5EF4-FFF2-40B4-BE49-F238E27FC236}">
                <a16:creationId xmlns:a16="http://schemas.microsoft.com/office/drawing/2014/main" id="{F013393B-438B-4E08-96B9-70032978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Containers for storing data values</a:t>
            </a:r>
          </a:p>
          <a:p>
            <a:r>
              <a:rPr lang="en-GB" dirty="0"/>
              <a:t>Values</a:t>
            </a:r>
            <a:r>
              <a:rPr lang="en-IN" dirty="0"/>
              <a:t> can be of many types </a:t>
            </a:r>
          </a:p>
          <a:p>
            <a:endParaRPr lang="en-IN" dirty="0"/>
          </a:p>
          <a:p>
            <a:r>
              <a:rPr lang="en-GB" dirty="0"/>
              <a:t>Most commonly used types are: Strings, integers and float</a:t>
            </a:r>
          </a:p>
          <a:p>
            <a:pPr lvl="1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year = 2023</a:t>
            </a:r>
          </a:p>
          <a:p>
            <a:pPr lvl="1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name = ‘KCL Machine Learning’</a:t>
            </a:r>
          </a:p>
          <a:p>
            <a:pPr marL="457200" lvl="1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>
            <a:extLst>
              <a:ext uri="{FF2B5EF4-FFF2-40B4-BE49-F238E27FC236}">
                <a16:creationId xmlns:a16="http://schemas.microsoft.com/office/drawing/2014/main" id="{EE2E5985-085B-47E9-BF31-2DD1E251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Mathematical Operations</a:t>
            </a:r>
          </a:p>
        </p:txBody>
      </p:sp>
      <p:sp>
        <p:nvSpPr>
          <p:cNvPr id="24579" name="Content Placeholder 5">
            <a:extLst>
              <a:ext uri="{FF2B5EF4-FFF2-40B4-BE49-F238E27FC236}">
                <a16:creationId xmlns:a16="http://schemas.microsoft.com/office/drawing/2014/main" id="{F013393B-438B-4E08-96B9-70032978A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8015"/>
          </a:xfrm>
        </p:spPr>
        <p:txBody>
          <a:bodyPr/>
          <a:lstStyle/>
          <a:p>
            <a:r>
              <a:rPr lang="en-GB" dirty="0"/>
              <a:t>Very intuitive in python</a:t>
            </a:r>
          </a:p>
          <a:p>
            <a:r>
              <a:rPr lang="en-GB" dirty="0"/>
              <a:t>We can directly preform basic mathematical operations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print(10 + 12)</a:t>
            </a:r>
          </a:p>
          <a:p>
            <a:pPr marL="457200" lvl="1" indent="0">
              <a:buNone/>
            </a:pP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10 % 3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56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>
            <a:extLst>
              <a:ext uri="{FF2B5EF4-FFF2-40B4-BE49-F238E27FC236}">
                <a16:creationId xmlns:a16="http://schemas.microsoft.com/office/drawing/2014/main" id="{EE2E5985-085B-47E9-BF31-2DD1E251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Operations</a:t>
            </a:r>
          </a:p>
        </p:txBody>
      </p:sp>
      <p:sp>
        <p:nvSpPr>
          <p:cNvPr id="24579" name="Content Placeholder 5">
            <a:extLst>
              <a:ext uri="{FF2B5EF4-FFF2-40B4-BE49-F238E27FC236}">
                <a16:creationId xmlns:a16="http://schemas.microsoft.com/office/drawing/2014/main" id="{F013393B-438B-4E08-96B9-70032978A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8015"/>
          </a:xfrm>
        </p:spPr>
        <p:txBody>
          <a:bodyPr>
            <a:normAutofit/>
          </a:bodyPr>
          <a:lstStyle/>
          <a:p>
            <a:r>
              <a:rPr lang="en-GB" dirty="0"/>
              <a:t>&lt;, &gt;       Lesser than, greater than</a:t>
            </a:r>
          </a:p>
          <a:p>
            <a:r>
              <a:rPr lang="en-GB" dirty="0"/>
              <a:t>&lt;=, &gt;=  Lesser than or equal to, greater than or equal to</a:t>
            </a:r>
          </a:p>
          <a:p>
            <a:r>
              <a:rPr lang="en-GB" dirty="0"/>
              <a:t>==         Equal to (equality check)</a:t>
            </a:r>
          </a:p>
          <a:p>
            <a:r>
              <a:rPr lang="en-GB" dirty="0"/>
              <a:t>!            Not (negation)</a:t>
            </a:r>
          </a:p>
          <a:p>
            <a:r>
              <a:rPr lang="en-GB" dirty="0"/>
              <a:t>!=          Not equal to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68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>
            <a:extLst>
              <a:ext uri="{FF2B5EF4-FFF2-40B4-BE49-F238E27FC236}">
                <a16:creationId xmlns:a16="http://schemas.microsoft.com/office/drawing/2014/main" id="{EE2E5985-085B-47E9-BF31-2DD1E251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Comments</a:t>
            </a:r>
          </a:p>
        </p:txBody>
      </p:sp>
      <p:sp>
        <p:nvSpPr>
          <p:cNvPr id="24579" name="Content Placeholder 5">
            <a:extLst>
              <a:ext uri="{FF2B5EF4-FFF2-40B4-BE49-F238E27FC236}">
                <a16:creationId xmlns:a16="http://schemas.microsoft.com/office/drawing/2014/main" id="{F013393B-438B-4E08-96B9-70032978A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659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comment. Python interpreter will ignore me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r>
              <a:rPr lang="en-GB" dirty="0"/>
              <a:t>M</a:t>
            </a:r>
            <a:r>
              <a:rPr lang="en-IN" dirty="0" err="1"/>
              <a:t>ulti</a:t>
            </a:r>
            <a:r>
              <a:rPr lang="en-IN" dirty="0"/>
              <a:t>-line </a:t>
            </a:r>
            <a:r>
              <a:rPr lang="en-IN" dirty="0" err="1"/>
              <a:t>coments</a:t>
            </a:r>
            <a:r>
              <a:rPr lang="en-IN" dirty="0"/>
              <a:t> are enclosed within </a:t>
            </a:r>
          </a:p>
          <a:p>
            <a:pPr marL="457200" lvl="1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”””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His 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And this lines are ignored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104772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>
            <a:extLst>
              <a:ext uri="{FF2B5EF4-FFF2-40B4-BE49-F238E27FC236}">
                <a16:creationId xmlns:a16="http://schemas.microsoft.com/office/drawing/2014/main" id="{819EF031-CA29-4D66-B883-17A8FC55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than just printing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0643E-C67E-44AA-A049-D7679FA11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Python is an object oriented language</a:t>
            </a:r>
          </a:p>
          <a:p>
            <a:r>
              <a:rPr lang="en-US" altLang="en-US" dirty="0"/>
              <a:t>Practically everything can be treated as an object</a:t>
            </a:r>
          </a:p>
          <a:p>
            <a:r>
              <a:rPr lang="en-US" altLang="en-US" dirty="0">
                <a:solidFill>
                  <a:srgbClr val="9BBB59"/>
                </a:solidFill>
              </a:rPr>
              <a:t>“Hello World”</a:t>
            </a:r>
            <a:r>
              <a:rPr lang="en-US" altLang="en-US" dirty="0"/>
              <a:t> is a string</a:t>
            </a:r>
          </a:p>
          <a:p>
            <a:r>
              <a:rPr lang="en-US" altLang="en-US" dirty="0"/>
              <a:t>Strings, as objects, have methods that return the result of a function on the string</a:t>
            </a:r>
          </a:p>
          <a:p>
            <a:r>
              <a:rPr lang="en-US" altLang="en-US" dirty="0"/>
              <a:t>Strings begin with a ‘ (although “” Double quotes can also be used)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1183</Words>
  <Application>Microsoft Office PowerPoint</Application>
  <PresentationFormat>Widescreen</PresentationFormat>
  <Paragraphs>248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Introduction to Python</vt:lpstr>
      <vt:lpstr>Introduction to Python</vt:lpstr>
      <vt:lpstr>Python Interfaces</vt:lpstr>
      <vt:lpstr>Example Python</vt:lpstr>
      <vt:lpstr>Variables</vt:lpstr>
      <vt:lpstr>Mathematical Operations</vt:lpstr>
      <vt:lpstr>Logical Operations</vt:lpstr>
      <vt:lpstr>Comments</vt:lpstr>
      <vt:lpstr>More than just printing</vt:lpstr>
      <vt:lpstr>String Methods</vt:lpstr>
      <vt:lpstr>String Methods</vt:lpstr>
      <vt:lpstr>Formatted Strings</vt:lpstr>
      <vt:lpstr>Other Python Objects</vt:lpstr>
      <vt:lpstr>Lists</vt:lpstr>
      <vt:lpstr>Tuples</vt:lpstr>
      <vt:lpstr>Dictionaries</vt:lpstr>
      <vt:lpstr>Dictionaries</vt:lpstr>
      <vt:lpstr>Indentation and Blocks</vt:lpstr>
      <vt:lpstr>Conditional Branching</vt:lpstr>
      <vt:lpstr>Looping with For</vt:lpstr>
      <vt:lpstr>Looping with For</vt:lpstr>
      <vt:lpstr>Looping with For</vt:lpstr>
      <vt:lpstr>Looping with While</vt:lpstr>
      <vt:lpstr>Libraries</vt:lpstr>
      <vt:lpstr>Classes, Objects and Functions</vt:lpstr>
      <vt:lpstr>Classes, Objects and Functions</vt:lpstr>
      <vt:lpstr>Classes, Objects and Functions</vt:lpstr>
      <vt:lpstr>Python for Data Science</vt:lpstr>
      <vt:lpstr>Python libraries for Data Science</vt:lpstr>
      <vt:lpstr>NumPy</vt:lpstr>
      <vt:lpstr>Pandas</vt:lpstr>
      <vt:lpstr>Matplotlib</vt:lpstr>
      <vt:lpstr>Scikit-Learn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Suraj</dc:creator>
  <cp:lastModifiedBy>Suraj</cp:lastModifiedBy>
  <cp:revision>19</cp:revision>
  <dcterms:created xsi:type="dcterms:W3CDTF">2020-10-22T02:53:23Z</dcterms:created>
  <dcterms:modified xsi:type="dcterms:W3CDTF">2020-10-23T13:18:51Z</dcterms:modified>
</cp:coreProperties>
</file>