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58" r:id="rId1"/>
  </p:sldMasterIdLst>
  <p:notesMasterIdLst>
    <p:notesMasterId r:id="rId37"/>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Lst>
  <p:sldSz cx="9144000" cy="5143500" type="screen16x9"/>
  <p:notesSz cx="6858000" cy="9144000"/>
  <p:embeddedFontLst>
    <p:embeddedFont>
      <p:font typeface="Calibri" panose="020F0502020204030204" pitchFamily="34" charset="0"/>
      <p:regular r:id="rId38"/>
      <p:bold r:id="rId39"/>
      <p:italic r:id="rId40"/>
      <p:boldItalic r:id="rId41"/>
    </p:embeddedFont>
    <p:embeddedFont>
      <p:font typeface="Lato" panose="020B0604020202020204" charset="0"/>
      <p:regular r:id="rId42"/>
      <p:bold r:id="rId43"/>
      <p:italic r:id="rId44"/>
      <p:boldItalic r:id="rId45"/>
    </p:embeddedFont>
    <p:embeddedFont>
      <p:font typeface="Wingdings 3" panose="05040102010807070707" pitchFamily="18" charset="2"/>
      <p:regular r:id="rId46"/>
    </p:embeddedFont>
    <p:embeddedFont>
      <p:font typeface="Century Gothic" panose="020B0502020202020204" pitchFamily="34" charset="0"/>
      <p:regular r:id="rId47"/>
      <p:bold r:id="rId48"/>
      <p:italic r:id="rId49"/>
      <p:boldItalic r:id="rId50"/>
    </p:embeddedFont>
    <p:embeddedFont>
      <p:font typeface="Proxima Nova" panose="020B060402020202020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934FD9B-9893-489C-9205-B8AEEC0580FF}">
  <a:tblStyle styleId="{9934FD9B-9893-489C-9205-B8AEEC0580F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gfb144bec80_0_2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1" name="Google Shape;1011;gfb144bec80_0_2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gfc57e2ea97_0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gfc57e2ea97_0_8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8" name="Google Shape;1088;gfc57e2ea97_0_80: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fc57e2ea97_0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fc57e2ea97_0_9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5" name="Google Shape;1095;gfc57e2ea97_0_96: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gfc57e2ea97_0_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1" name="Google Shape;1101;gfc57e2ea97_0_8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2" name="Google Shape;1102;gfc57e2ea97_0_87: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fc57e2ea97_0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fc57e2ea97_0_10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0" name="Google Shape;1110;gfc57e2ea97_0_1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fc57e2ea97_0_1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fc57e2ea97_0_11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7" name="Google Shape;1117;gfc57e2ea97_0_1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fc57e2ea97_0_1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fc57e2ea97_0_12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5" name="Google Shape;1125;gfc57e2ea97_0_1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fc57e2ea97_0_1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fc57e2ea97_0_16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2" name="Google Shape;1132;gfc57e2ea97_0_160: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gfc57e2ea97_0_1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8" name="Google Shape;1138;gfc57e2ea97_0_13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9" name="Google Shape;1139;gfc57e2ea97_0_135: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gfc57e2ea97_0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5" name="Google Shape;1145;gfc57e2ea97_0_14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6" name="Google Shape;1146;gfc57e2ea97_0_1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9"/>
        <p:cNvGrpSpPr/>
        <p:nvPr/>
      </p:nvGrpSpPr>
      <p:grpSpPr>
        <a:xfrm>
          <a:off x="0" y="0"/>
          <a:ext cx="0" cy="0"/>
          <a:chOff x="0" y="0"/>
          <a:chExt cx="0" cy="0"/>
        </a:xfrm>
      </p:grpSpPr>
      <p:sp>
        <p:nvSpPr>
          <p:cNvPr id="1150" name="Google Shape;1150;gfc57e2ea97_0_1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1" name="Google Shape;1151;gfc57e2ea97_0_16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gfc57e2ea97_0_169: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7"/>
        <p:cNvGrpSpPr/>
        <p:nvPr/>
      </p:nvGrpSpPr>
      <p:grpSpPr>
        <a:xfrm>
          <a:off x="0" y="0"/>
          <a:ext cx="0" cy="0"/>
          <a:chOff x="0" y="0"/>
          <a:chExt cx="0" cy="0"/>
        </a:xfrm>
      </p:grpSpPr>
      <p:sp>
        <p:nvSpPr>
          <p:cNvPr id="1028" name="Google Shape;1028;gfa50aeb7bb_0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9" name="Google Shape;1029;gfa50aeb7bb_0_6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0" name="Google Shape;1030;gfa50aeb7bb_0_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gfc57e2ea97_0_1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9" name="Google Shape;1159;gfc57e2ea97_0_17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0" name="Google Shape;1160;gfc57e2ea97_0_178: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gfc57e2ea97_0_1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5" name="Google Shape;1165;gfc57e2ea97_0_18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6" name="Google Shape;1166;gfc57e2ea97_0_186: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gfc57e2ea97_0_2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3" name="Google Shape;1173;gfc57e2ea97_0_20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4" name="Google Shape;1174;gfc57e2ea97_0_204: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gfc57e2ea97_0_2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2" name="Google Shape;1182;gfc57e2ea97_0_21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3" name="Google Shape;1183;gfc57e2ea97_0_2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7"/>
        <p:cNvGrpSpPr/>
        <p:nvPr/>
      </p:nvGrpSpPr>
      <p:grpSpPr>
        <a:xfrm>
          <a:off x="0" y="0"/>
          <a:ext cx="0" cy="0"/>
          <a:chOff x="0" y="0"/>
          <a:chExt cx="0" cy="0"/>
        </a:xfrm>
      </p:grpSpPr>
      <p:sp>
        <p:nvSpPr>
          <p:cNvPr id="1188" name="Google Shape;1188;gfc57e2ea97_0_2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9" name="Google Shape;1189;gfc57e2ea97_0_22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0" name="Google Shape;1190;gfc57e2ea97_0_228: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gfc57e2ea97_0_2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6" name="Google Shape;1196;gfc57e2ea97_0_23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7" name="Google Shape;1197;gfc57e2ea97_0_239: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gfc57e2ea97_0_2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4" name="Google Shape;1204;gfc57e2ea97_0_24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5" name="Google Shape;1205;gfc57e2ea97_0_248: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gfc57e2ea97_0_2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2" name="Google Shape;1212;gfc57e2ea97_0_25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3" name="Google Shape;1213;gfc57e2ea97_0_2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8"/>
        <p:cNvGrpSpPr/>
        <p:nvPr/>
      </p:nvGrpSpPr>
      <p:grpSpPr>
        <a:xfrm>
          <a:off x="0" y="0"/>
          <a:ext cx="0" cy="0"/>
          <a:chOff x="0" y="0"/>
          <a:chExt cx="0" cy="0"/>
        </a:xfrm>
      </p:grpSpPr>
      <p:sp>
        <p:nvSpPr>
          <p:cNvPr id="1219" name="Google Shape;1219;gfc57e2ea97_0_2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0" name="Google Shape;1220;gfc57e2ea97_0_2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1" name="Google Shape;1221;gfc57e2ea97_0_265: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5"/>
        <p:cNvGrpSpPr/>
        <p:nvPr/>
      </p:nvGrpSpPr>
      <p:grpSpPr>
        <a:xfrm>
          <a:off x="0" y="0"/>
          <a:ext cx="0" cy="0"/>
          <a:chOff x="0" y="0"/>
          <a:chExt cx="0" cy="0"/>
        </a:xfrm>
      </p:grpSpPr>
      <p:sp>
        <p:nvSpPr>
          <p:cNvPr id="1226" name="Google Shape;1226;gfc57e2ea97_0_2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7" name="Google Shape;1227;gfc57e2ea97_0_27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8" name="Google Shape;1228;gfc57e2ea97_0_2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fc57e2ea97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fc57e2ea97_0_1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8" name="Google Shape;1038;gfc57e2ea97_0_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fc57e2ea97_0_2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fc57e2ea97_0_28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5" name="Google Shape;1235;gfc57e2ea97_0_287: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1"/>
        <p:cNvGrpSpPr/>
        <p:nvPr/>
      </p:nvGrpSpPr>
      <p:grpSpPr>
        <a:xfrm>
          <a:off x="0" y="0"/>
          <a:ext cx="0" cy="0"/>
          <a:chOff x="0" y="0"/>
          <a:chExt cx="0" cy="0"/>
        </a:xfrm>
      </p:grpSpPr>
      <p:sp>
        <p:nvSpPr>
          <p:cNvPr id="1242" name="Google Shape;1242;gfc57e2ea97_0_2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3" name="Google Shape;1243;gfc57e2ea97_0_29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4" name="Google Shape;1244;gfc57e2ea97_0_299: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Google Shape;1249;gfc57e2ea97_0_3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0" name="Google Shape;1250;gfc57e2ea97_0_30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1" name="Google Shape;1251;gfc57e2ea97_0_309: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6"/>
        <p:cNvGrpSpPr/>
        <p:nvPr/>
      </p:nvGrpSpPr>
      <p:grpSpPr>
        <a:xfrm>
          <a:off x="0" y="0"/>
          <a:ext cx="0" cy="0"/>
          <a:chOff x="0" y="0"/>
          <a:chExt cx="0" cy="0"/>
        </a:xfrm>
      </p:grpSpPr>
      <p:sp>
        <p:nvSpPr>
          <p:cNvPr id="1257" name="Google Shape;1257;gfc57e2ea97_0_3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8" name="Google Shape;1258;gfc57e2ea97_0_31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9" name="Google Shape;1259;gfc57e2ea97_0_3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gfc57e2ea97_0_3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4" name="Google Shape;1264;gfc57e2ea97_0_32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5" name="Google Shape;1265;gfc57e2ea97_0_3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0"/>
        <p:cNvGrpSpPr/>
        <p:nvPr/>
      </p:nvGrpSpPr>
      <p:grpSpPr>
        <a:xfrm>
          <a:off x="0" y="0"/>
          <a:ext cx="0" cy="0"/>
          <a:chOff x="0" y="0"/>
          <a:chExt cx="0" cy="0"/>
        </a:xfrm>
      </p:grpSpPr>
      <p:sp>
        <p:nvSpPr>
          <p:cNvPr id="1271" name="Google Shape;1271;gfb4523bcc2_1_3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2" name="Google Shape;1272;gfb4523bcc2_1_33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3" name="Google Shape;1273;gfb4523bcc2_1_3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gfc57e2ea97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5" name="Google Shape;1045;gfc57e2ea97_0_2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6" name="Google Shape;1046;gfc57e2ea97_0_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fc57e2ea97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 name="Google Shape;1051;gfc57e2ea97_0_3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2" name="Google Shape;1052;gfc57e2ea97_0_34: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gfc57e2ea97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8" name="Google Shape;1058;gfc57e2ea97_0_4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9" name="Google Shape;1059;gfc57e2ea97_0_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fc57e2ea97_0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fc57e2ea97_0_5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7" name="Google Shape;1067;gfc57e2ea97_0_51: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gfc57e2ea97_0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4" name="Google Shape;1074;gfc57e2ea97_0_6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5" name="Google Shape;1075;gfc57e2ea97_0_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gfc57e2ea97_0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fc57e2ea97_0_7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1" name="Google Shape;1081;gfc57e2ea97_0_71: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4839964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224139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390321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smtClean="0"/>
              <a:t>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359795391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8592525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2/10/2022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3216787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2/10/2022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0432831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2265349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4546121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Divider">
  <p:cSld name="Divider">
    <p:spTree>
      <p:nvGrpSpPr>
        <p:cNvPr id="1" name="Shape 408"/>
        <p:cNvGrpSpPr/>
        <p:nvPr/>
      </p:nvGrpSpPr>
      <p:grpSpPr>
        <a:xfrm>
          <a:off x="0" y="0"/>
          <a:ext cx="0" cy="0"/>
          <a:chOff x="0" y="0"/>
          <a:chExt cx="0" cy="0"/>
        </a:xfrm>
      </p:grpSpPr>
      <p:sp>
        <p:nvSpPr>
          <p:cNvPr id="410" name="Google Shape;410;p79"/>
          <p:cNvSpPr txBox="1">
            <a:spLocks noGrp="1"/>
          </p:cNvSpPr>
          <p:nvPr>
            <p:ph type="title"/>
          </p:nvPr>
        </p:nvSpPr>
        <p:spPr>
          <a:xfrm>
            <a:off x="630238" y="544498"/>
            <a:ext cx="5990700" cy="5625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3600"/>
              <a:buFont typeface="Arial"/>
              <a:buNone/>
              <a:defRPr sz="3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1" name="Google Shape;411;p79"/>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solidFill>
                  <a:schemeClr val="l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12" name="Google Shape;412;p79"/>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3" name="Google Shape;413;p79"/>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900" b="0" i="0" u="none" strike="noStrike" cap="none">
                <a:solidFill>
                  <a:schemeClr val="lt1"/>
                </a:solidFill>
                <a:latin typeface="Proxima Nova"/>
                <a:ea typeface="Proxima Nova"/>
                <a:cs typeface="Proxima Nova"/>
                <a:sym typeface="Proxima Nova"/>
              </a:defRPr>
            </a:lvl1pPr>
            <a:lvl2pPr marL="0" lvl="1" indent="0" algn="r" rtl="0">
              <a:spcBef>
                <a:spcPts val="0"/>
              </a:spcBef>
              <a:buNone/>
              <a:defRPr sz="900" b="0" i="0" u="none" strike="noStrike" cap="none">
                <a:solidFill>
                  <a:schemeClr val="lt1"/>
                </a:solidFill>
                <a:latin typeface="Proxima Nova"/>
                <a:ea typeface="Proxima Nova"/>
                <a:cs typeface="Proxima Nova"/>
                <a:sym typeface="Proxima Nova"/>
              </a:defRPr>
            </a:lvl2pPr>
            <a:lvl3pPr marL="0" lvl="2" indent="0" algn="r" rtl="0">
              <a:spcBef>
                <a:spcPts val="0"/>
              </a:spcBef>
              <a:buNone/>
              <a:defRPr sz="900" b="0" i="0" u="none" strike="noStrike" cap="none">
                <a:solidFill>
                  <a:schemeClr val="lt1"/>
                </a:solidFill>
                <a:latin typeface="Proxima Nova"/>
                <a:ea typeface="Proxima Nova"/>
                <a:cs typeface="Proxima Nova"/>
                <a:sym typeface="Proxima Nova"/>
              </a:defRPr>
            </a:lvl3pPr>
            <a:lvl4pPr marL="0" lvl="3" indent="0" algn="r" rtl="0">
              <a:spcBef>
                <a:spcPts val="0"/>
              </a:spcBef>
              <a:buNone/>
              <a:defRPr sz="900" b="0" i="0" u="none" strike="noStrike" cap="none">
                <a:solidFill>
                  <a:schemeClr val="lt1"/>
                </a:solidFill>
                <a:latin typeface="Proxima Nova"/>
                <a:ea typeface="Proxima Nova"/>
                <a:cs typeface="Proxima Nova"/>
                <a:sym typeface="Proxima Nova"/>
              </a:defRPr>
            </a:lvl4pPr>
            <a:lvl5pPr marL="0" lvl="4" indent="0" algn="r" rtl="0">
              <a:spcBef>
                <a:spcPts val="0"/>
              </a:spcBef>
              <a:buNone/>
              <a:defRPr sz="900" b="0" i="0" u="none" strike="noStrike" cap="none">
                <a:solidFill>
                  <a:schemeClr val="lt1"/>
                </a:solidFill>
                <a:latin typeface="Proxima Nova"/>
                <a:ea typeface="Proxima Nova"/>
                <a:cs typeface="Proxima Nova"/>
                <a:sym typeface="Proxima Nova"/>
              </a:defRPr>
            </a:lvl5pPr>
            <a:lvl6pPr marL="0" lvl="5" indent="0" algn="r" rtl="0">
              <a:spcBef>
                <a:spcPts val="0"/>
              </a:spcBef>
              <a:buNone/>
              <a:defRPr sz="900" b="0" i="0" u="none" strike="noStrike" cap="none">
                <a:solidFill>
                  <a:schemeClr val="lt1"/>
                </a:solidFill>
                <a:latin typeface="Proxima Nova"/>
                <a:ea typeface="Proxima Nova"/>
                <a:cs typeface="Proxima Nova"/>
                <a:sym typeface="Proxima Nova"/>
              </a:defRPr>
            </a:lvl6pPr>
            <a:lvl7pPr marL="0" lvl="6" indent="0" algn="r" rtl="0">
              <a:spcBef>
                <a:spcPts val="0"/>
              </a:spcBef>
              <a:buNone/>
              <a:defRPr sz="900" b="0" i="0" u="none" strike="noStrike" cap="none">
                <a:solidFill>
                  <a:schemeClr val="lt1"/>
                </a:solidFill>
                <a:latin typeface="Proxima Nova"/>
                <a:ea typeface="Proxima Nova"/>
                <a:cs typeface="Proxima Nova"/>
                <a:sym typeface="Proxima Nova"/>
              </a:defRPr>
            </a:lvl7pPr>
            <a:lvl8pPr marL="0" lvl="7" indent="0" algn="r" rtl="0">
              <a:spcBef>
                <a:spcPts val="0"/>
              </a:spcBef>
              <a:buNone/>
              <a:defRPr sz="900" b="0" i="0" u="none" strike="noStrike" cap="none">
                <a:solidFill>
                  <a:schemeClr val="lt1"/>
                </a:solidFill>
                <a:latin typeface="Proxima Nova"/>
                <a:ea typeface="Proxima Nova"/>
                <a:cs typeface="Proxima Nova"/>
                <a:sym typeface="Proxima Nova"/>
              </a:defRPr>
            </a:lvl8pPr>
            <a:lvl9pPr marL="0" lvl="8" indent="0" algn="r" rtl="0">
              <a:spcBef>
                <a:spcPts val="0"/>
              </a:spcBef>
              <a:buNone/>
              <a:defRPr sz="9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365208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74"/>
        <p:cNvGrpSpPr/>
        <p:nvPr/>
      </p:nvGrpSpPr>
      <p:grpSpPr>
        <a:xfrm>
          <a:off x="0" y="0"/>
          <a:ext cx="0" cy="0"/>
          <a:chOff x="0" y="0"/>
          <a:chExt cx="0" cy="0"/>
        </a:xfrm>
      </p:grpSpPr>
      <p:sp>
        <p:nvSpPr>
          <p:cNvPr id="75" name="Google Shape;75;p18"/>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76" name="Google Shape;76;p18"/>
          <p:cNvSpPr txBox="1">
            <a:spLocks noGrp="1"/>
          </p:cNvSpPr>
          <p:nvPr>
            <p:ph type="body" idx="2"/>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accent4"/>
              </a:buClr>
              <a:buSzPts val="1100"/>
              <a:buFont typeface="Arial"/>
              <a:buNone/>
              <a:defRPr sz="1100" b="0" i="0" u="none" strike="noStrike" cap="none">
                <a:solidFill>
                  <a:schemeClr val="accent4"/>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Tree>
    <p:extLst>
      <p:ext uri="{BB962C8B-B14F-4D97-AF65-F5344CB8AC3E}">
        <p14:creationId xmlns:p14="http://schemas.microsoft.com/office/powerpoint/2010/main" val="334052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6640971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79200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5248850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2/10/2022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5326715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2/10/2022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2506978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2/10/2022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8301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2/10/2022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3825889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259174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smtClean="0"/>
              <a:t>2/10/2022</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472106497"/>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 id="2147483876" r:id="rId18"/>
    <p:sldLayoutId id="2147483877" r:id="rId19"/>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1013" name="Google Shape;1013;p112"/>
          <p:cNvSpPr txBox="1">
            <a:spLocks noGrp="1"/>
          </p:cNvSpPr>
          <p:nvPr>
            <p:ph type="sldNum" idx="12"/>
          </p:nvPr>
        </p:nvSpPr>
        <p:spPr>
          <a:xfrm>
            <a:off x="6467475" y="4767263"/>
            <a:ext cx="20574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sz="900">
                <a:latin typeface="Proxima Nova"/>
                <a:ea typeface="Proxima Nova"/>
                <a:cs typeface="Proxima Nova"/>
                <a:sym typeface="Proxima Nova"/>
              </a:rPr>
              <a:t>1</a:t>
            </a:fld>
            <a:endParaRPr sz="900">
              <a:latin typeface="Proxima Nova"/>
              <a:ea typeface="Proxima Nova"/>
              <a:cs typeface="Proxima Nova"/>
              <a:sym typeface="Proxima Nova"/>
            </a:endParaRPr>
          </a:p>
        </p:txBody>
      </p:sp>
      <p:sp>
        <p:nvSpPr>
          <p:cNvPr id="1014" name="Google Shape;1014;p112"/>
          <p:cNvSpPr txBox="1"/>
          <p:nvPr/>
        </p:nvSpPr>
        <p:spPr>
          <a:xfrm>
            <a:off x="642293" y="1931780"/>
            <a:ext cx="488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026" name="Google Shape;1026;p112"/>
          <p:cNvSpPr txBox="1"/>
          <p:nvPr/>
        </p:nvSpPr>
        <p:spPr>
          <a:xfrm>
            <a:off x="990040" y="2188845"/>
            <a:ext cx="7445300" cy="1292631"/>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dirty="0" smtClean="0">
                <a:solidFill>
                  <a:schemeClr val="lt1"/>
                </a:solidFill>
              </a:rPr>
              <a:t>Database Design, Data Modelling and Introduction to MySQL</a:t>
            </a:r>
            <a:endParaRPr sz="3600"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sp>
        <p:nvSpPr>
          <p:cNvPr id="1090" name="Google Shape;1090;p121"/>
          <p:cNvSpPr txBox="1"/>
          <p:nvPr/>
        </p:nvSpPr>
        <p:spPr>
          <a:xfrm>
            <a:off x="475500" y="813125"/>
            <a:ext cx="81930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500">
              <a:latin typeface="Lato"/>
              <a:ea typeface="Lato"/>
              <a:cs typeface="Lato"/>
              <a:sym typeface="Lato"/>
            </a:endParaRPr>
          </a:p>
        </p:txBody>
      </p:sp>
      <p:pic>
        <p:nvPicPr>
          <p:cNvPr id="1091" name="Google Shape;1091;p121"/>
          <p:cNvPicPr preferRelativeResize="0"/>
          <p:nvPr/>
        </p:nvPicPr>
        <p:blipFill>
          <a:blip r:embed="rId3">
            <a:alphaModFix/>
          </a:blip>
          <a:stretch>
            <a:fillRect/>
          </a:stretch>
        </p:blipFill>
        <p:spPr>
          <a:xfrm>
            <a:off x="1708065" y="626600"/>
            <a:ext cx="5517251" cy="3900900"/>
          </a:xfrm>
          <a:prstGeom prst="rect">
            <a:avLst/>
          </a:prstGeom>
          <a:ln w="88900" cap="sq" cmpd="thickThin">
            <a:solidFill>
              <a:schemeClr val="accent1"/>
            </a:solidFill>
            <a:prstDash val="solid"/>
            <a:miter lim="800000"/>
          </a:ln>
          <a:effectLst>
            <a:innerShdw blurRad="76200">
              <a:srgbClr val="000000"/>
            </a:inn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122"/>
          <p:cNvSpPr txBox="1"/>
          <p:nvPr/>
        </p:nvSpPr>
        <p:spPr>
          <a:xfrm>
            <a:off x="475500" y="150325"/>
            <a:ext cx="8193000" cy="204283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b="1" u="sng" dirty="0">
                <a:solidFill>
                  <a:schemeClr val="tx1"/>
                </a:solidFill>
                <a:latin typeface="Lato"/>
                <a:ea typeface="Lato"/>
                <a:cs typeface="Lato"/>
                <a:sym typeface="Lato"/>
              </a:rPr>
              <a:t>SNOWFLAKE SCHEMA:</a:t>
            </a:r>
            <a:endParaRPr sz="1500" b="1" u="sng" dirty="0">
              <a:solidFill>
                <a:schemeClr val="tx1"/>
              </a:solidFill>
              <a:latin typeface="Lato"/>
              <a:ea typeface="Lato"/>
              <a:cs typeface="Lato"/>
              <a:sym typeface="Lato"/>
            </a:endParaRPr>
          </a:p>
          <a:p>
            <a:pPr marL="0" lvl="0" indent="0" algn="l" rtl="0">
              <a:lnSpc>
                <a:spcPct val="115000"/>
              </a:lnSpc>
              <a:spcBef>
                <a:spcPts val="0"/>
              </a:spcBef>
              <a:spcAft>
                <a:spcPts val="0"/>
              </a:spcAft>
              <a:buNone/>
            </a:pPr>
            <a:endParaRPr sz="1500" b="1" u="sng"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dirty="0">
                <a:solidFill>
                  <a:schemeClr val="tx1"/>
                </a:solidFill>
                <a:latin typeface="Lato"/>
                <a:ea typeface="Lato"/>
                <a:cs typeface="Lato"/>
                <a:sym typeface="Lato"/>
              </a:rPr>
              <a:t>A snowflake schema is called so because the dimension tables surrounding the fact table can branch off into more dimension </a:t>
            </a:r>
            <a:r>
              <a:rPr lang="en" sz="1500" dirty="0" smtClean="0">
                <a:solidFill>
                  <a:schemeClr val="tx1"/>
                </a:solidFill>
                <a:latin typeface="Lato"/>
                <a:ea typeface="Lato"/>
                <a:cs typeface="Lato"/>
                <a:sym typeface="Lato"/>
              </a:rPr>
              <a:t>tables.</a:t>
            </a:r>
            <a:endParaRPr lang="en"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dirty="0" smtClean="0">
                <a:solidFill>
                  <a:schemeClr val="tx1"/>
                </a:solidFill>
                <a:latin typeface="Lato"/>
                <a:ea typeface="Lato"/>
                <a:cs typeface="Lato"/>
                <a:sym typeface="Lato"/>
              </a:rPr>
              <a:t>Snowflake </a:t>
            </a:r>
            <a:r>
              <a:rPr lang="en" sz="1500" dirty="0">
                <a:solidFill>
                  <a:schemeClr val="tx1"/>
                </a:solidFill>
                <a:latin typeface="Lato"/>
                <a:ea typeface="Lato"/>
                <a:cs typeface="Lato"/>
                <a:sym typeface="Lato"/>
              </a:rPr>
              <a:t>schemas are particularly useful when it becomes difficult to manage the size of the dimensional tables. </a:t>
            </a:r>
            <a:endParaRPr lang="en"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dirty="0" smtClean="0">
                <a:solidFill>
                  <a:schemeClr val="tx1"/>
                </a:solidFill>
                <a:latin typeface="Lato"/>
                <a:ea typeface="Lato"/>
                <a:cs typeface="Lato"/>
                <a:sym typeface="Lato"/>
              </a:rPr>
              <a:t>Snowflake </a:t>
            </a:r>
            <a:r>
              <a:rPr lang="en" sz="1500" dirty="0">
                <a:solidFill>
                  <a:schemeClr val="tx1"/>
                </a:solidFill>
                <a:latin typeface="Lato"/>
                <a:ea typeface="Lato"/>
                <a:cs typeface="Lato"/>
                <a:sym typeface="Lato"/>
              </a:rPr>
              <a:t>schemas are efficient in terms of data storage.</a:t>
            </a:r>
            <a:endParaRPr sz="1500" dirty="0">
              <a:solidFill>
                <a:schemeClr val="tx1"/>
              </a:solidFill>
              <a:latin typeface="Lato"/>
              <a:ea typeface="Lato"/>
              <a:cs typeface="Lato"/>
              <a:sym typeface="Lato"/>
            </a:endParaRPr>
          </a:p>
        </p:txBody>
      </p:sp>
      <p:pic>
        <p:nvPicPr>
          <p:cNvPr id="1098" name="Google Shape;1098;p122"/>
          <p:cNvPicPr preferRelativeResize="0"/>
          <p:nvPr/>
        </p:nvPicPr>
        <p:blipFill>
          <a:blip r:embed="rId3">
            <a:alphaModFix/>
          </a:blip>
          <a:stretch>
            <a:fillRect/>
          </a:stretch>
        </p:blipFill>
        <p:spPr>
          <a:xfrm>
            <a:off x="1739929" y="2250565"/>
            <a:ext cx="5664142" cy="2679575"/>
          </a:xfrm>
          <a:prstGeom prst="rect">
            <a:avLst/>
          </a:prstGeom>
          <a:ln w="88900" cap="sq" cmpd="thickThin">
            <a:solidFill>
              <a:schemeClr val="accent1"/>
            </a:solidFill>
            <a:prstDash val="solid"/>
            <a:miter lim="800000"/>
          </a:ln>
          <a:effectLst>
            <a:innerShdw blurRad="76200">
              <a:srgbClr val="000000"/>
            </a:inn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3"/>
        <p:cNvGrpSpPr/>
        <p:nvPr/>
      </p:nvGrpSpPr>
      <p:grpSpPr>
        <a:xfrm>
          <a:off x="0" y="0"/>
          <a:ext cx="0" cy="0"/>
          <a:chOff x="0" y="0"/>
          <a:chExt cx="0" cy="0"/>
        </a:xfrm>
      </p:grpSpPr>
      <p:sp>
        <p:nvSpPr>
          <p:cNvPr id="1104" name="Google Shape;1104;p123"/>
          <p:cNvSpPr txBox="1"/>
          <p:nvPr/>
        </p:nvSpPr>
        <p:spPr>
          <a:xfrm>
            <a:off x="475500" y="778700"/>
            <a:ext cx="8193000" cy="45009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500">
              <a:solidFill>
                <a:schemeClr val="tx1"/>
              </a:solidFill>
              <a:latin typeface="Lato"/>
              <a:ea typeface="Lato"/>
              <a:cs typeface="Lato"/>
              <a:sym typeface="Lato"/>
            </a:endParaRPr>
          </a:p>
        </p:txBody>
      </p:sp>
      <p:sp>
        <p:nvSpPr>
          <p:cNvPr id="1105" name="Google Shape;1105;p123"/>
          <p:cNvSpPr txBox="1"/>
          <p:nvPr/>
        </p:nvSpPr>
        <p:spPr>
          <a:xfrm>
            <a:off x="2416025" y="167975"/>
            <a:ext cx="41772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tx1"/>
                </a:solidFill>
                <a:latin typeface="Lato"/>
                <a:ea typeface="Lato"/>
                <a:cs typeface="Lato"/>
                <a:sym typeface="Lato"/>
              </a:rPr>
              <a:t>OLAP vs OLTP</a:t>
            </a:r>
            <a:endParaRPr sz="2000" b="1">
              <a:solidFill>
                <a:schemeClr val="tx1"/>
              </a:solidFill>
              <a:latin typeface="Lato"/>
              <a:ea typeface="Lato"/>
              <a:cs typeface="Lato"/>
              <a:sym typeface="Lato"/>
            </a:endParaRPr>
          </a:p>
        </p:txBody>
      </p:sp>
      <p:pic>
        <p:nvPicPr>
          <p:cNvPr id="1106" name="Google Shape;1106;p123"/>
          <p:cNvPicPr preferRelativeResize="0"/>
          <p:nvPr/>
        </p:nvPicPr>
        <p:blipFill>
          <a:blip r:embed="rId3">
            <a:alphaModFix/>
          </a:blip>
          <a:stretch>
            <a:fillRect/>
          </a:stretch>
        </p:blipFill>
        <p:spPr>
          <a:xfrm>
            <a:off x="1222671" y="1003746"/>
            <a:ext cx="6821801" cy="3848626"/>
          </a:xfrm>
          <a:prstGeom prst="rect">
            <a:avLst/>
          </a:prstGeom>
          <a:ln w="88900" cap="sq" cmpd="thickThin">
            <a:solidFill>
              <a:schemeClr val="accent1"/>
            </a:solidFill>
            <a:prstDash val="solid"/>
            <a:miter lim="800000"/>
          </a:ln>
          <a:effectLst>
            <a:innerShdw blurRad="76200">
              <a:srgbClr val="000000"/>
            </a:inn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124"/>
          <p:cNvSpPr txBox="1"/>
          <p:nvPr/>
        </p:nvSpPr>
        <p:spPr>
          <a:xfrm>
            <a:off x="490740" y="896795"/>
            <a:ext cx="8193000" cy="4398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dirty="0">
                <a:solidFill>
                  <a:schemeClr val="tx1"/>
                </a:solidFill>
                <a:latin typeface="Lato"/>
                <a:ea typeface="Lato"/>
                <a:cs typeface="Lato"/>
                <a:sym typeface="Lato"/>
              </a:rPr>
              <a:t>Constraints are  rules used to restrict the values that can be stored in the columns of a database. This ensures data integrity, which is nothing but the accuracy and consistency of the data stored in the database.</a:t>
            </a: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None/>
            </a:pP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Clr>
                <a:schemeClr val="hlink"/>
              </a:buClr>
              <a:buSzPts val="1100"/>
              <a:buFont typeface="Arial"/>
              <a:buNone/>
            </a:pPr>
            <a:r>
              <a:rPr lang="en" sz="1500" b="1" dirty="0">
                <a:solidFill>
                  <a:schemeClr val="tx1"/>
                </a:solidFill>
                <a:latin typeface="Lato"/>
                <a:ea typeface="Lato"/>
                <a:cs typeface="Lato"/>
                <a:sym typeface="Lato"/>
              </a:rPr>
              <a:t>Entity constraints are of the following different types:</a:t>
            </a:r>
            <a:endParaRPr sz="1500" b="1" dirty="0">
              <a:solidFill>
                <a:schemeClr val="tx1"/>
              </a:solidFill>
              <a:latin typeface="Lato"/>
              <a:ea typeface="Lato"/>
              <a:cs typeface="Lato"/>
              <a:sym typeface="Lato"/>
            </a:endParaRPr>
          </a:p>
          <a:p>
            <a:pPr marL="0" lvl="0" indent="0" algn="l" rtl="0">
              <a:lnSpc>
                <a:spcPct val="115000"/>
              </a:lnSpc>
              <a:spcBef>
                <a:spcPts val="0"/>
              </a:spcBef>
              <a:spcAft>
                <a:spcPts val="0"/>
              </a:spcAft>
              <a:buClr>
                <a:schemeClr val="hlink"/>
              </a:buClr>
              <a:buSzPts val="1100"/>
              <a:buFont typeface="Arial"/>
              <a:buNone/>
            </a:pPr>
            <a:endParaRPr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b="1" dirty="0">
                <a:solidFill>
                  <a:schemeClr val="tx1"/>
                </a:solidFill>
                <a:latin typeface="Lato"/>
                <a:ea typeface="Lato"/>
                <a:cs typeface="Lato"/>
                <a:sym typeface="Lato"/>
              </a:rPr>
              <a:t>Unique</a:t>
            </a:r>
            <a:r>
              <a:rPr lang="en" sz="1500" dirty="0">
                <a:solidFill>
                  <a:schemeClr val="tx1"/>
                </a:solidFill>
                <a:latin typeface="Lato"/>
                <a:ea typeface="Lato"/>
                <a:cs typeface="Lato"/>
                <a:sym typeface="Lato"/>
              </a:rPr>
              <a:t>: Used for columns that need unique values. </a:t>
            </a: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None/>
            </a:pPr>
            <a:r>
              <a:rPr lang="en" sz="1500" dirty="0">
                <a:solidFill>
                  <a:schemeClr val="tx1"/>
                </a:solidFill>
                <a:latin typeface="Lato"/>
                <a:ea typeface="Lato"/>
                <a:cs typeface="Lato"/>
                <a:sym typeface="Lato"/>
              </a:rPr>
              <a:t>             Eg: Employee IDs</a:t>
            </a: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Clr>
                <a:schemeClr val="hlink"/>
              </a:buClr>
              <a:buSzPts val="1100"/>
              <a:buFont typeface="Arial"/>
              <a:buNone/>
            </a:pPr>
            <a:endParaRPr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b="1" dirty="0">
                <a:solidFill>
                  <a:schemeClr val="tx1"/>
                </a:solidFill>
                <a:latin typeface="Lato"/>
                <a:ea typeface="Lato"/>
                <a:cs typeface="Lato"/>
                <a:sym typeface="Lato"/>
              </a:rPr>
              <a:t>Null:</a:t>
            </a:r>
            <a:r>
              <a:rPr lang="en" sz="1500" dirty="0">
                <a:solidFill>
                  <a:schemeClr val="tx1"/>
                </a:solidFill>
                <a:latin typeface="Lato"/>
                <a:ea typeface="Lato"/>
                <a:cs typeface="Lato"/>
                <a:sym typeface="Lato"/>
              </a:rPr>
              <a:t> Determines the columns that can have null values. </a:t>
            </a: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None/>
            </a:pPr>
            <a:r>
              <a:rPr lang="en" sz="1500" dirty="0">
                <a:solidFill>
                  <a:schemeClr val="tx1"/>
                </a:solidFill>
                <a:latin typeface="Lato"/>
                <a:ea typeface="Lato"/>
                <a:cs typeface="Lato"/>
                <a:sym typeface="Lato"/>
              </a:rPr>
              <a:t>            Eg: An employee may not need to specify their location and therefore the location column can have a null value.</a:t>
            </a: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Clr>
                <a:schemeClr val="hlink"/>
              </a:buClr>
              <a:buSzPts val="1100"/>
              <a:buFont typeface="Arial"/>
              <a:buNone/>
            </a:pPr>
            <a:endParaRPr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b="1" dirty="0">
                <a:solidFill>
                  <a:schemeClr val="tx1"/>
                </a:solidFill>
                <a:latin typeface="Lato"/>
                <a:ea typeface="Lato"/>
                <a:cs typeface="Lato"/>
                <a:sym typeface="Lato"/>
              </a:rPr>
              <a:t>Primary Key:</a:t>
            </a:r>
            <a:r>
              <a:rPr lang="en" sz="1500" dirty="0">
                <a:solidFill>
                  <a:schemeClr val="tx1"/>
                </a:solidFill>
                <a:latin typeface="Lato"/>
                <a:ea typeface="Lato"/>
                <a:cs typeface="Lato"/>
                <a:sym typeface="Lato"/>
              </a:rPr>
              <a:t> Determines the column that uniquely identifies a table.</a:t>
            </a: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None/>
            </a:pP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None/>
            </a:pPr>
            <a:endParaRPr sz="1500" dirty="0">
              <a:solidFill>
                <a:schemeClr val="tx1"/>
              </a:solidFill>
              <a:latin typeface="Lato"/>
              <a:ea typeface="Lato"/>
              <a:cs typeface="Lato"/>
              <a:sym typeface="Lato"/>
            </a:endParaRPr>
          </a:p>
        </p:txBody>
      </p:sp>
      <p:sp>
        <p:nvSpPr>
          <p:cNvPr id="1113" name="Google Shape;1113;p124"/>
          <p:cNvSpPr txBox="1"/>
          <p:nvPr/>
        </p:nvSpPr>
        <p:spPr>
          <a:xfrm>
            <a:off x="2416025" y="167975"/>
            <a:ext cx="41772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tx1"/>
                </a:solidFill>
                <a:latin typeface="Lato"/>
                <a:ea typeface="Lato"/>
                <a:cs typeface="Lato"/>
                <a:sym typeface="Lato"/>
              </a:rPr>
              <a:t>Entity Constraints</a:t>
            </a:r>
            <a:endParaRPr sz="2000" b="1">
              <a:solidFill>
                <a:schemeClr val="tx1"/>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19" name="Google Shape;1119;p125"/>
          <p:cNvSpPr txBox="1"/>
          <p:nvPr/>
        </p:nvSpPr>
        <p:spPr>
          <a:xfrm>
            <a:off x="467880" y="711550"/>
            <a:ext cx="8193000" cy="3104666"/>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dirty="0">
                <a:solidFill>
                  <a:schemeClr val="tx1"/>
                </a:solidFill>
                <a:latin typeface="Lato"/>
                <a:ea typeface="Lato"/>
                <a:cs typeface="Lato"/>
                <a:sym typeface="Lato"/>
              </a:rPr>
              <a:t>These are used to restrict the values that are taken by a column in one table based on the values that exist in another </a:t>
            </a:r>
            <a:r>
              <a:rPr lang="en" sz="1500" dirty="0" smtClean="0">
                <a:solidFill>
                  <a:schemeClr val="tx1"/>
                </a:solidFill>
                <a:latin typeface="Lato"/>
                <a:ea typeface="Lato"/>
                <a:cs typeface="Lato"/>
                <a:sym typeface="Lato"/>
              </a:rPr>
              <a:t>table.</a:t>
            </a: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endParaRPr lang="en"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dirty="0" smtClean="0">
                <a:solidFill>
                  <a:schemeClr val="tx1"/>
                </a:solidFill>
                <a:latin typeface="Lato"/>
                <a:ea typeface="Lato"/>
                <a:cs typeface="Lato"/>
                <a:sym typeface="Lato"/>
              </a:rPr>
              <a:t>According </a:t>
            </a:r>
            <a:r>
              <a:rPr lang="en" sz="1500" dirty="0">
                <a:solidFill>
                  <a:schemeClr val="tx1"/>
                </a:solidFill>
                <a:latin typeface="Lato"/>
                <a:ea typeface="Lato"/>
                <a:cs typeface="Lato"/>
                <a:sym typeface="Lato"/>
              </a:rPr>
              <a:t>to this rule, the value that appears as a foreign key in a table is valid only if it also appears as a primary key in the table to which it </a:t>
            </a:r>
            <a:r>
              <a:rPr lang="en" sz="1500" dirty="0" smtClean="0">
                <a:solidFill>
                  <a:schemeClr val="tx1"/>
                </a:solidFill>
                <a:latin typeface="Lato"/>
                <a:ea typeface="Lato"/>
                <a:cs typeface="Lato"/>
                <a:sym typeface="Lato"/>
              </a:rPr>
              <a:t>refers.</a:t>
            </a:r>
          </a:p>
          <a:p>
            <a:pPr marL="133350" lvl="0" algn="l" rtl="0">
              <a:lnSpc>
                <a:spcPct val="115000"/>
              </a:lnSpc>
              <a:spcBef>
                <a:spcPts val="0"/>
              </a:spcBef>
              <a:spcAft>
                <a:spcPts val="0"/>
              </a:spcAft>
              <a:buClr>
                <a:schemeClr val="accent1">
                  <a:lumMod val="60000"/>
                  <a:lumOff val="40000"/>
                </a:schemeClr>
              </a:buClr>
              <a:buSzPts val="1500"/>
            </a:pPr>
            <a:endParaRPr lang="en"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dirty="0" smtClean="0">
                <a:solidFill>
                  <a:schemeClr val="tx1"/>
                </a:solidFill>
                <a:latin typeface="Lato"/>
                <a:ea typeface="Lato"/>
                <a:cs typeface="Lato"/>
                <a:sym typeface="Lato"/>
              </a:rPr>
              <a:t>A </a:t>
            </a:r>
            <a:r>
              <a:rPr lang="en" sz="1500" dirty="0">
                <a:solidFill>
                  <a:schemeClr val="tx1"/>
                </a:solidFill>
                <a:latin typeface="Lato"/>
                <a:ea typeface="Lato"/>
                <a:cs typeface="Lato"/>
                <a:sym typeface="Lato"/>
              </a:rPr>
              <a:t>given table has only </a:t>
            </a:r>
            <a:r>
              <a:rPr lang="en" sz="1500" u="sng" dirty="0">
                <a:solidFill>
                  <a:schemeClr val="tx1"/>
                </a:solidFill>
                <a:latin typeface="Lato"/>
                <a:ea typeface="Lato"/>
                <a:cs typeface="Lato"/>
                <a:sym typeface="Lato"/>
              </a:rPr>
              <a:t>one primary key</a:t>
            </a:r>
            <a:r>
              <a:rPr lang="en" sz="1500" dirty="0">
                <a:solidFill>
                  <a:schemeClr val="tx1"/>
                </a:solidFill>
                <a:latin typeface="Lato"/>
                <a:ea typeface="Lato"/>
                <a:cs typeface="Lato"/>
                <a:sym typeface="Lato"/>
              </a:rPr>
              <a:t> but it can have </a:t>
            </a:r>
            <a:r>
              <a:rPr lang="en" sz="1500" u="sng" dirty="0">
                <a:solidFill>
                  <a:schemeClr val="tx1"/>
                </a:solidFill>
                <a:latin typeface="Lato"/>
                <a:ea typeface="Lato"/>
                <a:cs typeface="Lato"/>
                <a:sym typeface="Lato"/>
              </a:rPr>
              <a:t>multiple foreign keys</a:t>
            </a:r>
            <a:r>
              <a:rPr lang="en" sz="1500" dirty="0">
                <a:solidFill>
                  <a:schemeClr val="tx1"/>
                </a:solidFill>
                <a:latin typeface="Lato"/>
                <a:ea typeface="Lato"/>
                <a:cs typeface="Lato"/>
                <a:sym typeface="Lato"/>
              </a:rPr>
              <a:t>. Before you assign a column as a foreign key, you need to ensure that the primary key column of the table that it refers to is present and it does not have null or duplicate values.</a:t>
            </a: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None/>
            </a:pPr>
            <a:r>
              <a:rPr lang="en" sz="1500" dirty="0">
                <a:solidFill>
                  <a:schemeClr val="tx1"/>
                </a:solidFill>
                <a:latin typeface="Lato"/>
                <a:ea typeface="Lato"/>
                <a:cs typeface="Lato"/>
                <a:sym typeface="Lato"/>
              </a:rPr>
              <a:t>Eg:</a:t>
            </a: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None/>
            </a:pPr>
            <a:endParaRPr sz="1500" dirty="0">
              <a:solidFill>
                <a:schemeClr val="tx1"/>
              </a:solidFill>
              <a:latin typeface="Lato"/>
              <a:ea typeface="Lato"/>
              <a:cs typeface="Lato"/>
              <a:sym typeface="Lato"/>
            </a:endParaRPr>
          </a:p>
        </p:txBody>
      </p:sp>
      <p:sp>
        <p:nvSpPr>
          <p:cNvPr id="1120" name="Google Shape;1120;p125"/>
          <p:cNvSpPr txBox="1"/>
          <p:nvPr/>
        </p:nvSpPr>
        <p:spPr>
          <a:xfrm>
            <a:off x="2416025" y="183215"/>
            <a:ext cx="41772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tx1"/>
                </a:solidFill>
                <a:latin typeface="Lato"/>
                <a:ea typeface="Lato"/>
                <a:cs typeface="Lato"/>
                <a:sym typeface="Lato"/>
              </a:rPr>
              <a:t>Referential Constraints</a:t>
            </a:r>
            <a:endParaRPr sz="2000" b="1">
              <a:solidFill>
                <a:schemeClr val="tx1"/>
              </a:solidFill>
              <a:latin typeface="Lato"/>
              <a:ea typeface="Lato"/>
              <a:cs typeface="Lato"/>
              <a:sym typeface="Lato"/>
            </a:endParaRPr>
          </a:p>
        </p:txBody>
      </p:sp>
      <p:pic>
        <p:nvPicPr>
          <p:cNvPr id="1121" name="Google Shape;1121;p125"/>
          <p:cNvPicPr preferRelativeResize="0"/>
          <p:nvPr/>
        </p:nvPicPr>
        <p:blipFill>
          <a:blip r:embed="rId3">
            <a:alphaModFix/>
          </a:blip>
          <a:stretch>
            <a:fillRect/>
          </a:stretch>
        </p:blipFill>
        <p:spPr>
          <a:xfrm>
            <a:off x="1485380" y="3277255"/>
            <a:ext cx="6547601" cy="1737000"/>
          </a:xfrm>
          <a:prstGeom prst="rect">
            <a:avLst/>
          </a:prstGeom>
          <a:ln w="88900" cap="sq" cmpd="thickThin">
            <a:solidFill>
              <a:schemeClr val="accent1"/>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sp>
        <p:nvSpPr>
          <p:cNvPr id="1127" name="Google Shape;1127;p126"/>
          <p:cNvSpPr txBox="1"/>
          <p:nvPr/>
        </p:nvSpPr>
        <p:spPr>
          <a:xfrm>
            <a:off x="467880" y="1158675"/>
            <a:ext cx="8193000" cy="151192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dirty="0">
                <a:solidFill>
                  <a:schemeClr val="tx1"/>
                </a:solidFill>
                <a:latin typeface="Lato"/>
                <a:ea typeface="Lato"/>
                <a:cs typeface="Lato"/>
                <a:sym typeface="Lato"/>
              </a:rPr>
              <a:t>Semantic constraints impose additional restrictions on the values in a column. Using a semantic constraint ensures that we do not get incorrect data for any row in the database.</a:t>
            </a: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None/>
            </a:pP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None/>
            </a:pPr>
            <a:r>
              <a:rPr lang="en" sz="1500" dirty="0">
                <a:solidFill>
                  <a:schemeClr val="tx1"/>
                </a:solidFill>
                <a:latin typeface="Lato"/>
                <a:ea typeface="Lato"/>
                <a:cs typeface="Lato"/>
                <a:sym typeface="Lato"/>
              </a:rPr>
              <a:t>Eg: A row with an Indian phone number not having 10 digits after the country code would not be allowed to enter the database.</a:t>
            </a:r>
            <a:endParaRPr sz="1500" dirty="0">
              <a:solidFill>
                <a:schemeClr val="tx1"/>
              </a:solidFill>
              <a:latin typeface="Lato"/>
              <a:ea typeface="Lato"/>
              <a:cs typeface="Lato"/>
              <a:sym typeface="Lato"/>
            </a:endParaRPr>
          </a:p>
        </p:txBody>
      </p:sp>
      <p:sp>
        <p:nvSpPr>
          <p:cNvPr id="1128" name="Google Shape;1128;p126"/>
          <p:cNvSpPr txBox="1"/>
          <p:nvPr/>
        </p:nvSpPr>
        <p:spPr>
          <a:xfrm>
            <a:off x="2405300" y="264625"/>
            <a:ext cx="41772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tx1"/>
                </a:solidFill>
                <a:latin typeface="Lato"/>
                <a:ea typeface="Lato"/>
                <a:cs typeface="Lato"/>
                <a:sym typeface="Lato"/>
              </a:rPr>
              <a:t>Semantic Constraints</a:t>
            </a:r>
            <a:endParaRPr sz="2000" b="1">
              <a:solidFill>
                <a:schemeClr val="tx1"/>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3"/>
        <p:cNvGrpSpPr/>
        <p:nvPr/>
      </p:nvGrpSpPr>
      <p:grpSpPr>
        <a:xfrm>
          <a:off x="0" y="0"/>
          <a:ext cx="0" cy="0"/>
          <a:chOff x="0" y="0"/>
          <a:chExt cx="0" cy="0"/>
        </a:xfrm>
      </p:grpSpPr>
      <p:sp>
        <p:nvSpPr>
          <p:cNvPr id="1134" name="Google Shape;1134;p127"/>
          <p:cNvSpPr txBox="1"/>
          <p:nvPr/>
        </p:nvSpPr>
        <p:spPr>
          <a:xfrm>
            <a:off x="475500" y="1062385"/>
            <a:ext cx="8193000" cy="2839208"/>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dirty="0">
                <a:solidFill>
                  <a:schemeClr val="tx1"/>
                </a:solidFill>
                <a:latin typeface="Lato"/>
                <a:ea typeface="Lato"/>
                <a:cs typeface="Lato"/>
                <a:sym typeface="Lato"/>
              </a:rPr>
              <a:t>Data modelling is the first step in the analytics journey of an organisation. Before you begin with the analysis of data, you need to ensure that it is stored in a data warehouse in the correct structure, format and </a:t>
            </a:r>
            <a:r>
              <a:rPr lang="en" sz="1500" dirty="0" smtClean="0">
                <a:solidFill>
                  <a:schemeClr val="tx1"/>
                </a:solidFill>
                <a:latin typeface="Lato"/>
                <a:ea typeface="Lato"/>
                <a:cs typeface="Lato"/>
                <a:sym typeface="Lato"/>
              </a:rPr>
              <a:t>shape.</a:t>
            </a:r>
            <a:endParaRPr lang="en"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endParaRPr lang="en"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dirty="0" smtClean="0">
                <a:solidFill>
                  <a:schemeClr val="tx1"/>
                </a:solidFill>
                <a:latin typeface="Lato"/>
                <a:ea typeface="Lato"/>
                <a:cs typeface="Lato"/>
                <a:sym typeface="Lato"/>
              </a:rPr>
              <a:t>It </a:t>
            </a:r>
            <a:r>
              <a:rPr lang="en" sz="1500" dirty="0">
                <a:solidFill>
                  <a:schemeClr val="tx1"/>
                </a:solidFill>
                <a:latin typeface="Lato"/>
                <a:ea typeface="Lato"/>
                <a:cs typeface="Lato"/>
                <a:sym typeface="Lato"/>
              </a:rPr>
              <a:t>can be compared to making a floor plan for your house i.e, lay </a:t>
            </a:r>
            <a:r>
              <a:rPr lang="en" sz="1500" dirty="0" smtClean="0">
                <a:solidFill>
                  <a:schemeClr val="tx1"/>
                </a:solidFill>
                <a:latin typeface="Lato"/>
                <a:ea typeface="Lato"/>
                <a:cs typeface="Lato"/>
                <a:sym typeface="Lato"/>
              </a:rPr>
              <a:t>foundation.</a:t>
            </a:r>
            <a:endParaRPr lang="en"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endParaRPr lang="en"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dirty="0" smtClean="0">
                <a:solidFill>
                  <a:schemeClr val="tx1"/>
                </a:solidFill>
                <a:latin typeface="Lato"/>
                <a:ea typeface="Lato"/>
                <a:cs typeface="Lato"/>
                <a:sym typeface="Lato"/>
              </a:rPr>
              <a:t>You </a:t>
            </a:r>
            <a:r>
              <a:rPr lang="en" sz="1500" dirty="0">
                <a:solidFill>
                  <a:schemeClr val="tx1"/>
                </a:solidFill>
                <a:latin typeface="Lato"/>
                <a:ea typeface="Lato"/>
                <a:cs typeface="Lato"/>
                <a:sym typeface="Lato"/>
              </a:rPr>
              <a:t>need to first finalise the different tables and their relationships before you actually start creating the model. Once created, it is difficult to alter the structure of the model, as the relationships have already been defined. In essence, it is advised to finalise the design before implementation.</a:t>
            </a:r>
            <a:endParaRPr sz="1500" dirty="0">
              <a:solidFill>
                <a:schemeClr val="tx1"/>
              </a:solidFill>
              <a:latin typeface="Lato"/>
              <a:ea typeface="Lato"/>
              <a:cs typeface="Lato"/>
              <a:sym typeface="Lato"/>
            </a:endParaRPr>
          </a:p>
        </p:txBody>
      </p:sp>
      <p:sp>
        <p:nvSpPr>
          <p:cNvPr id="1135" name="Google Shape;1135;p127"/>
          <p:cNvSpPr txBox="1"/>
          <p:nvPr/>
        </p:nvSpPr>
        <p:spPr>
          <a:xfrm>
            <a:off x="2405300" y="264625"/>
            <a:ext cx="41772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tx1"/>
                </a:solidFill>
                <a:latin typeface="Lato"/>
                <a:ea typeface="Lato"/>
                <a:cs typeface="Lato"/>
                <a:sym typeface="Lato"/>
              </a:rPr>
              <a:t>Data Modelling</a:t>
            </a:r>
            <a:endParaRPr sz="2000" b="1">
              <a:solidFill>
                <a:schemeClr val="tx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0"/>
        <p:cNvGrpSpPr/>
        <p:nvPr/>
      </p:nvGrpSpPr>
      <p:grpSpPr>
        <a:xfrm>
          <a:off x="0" y="0"/>
          <a:ext cx="0" cy="0"/>
          <a:chOff x="0" y="0"/>
          <a:chExt cx="0" cy="0"/>
        </a:xfrm>
      </p:grpSpPr>
      <p:sp>
        <p:nvSpPr>
          <p:cNvPr id="1141" name="Google Shape;1141;p128"/>
          <p:cNvSpPr txBox="1"/>
          <p:nvPr/>
        </p:nvSpPr>
        <p:spPr>
          <a:xfrm>
            <a:off x="475500" y="740137"/>
            <a:ext cx="8193000" cy="3812552"/>
          </a:xfrm>
          <a:prstGeom prst="rect">
            <a:avLst/>
          </a:prstGeom>
          <a:noFill/>
          <a:ln>
            <a:noFill/>
          </a:ln>
        </p:spPr>
        <p:txBody>
          <a:bodyPr spcFirstLastPara="1" wrap="square" lIns="91425" tIns="91425" rIns="91425" bIns="91425" anchor="ctr" anchorCtr="0">
            <a:spAutoFit/>
          </a:bodyPr>
          <a:lstStyle/>
          <a:p>
            <a:pPr marL="0" lvl="0" indent="0" algn="l" rtl="0">
              <a:lnSpc>
                <a:spcPct val="115000"/>
              </a:lnSpc>
              <a:spcBef>
                <a:spcPts val="0"/>
              </a:spcBef>
              <a:spcAft>
                <a:spcPts val="0"/>
              </a:spcAft>
              <a:buNone/>
            </a:pPr>
            <a:r>
              <a:rPr lang="en" sz="1500" dirty="0">
                <a:solidFill>
                  <a:schemeClr val="tx1"/>
                </a:solidFill>
                <a:latin typeface="Lato"/>
                <a:ea typeface="Lato"/>
                <a:cs typeface="Lato"/>
                <a:sym typeface="Lato"/>
              </a:rPr>
              <a:t>Data modelling is essential in almost every industry. A thorough analysis of well-organised data can lead you to </a:t>
            </a:r>
            <a:r>
              <a:rPr lang="en" sz="1500" u="sng" dirty="0">
                <a:solidFill>
                  <a:schemeClr val="tx1"/>
                </a:solidFill>
                <a:latin typeface="Lato"/>
                <a:ea typeface="Lato"/>
                <a:cs typeface="Lato"/>
                <a:sym typeface="Lato"/>
              </a:rPr>
              <a:t>identify trends</a:t>
            </a:r>
            <a:r>
              <a:rPr lang="en" sz="1500" dirty="0">
                <a:solidFill>
                  <a:schemeClr val="tx1"/>
                </a:solidFill>
                <a:latin typeface="Lato"/>
                <a:ea typeface="Lato"/>
                <a:cs typeface="Lato"/>
                <a:sym typeface="Lato"/>
              </a:rPr>
              <a:t> that you never knew existed, and act on them. </a:t>
            </a:r>
            <a:endParaRPr lang="en" sz="1500" dirty="0">
              <a:solidFill>
                <a:schemeClr val="tx1"/>
              </a:solidFill>
              <a:latin typeface="Lato"/>
              <a:ea typeface="Lato"/>
              <a:cs typeface="Lato"/>
              <a:sym typeface="Lato"/>
            </a:endParaRPr>
          </a:p>
          <a:p>
            <a:pPr marL="0" lvl="0" indent="0" algn="l" rtl="0">
              <a:lnSpc>
                <a:spcPct val="115000"/>
              </a:lnSpc>
              <a:spcBef>
                <a:spcPts val="0"/>
              </a:spcBef>
              <a:spcAft>
                <a:spcPts val="0"/>
              </a:spcAft>
              <a:buNone/>
            </a:pPr>
            <a:endParaRPr sz="1500" dirty="0">
              <a:solidFill>
                <a:schemeClr val="tx1"/>
              </a:solidFill>
              <a:latin typeface="Lato"/>
              <a:ea typeface="Lato"/>
              <a:cs typeface="Lato"/>
              <a:sym typeface="Lato"/>
            </a:endParaRPr>
          </a:p>
          <a:p>
            <a:pPr marL="457200" lvl="0" indent="-330200" algn="l" rtl="0">
              <a:lnSpc>
                <a:spcPct val="115000"/>
              </a:lnSpc>
              <a:spcBef>
                <a:spcPts val="0"/>
              </a:spcBef>
              <a:spcAft>
                <a:spcPts val="0"/>
              </a:spcAft>
              <a:buClr>
                <a:schemeClr val="accent1">
                  <a:lumMod val="60000"/>
                  <a:lumOff val="40000"/>
                </a:schemeClr>
              </a:buClr>
              <a:buSzPts val="1600"/>
              <a:buFont typeface="Wingdings" panose="05000000000000000000" pitchFamily="2" charset="2"/>
              <a:buChar char="Ø"/>
            </a:pPr>
            <a:r>
              <a:rPr lang="en" sz="1600" b="1" dirty="0">
                <a:solidFill>
                  <a:schemeClr val="tx1"/>
                </a:solidFill>
                <a:latin typeface="Lato"/>
                <a:ea typeface="Lato"/>
                <a:cs typeface="Lato"/>
                <a:sym typeface="Lato"/>
              </a:rPr>
              <a:t>Social </a:t>
            </a:r>
            <a:r>
              <a:rPr lang="en" sz="1600" b="1" dirty="0" smtClean="0">
                <a:solidFill>
                  <a:schemeClr val="tx1"/>
                </a:solidFill>
                <a:latin typeface="Lato"/>
                <a:ea typeface="Lato"/>
                <a:cs typeface="Lato"/>
                <a:sym typeface="Lato"/>
              </a:rPr>
              <a:t>media:</a:t>
            </a:r>
          </a:p>
          <a:p>
            <a:pPr marL="457200" lvl="8" indent="-330200">
              <a:lnSpc>
                <a:spcPct val="115000"/>
              </a:lnSpc>
              <a:buClr>
                <a:schemeClr val="accent1">
                  <a:lumMod val="60000"/>
                  <a:lumOff val="40000"/>
                </a:schemeClr>
              </a:buClr>
              <a:buSzPts val="1600"/>
              <a:buFont typeface="Wingdings" panose="05000000000000000000" pitchFamily="2" charset="2"/>
              <a:buChar char="§"/>
            </a:pPr>
            <a:r>
              <a:rPr lang="en" sz="1500" dirty="0" smtClean="0">
                <a:solidFill>
                  <a:schemeClr val="tx1"/>
                </a:solidFill>
                <a:latin typeface="Lato"/>
                <a:ea typeface="Lato"/>
                <a:cs typeface="Lato"/>
                <a:sym typeface="Lato"/>
              </a:rPr>
              <a:t>Your user profile</a:t>
            </a:r>
            <a:endParaRPr lang="en" sz="1500" dirty="0">
              <a:solidFill>
                <a:schemeClr val="tx1"/>
              </a:solidFill>
              <a:latin typeface="Lato"/>
              <a:ea typeface="Lato"/>
              <a:cs typeface="Lato"/>
              <a:sym typeface="Lato"/>
            </a:endParaRPr>
          </a:p>
          <a:p>
            <a:pPr marL="457200" lvl="0" indent="-330200" algn="l" rtl="0">
              <a:lnSpc>
                <a:spcPct val="115000"/>
              </a:lnSpc>
              <a:spcBef>
                <a:spcPts val="0"/>
              </a:spcBef>
              <a:spcAft>
                <a:spcPts val="0"/>
              </a:spcAft>
              <a:buClr>
                <a:schemeClr val="accent1">
                  <a:lumMod val="60000"/>
                  <a:lumOff val="40000"/>
                </a:schemeClr>
              </a:buClr>
              <a:buSzPts val="1600"/>
              <a:buFont typeface="Wingdings" panose="05000000000000000000" pitchFamily="2" charset="2"/>
              <a:buChar char="§"/>
            </a:pPr>
            <a:r>
              <a:rPr lang="en" sz="1500" dirty="0" smtClean="0">
                <a:solidFill>
                  <a:schemeClr val="tx1"/>
                </a:solidFill>
                <a:latin typeface="Lato"/>
                <a:ea typeface="Lato"/>
                <a:cs typeface="Lato"/>
                <a:sym typeface="Lato"/>
              </a:rPr>
              <a:t>The pages/accounts that you visit</a:t>
            </a:r>
            <a:endParaRPr lang="en" sz="1500" dirty="0">
              <a:solidFill>
                <a:schemeClr val="tx1"/>
              </a:solidFill>
              <a:latin typeface="Lato"/>
              <a:ea typeface="Lato"/>
              <a:cs typeface="Lato"/>
              <a:sym typeface="Lato"/>
            </a:endParaRPr>
          </a:p>
          <a:p>
            <a:pPr marL="457200" lvl="0" indent="-330200" algn="l" rtl="0">
              <a:lnSpc>
                <a:spcPct val="115000"/>
              </a:lnSpc>
              <a:spcBef>
                <a:spcPts val="0"/>
              </a:spcBef>
              <a:spcAft>
                <a:spcPts val="0"/>
              </a:spcAft>
              <a:buClr>
                <a:schemeClr val="accent1">
                  <a:lumMod val="60000"/>
                  <a:lumOff val="40000"/>
                </a:schemeClr>
              </a:buClr>
              <a:buSzPts val="1600"/>
              <a:buFont typeface="Wingdings" panose="05000000000000000000" pitchFamily="2" charset="2"/>
              <a:buChar char="§"/>
            </a:pPr>
            <a:r>
              <a:rPr lang="en" sz="1500" dirty="0" smtClean="0">
                <a:solidFill>
                  <a:schemeClr val="tx1"/>
                </a:solidFill>
                <a:latin typeface="Lato"/>
                <a:ea typeface="Lato"/>
                <a:cs typeface="Lato"/>
                <a:sym typeface="Lato"/>
              </a:rPr>
              <a:t>The kind of interactions that you have with your friends</a:t>
            </a:r>
            <a:endParaRPr lang="en" sz="1500" dirty="0">
              <a:solidFill>
                <a:schemeClr val="tx1"/>
              </a:solidFill>
              <a:latin typeface="Lato"/>
              <a:ea typeface="Lato"/>
              <a:cs typeface="Lato"/>
              <a:sym typeface="Lato"/>
            </a:endParaRPr>
          </a:p>
          <a:p>
            <a:pPr marL="457200" lvl="0" indent="-330200" algn="l" rtl="0">
              <a:lnSpc>
                <a:spcPct val="115000"/>
              </a:lnSpc>
              <a:spcBef>
                <a:spcPts val="0"/>
              </a:spcBef>
              <a:spcAft>
                <a:spcPts val="0"/>
              </a:spcAft>
              <a:buClr>
                <a:schemeClr val="accent1">
                  <a:lumMod val="60000"/>
                  <a:lumOff val="40000"/>
                </a:schemeClr>
              </a:buClr>
              <a:buSzPts val="1600"/>
              <a:buFont typeface="Wingdings" panose="05000000000000000000" pitchFamily="2" charset="2"/>
              <a:buChar char="§"/>
            </a:pPr>
            <a:r>
              <a:rPr lang="en" sz="1500" dirty="0" smtClean="0">
                <a:solidFill>
                  <a:schemeClr val="tx1"/>
                </a:solidFill>
                <a:latin typeface="Lato"/>
                <a:ea typeface="Lato"/>
                <a:cs typeface="Lato"/>
                <a:sym typeface="Lato"/>
              </a:rPr>
              <a:t>The similarities and differences between what you like and what your friends like</a:t>
            </a:r>
            <a:endParaRPr lang="en" sz="1500" dirty="0" smtClean="0">
              <a:solidFill>
                <a:schemeClr val="tx1"/>
              </a:solidFill>
              <a:latin typeface="Lato"/>
              <a:ea typeface="Lato"/>
              <a:cs typeface="Lato"/>
              <a:sym typeface="Lato"/>
            </a:endParaRPr>
          </a:p>
          <a:p>
            <a:pPr marL="457200" lvl="0" indent="-323850" algn="l" rtl="0">
              <a:lnSpc>
                <a:spcPct val="115000"/>
              </a:lnSpc>
              <a:spcBef>
                <a:spcPts val="0"/>
              </a:spcBef>
              <a:spcAft>
                <a:spcPts val="0"/>
              </a:spcAft>
              <a:buSzPts val="1500"/>
              <a:buFont typeface="Wingdings" panose="05000000000000000000" pitchFamily="2" charset="2"/>
              <a:buChar char="§"/>
            </a:pPr>
            <a:endParaRPr lang="en" sz="1600" b="1"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600" b="1" dirty="0" smtClean="0">
                <a:solidFill>
                  <a:schemeClr val="tx1"/>
                </a:solidFill>
                <a:latin typeface="Lato"/>
                <a:ea typeface="Lato"/>
                <a:cs typeface="Lato"/>
                <a:sym typeface="Lato"/>
              </a:rPr>
              <a:t>Streaming platforms:</a:t>
            </a:r>
            <a:endParaRPr lang="en" sz="1600" dirty="0">
              <a:solidFill>
                <a:schemeClr val="tx1"/>
              </a:solidFill>
              <a:latin typeface="Lato"/>
              <a:ea typeface="Lato"/>
              <a:cs typeface="Lato"/>
              <a:sym typeface="Lato"/>
            </a:endParaRPr>
          </a:p>
          <a:p>
            <a:pPr marL="419100" lvl="0" indent="-285750" algn="l" rtl="0">
              <a:lnSpc>
                <a:spcPct val="115000"/>
              </a:lnSpc>
              <a:spcBef>
                <a:spcPts val="0"/>
              </a:spcBef>
              <a:spcAft>
                <a:spcPts val="0"/>
              </a:spcAft>
              <a:buClr>
                <a:schemeClr val="accent1">
                  <a:lumMod val="60000"/>
                  <a:lumOff val="40000"/>
                </a:schemeClr>
              </a:buClr>
              <a:buSzPts val="1500"/>
              <a:buFont typeface="Arial" panose="020B0604020202020204" pitchFamily="34" charset="0"/>
              <a:buChar char="•"/>
            </a:pPr>
            <a:r>
              <a:rPr lang="en" sz="1500" dirty="0" smtClean="0">
                <a:solidFill>
                  <a:schemeClr val="tx1"/>
                </a:solidFill>
                <a:latin typeface="Lato"/>
                <a:ea typeface="Lato"/>
                <a:cs typeface="Lato"/>
                <a:sym typeface="Lato"/>
              </a:rPr>
              <a:t>The </a:t>
            </a:r>
            <a:r>
              <a:rPr lang="en" sz="1500" dirty="0">
                <a:solidFill>
                  <a:schemeClr val="tx1"/>
                </a:solidFill>
                <a:latin typeface="Lato"/>
                <a:ea typeface="Lato"/>
                <a:cs typeface="Lato"/>
                <a:sym typeface="Lato"/>
              </a:rPr>
              <a:t>categories/types of videos that you </a:t>
            </a:r>
            <a:r>
              <a:rPr lang="en" sz="1500" dirty="0" smtClean="0">
                <a:solidFill>
                  <a:schemeClr val="tx1"/>
                </a:solidFill>
                <a:latin typeface="Lato"/>
                <a:ea typeface="Lato"/>
                <a:cs typeface="Lato"/>
                <a:sym typeface="Lato"/>
              </a:rPr>
              <a:t>watch</a:t>
            </a:r>
            <a:endParaRPr lang="en" sz="1500" dirty="0">
              <a:solidFill>
                <a:schemeClr val="tx1"/>
              </a:solidFill>
              <a:latin typeface="Lato"/>
              <a:ea typeface="Lato"/>
              <a:cs typeface="Lato"/>
              <a:sym typeface="Lato"/>
            </a:endParaRPr>
          </a:p>
          <a:p>
            <a:pPr marL="419100" lvl="0" indent="-285750" algn="l" rtl="0">
              <a:lnSpc>
                <a:spcPct val="115000"/>
              </a:lnSpc>
              <a:spcBef>
                <a:spcPts val="0"/>
              </a:spcBef>
              <a:spcAft>
                <a:spcPts val="0"/>
              </a:spcAft>
              <a:buClr>
                <a:schemeClr val="accent1">
                  <a:lumMod val="60000"/>
                  <a:lumOff val="40000"/>
                </a:schemeClr>
              </a:buClr>
              <a:buSzPts val="1500"/>
              <a:buFont typeface="Arial" panose="020B0604020202020204" pitchFamily="34" charset="0"/>
              <a:buChar char="•"/>
            </a:pPr>
            <a:r>
              <a:rPr lang="en" sz="1500" dirty="0" smtClean="0">
                <a:solidFill>
                  <a:schemeClr val="tx1"/>
                </a:solidFill>
                <a:latin typeface="Lato"/>
                <a:ea typeface="Lato"/>
                <a:cs typeface="Lato"/>
                <a:sym typeface="Lato"/>
              </a:rPr>
              <a:t>Whether </a:t>
            </a:r>
            <a:r>
              <a:rPr lang="en" sz="1500" dirty="0">
                <a:solidFill>
                  <a:schemeClr val="tx1"/>
                </a:solidFill>
                <a:latin typeface="Lato"/>
                <a:ea typeface="Lato"/>
                <a:cs typeface="Lato"/>
                <a:sym typeface="Lato"/>
              </a:rPr>
              <a:t>you discontinue watching particular videos and if so, at what points of </a:t>
            </a:r>
            <a:r>
              <a:rPr lang="en" sz="1500" dirty="0" smtClean="0">
                <a:solidFill>
                  <a:schemeClr val="tx1"/>
                </a:solidFill>
                <a:latin typeface="Lato"/>
                <a:ea typeface="Lato"/>
                <a:cs typeface="Lato"/>
                <a:sym typeface="Lato"/>
              </a:rPr>
              <a:t>time</a:t>
            </a:r>
            <a:endParaRPr lang="en" sz="1500" dirty="0">
              <a:solidFill>
                <a:schemeClr val="tx1"/>
              </a:solidFill>
              <a:latin typeface="Lato"/>
              <a:ea typeface="Lato"/>
              <a:cs typeface="Lato"/>
              <a:sym typeface="Lato"/>
            </a:endParaRPr>
          </a:p>
          <a:p>
            <a:pPr marL="419100" lvl="0" indent="-285750" algn="l" rtl="0">
              <a:lnSpc>
                <a:spcPct val="115000"/>
              </a:lnSpc>
              <a:spcBef>
                <a:spcPts val="0"/>
              </a:spcBef>
              <a:spcAft>
                <a:spcPts val="0"/>
              </a:spcAft>
              <a:buClr>
                <a:schemeClr val="accent1">
                  <a:lumMod val="60000"/>
                  <a:lumOff val="40000"/>
                </a:schemeClr>
              </a:buClr>
              <a:buSzPts val="1500"/>
              <a:buFont typeface="Arial" panose="020B0604020202020204" pitchFamily="34" charset="0"/>
              <a:buChar char="•"/>
            </a:pPr>
            <a:r>
              <a:rPr lang="en" sz="1500" dirty="0" smtClean="0">
                <a:solidFill>
                  <a:schemeClr val="tx1"/>
                </a:solidFill>
                <a:latin typeface="Lato"/>
                <a:ea typeface="Lato"/>
                <a:cs typeface="Lato"/>
                <a:sym typeface="Lato"/>
              </a:rPr>
              <a:t>Whether </a:t>
            </a:r>
            <a:r>
              <a:rPr lang="en" sz="1500" dirty="0">
                <a:solidFill>
                  <a:schemeClr val="tx1"/>
                </a:solidFill>
                <a:latin typeface="Lato"/>
                <a:ea typeface="Lato"/>
                <a:cs typeface="Lato"/>
                <a:sym typeface="Lato"/>
              </a:rPr>
              <a:t>you skip ads or watch certain ads</a:t>
            </a:r>
            <a:endParaRPr sz="1500" dirty="0">
              <a:solidFill>
                <a:schemeClr val="tx1"/>
              </a:solidFill>
              <a:latin typeface="Lato"/>
              <a:ea typeface="Lato"/>
              <a:cs typeface="Lato"/>
              <a:sym typeface="Lato"/>
            </a:endParaRPr>
          </a:p>
        </p:txBody>
      </p:sp>
      <p:sp>
        <p:nvSpPr>
          <p:cNvPr id="1142" name="Google Shape;1142;p128"/>
          <p:cNvSpPr txBox="1"/>
          <p:nvPr/>
        </p:nvSpPr>
        <p:spPr>
          <a:xfrm>
            <a:off x="2405300" y="264625"/>
            <a:ext cx="41772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tx1"/>
                </a:solidFill>
                <a:latin typeface="Lato"/>
                <a:ea typeface="Lato"/>
                <a:cs typeface="Lato"/>
                <a:sym typeface="Lato"/>
              </a:rPr>
              <a:t>Applications of Data Modelling</a:t>
            </a:r>
            <a:endParaRPr sz="2000" b="1">
              <a:solidFill>
                <a:schemeClr val="tx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47"/>
        <p:cNvGrpSpPr/>
        <p:nvPr/>
      </p:nvGrpSpPr>
      <p:grpSpPr>
        <a:xfrm>
          <a:off x="0" y="0"/>
          <a:ext cx="0" cy="0"/>
          <a:chOff x="0" y="0"/>
          <a:chExt cx="0" cy="0"/>
        </a:xfrm>
      </p:grpSpPr>
      <p:sp>
        <p:nvSpPr>
          <p:cNvPr id="1148" name="Google Shape;1148;p129"/>
          <p:cNvSpPr txBox="1"/>
          <p:nvPr/>
        </p:nvSpPr>
        <p:spPr>
          <a:xfrm>
            <a:off x="475500" y="316975"/>
            <a:ext cx="8193000" cy="3920400"/>
          </a:xfrm>
          <a:prstGeom prst="rect">
            <a:avLst/>
          </a:prstGeom>
          <a:noFill/>
          <a:ln>
            <a:noFill/>
          </a:ln>
        </p:spPr>
        <p:txBody>
          <a:bodyPr spcFirstLastPara="1" wrap="square" lIns="91425" tIns="91425" rIns="91425" bIns="91425" anchor="t" anchorCtr="0">
            <a:spAutoFit/>
          </a:bodyPr>
          <a:lstStyle/>
          <a:p>
            <a:pPr marL="285750" lvl="0" indent="-285750" algn="l" rtl="0">
              <a:lnSpc>
                <a:spcPct val="115000"/>
              </a:lnSpc>
              <a:spcBef>
                <a:spcPts val="0"/>
              </a:spcBef>
              <a:spcAft>
                <a:spcPts val="0"/>
              </a:spcAft>
              <a:buClr>
                <a:schemeClr val="accent1">
                  <a:lumMod val="60000"/>
                  <a:lumOff val="40000"/>
                </a:schemeClr>
              </a:buClr>
              <a:buFont typeface="Wingdings" panose="05000000000000000000" pitchFamily="2" charset="2"/>
              <a:buChar char="Ø"/>
            </a:pPr>
            <a:r>
              <a:rPr lang="en" sz="1500" b="1" dirty="0" smtClean="0">
                <a:solidFill>
                  <a:schemeClr val="tx1"/>
                </a:solidFill>
                <a:latin typeface="Lato"/>
                <a:ea typeface="Lato"/>
                <a:cs typeface="Lato"/>
                <a:sym typeface="Lato"/>
              </a:rPr>
              <a:t> </a:t>
            </a:r>
            <a:r>
              <a:rPr lang="en" sz="1600" b="1" dirty="0">
                <a:solidFill>
                  <a:schemeClr val="tx1"/>
                </a:solidFill>
                <a:latin typeface="Lato"/>
                <a:ea typeface="Lato"/>
                <a:cs typeface="Lato"/>
                <a:sym typeface="Lato"/>
              </a:rPr>
              <a:t>Airline industry:</a:t>
            </a:r>
            <a:endParaRPr sz="16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
            </a:pPr>
            <a:r>
              <a:rPr lang="en" sz="1500" dirty="0">
                <a:solidFill>
                  <a:schemeClr val="tx1"/>
                </a:solidFill>
                <a:latin typeface="Lato"/>
                <a:ea typeface="Lato"/>
                <a:cs typeface="Lato"/>
                <a:sym typeface="Lato"/>
              </a:rPr>
              <a:t>Ticket-booking information of travellers, including their places of arrival and departure</a:t>
            </a:r>
            <a:endParaRPr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
            </a:pPr>
            <a:r>
              <a:rPr lang="en" sz="1500" dirty="0">
                <a:solidFill>
                  <a:schemeClr val="tx1"/>
                </a:solidFill>
                <a:latin typeface="Lato"/>
                <a:ea typeface="Lato"/>
                <a:cs typeface="Lato"/>
                <a:sym typeface="Lato"/>
              </a:rPr>
              <a:t>Time periods during which customers do more bookings</a:t>
            </a:r>
            <a:endParaRPr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
            </a:pPr>
            <a:r>
              <a:rPr lang="en" sz="1500" dirty="0">
                <a:solidFill>
                  <a:schemeClr val="tx1"/>
                </a:solidFill>
                <a:latin typeface="Lato"/>
                <a:ea typeface="Lato"/>
                <a:cs typeface="Lato"/>
                <a:sym typeface="Lato"/>
              </a:rPr>
              <a:t>Time periods during which certain routes have a higher demand</a:t>
            </a:r>
            <a:endParaRPr sz="1500" dirty="0">
              <a:solidFill>
                <a:schemeClr val="tx1"/>
              </a:solidFill>
              <a:latin typeface="Lato"/>
              <a:ea typeface="Lato"/>
              <a:cs typeface="Lato"/>
              <a:sym typeface="Lato"/>
            </a:endParaRPr>
          </a:p>
          <a:p>
            <a:pPr marL="1200150" lvl="0" indent="-285750" algn="l" rtl="0">
              <a:lnSpc>
                <a:spcPct val="115000"/>
              </a:lnSpc>
              <a:spcBef>
                <a:spcPts val="0"/>
              </a:spcBef>
              <a:spcAft>
                <a:spcPts val="0"/>
              </a:spcAft>
              <a:buFont typeface="Wingdings" panose="05000000000000000000" pitchFamily="2" charset="2"/>
              <a:buChar char="Ø"/>
            </a:pPr>
            <a:endParaRPr sz="1500" dirty="0">
              <a:solidFill>
                <a:schemeClr val="tx1"/>
              </a:solidFill>
              <a:latin typeface="Lato"/>
              <a:ea typeface="Lato"/>
              <a:cs typeface="Lato"/>
              <a:sym typeface="Lato"/>
            </a:endParaRPr>
          </a:p>
          <a:p>
            <a:pPr marL="285750" lvl="0" indent="-285750" algn="l" rtl="0">
              <a:lnSpc>
                <a:spcPct val="115000"/>
              </a:lnSpc>
              <a:spcBef>
                <a:spcPts val="0"/>
              </a:spcBef>
              <a:spcAft>
                <a:spcPts val="0"/>
              </a:spcAft>
              <a:buClr>
                <a:schemeClr val="accent1">
                  <a:lumMod val="60000"/>
                  <a:lumOff val="40000"/>
                </a:schemeClr>
              </a:buClr>
              <a:buFont typeface="Wingdings" panose="05000000000000000000" pitchFamily="2" charset="2"/>
              <a:buChar char="Ø"/>
            </a:pPr>
            <a:r>
              <a:rPr lang="en" sz="1600" b="1" dirty="0" smtClean="0">
                <a:solidFill>
                  <a:schemeClr val="tx1"/>
                </a:solidFill>
                <a:latin typeface="Lato"/>
                <a:ea typeface="Lato"/>
                <a:cs typeface="Lato"/>
                <a:sym typeface="Lato"/>
              </a:rPr>
              <a:t>Mobile </a:t>
            </a:r>
            <a:r>
              <a:rPr lang="en" sz="1600" b="1" dirty="0">
                <a:solidFill>
                  <a:schemeClr val="tx1"/>
                </a:solidFill>
                <a:latin typeface="Lato"/>
                <a:ea typeface="Lato"/>
                <a:cs typeface="Lato"/>
                <a:sym typeface="Lato"/>
              </a:rPr>
              <a:t>applications:</a:t>
            </a:r>
            <a:endParaRPr sz="1600" b="1" dirty="0">
              <a:solidFill>
                <a:schemeClr val="tx1"/>
              </a:solidFill>
              <a:latin typeface="Lato"/>
              <a:ea typeface="Lato"/>
              <a:cs typeface="Lato"/>
              <a:sym typeface="Lato"/>
            </a:endParaRPr>
          </a:p>
          <a:p>
            <a:pPr marL="419100" lvl="0" indent="-2857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
            </a:pPr>
            <a:r>
              <a:rPr lang="en" sz="1500" dirty="0">
                <a:solidFill>
                  <a:schemeClr val="tx1"/>
                </a:solidFill>
                <a:latin typeface="Lato"/>
                <a:ea typeface="Lato"/>
                <a:cs typeface="Lato"/>
                <a:sym typeface="Lato"/>
              </a:rPr>
              <a:t>Your navigation in the app: The pages that you visit, the time you spend on those pages and your interaction with them</a:t>
            </a:r>
            <a:endParaRPr sz="1500" dirty="0">
              <a:solidFill>
                <a:schemeClr val="tx1"/>
              </a:solidFill>
              <a:latin typeface="Lato"/>
              <a:ea typeface="Lato"/>
              <a:cs typeface="Lato"/>
              <a:sym typeface="Lato"/>
            </a:endParaRPr>
          </a:p>
          <a:p>
            <a:pPr marL="419100" lvl="0" indent="-2857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
            </a:pPr>
            <a:r>
              <a:rPr lang="en" sz="1500" dirty="0">
                <a:solidFill>
                  <a:schemeClr val="tx1"/>
                </a:solidFill>
                <a:latin typeface="Lato"/>
                <a:ea typeface="Lato"/>
                <a:cs typeface="Lato"/>
                <a:sym typeface="Lato"/>
              </a:rPr>
              <a:t>Frequently updated data: Saved addresses</a:t>
            </a:r>
            <a:endParaRPr sz="1500" dirty="0">
              <a:solidFill>
                <a:schemeClr val="tx1"/>
              </a:solidFill>
              <a:latin typeface="Lato"/>
              <a:ea typeface="Lato"/>
              <a:cs typeface="Lato"/>
              <a:sym typeface="Lato"/>
            </a:endParaRPr>
          </a:p>
          <a:p>
            <a:pPr marL="285750" lvl="0" indent="-285750" algn="l" rtl="0">
              <a:lnSpc>
                <a:spcPct val="115000"/>
              </a:lnSpc>
              <a:spcBef>
                <a:spcPts val="0"/>
              </a:spcBef>
              <a:spcAft>
                <a:spcPts val="0"/>
              </a:spcAft>
              <a:buFont typeface="Wingdings" panose="05000000000000000000" pitchFamily="2" charset="2"/>
              <a:buChar char="Ø"/>
            </a:pPr>
            <a:endParaRPr sz="1500" dirty="0">
              <a:solidFill>
                <a:schemeClr val="tx1"/>
              </a:solidFill>
              <a:latin typeface="Lato"/>
              <a:ea typeface="Lato"/>
              <a:cs typeface="Lato"/>
              <a:sym typeface="Lato"/>
            </a:endParaRPr>
          </a:p>
          <a:p>
            <a:pPr marL="285750" lvl="0" indent="-285750" algn="l" rtl="0">
              <a:lnSpc>
                <a:spcPct val="115000"/>
              </a:lnSpc>
              <a:spcBef>
                <a:spcPts val="0"/>
              </a:spcBef>
              <a:spcAft>
                <a:spcPts val="0"/>
              </a:spcAft>
              <a:buClr>
                <a:schemeClr val="accent1">
                  <a:lumMod val="60000"/>
                  <a:lumOff val="40000"/>
                </a:schemeClr>
              </a:buClr>
              <a:buFont typeface="Wingdings" panose="05000000000000000000" pitchFamily="2" charset="2"/>
              <a:buChar char="Ø"/>
            </a:pPr>
            <a:r>
              <a:rPr lang="en" sz="1600" b="1" dirty="0" smtClean="0">
                <a:solidFill>
                  <a:schemeClr val="tx1"/>
                </a:solidFill>
                <a:latin typeface="Lato"/>
                <a:ea typeface="Lato"/>
                <a:cs typeface="Lato"/>
                <a:sym typeface="Lato"/>
              </a:rPr>
              <a:t>Banking </a:t>
            </a:r>
            <a:r>
              <a:rPr lang="en" sz="1600" b="1" dirty="0">
                <a:solidFill>
                  <a:schemeClr val="tx1"/>
                </a:solidFill>
                <a:latin typeface="Lato"/>
                <a:ea typeface="Lato"/>
                <a:cs typeface="Lato"/>
                <a:sym typeface="Lato"/>
              </a:rPr>
              <a:t>sector: </a:t>
            </a:r>
            <a:endParaRPr sz="1600" b="1" dirty="0">
              <a:solidFill>
                <a:schemeClr val="tx1"/>
              </a:solidFill>
              <a:latin typeface="Lato"/>
              <a:ea typeface="Lato"/>
              <a:cs typeface="Lato"/>
              <a:sym typeface="Lato"/>
            </a:endParaRPr>
          </a:p>
          <a:p>
            <a:pPr marL="476250" lvl="0" indent="-342900" algn="l" rtl="0">
              <a:lnSpc>
                <a:spcPct val="115000"/>
              </a:lnSpc>
              <a:spcBef>
                <a:spcPts val="0"/>
              </a:spcBef>
              <a:spcAft>
                <a:spcPts val="0"/>
              </a:spcAft>
              <a:buClr>
                <a:schemeClr val="accent1">
                  <a:lumMod val="60000"/>
                  <a:lumOff val="40000"/>
                </a:schemeClr>
              </a:buClr>
              <a:buSzPts val="1500"/>
              <a:buFont typeface="Arial" panose="020B0604020202020204" pitchFamily="34" charset="0"/>
              <a:buChar char="•"/>
            </a:pPr>
            <a:r>
              <a:rPr lang="en" sz="1500" dirty="0">
                <a:solidFill>
                  <a:schemeClr val="tx1"/>
                </a:solidFill>
                <a:latin typeface="Lato"/>
                <a:ea typeface="Lato"/>
                <a:cs typeface="Lato"/>
                <a:sym typeface="Lato"/>
              </a:rPr>
              <a:t>Your transaction history</a:t>
            </a:r>
            <a:endParaRPr sz="1500" dirty="0">
              <a:solidFill>
                <a:schemeClr val="tx1"/>
              </a:solidFill>
              <a:latin typeface="Lato"/>
              <a:ea typeface="Lato"/>
              <a:cs typeface="Lato"/>
              <a:sym typeface="Lato"/>
            </a:endParaRPr>
          </a:p>
          <a:p>
            <a:pPr marL="476250" lvl="0" indent="-342900" algn="l" rtl="0">
              <a:lnSpc>
                <a:spcPct val="115000"/>
              </a:lnSpc>
              <a:spcBef>
                <a:spcPts val="0"/>
              </a:spcBef>
              <a:spcAft>
                <a:spcPts val="0"/>
              </a:spcAft>
              <a:buClr>
                <a:schemeClr val="accent1">
                  <a:lumMod val="60000"/>
                  <a:lumOff val="40000"/>
                </a:schemeClr>
              </a:buClr>
              <a:buSzPts val="1500"/>
              <a:buFont typeface="Arial" panose="020B0604020202020204" pitchFamily="34" charset="0"/>
              <a:buChar char="•"/>
            </a:pPr>
            <a:r>
              <a:rPr lang="en" sz="1500" dirty="0">
                <a:solidFill>
                  <a:schemeClr val="tx1"/>
                </a:solidFill>
                <a:latin typeface="Lato"/>
                <a:ea typeface="Lato"/>
                <a:cs typeface="Lato"/>
                <a:sym typeface="Lato"/>
              </a:rPr>
              <a:t>Your user profile</a:t>
            </a:r>
            <a:endParaRPr sz="1500" dirty="0">
              <a:solidFill>
                <a:schemeClr val="tx1"/>
              </a:solidFill>
              <a:latin typeface="Lato"/>
              <a:ea typeface="Lato"/>
              <a:cs typeface="Lato"/>
              <a:sym typeface="Lato"/>
            </a:endParaRPr>
          </a:p>
          <a:p>
            <a:pPr marL="476250" lvl="0" indent="-342900" algn="l" rtl="0">
              <a:lnSpc>
                <a:spcPct val="115000"/>
              </a:lnSpc>
              <a:spcBef>
                <a:spcPts val="0"/>
              </a:spcBef>
              <a:spcAft>
                <a:spcPts val="0"/>
              </a:spcAft>
              <a:buClr>
                <a:schemeClr val="accent1">
                  <a:lumMod val="60000"/>
                  <a:lumOff val="40000"/>
                </a:schemeClr>
              </a:buClr>
              <a:buSzPts val="1500"/>
              <a:buFont typeface="Arial" panose="020B0604020202020204" pitchFamily="34" charset="0"/>
              <a:buChar char="•"/>
            </a:pPr>
            <a:r>
              <a:rPr lang="en" sz="1500" dirty="0">
                <a:solidFill>
                  <a:schemeClr val="tx1"/>
                </a:solidFill>
                <a:latin typeface="Lato"/>
                <a:ea typeface="Lato"/>
                <a:cs typeface="Lato"/>
                <a:sym typeface="Lato"/>
              </a:rPr>
              <a:t>Preferred products: Netbanking services, branch visits or phone banking services</a:t>
            </a:r>
            <a:endParaRPr sz="1500" dirty="0">
              <a:solidFill>
                <a:schemeClr val="tx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30"/>
          <p:cNvSpPr txBox="1"/>
          <p:nvPr/>
        </p:nvSpPr>
        <p:spPr>
          <a:xfrm>
            <a:off x="475500" y="810925"/>
            <a:ext cx="8193000" cy="45009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500">
              <a:solidFill>
                <a:schemeClr val="tx1"/>
              </a:solidFill>
              <a:latin typeface="Lato"/>
              <a:ea typeface="Lato"/>
              <a:cs typeface="Lato"/>
              <a:sym typeface="Lato"/>
            </a:endParaRPr>
          </a:p>
        </p:txBody>
      </p:sp>
      <p:sp>
        <p:nvSpPr>
          <p:cNvPr id="1155" name="Google Shape;1155;p130"/>
          <p:cNvSpPr txBox="1"/>
          <p:nvPr/>
        </p:nvSpPr>
        <p:spPr>
          <a:xfrm>
            <a:off x="1234875" y="264625"/>
            <a:ext cx="63567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tx1"/>
                </a:solidFill>
                <a:latin typeface="Lato"/>
                <a:ea typeface="Lato"/>
                <a:cs typeface="Lato"/>
                <a:sym typeface="Lato"/>
              </a:rPr>
              <a:t>Database Design-Creation-Manipulation Cycle</a:t>
            </a:r>
            <a:endParaRPr sz="2000" b="1">
              <a:solidFill>
                <a:schemeClr val="tx1"/>
              </a:solidFill>
              <a:latin typeface="Lato"/>
              <a:ea typeface="Lato"/>
              <a:cs typeface="Lato"/>
              <a:sym typeface="Lato"/>
            </a:endParaRPr>
          </a:p>
        </p:txBody>
      </p:sp>
      <p:pic>
        <p:nvPicPr>
          <p:cNvPr id="1156" name="Google Shape;1156;p130"/>
          <p:cNvPicPr preferRelativeResize="0"/>
          <p:nvPr/>
        </p:nvPicPr>
        <p:blipFill>
          <a:blip r:embed="rId3">
            <a:alphaModFix/>
          </a:blip>
          <a:stretch>
            <a:fillRect/>
          </a:stretch>
        </p:blipFill>
        <p:spPr>
          <a:xfrm>
            <a:off x="1143435" y="1130965"/>
            <a:ext cx="6701872" cy="3612274"/>
          </a:xfrm>
          <a:prstGeom prst="rect">
            <a:avLst/>
          </a:prstGeom>
          <a:ln w="88900" cap="sq" cmpd="thickThin">
            <a:solidFill>
              <a:schemeClr val="accent1"/>
            </a:solidFill>
            <a:prstDash val="solid"/>
            <a:miter lim="800000"/>
          </a:ln>
          <a:effectLst>
            <a:innerShdw blurRad="76200">
              <a:srgbClr val="000000"/>
            </a:inn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sp>
        <p:nvSpPr>
          <p:cNvPr id="1032" name="Google Shape;1032;p113"/>
          <p:cNvSpPr txBox="1"/>
          <p:nvPr/>
        </p:nvSpPr>
        <p:spPr>
          <a:xfrm>
            <a:off x="1608875" y="174400"/>
            <a:ext cx="55092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dirty="0">
                <a:solidFill>
                  <a:schemeClr val="tx1"/>
                </a:solidFill>
                <a:latin typeface="Lato"/>
                <a:ea typeface="Lato"/>
                <a:cs typeface="Lato"/>
                <a:sym typeface="Lato"/>
              </a:rPr>
              <a:t>Data Warehouse</a:t>
            </a:r>
            <a:endParaRPr sz="2000" b="1" dirty="0">
              <a:solidFill>
                <a:schemeClr val="tx1"/>
              </a:solidFill>
              <a:latin typeface="Lato"/>
              <a:ea typeface="Lato"/>
              <a:cs typeface="Lato"/>
              <a:sym typeface="Lato"/>
            </a:endParaRPr>
          </a:p>
        </p:txBody>
      </p:sp>
      <p:sp>
        <p:nvSpPr>
          <p:cNvPr id="1033" name="Google Shape;1033;p113"/>
          <p:cNvSpPr txBox="1"/>
          <p:nvPr/>
        </p:nvSpPr>
        <p:spPr>
          <a:xfrm>
            <a:off x="418775" y="667000"/>
            <a:ext cx="8193000" cy="4132800"/>
          </a:xfrm>
          <a:prstGeom prst="rect">
            <a:avLst/>
          </a:prstGeom>
          <a:noFill/>
          <a:ln>
            <a:noFill/>
          </a:ln>
        </p:spPr>
        <p:txBody>
          <a:bodyPr spcFirstLastPara="1" wrap="square" lIns="91425" tIns="91425" rIns="91425" bIns="91425" anchor="t" anchorCtr="0">
            <a:spAutoFit/>
          </a:bodyPr>
          <a:lstStyle/>
          <a:p>
            <a:pPr marL="419100" lvl="0" indent="-2857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dirty="0">
                <a:solidFill>
                  <a:schemeClr val="tx1"/>
                </a:solidFill>
                <a:latin typeface="Lato"/>
                <a:ea typeface="Lato"/>
                <a:cs typeface="Lato"/>
                <a:sym typeface="Lato"/>
              </a:rPr>
              <a:t>A data warehouse is the central repository of data of the entire enterprise. </a:t>
            </a:r>
            <a:endParaRPr lang="en"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2"/>
              </a:buClr>
              <a:buSzPts val="1500"/>
              <a:buFont typeface="Wingdings" panose="05000000000000000000" pitchFamily="2" charset="2"/>
              <a:buChar char="Ø"/>
            </a:pPr>
            <a:r>
              <a:rPr lang="en" sz="1500" dirty="0" smtClean="0">
                <a:solidFill>
                  <a:schemeClr val="tx1"/>
                </a:solidFill>
                <a:latin typeface="Lato"/>
                <a:ea typeface="Lato"/>
                <a:cs typeface="Lato"/>
                <a:sym typeface="Lato"/>
              </a:rPr>
              <a:t>A </a:t>
            </a:r>
            <a:r>
              <a:rPr lang="en" sz="1500" dirty="0">
                <a:solidFill>
                  <a:schemeClr val="tx1"/>
                </a:solidFill>
                <a:latin typeface="Lato"/>
                <a:ea typeface="Lato"/>
                <a:cs typeface="Lato"/>
                <a:sym typeface="Lato"/>
              </a:rPr>
              <a:t>data warehouse is conceptually similar to a warehouse. </a:t>
            </a: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None/>
            </a:pP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None/>
            </a:pP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None/>
            </a:pP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None/>
            </a:pP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None/>
            </a:pP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None/>
            </a:pP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None/>
            </a:pPr>
            <a:endParaRPr sz="1500" dirty="0">
              <a:solidFill>
                <a:schemeClr val="tx1"/>
              </a:solidFill>
              <a:latin typeface="Lato"/>
              <a:ea typeface="Lato"/>
              <a:cs typeface="Lato"/>
              <a:sym typeface="Lato"/>
            </a:endParaRPr>
          </a:p>
          <a:p>
            <a:pPr marL="419100" lvl="0" indent="-285750" algn="l" rtl="0">
              <a:lnSpc>
                <a:spcPct val="115000"/>
              </a:lnSpc>
              <a:spcBef>
                <a:spcPts val="0"/>
              </a:spcBef>
              <a:spcAft>
                <a:spcPts val="0"/>
              </a:spcAft>
              <a:buClr>
                <a:schemeClr val="accent2"/>
              </a:buClr>
              <a:buSzPts val="1500"/>
              <a:buFont typeface="Wingdings" panose="05000000000000000000" pitchFamily="2" charset="2"/>
              <a:buChar char="Ø"/>
            </a:pPr>
            <a:r>
              <a:rPr lang="en" sz="1500" dirty="0">
                <a:solidFill>
                  <a:schemeClr val="tx1"/>
                </a:solidFill>
                <a:latin typeface="Lato"/>
                <a:ea typeface="Lato"/>
                <a:cs typeface="Lato"/>
                <a:sym typeface="Lato"/>
              </a:rPr>
              <a:t>A data warehouse is characterised by the following:</a:t>
            </a:r>
            <a:endParaRPr sz="1500" dirty="0">
              <a:solidFill>
                <a:schemeClr val="tx1"/>
              </a:solidFill>
              <a:latin typeface="Lato"/>
              <a:ea typeface="Lato"/>
              <a:cs typeface="Lato"/>
              <a:sym typeface="Lato"/>
            </a:endParaRPr>
          </a:p>
          <a:p>
            <a:pPr marL="457200" lvl="0" indent="0" algn="l" rtl="0">
              <a:lnSpc>
                <a:spcPct val="115000"/>
              </a:lnSpc>
              <a:spcBef>
                <a:spcPts val="0"/>
              </a:spcBef>
              <a:spcAft>
                <a:spcPts val="0"/>
              </a:spcAft>
              <a:buNone/>
            </a:pPr>
            <a:r>
              <a:rPr lang="en" sz="1500" dirty="0">
                <a:solidFill>
                  <a:schemeClr val="tx1"/>
                </a:solidFill>
                <a:latin typeface="Lato"/>
                <a:ea typeface="Lato"/>
                <a:cs typeface="Lato"/>
                <a:sym typeface="Lato"/>
              </a:rPr>
              <a:t>- </a:t>
            </a:r>
            <a:r>
              <a:rPr lang="en" sz="1500" b="1" dirty="0">
                <a:solidFill>
                  <a:schemeClr val="tx1"/>
                </a:solidFill>
                <a:latin typeface="Lato"/>
                <a:ea typeface="Lato"/>
                <a:cs typeface="Lato"/>
                <a:sym typeface="Lato"/>
              </a:rPr>
              <a:t>Subject oriented:</a:t>
            </a:r>
            <a:r>
              <a:rPr lang="en" sz="1500" dirty="0">
                <a:solidFill>
                  <a:schemeClr val="tx1"/>
                </a:solidFill>
                <a:latin typeface="Lato"/>
                <a:ea typeface="Lato"/>
                <a:cs typeface="Lato"/>
                <a:sym typeface="Lato"/>
              </a:rPr>
              <a:t> Built for a specific purpose</a:t>
            </a:r>
            <a:endParaRPr sz="1500" dirty="0">
              <a:solidFill>
                <a:schemeClr val="tx1"/>
              </a:solidFill>
              <a:latin typeface="Lato"/>
              <a:ea typeface="Lato"/>
              <a:cs typeface="Lato"/>
              <a:sym typeface="Lato"/>
            </a:endParaRPr>
          </a:p>
          <a:p>
            <a:pPr marL="457200" lvl="0" indent="0" algn="l" rtl="0">
              <a:lnSpc>
                <a:spcPct val="115000"/>
              </a:lnSpc>
              <a:spcBef>
                <a:spcPts val="0"/>
              </a:spcBef>
              <a:spcAft>
                <a:spcPts val="0"/>
              </a:spcAft>
              <a:buNone/>
            </a:pPr>
            <a:r>
              <a:rPr lang="en" sz="1500" dirty="0">
                <a:solidFill>
                  <a:schemeClr val="tx1"/>
                </a:solidFill>
                <a:latin typeface="Lato"/>
                <a:ea typeface="Lato"/>
                <a:cs typeface="Lato"/>
                <a:sym typeface="Lato"/>
              </a:rPr>
              <a:t>- </a:t>
            </a:r>
            <a:r>
              <a:rPr lang="en" sz="1500" b="1" dirty="0">
                <a:solidFill>
                  <a:schemeClr val="tx1"/>
                </a:solidFill>
                <a:latin typeface="Lato"/>
                <a:ea typeface="Lato"/>
                <a:cs typeface="Lato"/>
                <a:sym typeface="Lato"/>
              </a:rPr>
              <a:t>Integrated</a:t>
            </a:r>
            <a:r>
              <a:rPr lang="en" sz="1500" dirty="0">
                <a:solidFill>
                  <a:schemeClr val="tx1"/>
                </a:solidFill>
                <a:latin typeface="Lato"/>
                <a:ea typeface="Lato"/>
                <a:cs typeface="Lato"/>
                <a:sym typeface="Lato"/>
              </a:rPr>
              <a:t>: Collated from multiple sources into one form</a:t>
            </a:r>
            <a:endParaRPr sz="1500" dirty="0">
              <a:solidFill>
                <a:schemeClr val="tx1"/>
              </a:solidFill>
              <a:latin typeface="Lato"/>
              <a:ea typeface="Lato"/>
              <a:cs typeface="Lato"/>
              <a:sym typeface="Lato"/>
            </a:endParaRPr>
          </a:p>
          <a:p>
            <a:pPr marL="457200" lvl="0" indent="0" algn="l" rtl="0">
              <a:lnSpc>
                <a:spcPct val="115000"/>
              </a:lnSpc>
              <a:spcBef>
                <a:spcPts val="0"/>
              </a:spcBef>
              <a:spcAft>
                <a:spcPts val="0"/>
              </a:spcAft>
              <a:buNone/>
            </a:pPr>
            <a:r>
              <a:rPr lang="en" sz="1500" dirty="0">
                <a:solidFill>
                  <a:schemeClr val="tx1"/>
                </a:solidFill>
                <a:latin typeface="Lato"/>
                <a:ea typeface="Lato"/>
                <a:cs typeface="Lato"/>
                <a:sym typeface="Lato"/>
              </a:rPr>
              <a:t>- </a:t>
            </a:r>
            <a:r>
              <a:rPr lang="en" sz="1500" b="1" dirty="0">
                <a:solidFill>
                  <a:schemeClr val="tx1"/>
                </a:solidFill>
                <a:latin typeface="Lato"/>
                <a:ea typeface="Lato"/>
                <a:cs typeface="Lato"/>
                <a:sym typeface="Lato"/>
              </a:rPr>
              <a:t>Non-volatile</a:t>
            </a:r>
            <a:r>
              <a:rPr lang="en" sz="1500" dirty="0">
                <a:solidFill>
                  <a:schemeClr val="tx1"/>
                </a:solidFill>
                <a:latin typeface="Lato"/>
                <a:ea typeface="Lato"/>
                <a:cs typeface="Lato"/>
                <a:sym typeface="Lato"/>
              </a:rPr>
              <a:t>: Data does not change over time</a:t>
            </a:r>
            <a:endParaRPr sz="1500" dirty="0">
              <a:solidFill>
                <a:schemeClr val="tx1"/>
              </a:solidFill>
              <a:latin typeface="Lato"/>
              <a:ea typeface="Lato"/>
              <a:cs typeface="Lato"/>
              <a:sym typeface="Lato"/>
            </a:endParaRPr>
          </a:p>
          <a:p>
            <a:pPr marL="457200" lvl="0" indent="0" algn="l" rtl="0">
              <a:lnSpc>
                <a:spcPct val="115000"/>
              </a:lnSpc>
              <a:spcBef>
                <a:spcPts val="0"/>
              </a:spcBef>
              <a:spcAft>
                <a:spcPts val="0"/>
              </a:spcAft>
              <a:buNone/>
            </a:pPr>
            <a:r>
              <a:rPr lang="en" sz="1500" dirty="0">
                <a:solidFill>
                  <a:schemeClr val="tx1"/>
                </a:solidFill>
                <a:latin typeface="Lato"/>
                <a:ea typeface="Lato"/>
                <a:cs typeface="Lato"/>
                <a:sym typeface="Lato"/>
              </a:rPr>
              <a:t>- </a:t>
            </a:r>
            <a:r>
              <a:rPr lang="en" sz="1500" b="1" dirty="0">
                <a:solidFill>
                  <a:schemeClr val="tx1"/>
                </a:solidFill>
                <a:latin typeface="Lato"/>
                <a:ea typeface="Lato"/>
                <a:cs typeface="Lato"/>
                <a:sym typeface="Lato"/>
              </a:rPr>
              <a:t>Time variant</a:t>
            </a:r>
            <a:r>
              <a:rPr lang="en" sz="1500" dirty="0">
                <a:solidFill>
                  <a:schemeClr val="tx1"/>
                </a:solidFill>
                <a:latin typeface="Lato"/>
                <a:ea typeface="Lato"/>
                <a:cs typeface="Lato"/>
                <a:sym typeface="Lato"/>
              </a:rPr>
              <a:t>: Capable of capturing information over time</a:t>
            </a:r>
            <a:endParaRPr sz="1500" dirty="0">
              <a:solidFill>
                <a:schemeClr val="tx1"/>
              </a:solidFill>
              <a:latin typeface="Lato"/>
              <a:ea typeface="Lato"/>
              <a:cs typeface="Lato"/>
              <a:sym typeface="Lato"/>
            </a:endParaRPr>
          </a:p>
          <a:p>
            <a:pPr marL="457200" lvl="0" indent="0" algn="l" rtl="0">
              <a:lnSpc>
                <a:spcPct val="115000"/>
              </a:lnSpc>
              <a:spcBef>
                <a:spcPts val="0"/>
              </a:spcBef>
              <a:spcAft>
                <a:spcPts val="0"/>
              </a:spcAft>
              <a:buNone/>
            </a:pPr>
            <a:endParaRPr sz="1500" dirty="0">
              <a:solidFill>
                <a:schemeClr val="tx1"/>
              </a:solidFill>
              <a:latin typeface="Lato"/>
              <a:ea typeface="Lato"/>
              <a:cs typeface="Lato"/>
              <a:sym typeface="Lato"/>
            </a:endParaRPr>
          </a:p>
        </p:txBody>
      </p:sp>
      <p:graphicFrame>
        <p:nvGraphicFramePr>
          <p:cNvPr id="1034" name="Google Shape;1034;p113"/>
          <p:cNvGraphicFramePr/>
          <p:nvPr>
            <p:extLst>
              <p:ext uri="{D42A27DB-BD31-4B8C-83A1-F6EECF244321}">
                <p14:modId xmlns:p14="http://schemas.microsoft.com/office/powerpoint/2010/main" val="3514878160"/>
              </p:ext>
            </p:extLst>
          </p:nvPr>
        </p:nvGraphicFramePr>
        <p:xfrm>
          <a:off x="952500" y="1398925"/>
          <a:ext cx="7239000" cy="1577250"/>
        </p:xfrm>
        <a:graphic>
          <a:graphicData uri="http://schemas.openxmlformats.org/drawingml/2006/table">
            <a:tbl>
              <a:tblPr>
                <a:tableStyleId>{3C2FFA5D-87B4-456A-9821-1D502468CF0F}</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dirty="0"/>
                        <a:t>     Warehouse</a:t>
                      </a:r>
                      <a:endParaRPr b="1"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b="1" dirty="0"/>
                        <a:t>                         Data Warehouse</a:t>
                      </a:r>
                      <a:endParaRPr b="1"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1. It is used by a retail company to store all its goods.</a:t>
                      </a: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a:t>1. It is used by a company to store all its data in databases.</a:t>
                      </a: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dirty="0"/>
                        <a:t>2. Goods are stored such that their retrieval and management is easy.</a:t>
                      </a:r>
                      <a:endParaRPr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dirty="0"/>
                        <a:t>2. Data is stored such that its retrieval and management is easy.</a:t>
                      </a:r>
                      <a:endParaRPr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131"/>
          <p:cNvSpPr txBox="1"/>
          <p:nvPr/>
        </p:nvSpPr>
        <p:spPr>
          <a:xfrm>
            <a:off x="475500" y="639455"/>
            <a:ext cx="8193000" cy="4166495"/>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b="1" dirty="0">
                <a:solidFill>
                  <a:schemeClr val="tx1"/>
                </a:solidFill>
                <a:latin typeface="Lato"/>
                <a:ea typeface="Lato"/>
                <a:cs typeface="Lato"/>
                <a:sym typeface="Lato"/>
              </a:rPr>
              <a:t>Design</a:t>
            </a:r>
            <a:r>
              <a:rPr lang="en" sz="1500" dirty="0">
                <a:solidFill>
                  <a:schemeClr val="tx1"/>
                </a:solidFill>
                <a:latin typeface="Lato"/>
                <a:ea typeface="Lato"/>
                <a:cs typeface="Lato"/>
                <a:sym typeface="Lato"/>
              </a:rPr>
              <a:t>: Create an ERD for the given business requirement.</a:t>
            </a:r>
            <a:endParaRPr sz="1500" dirty="0">
              <a:solidFill>
                <a:schemeClr val="tx1"/>
              </a:solidFill>
              <a:latin typeface="Lato"/>
              <a:ea typeface="Lato"/>
              <a:cs typeface="Lato"/>
              <a:sym typeface="Lato"/>
            </a:endParaRPr>
          </a:p>
          <a:p>
            <a:pPr marL="742950" lvl="0" indent="-285750" algn="l" rtl="0">
              <a:lnSpc>
                <a:spcPct val="115000"/>
              </a:lnSpc>
              <a:spcBef>
                <a:spcPts val="0"/>
              </a:spcBef>
              <a:spcAft>
                <a:spcPts val="0"/>
              </a:spcAft>
              <a:buClr>
                <a:schemeClr val="accent1">
                  <a:lumMod val="60000"/>
                  <a:lumOff val="40000"/>
                </a:schemeClr>
              </a:buClr>
              <a:buFont typeface="Wingdings" panose="05000000000000000000" pitchFamily="2" charset="2"/>
              <a:buChar char="Ø"/>
            </a:pPr>
            <a:endParaRPr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b="1" dirty="0">
                <a:solidFill>
                  <a:schemeClr val="tx1"/>
                </a:solidFill>
                <a:latin typeface="Lato"/>
                <a:ea typeface="Lato"/>
                <a:cs typeface="Lato"/>
                <a:sym typeface="Lato"/>
              </a:rPr>
              <a:t>Development/Implementation: </a:t>
            </a:r>
            <a:r>
              <a:rPr lang="en" sz="1500" dirty="0">
                <a:solidFill>
                  <a:schemeClr val="tx1"/>
                </a:solidFill>
                <a:latin typeface="Lato"/>
                <a:ea typeface="Lato"/>
                <a:cs typeface="Lato"/>
                <a:sym typeface="Lato"/>
              </a:rPr>
              <a:t>Create the required structure – tables and their relationships – in a database design tool, such as MySQL Workbench.</a:t>
            </a:r>
            <a:endParaRPr sz="1500" dirty="0">
              <a:solidFill>
                <a:schemeClr val="tx1"/>
              </a:solidFill>
              <a:latin typeface="Lato"/>
              <a:ea typeface="Lato"/>
              <a:cs typeface="Lato"/>
              <a:sym typeface="Lato"/>
            </a:endParaRPr>
          </a:p>
          <a:p>
            <a:pPr marL="742950" lvl="0" indent="-285750" algn="l" rtl="0">
              <a:lnSpc>
                <a:spcPct val="115000"/>
              </a:lnSpc>
              <a:spcBef>
                <a:spcPts val="0"/>
              </a:spcBef>
              <a:spcAft>
                <a:spcPts val="0"/>
              </a:spcAft>
              <a:buClr>
                <a:schemeClr val="accent1">
                  <a:lumMod val="60000"/>
                  <a:lumOff val="40000"/>
                </a:schemeClr>
              </a:buClr>
              <a:buFont typeface="Wingdings" panose="05000000000000000000" pitchFamily="2" charset="2"/>
              <a:buChar char="Ø"/>
            </a:pPr>
            <a:endParaRPr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b="1" dirty="0">
                <a:solidFill>
                  <a:schemeClr val="tx1"/>
                </a:solidFill>
                <a:latin typeface="Lato"/>
                <a:ea typeface="Lato"/>
                <a:cs typeface="Lato"/>
                <a:sym typeface="Lato"/>
              </a:rPr>
              <a:t>Manipulation:</a:t>
            </a:r>
            <a:r>
              <a:rPr lang="en" sz="1500" dirty="0">
                <a:solidFill>
                  <a:schemeClr val="tx1"/>
                </a:solidFill>
                <a:latin typeface="Lato"/>
                <a:ea typeface="Lato"/>
                <a:cs typeface="Lato"/>
                <a:sym typeface="Lato"/>
              </a:rPr>
              <a:t> Insert the records into the tables created.</a:t>
            </a:r>
            <a:endParaRPr sz="1500" dirty="0">
              <a:solidFill>
                <a:schemeClr val="tx1"/>
              </a:solidFill>
              <a:latin typeface="Lato"/>
              <a:ea typeface="Lato"/>
              <a:cs typeface="Lato"/>
              <a:sym typeface="Lato"/>
            </a:endParaRPr>
          </a:p>
          <a:p>
            <a:pPr marL="742950" lvl="0" indent="-285750" algn="l" rtl="0">
              <a:lnSpc>
                <a:spcPct val="115000"/>
              </a:lnSpc>
              <a:spcBef>
                <a:spcPts val="0"/>
              </a:spcBef>
              <a:spcAft>
                <a:spcPts val="0"/>
              </a:spcAft>
              <a:buClr>
                <a:schemeClr val="accent1">
                  <a:lumMod val="60000"/>
                  <a:lumOff val="40000"/>
                </a:schemeClr>
              </a:buClr>
              <a:buFont typeface="Wingdings" panose="05000000000000000000" pitchFamily="2" charset="2"/>
              <a:buChar char="Ø"/>
            </a:pPr>
            <a:endParaRPr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b="1" dirty="0">
                <a:solidFill>
                  <a:schemeClr val="tx1"/>
                </a:solidFill>
                <a:latin typeface="Lato"/>
                <a:ea typeface="Lato"/>
                <a:cs typeface="Lato"/>
                <a:sym typeface="Lato"/>
              </a:rPr>
              <a:t>Revision:</a:t>
            </a:r>
            <a:r>
              <a:rPr lang="en" sz="1500" dirty="0">
                <a:solidFill>
                  <a:schemeClr val="tx1"/>
                </a:solidFill>
                <a:latin typeface="Lato"/>
                <a:ea typeface="Lato"/>
                <a:cs typeface="Lato"/>
                <a:sym typeface="Lato"/>
              </a:rPr>
              <a:t> Test and refine the structure according to any changes in the business requirement.</a:t>
            </a:r>
            <a:endParaRPr sz="1500" dirty="0">
              <a:solidFill>
                <a:schemeClr val="tx1"/>
              </a:solidFill>
              <a:latin typeface="Lato"/>
              <a:ea typeface="Lato"/>
              <a:cs typeface="Lato"/>
              <a:sym typeface="Lato"/>
            </a:endParaRPr>
          </a:p>
          <a:p>
            <a:pPr marL="742950" lvl="0" indent="-285750" algn="l" rtl="0">
              <a:lnSpc>
                <a:spcPct val="115000"/>
              </a:lnSpc>
              <a:spcBef>
                <a:spcPts val="0"/>
              </a:spcBef>
              <a:spcAft>
                <a:spcPts val="0"/>
              </a:spcAft>
              <a:buClr>
                <a:schemeClr val="accent1">
                  <a:lumMod val="60000"/>
                  <a:lumOff val="40000"/>
                </a:schemeClr>
              </a:buClr>
              <a:buFont typeface="Wingdings" panose="05000000000000000000" pitchFamily="2" charset="2"/>
              <a:buChar char="Ø"/>
            </a:pPr>
            <a:endParaRPr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b="1" dirty="0">
                <a:solidFill>
                  <a:schemeClr val="tx1"/>
                </a:solidFill>
                <a:latin typeface="Lato"/>
                <a:ea typeface="Lato"/>
                <a:cs typeface="Lato"/>
                <a:sym typeface="Lato"/>
              </a:rPr>
              <a:t>Production: </a:t>
            </a:r>
            <a:r>
              <a:rPr lang="en" sz="1500" dirty="0">
                <a:solidFill>
                  <a:schemeClr val="tx1"/>
                </a:solidFill>
                <a:latin typeface="Lato"/>
                <a:ea typeface="Lato"/>
                <a:cs typeface="Lato"/>
                <a:sym typeface="Lato"/>
              </a:rPr>
              <a:t>Deploy the database into a production environment and automate the entire cycle so that the entire data gets updated on a day-to-day </a:t>
            </a:r>
            <a:r>
              <a:rPr lang="en" sz="1500" dirty="0" smtClean="0">
                <a:solidFill>
                  <a:schemeClr val="tx1"/>
                </a:solidFill>
                <a:latin typeface="Lato"/>
                <a:ea typeface="Lato"/>
                <a:cs typeface="Lato"/>
                <a:sym typeface="Lato"/>
              </a:rPr>
              <a:t>basis.</a:t>
            </a:r>
            <a:endParaRPr lang="en"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endParaRPr lang="en" sz="1500" b="1"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b="1" dirty="0" smtClean="0">
                <a:solidFill>
                  <a:schemeClr val="tx1"/>
                </a:solidFill>
                <a:latin typeface="Lato"/>
                <a:ea typeface="Lato"/>
                <a:cs typeface="Lato"/>
                <a:sym typeface="Lato"/>
              </a:rPr>
              <a:t>Maintenance</a:t>
            </a:r>
            <a:r>
              <a:rPr lang="en" sz="1500" b="1" dirty="0">
                <a:solidFill>
                  <a:schemeClr val="tx1"/>
                </a:solidFill>
                <a:latin typeface="Lato"/>
                <a:ea typeface="Lato"/>
                <a:cs typeface="Lato"/>
                <a:sym typeface="Lato"/>
              </a:rPr>
              <a:t>: </a:t>
            </a:r>
            <a:r>
              <a:rPr lang="en" sz="1500" dirty="0">
                <a:solidFill>
                  <a:schemeClr val="tx1"/>
                </a:solidFill>
                <a:latin typeface="Lato"/>
                <a:ea typeface="Lato"/>
                <a:cs typeface="Lato"/>
                <a:sym typeface="Lato"/>
              </a:rPr>
              <a:t>Update the created schema according to the changes in the structure (if any).</a:t>
            </a:r>
            <a:endParaRPr sz="1500" dirty="0">
              <a:solidFill>
                <a:schemeClr val="tx1"/>
              </a:solidFill>
              <a:latin typeface="Lato"/>
              <a:ea typeface="Lato"/>
              <a:cs typeface="Lato"/>
              <a:sym typeface="Lato"/>
            </a:endParaRPr>
          </a:p>
          <a:p>
            <a:pPr marL="457200" lvl="0" indent="0" algn="l" rtl="0">
              <a:lnSpc>
                <a:spcPct val="115000"/>
              </a:lnSpc>
              <a:spcBef>
                <a:spcPts val="0"/>
              </a:spcBef>
              <a:spcAft>
                <a:spcPts val="0"/>
              </a:spcAft>
              <a:buNone/>
            </a:pPr>
            <a:endParaRPr sz="1500" dirty="0">
              <a:solidFill>
                <a:schemeClr val="tx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sp>
        <p:nvSpPr>
          <p:cNvPr id="1168" name="Google Shape;1168;p132"/>
          <p:cNvSpPr txBox="1"/>
          <p:nvPr/>
        </p:nvSpPr>
        <p:spPr>
          <a:xfrm>
            <a:off x="475500" y="765226"/>
            <a:ext cx="8193000" cy="1511922"/>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dirty="0">
                <a:solidFill>
                  <a:schemeClr val="tx1"/>
                </a:solidFill>
                <a:latin typeface="Lato"/>
                <a:ea typeface="Lato"/>
                <a:cs typeface="Lato"/>
                <a:sym typeface="Lato"/>
              </a:rPr>
              <a:t>The major aspect of a relational schema is relationships. </a:t>
            </a:r>
            <a:endParaRPr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dirty="0">
                <a:solidFill>
                  <a:schemeClr val="tx1"/>
                </a:solidFill>
                <a:latin typeface="Lato"/>
                <a:ea typeface="Lato"/>
                <a:cs typeface="Lato"/>
                <a:sym typeface="Lato"/>
              </a:rPr>
              <a:t>All the tables within it are linked to each other with one or more relationships. </a:t>
            </a:r>
            <a:endParaRPr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dirty="0">
                <a:solidFill>
                  <a:schemeClr val="tx1"/>
                </a:solidFill>
                <a:latin typeface="Lato"/>
                <a:ea typeface="Lato"/>
                <a:cs typeface="Lato"/>
                <a:sym typeface="Lato"/>
              </a:rPr>
              <a:t>We need such a schema to optimise storage space or querying or both. </a:t>
            </a:r>
            <a:endParaRPr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dirty="0">
                <a:solidFill>
                  <a:schemeClr val="tx1"/>
                </a:solidFill>
                <a:latin typeface="Lato"/>
                <a:ea typeface="Lato"/>
                <a:cs typeface="Lato"/>
                <a:sym typeface="Lato"/>
              </a:rPr>
              <a:t>It helps us understand how to combine data from multiple tables and get the required output.</a:t>
            </a:r>
            <a:endParaRPr sz="1500" dirty="0">
              <a:solidFill>
                <a:schemeClr val="tx1"/>
              </a:solidFill>
              <a:latin typeface="Lato"/>
              <a:ea typeface="Lato"/>
              <a:cs typeface="Lato"/>
              <a:sym typeface="Lato"/>
            </a:endParaRPr>
          </a:p>
        </p:txBody>
      </p:sp>
      <p:sp>
        <p:nvSpPr>
          <p:cNvPr id="1169" name="Google Shape;1169;p132"/>
          <p:cNvSpPr txBox="1"/>
          <p:nvPr/>
        </p:nvSpPr>
        <p:spPr>
          <a:xfrm>
            <a:off x="1224125" y="168000"/>
            <a:ext cx="63567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tx1"/>
                </a:solidFill>
                <a:latin typeface="Lato"/>
                <a:ea typeface="Lato"/>
                <a:cs typeface="Lato"/>
                <a:sym typeface="Lato"/>
              </a:rPr>
              <a:t>Relational Schemas</a:t>
            </a:r>
            <a:endParaRPr sz="2000" b="1">
              <a:solidFill>
                <a:schemeClr val="tx1"/>
              </a:solidFill>
              <a:latin typeface="Lato"/>
              <a:ea typeface="Lato"/>
              <a:cs typeface="Lato"/>
              <a:sym typeface="Lato"/>
            </a:endParaRPr>
          </a:p>
        </p:txBody>
      </p:sp>
      <p:graphicFrame>
        <p:nvGraphicFramePr>
          <p:cNvPr id="1170" name="Google Shape;1170;p132"/>
          <p:cNvGraphicFramePr/>
          <p:nvPr>
            <p:extLst>
              <p:ext uri="{D42A27DB-BD31-4B8C-83A1-F6EECF244321}">
                <p14:modId xmlns:p14="http://schemas.microsoft.com/office/powerpoint/2010/main" val="1899298701"/>
              </p:ext>
            </p:extLst>
          </p:nvPr>
        </p:nvGraphicFramePr>
        <p:xfrm>
          <a:off x="378000" y="2381775"/>
          <a:ext cx="8592000" cy="2560170"/>
        </p:xfrm>
        <a:graphic>
          <a:graphicData uri="http://schemas.openxmlformats.org/drawingml/2006/table">
            <a:tbl>
              <a:tblPr>
                <a:tableStyleId>{3C2FFA5D-87B4-456A-9821-1D502468CF0F}</a:tableStyleId>
              </a:tblPr>
              <a:tblGrid>
                <a:gridCol w="4296000">
                  <a:extLst>
                    <a:ext uri="{9D8B030D-6E8A-4147-A177-3AD203B41FA5}">
                      <a16:colId xmlns:a16="http://schemas.microsoft.com/office/drawing/2014/main" val="20000"/>
                    </a:ext>
                  </a:extLst>
                </a:gridCol>
                <a:gridCol w="4296000">
                  <a:extLst>
                    <a:ext uri="{9D8B030D-6E8A-4147-A177-3AD203B41FA5}">
                      <a16:colId xmlns:a16="http://schemas.microsoft.com/office/drawing/2014/main" val="20001"/>
                    </a:ext>
                  </a:extLst>
                </a:gridCol>
              </a:tblGrid>
              <a:tr h="360200">
                <a:tc>
                  <a:txBody>
                    <a:bodyPr/>
                    <a:lstStyle/>
                    <a:p>
                      <a:pPr marL="0" lvl="0" indent="0" algn="ctr" rtl="0">
                        <a:spcBef>
                          <a:spcPts val="0"/>
                        </a:spcBef>
                        <a:spcAft>
                          <a:spcPts val="0"/>
                        </a:spcAft>
                        <a:buNone/>
                      </a:pPr>
                      <a:r>
                        <a:rPr lang="en" b="1">
                          <a:sym typeface="Lato"/>
                        </a:rPr>
                        <a:t>Advantages</a:t>
                      </a:r>
                      <a:endParaRPr b="1">
                        <a:latin typeface="Lato"/>
                        <a:ea typeface="Lato"/>
                        <a:cs typeface="Lato"/>
                        <a:sym typeface="Lato"/>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 b="1" dirty="0">
                          <a:sym typeface="Lato"/>
                        </a:rPr>
                        <a:t>Disadvantages</a:t>
                      </a:r>
                      <a:endParaRPr b="1" dirty="0">
                        <a:latin typeface="Lato"/>
                        <a:ea typeface="Lato"/>
                        <a:cs typeface="Lato"/>
                        <a:sym typeface="Lato"/>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950">
                <a:tc>
                  <a:txBody>
                    <a:bodyPr/>
                    <a:lstStyle/>
                    <a:p>
                      <a:pPr marL="0" lvl="0" indent="0" algn="l" rtl="0">
                        <a:spcBef>
                          <a:spcPts val="0"/>
                        </a:spcBef>
                        <a:spcAft>
                          <a:spcPts val="0"/>
                        </a:spcAft>
                        <a:buNone/>
                      </a:pPr>
                      <a:r>
                        <a:rPr lang="en" dirty="0">
                          <a:sym typeface="Lato"/>
                        </a:rPr>
                        <a:t>1. Easy to structure data</a:t>
                      </a:r>
                      <a:endParaRPr dirty="0">
                        <a:latin typeface="Lato"/>
                        <a:ea typeface="Lato"/>
                        <a:cs typeface="Lato"/>
                        <a:sym typeface="Lato"/>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a:sym typeface="Lato"/>
                        </a:rPr>
                        <a:t>1. Rigid, restricts flexibility</a:t>
                      </a:r>
                      <a:endParaRPr>
                        <a:latin typeface="Lato"/>
                        <a:ea typeface="Lato"/>
                        <a:cs typeface="Lato"/>
                        <a:sym typeface="Lato"/>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45875">
                <a:tc>
                  <a:txBody>
                    <a:bodyPr/>
                    <a:lstStyle/>
                    <a:p>
                      <a:pPr marL="0" lvl="0" indent="0" algn="l" rtl="0">
                        <a:spcBef>
                          <a:spcPts val="0"/>
                        </a:spcBef>
                        <a:spcAft>
                          <a:spcPts val="0"/>
                        </a:spcAft>
                        <a:buNone/>
                      </a:pPr>
                      <a:r>
                        <a:rPr lang="en">
                          <a:sym typeface="Lato"/>
                        </a:rPr>
                        <a:t>2. Efficient querying as optimisations, such as indexing are possible</a:t>
                      </a:r>
                      <a:endParaRPr>
                        <a:latin typeface="Lato"/>
                        <a:ea typeface="Lato"/>
                        <a:cs typeface="Lato"/>
                        <a:sym typeface="Lato"/>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a:sym typeface="Lato"/>
                        </a:rPr>
                        <a:t>2. Not horizontally scalable</a:t>
                      </a:r>
                      <a:endParaRPr>
                        <a:latin typeface="Lato"/>
                        <a:ea typeface="Lato"/>
                        <a:cs typeface="Lato"/>
                        <a:sym typeface="Lato"/>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45900">
                <a:tc>
                  <a:txBody>
                    <a:bodyPr/>
                    <a:lstStyle/>
                    <a:p>
                      <a:pPr marL="0" lvl="0" indent="0" algn="l" rtl="0">
                        <a:spcBef>
                          <a:spcPts val="0"/>
                        </a:spcBef>
                        <a:spcAft>
                          <a:spcPts val="0"/>
                        </a:spcAft>
                        <a:buNone/>
                      </a:pPr>
                      <a:r>
                        <a:rPr lang="en">
                          <a:sym typeface="Lato"/>
                        </a:rPr>
                        <a:t>3. Easy to navigate and explore data</a:t>
                      </a:r>
                      <a:endParaRPr>
                        <a:latin typeface="Lato"/>
                        <a:ea typeface="Lato"/>
                        <a:cs typeface="Lato"/>
                        <a:sym typeface="Lato"/>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a:sym typeface="Lato"/>
                        </a:rPr>
                        <a:t>3. Minimal/No support on semi-structured data, such as JSON objects and XML data types</a:t>
                      </a:r>
                      <a:endParaRPr>
                        <a:latin typeface="Lato"/>
                        <a:ea typeface="Lato"/>
                        <a:cs typeface="Lato"/>
                        <a:sym typeface="Lato"/>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95575">
                <a:tc>
                  <a:txBody>
                    <a:bodyPr/>
                    <a:lstStyle/>
                    <a:p>
                      <a:pPr marL="0" lvl="0" indent="0" algn="l" rtl="0">
                        <a:spcBef>
                          <a:spcPts val="0"/>
                        </a:spcBef>
                        <a:spcAft>
                          <a:spcPts val="0"/>
                        </a:spcAft>
                        <a:buNone/>
                      </a:pPr>
                      <a:r>
                        <a:rPr lang="en">
                          <a:sym typeface="Lato"/>
                        </a:rPr>
                        <a:t>4. Easy to define relationships between data points</a:t>
                      </a:r>
                      <a:endParaRPr>
                        <a:latin typeface="Lato"/>
                        <a:ea typeface="Lato"/>
                        <a:cs typeface="Lato"/>
                        <a:sym typeface="Lato"/>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dirty="0">
                          <a:sym typeface="Lato"/>
                        </a:rPr>
                        <a:t>NA</a:t>
                      </a:r>
                      <a:endParaRPr dirty="0">
                        <a:latin typeface="Lato"/>
                        <a:ea typeface="Lato"/>
                        <a:cs typeface="Lato"/>
                        <a:sym typeface="Lato"/>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75"/>
        <p:cNvGrpSpPr/>
        <p:nvPr/>
      </p:nvGrpSpPr>
      <p:grpSpPr>
        <a:xfrm>
          <a:off x="0" y="0"/>
          <a:ext cx="0" cy="0"/>
          <a:chOff x="0" y="0"/>
          <a:chExt cx="0" cy="0"/>
        </a:xfrm>
      </p:grpSpPr>
      <p:sp>
        <p:nvSpPr>
          <p:cNvPr id="1176" name="Google Shape;1176;p133"/>
          <p:cNvSpPr txBox="1"/>
          <p:nvPr/>
        </p:nvSpPr>
        <p:spPr>
          <a:xfrm>
            <a:off x="475500" y="660600"/>
            <a:ext cx="8193000" cy="230829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hlink"/>
              </a:buClr>
              <a:buSzPts val="1100"/>
              <a:buFont typeface="Arial"/>
              <a:buNone/>
            </a:pPr>
            <a:r>
              <a:rPr lang="en" sz="1500" dirty="0">
                <a:solidFill>
                  <a:schemeClr val="tx1"/>
                </a:solidFill>
                <a:latin typeface="Lato"/>
                <a:ea typeface="Lato"/>
                <a:cs typeface="Lato"/>
                <a:sym typeface="Lato"/>
              </a:rPr>
              <a:t>Non-relational schemas have certain advantages over relational schemas such as:</a:t>
            </a: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Clr>
                <a:schemeClr val="hlink"/>
              </a:buClr>
              <a:buSzPts val="1100"/>
              <a:buFont typeface="Arial"/>
              <a:buNone/>
            </a:pPr>
            <a:endParaRPr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dirty="0">
                <a:solidFill>
                  <a:schemeClr val="tx1"/>
                </a:solidFill>
                <a:latin typeface="Lato"/>
                <a:ea typeface="Lato"/>
                <a:cs typeface="Lato"/>
                <a:sym typeface="Lato"/>
              </a:rPr>
              <a:t>No requirement for setting up relationships between multiple tables</a:t>
            </a:r>
            <a:endParaRPr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dirty="0">
                <a:solidFill>
                  <a:schemeClr val="tx1"/>
                </a:solidFill>
                <a:latin typeface="Lato"/>
                <a:ea typeface="Lato"/>
                <a:cs typeface="Lato"/>
                <a:sym typeface="Lato"/>
              </a:rPr>
              <a:t>Highly </a:t>
            </a:r>
            <a:r>
              <a:rPr lang="en" sz="1500" dirty="0" smtClean="0">
                <a:solidFill>
                  <a:schemeClr val="tx1"/>
                </a:solidFill>
                <a:latin typeface="Lato"/>
                <a:ea typeface="Lato"/>
                <a:cs typeface="Lato"/>
                <a:sym typeface="Lato"/>
              </a:rPr>
              <a:t>flexible</a:t>
            </a:r>
            <a:endParaRPr lang="en"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dirty="0" smtClean="0">
                <a:solidFill>
                  <a:schemeClr val="tx1"/>
                </a:solidFill>
                <a:latin typeface="Lato"/>
                <a:ea typeface="Lato"/>
                <a:cs typeface="Lato"/>
                <a:sym typeface="Lato"/>
              </a:rPr>
              <a:t>Highly </a:t>
            </a:r>
            <a:r>
              <a:rPr lang="en" sz="1500" dirty="0">
                <a:solidFill>
                  <a:schemeClr val="tx1"/>
                </a:solidFill>
                <a:latin typeface="Lato"/>
                <a:ea typeface="Lato"/>
                <a:cs typeface="Lato"/>
                <a:sym typeface="Lato"/>
              </a:rPr>
              <a:t>scalable</a:t>
            </a:r>
            <a:endParaRPr sz="1500" dirty="0">
              <a:solidFill>
                <a:schemeClr val="tx1"/>
              </a:solidFill>
              <a:latin typeface="Lato"/>
              <a:ea typeface="Lato"/>
              <a:cs typeface="Lato"/>
              <a:sym typeface="Lato"/>
            </a:endParaRPr>
          </a:p>
          <a:p>
            <a:pPr marL="457200" lvl="0" indent="0" algn="l" rtl="0">
              <a:lnSpc>
                <a:spcPct val="115000"/>
              </a:lnSpc>
              <a:spcBef>
                <a:spcPts val="0"/>
              </a:spcBef>
              <a:spcAft>
                <a:spcPts val="0"/>
              </a:spcAft>
              <a:buNone/>
            </a:pP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None/>
            </a:pPr>
            <a:r>
              <a:rPr lang="en" sz="1500" b="1" u="sng" dirty="0">
                <a:solidFill>
                  <a:schemeClr val="tx1"/>
                </a:solidFill>
                <a:latin typeface="Lato"/>
                <a:ea typeface="Lato"/>
                <a:cs typeface="Lato"/>
                <a:sym typeface="Lato"/>
              </a:rPr>
              <a:t>ACID VS BASE TEST:</a:t>
            </a:r>
            <a:endParaRPr sz="1500" b="1" u="sng" dirty="0">
              <a:solidFill>
                <a:schemeClr val="tx1"/>
              </a:solidFill>
              <a:latin typeface="Lato"/>
              <a:ea typeface="Lato"/>
              <a:cs typeface="Lato"/>
              <a:sym typeface="Lato"/>
            </a:endParaRPr>
          </a:p>
          <a:p>
            <a:pPr marL="457200" lvl="0" indent="0" algn="l" rtl="0">
              <a:lnSpc>
                <a:spcPct val="115000"/>
              </a:lnSpc>
              <a:spcBef>
                <a:spcPts val="0"/>
              </a:spcBef>
              <a:spcAft>
                <a:spcPts val="0"/>
              </a:spcAft>
              <a:buNone/>
            </a:pPr>
            <a:endParaRPr sz="1500" dirty="0">
              <a:solidFill>
                <a:schemeClr val="tx1"/>
              </a:solidFill>
              <a:latin typeface="Lato"/>
              <a:ea typeface="Lato"/>
              <a:cs typeface="Lato"/>
              <a:sym typeface="Lato"/>
            </a:endParaRPr>
          </a:p>
        </p:txBody>
      </p:sp>
      <p:sp>
        <p:nvSpPr>
          <p:cNvPr id="1177" name="Google Shape;1177;p133"/>
          <p:cNvSpPr txBox="1"/>
          <p:nvPr/>
        </p:nvSpPr>
        <p:spPr>
          <a:xfrm>
            <a:off x="1234875" y="168000"/>
            <a:ext cx="63567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tx1"/>
                </a:solidFill>
                <a:latin typeface="Lato"/>
                <a:ea typeface="Lato"/>
                <a:cs typeface="Lato"/>
                <a:sym typeface="Lato"/>
              </a:rPr>
              <a:t>Relational vs Non-Relational Schemas</a:t>
            </a:r>
            <a:endParaRPr sz="2000" b="1">
              <a:solidFill>
                <a:schemeClr val="tx1"/>
              </a:solidFill>
              <a:latin typeface="Lato"/>
              <a:ea typeface="Lato"/>
              <a:cs typeface="Lato"/>
              <a:sym typeface="Lato"/>
            </a:endParaRPr>
          </a:p>
        </p:txBody>
      </p:sp>
      <p:pic>
        <p:nvPicPr>
          <p:cNvPr id="1178" name="Google Shape;1178;p133"/>
          <p:cNvPicPr preferRelativeResize="0"/>
          <p:nvPr/>
        </p:nvPicPr>
        <p:blipFill rotWithShape="1">
          <a:blip r:embed="rId3">
            <a:alphaModFix/>
          </a:blip>
          <a:srcRect r="2704" b="2704"/>
          <a:stretch/>
        </p:blipFill>
        <p:spPr>
          <a:xfrm>
            <a:off x="2660625" y="2317325"/>
            <a:ext cx="4617350" cy="2333250"/>
          </a:xfrm>
          <a:prstGeom prst="rect">
            <a:avLst/>
          </a:prstGeom>
          <a:ln w="88900" cap="sq" cmpd="thickThin">
            <a:solidFill>
              <a:schemeClr val="accent1"/>
            </a:solidFill>
            <a:prstDash val="solid"/>
            <a:miter lim="800000"/>
          </a:ln>
          <a:effectLst>
            <a:innerShdw blurRad="76200">
              <a:srgbClr val="000000"/>
            </a:innerShdw>
          </a:effectLst>
        </p:spPr>
      </p:pic>
      <p:sp>
        <p:nvSpPr>
          <p:cNvPr id="1179" name="Google Shape;1179;p133"/>
          <p:cNvSpPr txBox="1"/>
          <p:nvPr/>
        </p:nvSpPr>
        <p:spPr>
          <a:xfrm>
            <a:off x="7484375" y="2383825"/>
            <a:ext cx="1546200" cy="187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u="sng">
                <a:solidFill>
                  <a:schemeClr val="tx1"/>
                </a:solidFill>
                <a:latin typeface="Lato"/>
                <a:ea typeface="Lato"/>
                <a:cs typeface="Lato"/>
                <a:sym typeface="Lato"/>
              </a:rPr>
              <a:t>Note:</a:t>
            </a:r>
            <a:r>
              <a:rPr lang="en" sz="1100">
                <a:solidFill>
                  <a:schemeClr val="tx1"/>
                </a:solidFill>
                <a:latin typeface="Lato"/>
                <a:ea typeface="Lato"/>
                <a:cs typeface="Lato"/>
                <a:sym typeface="Lato"/>
              </a:rPr>
              <a:t> In essence, non-relational schemas are built for huge data-capturing requirements, whereas relational schemas are preferred for capturing transactions. </a:t>
            </a:r>
            <a:endParaRPr sz="1100">
              <a:solidFill>
                <a:schemeClr val="tx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sp>
        <p:nvSpPr>
          <p:cNvPr id="1185" name="Google Shape;1185;p134"/>
          <p:cNvSpPr txBox="1"/>
          <p:nvPr/>
        </p:nvSpPr>
        <p:spPr>
          <a:xfrm>
            <a:off x="467880" y="874625"/>
            <a:ext cx="8193000" cy="416649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dirty="0">
                <a:solidFill>
                  <a:schemeClr val="tx1"/>
                </a:solidFill>
                <a:latin typeface="Lato"/>
                <a:ea typeface="Lato"/>
                <a:cs typeface="Lato"/>
                <a:sym typeface="Lato"/>
              </a:rPr>
              <a:t>SQL stands for </a:t>
            </a:r>
            <a:r>
              <a:rPr lang="en" sz="1500" u="sng" dirty="0">
                <a:solidFill>
                  <a:schemeClr val="tx1"/>
                </a:solidFill>
                <a:latin typeface="Lato"/>
                <a:ea typeface="Lato"/>
                <a:cs typeface="Lato"/>
                <a:sym typeface="Lato"/>
              </a:rPr>
              <a:t>Structured Query Language.</a:t>
            </a:r>
            <a:r>
              <a:rPr lang="en" sz="1500" dirty="0">
                <a:solidFill>
                  <a:schemeClr val="tx1"/>
                </a:solidFill>
                <a:latin typeface="Lato"/>
                <a:ea typeface="Lato"/>
                <a:cs typeface="Lato"/>
                <a:sym typeface="Lato"/>
              </a:rPr>
              <a:t> In some applications, it is also referred to as DSL, or Domain Specific Language. SQL is used for managing and manipulating data held in a </a:t>
            </a:r>
            <a:r>
              <a:rPr lang="en" sz="1500" u="sng" dirty="0">
                <a:solidFill>
                  <a:schemeClr val="tx1"/>
                </a:solidFill>
                <a:latin typeface="Lato"/>
                <a:ea typeface="Lato"/>
                <a:cs typeface="Lato"/>
                <a:sym typeface="Lato"/>
              </a:rPr>
              <a:t>relational database management system </a:t>
            </a:r>
            <a:r>
              <a:rPr lang="en" sz="1500" dirty="0">
                <a:solidFill>
                  <a:schemeClr val="tx1"/>
                </a:solidFill>
                <a:latin typeface="Lato"/>
                <a:ea typeface="Lato"/>
                <a:cs typeface="Lato"/>
                <a:sym typeface="Lato"/>
              </a:rPr>
              <a:t>(RDBMS). </a:t>
            </a: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None/>
            </a:pP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None/>
            </a:pPr>
            <a:r>
              <a:rPr lang="en" sz="1500" b="1" dirty="0">
                <a:solidFill>
                  <a:schemeClr val="tx1"/>
                </a:solidFill>
                <a:latin typeface="Lato"/>
                <a:ea typeface="Lato"/>
                <a:cs typeface="Lato"/>
                <a:sym typeface="Lato"/>
              </a:rPr>
              <a:t>SQL helps you to: </a:t>
            </a:r>
            <a:endParaRPr sz="1500" b="1"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dirty="0">
                <a:solidFill>
                  <a:schemeClr val="tx1"/>
                </a:solidFill>
                <a:latin typeface="Lato"/>
                <a:ea typeface="Lato"/>
                <a:cs typeface="Lato"/>
                <a:sym typeface="Lato"/>
              </a:rPr>
              <a:t>Create data,</a:t>
            </a:r>
            <a:endParaRPr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dirty="0">
                <a:solidFill>
                  <a:schemeClr val="tx1"/>
                </a:solidFill>
                <a:latin typeface="Lato"/>
                <a:ea typeface="Lato"/>
                <a:cs typeface="Lato"/>
                <a:sym typeface="Lato"/>
              </a:rPr>
              <a:t>Manipulate data,</a:t>
            </a:r>
            <a:endParaRPr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dirty="0">
                <a:solidFill>
                  <a:schemeClr val="tx1"/>
                </a:solidFill>
                <a:latin typeface="Lato"/>
                <a:ea typeface="Lato"/>
                <a:cs typeface="Lato"/>
                <a:sym typeface="Lato"/>
              </a:rPr>
              <a:t>Delete data, </a:t>
            </a:r>
            <a:r>
              <a:rPr lang="en" sz="1500" dirty="0" smtClean="0">
                <a:solidFill>
                  <a:schemeClr val="tx1"/>
                </a:solidFill>
                <a:latin typeface="Lato"/>
                <a:ea typeface="Lato"/>
                <a:cs typeface="Lato"/>
                <a:sym typeface="Lato"/>
              </a:rPr>
              <a:t>and</a:t>
            </a:r>
            <a:endParaRPr lang="en"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dirty="0" smtClean="0">
                <a:solidFill>
                  <a:schemeClr val="tx1"/>
                </a:solidFill>
                <a:latin typeface="Lato"/>
                <a:ea typeface="Lato"/>
                <a:cs typeface="Lato"/>
                <a:sym typeface="Lato"/>
              </a:rPr>
              <a:t>Share </a:t>
            </a:r>
            <a:r>
              <a:rPr lang="en" sz="1500" dirty="0">
                <a:solidFill>
                  <a:schemeClr val="tx1"/>
                </a:solidFill>
                <a:latin typeface="Lato"/>
                <a:ea typeface="Lato"/>
                <a:cs typeface="Lato"/>
                <a:sym typeface="Lato"/>
              </a:rPr>
              <a:t>data</a:t>
            </a:r>
            <a:endParaRPr sz="1500" dirty="0">
              <a:solidFill>
                <a:schemeClr val="tx1"/>
              </a:solidFill>
              <a:latin typeface="Lato"/>
              <a:ea typeface="Lato"/>
              <a:cs typeface="Lato"/>
              <a:sym typeface="Lato"/>
            </a:endParaRPr>
          </a:p>
          <a:p>
            <a:pPr marL="457200" lvl="0" indent="0" algn="l" rtl="0">
              <a:lnSpc>
                <a:spcPct val="115000"/>
              </a:lnSpc>
              <a:spcBef>
                <a:spcPts val="0"/>
              </a:spcBef>
              <a:spcAft>
                <a:spcPts val="0"/>
              </a:spcAft>
              <a:buNone/>
            </a:pP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None/>
            </a:pPr>
            <a:r>
              <a:rPr lang="en" sz="1500" b="1" dirty="0">
                <a:solidFill>
                  <a:schemeClr val="tx1"/>
                </a:solidFill>
                <a:latin typeface="Lato"/>
                <a:ea typeface="Lato"/>
                <a:cs typeface="Lato"/>
                <a:sym typeface="Lato"/>
              </a:rPr>
              <a:t>Why should you learn SQL?</a:t>
            </a:r>
            <a:endParaRPr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dirty="0">
                <a:solidFill>
                  <a:schemeClr val="tx1"/>
                </a:solidFill>
                <a:latin typeface="Lato"/>
                <a:ea typeface="Lato"/>
                <a:cs typeface="Lato"/>
                <a:sym typeface="Lato"/>
              </a:rPr>
              <a:t>SQL is language-agnostic, which makes it a language that can be easily learnt and comprehended. </a:t>
            </a:r>
            <a:endParaRPr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dirty="0">
                <a:solidFill>
                  <a:schemeClr val="tx1"/>
                </a:solidFill>
                <a:latin typeface="Lato"/>
                <a:ea typeface="Lato"/>
                <a:cs typeface="Lato"/>
                <a:sym typeface="Lato"/>
              </a:rPr>
              <a:t>It is also supported by all the modern database systems such as Oracle, MySQL, SQL Server and so on. </a:t>
            </a:r>
            <a:endParaRPr sz="1500" dirty="0">
              <a:solidFill>
                <a:schemeClr val="tx1"/>
              </a:solidFill>
              <a:latin typeface="Lato"/>
              <a:ea typeface="Lato"/>
              <a:cs typeface="Lato"/>
              <a:sym typeface="Lato"/>
            </a:endParaRPr>
          </a:p>
        </p:txBody>
      </p:sp>
      <p:sp>
        <p:nvSpPr>
          <p:cNvPr id="1186" name="Google Shape;1186;p134"/>
          <p:cNvSpPr txBox="1"/>
          <p:nvPr/>
        </p:nvSpPr>
        <p:spPr>
          <a:xfrm>
            <a:off x="1245600" y="92825"/>
            <a:ext cx="63567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tx1"/>
                </a:solidFill>
                <a:latin typeface="Lato"/>
                <a:ea typeface="Lato"/>
                <a:cs typeface="Lato"/>
                <a:sym typeface="Lato"/>
              </a:rPr>
              <a:t>SQL - Structured Query Language</a:t>
            </a:r>
            <a:endParaRPr sz="2000" b="1">
              <a:solidFill>
                <a:schemeClr val="tx1"/>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91"/>
        <p:cNvGrpSpPr/>
        <p:nvPr/>
      </p:nvGrpSpPr>
      <p:grpSpPr>
        <a:xfrm>
          <a:off x="0" y="0"/>
          <a:ext cx="0" cy="0"/>
          <a:chOff x="0" y="0"/>
          <a:chExt cx="0" cy="0"/>
        </a:xfrm>
      </p:grpSpPr>
      <p:sp>
        <p:nvSpPr>
          <p:cNvPr id="1192" name="Google Shape;1192;p135"/>
          <p:cNvSpPr txBox="1"/>
          <p:nvPr/>
        </p:nvSpPr>
        <p:spPr>
          <a:xfrm>
            <a:off x="475500" y="984080"/>
            <a:ext cx="8193000" cy="363558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dirty="0">
                <a:solidFill>
                  <a:schemeClr val="tx1"/>
                </a:solidFill>
                <a:latin typeface="Lato"/>
                <a:ea typeface="Lato"/>
                <a:cs typeface="Lato"/>
                <a:sym typeface="Lato"/>
              </a:rPr>
              <a:t>RDBMS helps to store your data while preserving the relationships within the data. </a:t>
            </a:r>
            <a:endParaRPr sz="1500" dirty="0">
              <a:solidFill>
                <a:schemeClr val="tx1"/>
              </a:solidFill>
              <a:latin typeface="Lato"/>
              <a:ea typeface="Lato"/>
              <a:cs typeface="Lato"/>
              <a:sym typeface="Lato"/>
            </a:endParaRPr>
          </a:p>
          <a:p>
            <a:pPr marL="742950" lvl="0" indent="-285750" algn="l" rtl="0">
              <a:lnSpc>
                <a:spcPct val="115000"/>
              </a:lnSpc>
              <a:spcBef>
                <a:spcPts val="0"/>
              </a:spcBef>
              <a:spcAft>
                <a:spcPts val="0"/>
              </a:spcAft>
              <a:buClr>
                <a:schemeClr val="accent1">
                  <a:lumMod val="60000"/>
                  <a:lumOff val="40000"/>
                </a:schemeClr>
              </a:buClr>
              <a:buFont typeface="Wingdings" panose="05000000000000000000" pitchFamily="2" charset="2"/>
              <a:buChar char="Ø"/>
            </a:pPr>
            <a:endParaRPr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dirty="0">
                <a:solidFill>
                  <a:schemeClr val="tx1"/>
                </a:solidFill>
                <a:latin typeface="Lato"/>
                <a:ea typeface="Lato"/>
                <a:cs typeface="Lato"/>
                <a:sym typeface="Lato"/>
              </a:rPr>
              <a:t>It is a Database Management System that stores data in the form of tables, where each table is related to the other tables in the database. </a:t>
            </a:r>
            <a:endParaRPr sz="1500" dirty="0">
              <a:solidFill>
                <a:schemeClr val="tx1"/>
              </a:solidFill>
              <a:latin typeface="Lato"/>
              <a:ea typeface="Lato"/>
              <a:cs typeface="Lato"/>
              <a:sym typeface="Lato"/>
            </a:endParaRPr>
          </a:p>
          <a:p>
            <a:pPr marL="742950" lvl="0" indent="-285750" algn="l" rtl="0">
              <a:lnSpc>
                <a:spcPct val="115000"/>
              </a:lnSpc>
              <a:spcBef>
                <a:spcPts val="0"/>
              </a:spcBef>
              <a:spcAft>
                <a:spcPts val="0"/>
              </a:spcAft>
              <a:buClr>
                <a:schemeClr val="accent1">
                  <a:lumMod val="60000"/>
                  <a:lumOff val="40000"/>
                </a:schemeClr>
              </a:buClr>
              <a:buFont typeface="Wingdings" panose="05000000000000000000" pitchFamily="2" charset="2"/>
              <a:buChar char="Ø"/>
            </a:pPr>
            <a:endParaRPr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dirty="0">
                <a:solidFill>
                  <a:schemeClr val="tx1"/>
                </a:solidFill>
                <a:latin typeface="Lato"/>
                <a:ea typeface="Lato"/>
                <a:cs typeface="Lato"/>
                <a:sym typeface="Lato"/>
              </a:rPr>
              <a:t>This kind of model follows a relational model and hence, it is known as a relational database management system. </a:t>
            </a:r>
            <a:endParaRPr sz="1500" dirty="0">
              <a:solidFill>
                <a:schemeClr val="tx1"/>
              </a:solidFill>
              <a:latin typeface="Lato"/>
              <a:ea typeface="Lato"/>
              <a:cs typeface="Lato"/>
              <a:sym typeface="Lato"/>
            </a:endParaRPr>
          </a:p>
          <a:p>
            <a:pPr marL="285750" lvl="0" indent="-285750" algn="l" rtl="0">
              <a:lnSpc>
                <a:spcPct val="115000"/>
              </a:lnSpc>
              <a:spcBef>
                <a:spcPts val="0"/>
              </a:spcBef>
              <a:spcAft>
                <a:spcPts val="0"/>
              </a:spcAft>
              <a:buClr>
                <a:schemeClr val="accent1">
                  <a:lumMod val="60000"/>
                  <a:lumOff val="40000"/>
                </a:schemeClr>
              </a:buClr>
              <a:buFont typeface="Wingdings" panose="05000000000000000000" pitchFamily="2" charset="2"/>
              <a:buChar char="Ø"/>
            </a:pPr>
            <a:endParaRPr sz="1500" dirty="0">
              <a:solidFill>
                <a:schemeClr val="tx1"/>
              </a:solidFill>
              <a:latin typeface="Lato"/>
              <a:ea typeface="Lato"/>
              <a:cs typeface="Lato"/>
              <a:sym typeface="Lato"/>
            </a:endParaRPr>
          </a:p>
          <a:p>
            <a:pPr marL="285750" lvl="0" indent="-285750" algn="l" rtl="0">
              <a:lnSpc>
                <a:spcPct val="115000"/>
              </a:lnSpc>
              <a:spcBef>
                <a:spcPts val="0"/>
              </a:spcBef>
              <a:spcAft>
                <a:spcPts val="0"/>
              </a:spcAft>
              <a:buClr>
                <a:schemeClr val="accent1">
                  <a:lumMod val="60000"/>
                  <a:lumOff val="40000"/>
                </a:schemeClr>
              </a:buClr>
              <a:buFont typeface="Wingdings" panose="05000000000000000000" pitchFamily="2" charset="2"/>
              <a:buChar char="Ø"/>
            </a:pPr>
            <a:r>
              <a:rPr lang="en" sz="1500" b="1" dirty="0">
                <a:solidFill>
                  <a:schemeClr val="tx1"/>
                </a:solidFill>
                <a:latin typeface="Lato"/>
                <a:ea typeface="Lato"/>
                <a:cs typeface="Lato"/>
                <a:sym typeface="Lato"/>
              </a:rPr>
              <a:t>Common industrial applications of RDBMS :</a:t>
            </a:r>
            <a:endParaRPr sz="1500" b="1" dirty="0">
              <a:solidFill>
                <a:schemeClr val="tx1"/>
              </a:solidFill>
              <a:latin typeface="Lato"/>
              <a:ea typeface="Lato"/>
              <a:cs typeface="Lato"/>
              <a:sym typeface="Lato"/>
            </a:endParaRPr>
          </a:p>
          <a:p>
            <a:pPr marL="285750" lvl="0" indent="-285750" algn="l" rtl="0">
              <a:lnSpc>
                <a:spcPct val="115000"/>
              </a:lnSpc>
              <a:spcBef>
                <a:spcPts val="0"/>
              </a:spcBef>
              <a:spcAft>
                <a:spcPts val="0"/>
              </a:spcAft>
              <a:buClr>
                <a:schemeClr val="accent1">
                  <a:lumMod val="60000"/>
                  <a:lumOff val="40000"/>
                </a:schemeClr>
              </a:buClr>
              <a:buFont typeface="Wingdings" panose="05000000000000000000" pitchFamily="2" charset="2"/>
              <a:buChar char="Ø"/>
            </a:pPr>
            <a:endParaRPr sz="1500" b="1"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dirty="0">
                <a:solidFill>
                  <a:schemeClr val="tx1"/>
                </a:solidFill>
                <a:latin typeface="Lato"/>
                <a:ea typeface="Lato"/>
                <a:cs typeface="Lato"/>
                <a:sym typeface="Lato"/>
              </a:rPr>
              <a:t>The banking sector</a:t>
            </a:r>
            <a:endParaRPr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dirty="0">
                <a:solidFill>
                  <a:schemeClr val="tx1"/>
                </a:solidFill>
                <a:latin typeface="Lato"/>
                <a:ea typeface="Lato"/>
                <a:cs typeface="Lato"/>
                <a:sym typeface="Lato"/>
              </a:rPr>
              <a:t>E-commerce </a:t>
            </a:r>
            <a:r>
              <a:rPr lang="en" sz="1500" dirty="0" smtClean="0">
                <a:solidFill>
                  <a:schemeClr val="tx1"/>
                </a:solidFill>
                <a:latin typeface="Lato"/>
                <a:ea typeface="Lato"/>
                <a:cs typeface="Lato"/>
                <a:sym typeface="Lato"/>
              </a:rPr>
              <a:t>websites</a:t>
            </a:r>
            <a:endParaRPr lang="en"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dirty="0" smtClean="0">
                <a:solidFill>
                  <a:schemeClr val="tx1"/>
                </a:solidFill>
                <a:latin typeface="Lato"/>
                <a:ea typeface="Lato"/>
                <a:cs typeface="Lato"/>
                <a:sym typeface="Lato"/>
              </a:rPr>
              <a:t>Social </a:t>
            </a:r>
            <a:r>
              <a:rPr lang="en" sz="1500" dirty="0">
                <a:solidFill>
                  <a:schemeClr val="tx1"/>
                </a:solidFill>
                <a:latin typeface="Lato"/>
                <a:ea typeface="Lato"/>
                <a:cs typeface="Lato"/>
                <a:sym typeface="Lato"/>
              </a:rPr>
              <a:t>networking sites</a:t>
            </a:r>
            <a:endParaRPr sz="1500" dirty="0">
              <a:solidFill>
                <a:schemeClr val="tx1"/>
              </a:solidFill>
              <a:latin typeface="Lato"/>
              <a:ea typeface="Lato"/>
              <a:cs typeface="Lato"/>
              <a:sym typeface="Lato"/>
            </a:endParaRPr>
          </a:p>
        </p:txBody>
      </p:sp>
      <p:sp>
        <p:nvSpPr>
          <p:cNvPr id="1193" name="Google Shape;1193;p135"/>
          <p:cNvSpPr txBox="1"/>
          <p:nvPr/>
        </p:nvSpPr>
        <p:spPr>
          <a:xfrm>
            <a:off x="1234875" y="135775"/>
            <a:ext cx="63567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tx1"/>
                </a:solidFill>
                <a:latin typeface="Lato"/>
                <a:ea typeface="Lato"/>
                <a:cs typeface="Lato"/>
                <a:sym typeface="Lato"/>
              </a:rPr>
              <a:t>RDBMS - Relational Database Management</a:t>
            </a:r>
            <a:endParaRPr sz="2000" b="1">
              <a:solidFill>
                <a:schemeClr val="tx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98"/>
        <p:cNvGrpSpPr/>
        <p:nvPr/>
      </p:nvGrpSpPr>
      <p:grpSpPr>
        <a:xfrm>
          <a:off x="0" y="0"/>
          <a:ext cx="0" cy="0"/>
          <a:chOff x="0" y="0"/>
          <a:chExt cx="0" cy="0"/>
        </a:xfrm>
      </p:grpSpPr>
      <p:sp>
        <p:nvSpPr>
          <p:cNvPr id="1199" name="Google Shape;1199;p136"/>
          <p:cNvSpPr txBox="1"/>
          <p:nvPr/>
        </p:nvSpPr>
        <p:spPr>
          <a:xfrm>
            <a:off x="475500" y="725000"/>
            <a:ext cx="8193000" cy="204283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hlink"/>
              </a:buClr>
              <a:buSzPts val="1100"/>
              <a:buFont typeface="Arial"/>
              <a:buNone/>
            </a:pPr>
            <a:r>
              <a:rPr lang="en" sz="1500" dirty="0">
                <a:solidFill>
                  <a:schemeClr val="tx1"/>
                </a:solidFill>
                <a:latin typeface="Lato"/>
                <a:ea typeface="Lato"/>
                <a:cs typeface="Lato"/>
                <a:sym typeface="Lato"/>
              </a:rPr>
              <a:t>SQL commands are mainly divided into two subcategories:</a:t>
            </a: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Clr>
                <a:schemeClr val="hlink"/>
              </a:buClr>
              <a:buSzPts val="1100"/>
              <a:buFont typeface="Arial"/>
              <a:buNone/>
            </a:pPr>
            <a:endParaRPr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dirty="0">
                <a:solidFill>
                  <a:schemeClr val="tx1"/>
                </a:solidFill>
                <a:latin typeface="Lato"/>
                <a:ea typeface="Lato"/>
                <a:cs typeface="Lato"/>
                <a:sym typeface="Lato"/>
              </a:rPr>
              <a:t>DDL (Data Definition </a:t>
            </a:r>
            <a:r>
              <a:rPr lang="en" sz="1500" dirty="0" smtClean="0">
                <a:solidFill>
                  <a:schemeClr val="tx1"/>
                </a:solidFill>
                <a:latin typeface="Lato"/>
                <a:ea typeface="Lato"/>
                <a:cs typeface="Lato"/>
                <a:sym typeface="Lato"/>
              </a:rPr>
              <a:t>Language)</a:t>
            </a:r>
            <a:endParaRPr lang="en"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endParaRPr lang="en"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dirty="0" smtClean="0">
                <a:solidFill>
                  <a:schemeClr val="tx1"/>
                </a:solidFill>
                <a:latin typeface="Lato"/>
                <a:ea typeface="Lato"/>
                <a:cs typeface="Lato"/>
                <a:sym typeface="Lato"/>
              </a:rPr>
              <a:t>DML </a:t>
            </a:r>
            <a:r>
              <a:rPr lang="en" sz="1500" dirty="0">
                <a:solidFill>
                  <a:schemeClr val="tx1"/>
                </a:solidFill>
                <a:latin typeface="Lato"/>
                <a:ea typeface="Lato"/>
                <a:cs typeface="Lato"/>
                <a:sym typeface="Lato"/>
              </a:rPr>
              <a:t>(Data Manipulation Language)</a:t>
            </a: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None/>
            </a:pP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None/>
            </a:pPr>
            <a:endParaRPr sz="1500" dirty="0">
              <a:solidFill>
                <a:schemeClr val="tx1"/>
              </a:solidFill>
              <a:latin typeface="Lato"/>
              <a:ea typeface="Lato"/>
              <a:cs typeface="Lato"/>
              <a:sym typeface="Lato"/>
            </a:endParaRPr>
          </a:p>
        </p:txBody>
      </p:sp>
      <p:sp>
        <p:nvSpPr>
          <p:cNvPr id="1200" name="Google Shape;1200;p136"/>
          <p:cNvSpPr txBox="1"/>
          <p:nvPr/>
        </p:nvSpPr>
        <p:spPr>
          <a:xfrm>
            <a:off x="1234875" y="135775"/>
            <a:ext cx="63567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tx1"/>
                </a:solidFill>
                <a:latin typeface="Lato"/>
                <a:ea typeface="Lato"/>
                <a:cs typeface="Lato"/>
                <a:sym typeface="Lato"/>
              </a:rPr>
              <a:t>SQL Commands</a:t>
            </a:r>
            <a:endParaRPr sz="2000" b="1">
              <a:solidFill>
                <a:schemeClr val="tx1"/>
              </a:solidFill>
              <a:latin typeface="Lato"/>
              <a:ea typeface="Lato"/>
              <a:cs typeface="Lato"/>
              <a:sym typeface="Lato"/>
            </a:endParaRPr>
          </a:p>
        </p:txBody>
      </p:sp>
      <p:pic>
        <p:nvPicPr>
          <p:cNvPr id="1201" name="Google Shape;1201;p136"/>
          <p:cNvPicPr preferRelativeResize="0"/>
          <p:nvPr/>
        </p:nvPicPr>
        <p:blipFill>
          <a:blip r:embed="rId3">
            <a:alphaModFix/>
          </a:blip>
          <a:stretch>
            <a:fillRect/>
          </a:stretch>
        </p:blipFill>
        <p:spPr>
          <a:xfrm>
            <a:off x="2141247" y="2350765"/>
            <a:ext cx="5046875" cy="2478900"/>
          </a:xfrm>
          <a:prstGeom prst="rect">
            <a:avLst/>
          </a:prstGeom>
          <a:ln w="88900" cap="sq" cmpd="thickThin">
            <a:solidFill>
              <a:schemeClr val="accent1"/>
            </a:solidFill>
            <a:prstDash val="solid"/>
            <a:miter lim="800000"/>
          </a:ln>
          <a:effectLst>
            <a:innerShdw blurRad="76200">
              <a:srgbClr val="000000"/>
            </a:inn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Google Shape;1207;p137"/>
          <p:cNvSpPr txBox="1"/>
          <p:nvPr/>
        </p:nvSpPr>
        <p:spPr>
          <a:xfrm>
            <a:off x="1234875" y="135775"/>
            <a:ext cx="63567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2000" b="1">
              <a:solidFill>
                <a:schemeClr val="tx1"/>
              </a:solidFill>
              <a:latin typeface="Lato"/>
              <a:ea typeface="Lato"/>
              <a:cs typeface="Lato"/>
              <a:sym typeface="Lato"/>
            </a:endParaRPr>
          </a:p>
        </p:txBody>
      </p:sp>
      <p:pic>
        <p:nvPicPr>
          <p:cNvPr id="1208" name="Google Shape;1208;p137"/>
          <p:cNvPicPr preferRelativeResize="0"/>
          <p:nvPr/>
        </p:nvPicPr>
        <p:blipFill>
          <a:blip r:embed="rId3">
            <a:alphaModFix/>
          </a:blip>
          <a:stretch>
            <a:fillRect/>
          </a:stretch>
        </p:blipFill>
        <p:spPr>
          <a:xfrm>
            <a:off x="1137825" y="1057620"/>
            <a:ext cx="6700925" cy="3881700"/>
          </a:xfrm>
          <a:prstGeom prst="rect">
            <a:avLst/>
          </a:prstGeom>
          <a:ln w="88900" cap="sq" cmpd="thickThin">
            <a:solidFill>
              <a:schemeClr val="accent1"/>
            </a:solidFill>
            <a:prstDash val="solid"/>
            <a:miter lim="800000"/>
          </a:ln>
          <a:effectLst>
            <a:innerShdw blurRad="76200">
              <a:srgbClr val="000000"/>
            </a:innerShdw>
          </a:effectLst>
        </p:spPr>
      </p:pic>
      <p:sp>
        <p:nvSpPr>
          <p:cNvPr id="1209" name="Google Shape;1209;p137"/>
          <p:cNvSpPr txBox="1"/>
          <p:nvPr/>
        </p:nvSpPr>
        <p:spPr>
          <a:xfrm>
            <a:off x="2002488" y="158875"/>
            <a:ext cx="49716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tx1"/>
                </a:solidFill>
                <a:latin typeface="Lato"/>
                <a:ea typeface="Lato"/>
                <a:cs typeface="Lato"/>
                <a:sym typeface="Lato"/>
              </a:rPr>
              <a:t>DDL Statements</a:t>
            </a:r>
            <a:endParaRPr sz="1700" b="1">
              <a:solidFill>
                <a:schemeClr val="tx1"/>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1215" name="Google Shape;1215;p138"/>
          <p:cNvSpPr txBox="1"/>
          <p:nvPr/>
        </p:nvSpPr>
        <p:spPr>
          <a:xfrm>
            <a:off x="475500" y="725000"/>
            <a:ext cx="8193000" cy="71555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500">
              <a:solidFill>
                <a:schemeClr val="tx1"/>
              </a:solidFill>
              <a:latin typeface="Lato"/>
              <a:ea typeface="Lato"/>
              <a:cs typeface="Lato"/>
              <a:sym typeface="Lato"/>
            </a:endParaRPr>
          </a:p>
          <a:p>
            <a:pPr marL="0" lvl="0" indent="0" algn="l" rtl="0">
              <a:lnSpc>
                <a:spcPct val="115000"/>
              </a:lnSpc>
              <a:spcBef>
                <a:spcPts val="0"/>
              </a:spcBef>
              <a:spcAft>
                <a:spcPts val="0"/>
              </a:spcAft>
              <a:buNone/>
            </a:pPr>
            <a:endParaRPr sz="1500">
              <a:solidFill>
                <a:schemeClr val="tx1"/>
              </a:solidFill>
              <a:latin typeface="Lato"/>
              <a:ea typeface="Lato"/>
              <a:cs typeface="Lato"/>
              <a:sym typeface="Lato"/>
            </a:endParaRPr>
          </a:p>
        </p:txBody>
      </p:sp>
      <p:sp>
        <p:nvSpPr>
          <p:cNvPr id="1216" name="Google Shape;1216;p138"/>
          <p:cNvSpPr txBox="1"/>
          <p:nvPr/>
        </p:nvSpPr>
        <p:spPr>
          <a:xfrm>
            <a:off x="1234875" y="135775"/>
            <a:ext cx="63567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tx1"/>
                </a:solidFill>
                <a:latin typeface="Lato"/>
                <a:ea typeface="Lato"/>
                <a:cs typeface="Lato"/>
                <a:sym typeface="Lato"/>
              </a:rPr>
              <a:t>DML Statements</a:t>
            </a:r>
            <a:endParaRPr sz="2000" b="1">
              <a:solidFill>
                <a:schemeClr val="tx1"/>
              </a:solidFill>
              <a:latin typeface="Lato"/>
              <a:ea typeface="Lato"/>
              <a:cs typeface="Lato"/>
              <a:sym typeface="Lato"/>
            </a:endParaRPr>
          </a:p>
        </p:txBody>
      </p:sp>
      <p:pic>
        <p:nvPicPr>
          <p:cNvPr id="1217" name="Google Shape;1217;p138"/>
          <p:cNvPicPr preferRelativeResize="0"/>
          <p:nvPr/>
        </p:nvPicPr>
        <p:blipFill>
          <a:blip r:embed="rId3">
            <a:alphaModFix/>
          </a:blip>
          <a:stretch>
            <a:fillRect/>
          </a:stretch>
        </p:blipFill>
        <p:spPr>
          <a:xfrm>
            <a:off x="799775" y="1537175"/>
            <a:ext cx="7226899" cy="2551314"/>
          </a:xfrm>
          <a:prstGeom prst="rect">
            <a:avLst/>
          </a:prstGeom>
          <a:ln w="88900" cap="sq" cmpd="thickThin">
            <a:solidFill>
              <a:schemeClr val="accent1"/>
            </a:solidFill>
            <a:prstDash val="solid"/>
            <a:miter lim="800000"/>
          </a:ln>
          <a:effectLst>
            <a:innerShdw blurRad="76200">
              <a:srgbClr val="000000"/>
            </a:innerShdw>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sp>
        <p:nvSpPr>
          <p:cNvPr id="1223" name="Google Shape;1223;p139"/>
          <p:cNvSpPr txBox="1"/>
          <p:nvPr/>
        </p:nvSpPr>
        <p:spPr>
          <a:xfrm>
            <a:off x="475500" y="632250"/>
            <a:ext cx="8193000" cy="3993371"/>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b="1" dirty="0">
                <a:solidFill>
                  <a:schemeClr val="tx1"/>
                </a:solidFill>
                <a:latin typeface="Lato"/>
                <a:ea typeface="Lato"/>
                <a:cs typeface="Lato"/>
                <a:sym typeface="Lato"/>
              </a:rPr>
              <a:t>SELECT:</a:t>
            </a:r>
            <a:r>
              <a:rPr lang="en" sz="1500" dirty="0">
                <a:solidFill>
                  <a:schemeClr val="tx1"/>
                </a:solidFill>
                <a:latin typeface="Lato"/>
                <a:ea typeface="Lato"/>
                <a:cs typeface="Lato"/>
                <a:sym typeface="Lato"/>
              </a:rPr>
              <a:t> Used to read the data</a:t>
            </a:r>
            <a:endParaRPr sz="1500" dirty="0">
              <a:solidFill>
                <a:schemeClr val="tx1"/>
              </a:solidFill>
              <a:latin typeface="Lato"/>
              <a:ea typeface="Lato"/>
              <a:cs typeface="Lato"/>
              <a:sym typeface="Lato"/>
            </a:endParaRPr>
          </a:p>
          <a:p>
            <a:pPr marL="457200" lvl="0" indent="-323850" algn="l" rtl="0">
              <a:lnSpc>
                <a:spcPct val="150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b="1" dirty="0">
                <a:solidFill>
                  <a:schemeClr val="tx1"/>
                </a:solidFill>
                <a:latin typeface="Lato"/>
                <a:ea typeface="Lato"/>
                <a:cs typeface="Lato"/>
                <a:sym typeface="Lato"/>
              </a:rPr>
              <a:t>WHERE</a:t>
            </a:r>
            <a:r>
              <a:rPr lang="en" sz="1500" dirty="0">
                <a:solidFill>
                  <a:schemeClr val="tx1"/>
                </a:solidFill>
                <a:latin typeface="Lato"/>
                <a:ea typeface="Lato"/>
                <a:cs typeface="Lato"/>
                <a:sym typeface="Lato"/>
              </a:rPr>
              <a:t>: Used as a conditional statement to filter out data</a:t>
            </a:r>
            <a:endParaRPr sz="1500" dirty="0">
              <a:solidFill>
                <a:schemeClr val="tx1"/>
              </a:solidFill>
              <a:latin typeface="Lato"/>
              <a:ea typeface="Lato"/>
              <a:cs typeface="Lato"/>
              <a:sym typeface="Lato"/>
            </a:endParaRPr>
          </a:p>
          <a:p>
            <a:pPr marL="457200" lvl="0" indent="-323850" algn="l" rtl="0">
              <a:lnSpc>
                <a:spcPct val="150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b="1" dirty="0">
                <a:solidFill>
                  <a:schemeClr val="tx1"/>
                </a:solidFill>
                <a:latin typeface="Lato"/>
                <a:ea typeface="Lato"/>
                <a:cs typeface="Lato"/>
                <a:sym typeface="Lato"/>
              </a:rPr>
              <a:t>OPERATORS:</a:t>
            </a:r>
            <a:r>
              <a:rPr lang="en" sz="1500" dirty="0">
                <a:solidFill>
                  <a:schemeClr val="tx1"/>
                </a:solidFill>
                <a:latin typeface="Lato"/>
                <a:ea typeface="Lato"/>
                <a:cs typeface="Lato"/>
                <a:sym typeface="Lato"/>
              </a:rPr>
              <a:t> Some examples of operators that can be used along with the WHERE clause are ‘OR’, ‘AND’, ‘IN’, ‘BETWEEN’.</a:t>
            </a:r>
            <a:endParaRPr sz="1500" dirty="0">
              <a:solidFill>
                <a:schemeClr val="tx1"/>
              </a:solidFill>
              <a:latin typeface="Lato"/>
              <a:ea typeface="Lato"/>
              <a:cs typeface="Lato"/>
              <a:sym typeface="Lato"/>
            </a:endParaRPr>
          </a:p>
          <a:p>
            <a:pPr marL="457200" lvl="0" indent="-323850" algn="l" rtl="0">
              <a:lnSpc>
                <a:spcPct val="150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b="1" dirty="0">
                <a:solidFill>
                  <a:schemeClr val="tx1"/>
                </a:solidFill>
                <a:latin typeface="Lato"/>
                <a:ea typeface="Lato"/>
                <a:cs typeface="Lato"/>
                <a:sym typeface="Lato"/>
              </a:rPr>
              <a:t>LIKE: </a:t>
            </a:r>
            <a:r>
              <a:rPr lang="en" sz="1500" dirty="0">
                <a:solidFill>
                  <a:schemeClr val="tx1"/>
                </a:solidFill>
                <a:latin typeface="Lato"/>
                <a:ea typeface="Lato"/>
                <a:cs typeface="Lato"/>
                <a:sym typeface="Lato"/>
              </a:rPr>
              <a:t>It is a logical operator that checks whether a string contains a specified pattern or not. The following two wildcards are used to specify the pattern:</a:t>
            </a:r>
            <a:endParaRPr sz="1500" dirty="0">
              <a:solidFill>
                <a:schemeClr val="tx1"/>
              </a:solidFill>
              <a:latin typeface="Lato"/>
              <a:ea typeface="Lato"/>
              <a:cs typeface="Lato"/>
              <a:sym typeface="Lato"/>
            </a:endParaRPr>
          </a:p>
          <a:p>
            <a:pPr marL="457200" lvl="2" indent="-323850">
              <a:lnSpc>
                <a:spcPct val="150000"/>
              </a:lnSpc>
              <a:buClr>
                <a:schemeClr val="accent1">
                  <a:lumMod val="60000"/>
                  <a:lumOff val="40000"/>
                </a:schemeClr>
              </a:buClr>
              <a:buSzPts val="1500"/>
              <a:buFont typeface="Wingdings" panose="05000000000000000000" pitchFamily="2" charset="2"/>
              <a:buChar char="§"/>
            </a:pPr>
            <a:r>
              <a:rPr lang="en" sz="1500" dirty="0">
                <a:solidFill>
                  <a:schemeClr val="tx1"/>
                </a:solidFill>
                <a:latin typeface="Lato"/>
                <a:ea typeface="Lato"/>
                <a:cs typeface="Lato"/>
                <a:sym typeface="Lato"/>
              </a:rPr>
              <a:t>‘%’ allows you to check with a string of any length. </a:t>
            </a:r>
            <a:endParaRPr sz="1500" dirty="0">
              <a:solidFill>
                <a:schemeClr val="tx1"/>
              </a:solidFill>
              <a:latin typeface="Lato"/>
              <a:ea typeface="Lato"/>
              <a:cs typeface="Lato"/>
              <a:sym typeface="Lato"/>
            </a:endParaRPr>
          </a:p>
          <a:p>
            <a:pPr marL="457200" lvl="2" indent="-323850">
              <a:lnSpc>
                <a:spcPct val="150000"/>
              </a:lnSpc>
              <a:buClr>
                <a:schemeClr val="accent1">
                  <a:lumMod val="60000"/>
                  <a:lumOff val="40000"/>
                </a:schemeClr>
              </a:buClr>
              <a:buSzPts val="1500"/>
              <a:buFont typeface="Wingdings" panose="05000000000000000000" pitchFamily="2" charset="2"/>
              <a:buChar char="§"/>
            </a:pPr>
            <a:r>
              <a:rPr lang="en" sz="1500" dirty="0">
                <a:solidFill>
                  <a:schemeClr val="tx1"/>
                </a:solidFill>
                <a:latin typeface="Lato"/>
                <a:ea typeface="Lato"/>
                <a:cs typeface="Lato"/>
                <a:sym typeface="Lato"/>
              </a:rPr>
              <a:t>‘_’ allows you to check with a single character.</a:t>
            </a:r>
            <a:endParaRPr sz="1500" dirty="0">
              <a:solidFill>
                <a:schemeClr val="tx1"/>
              </a:solidFill>
              <a:latin typeface="Lato"/>
              <a:ea typeface="Lato"/>
              <a:cs typeface="Lato"/>
              <a:sym typeface="Lato"/>
            </a:endParaRPr>
          </a:p>
          <a:p>
            <a:pPr marL="457200" lvl="0" indent="-323850" algn="l" rtl="0">
              <a:lnSpc>
                <a:spcPct val="150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b="1" dirty="0">
                <a:solidFill>
                  <a:schemeClr val="tx1"/>
                </a:solidFill>
                <a:latin typeface="Lato"/>
                <a:ea typeface="Lato"/>
                <a:cs typeface="Lato"/>
                <a:sym typeface="Lato"/>
              </a:rPr>
              <a:t>GROUP BY:</a:t>
            </a:r>
            <a:r>
              <a:rPr lang="en" sz="1500" dirty="0">
                <a:solidFill>
                  <a:schemeClr val="tx1"/>
                </a:solidFill>
                <a:latin typeface="Lato"/>
                <a:ea typeface="Lato"/>
                <a:cs typeface="Lato"/>
                <a:sym typeface="Lato"/>
              </a:rPr>
              <a:t> Groups data that have the same values based on the specified condition</a:t>
            </a:r>
            <a:endParaRPr sz="1500" dirty="0">
              <a:solidFill>
                <a:schemeClr val="tx1"/>
              </a:solidFill>
              <a:latin typeface="Lato"/>
              <a:ea typeface="Lato"/>
              <a:cs typeface="Lato"/>
              <a:sym typeface="Lato"/>
            </a:endParaRPr>
          </a:p>
          <a:p>
            <a:pPr marL="457200" lvl="0" indent="-323850" algn="l" rtl="0">
              <a:lnSpc>
                <a:spcPct val="150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b="1" dirty="0">
                <a:solidFill>
                  <a:schemeClr val="tx1"/>
                </a:solidFill>
                <a:latin typeface="Lato"/>
                <a:ea typeface="Lato"/>
                <a:cs typeface="Lato"/>
                <a:sym typeface="Lato"/>
              </a:rPr>
              <a:t>HAVING:</a:t>
            </a:r>
            <a:r>
              <a:rPr lang="en" sz="1500" dirty="0">
                <a:solidFill>
                  <a:schemeClr val="tx1"/>
                </a:solidFill>
                <a:latin typeface="Lato"/>
                <a:ea typeface="Lato"/>
                <a:cs typeface="Lato"/>
                <a:sym typeface="Lato"/>
              </a:rPr>
              <a:t> Used as a WHERE clause in conjunction with grouping statements</a:t>
            </a:r>
            <a:endParaRPr sz="1500" dirty="0">
              <a:solidFill>
                <a:schemeClr val="tx1"/>
              </a:solidFill>
              <a:latin typeface="Lato"/>
              <a:ea typeface="Lato"/>
              <a:cs typeface="Lato"/>
              <a:sym typeface="Lato"/>
            </a:endParaRPr>
          </a:p>
          <a:p>
            <a:pPr marL="457200" lvl="0" indent="-323850" algn="l" rtl="0">
              <a:lnSpc>
                <a:spcPct val="150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b="1" dirty="0">
                <a:solidFill>
                  <a:schemeClr val="tx1"/>
                </a:solidFill>
                <a:latin typeface="Lato"/>
                <a:ea typeface="Lato"/>
                <a:cs typeface="Lato"/>
                <a:sym typeface="Lato"/>
              </a:rPr>
              <a:t>ORDER: </a:t>
            </a:r>
            <a:r>
              <a:rPr lang="en" sz="1500" dirty="0">
                <a:solidFill>
                  <a:schemeClr val="tx1"/>
                </a:solidFill>
                <a:latin typeface="Lato"/>
                <a:ea typeface="Lato"/>
                <a:cs typeface="Lato"/>
                <a:sym typeface="Lato"/>
              </a:rPr>
              <a:t>Used to sort the data</a:t>
            </a:r>
            <a:endParaRPr sz="1500" dirty="0">
              <a:solidFill>
                <a:schemeClr val="tx1"/>
              </a:solidFill>
              <a:latin typeface="Lato"/>
              <a:ea typeface="Lato"/>
              <a:cs typeface="Lato"/>
              <a:sym typeface="Lato"/>
            </a:endParaRPr>
          </a:p>
        </p:txBody>
      </p:sp>
      <p:sp>
        <p:nvSpPr>
          <p:cNvPr id="1224" name="Google Shape;1224;p139"/>
          <p:cNvSpPr txBox="1"/>
          <p:nvPr/>
        </p:nvSpPr>
        <p:spPr>
          <a:xfrm>
            <a:off x="1234875" y="135775"/>
            <a:ext cx="63567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tx1"/>
                </a:solidFill>
                <a:latin typeface="Lato"/>
                <a:ea typeface="Lato"/>
                <a:cs typeface="Lato"/>
                <a:sym typeface="Lato"/>
              </a:rPr>
              <a:t>Basic SQL Commands</a:t>
            </a:r>
            <a:endParaRPr sz="2000" b="1">
              <a:solidFill>
                <a:schemeClr val="tx1"/>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29"/>
        <p:cNvGrpSpPr/>
        <p:nvPr/>
      </p:nvGrpSpPr>
      <p:grpSpPr>
        <a:xfrm>
          <a:off x="0" y="0"/>
          <a:ext cx="0" cy="0"/>
          <a:chOff x="0" y="0"/>
          <a:chExt cx="0" cy="0"/>
        </a:xfrm>
      </p:grpSpPr>
      <p:sp>
        <p:nvSpPr>
          <p:cNvPr id="1230" name="Google Shape;1230;p140"/>
          <p:cNvSpPr txBox="1"/>
          <p:nvPr/>
        </p:nvSpPr>
        <p:spPr>
          <a:xfrm>
            <a:off x="505980" y="969195"/>
            <a:ext cx="8193000" cy="3717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b="1" dirty="0">
                <a:solidFill>
                  <a:schemeClr val="tx1"/>
                </a:solidFill>
                <a:latin typeface="Lato"/>
                <a:ea typeface="Lato"/>
                <a:cs typeface="Lato"/>
                <a:sym typeface="Lato"/>
              </a:rPr>
              <a:t>Aggregation functions:</a:t>
            </a:r>
            <a:endParaRPr sz="1500" b="1" dirty="0">
              <a:solidFill>
                <a:schemeClr val="tx1"/>
              </a:solidFill>
              <a:latin typeface="Lato"/>
              <a:ea typeface="Lato"/>
              <a:cs typeface="Lato"/>
              <a:sym typeface="Lato"/>
            </a:endParaRPr>
          </a:p>
          <a:p>
            <a:pPr marL="0" lvl="0" indent="0" algn="l" rtl="0">
              <a:lnSpc>
                <a:spcPct val="115000"/>
              </a:lnSpc>
              <a:spcBef>
                <a:spcPts val="0"/>
              </a:spcBef>
              <a:spcAft>
                <a:spcPts val="0"/>
              </a:spcAft>
              <a:buNone/>
            </a:pPr>
            <a:endParaRPr sz="1500" b="1" dirty="0">
              <a:solidFill>
                <a:schemeClr val="tx1"/>
              </a:solidFill>
              <a:latin typeface="Lato"/>
              <a:ea typeface="Lato"/>
              <a:cs typeface="Lato"/>
              <a:sym typeface="Lato"/>
            </a:endParaRPr>
          </a:p>
          <a:p>
            <a:pPr marL="457200" lvl="0" indent="-323850" algn="l" rtl="0">
              <a:lnSpc>
                <a:spcPct val="150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b="1" dirty="0">
                <a:solidFill>
                  <a:schemeClr val="tx1"/>
                </a:solidFill>
                <a:latin typeface="Lato"/>
                <a:ea typeface="Lato"/>
                <a:cs typeface="Lato"/>
                <a:sym typeface="Lato"/>
              </a:rPr>
              <a:t>COUNT(): </a:t>
            </a:r>
            <a:r>
              <a:rPr lang="en" sz="1500" dirty="0">
                <a:solidFill>
                  <a:schemeClr val="tx1"/>
                </a:solidFill>
                <a:latin typeface="Lato"/>
                <a:ea typeface="Lato"/>
                <a:cs typeface="Lato"/>
                <a:sym typeface="Lato"/>
              </a:rPr>
              <a:t>Counts the total number of records specified by the given condition</a:t>
            </a:r>
            <a:endParaRPr sz="1500" dirty="0">
              <a:solidFill>
                <a:schemeClr val="tx1"/>
              </a:solidFill>
              <a:latin typeface="Lato"/>
              <a:ea typeface="Lato"/>
              <a:cs typeface="Lato"/>
              <a:sym typeface="Lato"/>
            </a:endParaRPr>
          </a:p>
          <a:p>
            <a:pPr marL="457200" lvl="0" indent="-323850" algn="l" rtl="0">
              <a:lnSpc>
                <a:spcPct val="150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b="1" dirty="0">
                <a:solidFill>
                  <a:schemeClr val="tx1"/>
                </a:solidFill>
                <a:latin typeface="Lato"/>
                <a:ea typeface="Lato"/>
                <a:cs typeface="Lato"/>
                <a:sym typeface="Lato"/>
              </a:rPr>
              <a:t>SUM(): </a:t>
            </a:r>
            <a:r>
              <a:rPr lang="en" sz="1500" dirty="0">
                <a:solidFill>
                  <a:schemeClr val="tx1"/>
                </a:solidFill>
                <a:latin typeface="Lato"/>
                <a:ea typeface="Lato"/>
                <a:cs typeface="Lato"/>
                <a:sym typeface="Lato"/>
              </a:rPr>
              <a:t>Returns the sum of all the non-NULL values</a:t>
            </a:r>
            <a:endParaRPr sz="1500" dirty="0">
              <a:solidFill>
                <a:schemeClr val="tx1"/>
              </a:solidFill>
              <a:latin typeface="Lato"/>
              <a:ea typeface="Lato"/>
              <a:cs typeface="Lato"/>
              <a:sym typeface="Lato"/>
            </a:endParaRPr>
          </a:p>
          <a:p>
            <a:pPr marL="457200" lvl="0" indent="-323850" algn="l" rtl="0">
              <a:lnSpc>
                <a:spcPct val="150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b="1" dirty="0">
                <a:solidFill>
                  <a:schemeClr val="tx1"/>
                </a:solidFill>
                <a:latin typeface="Lato"/>
                <a:ea typeface="Lato"/>
                <a:cs typeface="Lato"/>
                <a:sym typeface="Lato"/>
              </a:rPr>
              <a:t>AVG(): </a:t>
            </a:r>
            <a:r>
              <a:rPr lang="en" sz="1500" dirty="0">
                <a:solidFill>
                  <a:schemeClr val="tx1"/>
                </a:solidFill>
                <a:latin typeface="Lato"/>
                <a:ea typeface="Lato"/>
                <a:cs typeface="Lato"/>
                <a:sym typeface="Lato"/>
              </a:rPr>
              <a:t>Returns the average of all the non-NULL values</a:t>
            </a:r>
            <a:endParaRPr sz="1500" dirty="0">
              <a:solidFill>
                <a:schemeClr val="tx1"/>
              </a:solidFill>
              <a:latin typeface="Lato"/>
              <a:ea typeface="Lato"/>
              <a:cs typeface="Lato"/>
              <a:sym typeface="Lato"/>
            </a:endParaRPr>
          </a:p>
          <a:p>
            <a:pPr marL="457200" lvl="0" indent="-323850" algn="l" rtl="0">
              <a:lnSpc>
                <a:spcPct val="150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b="1" dirty="0">
                <a:solidFill>
                  <a:schemeClr val="tx1"/>
                </a:solidFill>
                <a:latin typeface="Lato"/>
                <a:ea typeface="Lato"/>
                <a:cs typeface="Lato"/>
                <a:sym typeface="Lato"/>
              </a:rPr>
              <a:t>MIN(): </a:t>
            </a:r>
            <a:r>
              <a:rPr lang="en" sz="1500" dirty="0">
                <a:solidFill>
                  <a:schemeClr val="tx1"/>
                </a:solidFill>
                <a:latin typeface="Lato"/>
                <a:ea typeface="Lato"/>
                <a:cs typeface="Lato"/>
                <a:sym typeface="Lato"/>
              </a:rPr>
              <a:t>Returns the minimum of the specified values (NULL is not </a:t>
            </a:r>
            <a:r>
              <a:rPr lang="en" sz="1500" dirty="0" smtClean="0">
                <a:solidFill>
                  <a:schemeClr val="tx1"/>
                </a:solidFill>
                <a:latin typeface="Lato"/>
                <a:ea typeface="Lato"/>
                <a:cs typeface="Lato"/>
                <a:sym typeface="Lato"/>
              </a:rPr>
              <a:t>included)</a:t>
            </a:r>
            <a:endParaRPr lang="en" sz="1500" dirty="0">
              <a:solidFill>
                <a:schemeClr val="tx1"/>
              </a:solidFill>
              <a:latin typeface="Lato"/>
              <a:ea typeface="Lato"/>
              <a:cs typeface="Lato"/>
              <a:sym typeface="Lato"/>
            </a:endParaRPr>
          </a:p>
          <a:p>
            <a:pPr marL="457200" lvl="0" indent="-323850" algn="l" rtl="0">
              <a:lnSpc>
                <a:spcPct val="150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b="1" dirty="0" smtClean="0">
                <a:solidFill>
                  <a:schemeClr val="tx1"/>
                </a:solidFill>
                <a:latin typeface="Lato"/>
                <a:ea typeface="Lato"/>
                <a:cs typeface="Lato"/>
                <a:sym typeface="Lato"/>
              </a:rPr>
              <a:t>MAX</a:t>
            </a:r>
            <a:r>
              <a:rPr lang="en" sz="1500" b="1" dirty="0">
                <a:solidFill>
                  <a:schemeClr val="tx1"/>
                </a:solidFill>
                <a:latin typeface="Lato"/>
                <a:ea typeface="Lato"/>
                <a:cs typeface="Lato"/>
                <a:sym typeface="Lato"/>
              </a:rPr>
              <a:t>(): </a:t>
            </a:r>
            <a:r>
              <a:rPr lang="en" sz="1500" dirty="0">
                <a:solidFill>
                  <a:schemeClr val="tx1"/>
                </a:solidFill>
                <a:latin typeface="Lato"/>
                <a:ea typeface="Lato"/>
                <a:cs typeface="Lato"/>
                <a:sym typeface="Lato"/>
              </a:rPr>
              <a:t>Returns the maximum of the specified values (NULL is not included)</a:t>
            </a:r>
            <a:endParaRPr sz="1500" dirty="0">
              <a:solidFill>
                <a:schemeClr val="tx1"/>
              </a:solidFill>
              <a:latin typeface="Lato"/>
              <a:ea typeface="Lato"/>
              <a:cs typeface="Lato"/>
              <a:sym typeface="Lato"/>
            </a:endParaRPr>
          </a:p>
          <a:p>
            <a:pPr marL="0" lvl="0" indent="0" algn="l" rtl="0">
              <a:lnSpc>
                <a:spcPct val="150000"/>
              </a:lnSpc>
              <a:spcBef>
                <a:spcPts val="0"/>
              </a:spcBef>
              <a:spcAft>
                <a:spcPts val="0"/>
              </a:spcAft>
              <a:buNone/>
            </a:pPr>
            <a:endParaRPr sz="1500" dirty="0">
              <a:solidFill>
                <a:schemeClr val="tx1"/>
              </a:solidFill>
              <a:latin typeface="Lato"/>
              <a:ea typeface="Lato"/>
              <a:cs typeface="Lato"/>
              <a:sym typeface="Lato"/>
            </a:endParaRPr>
          </a:p>
          <a:p>
            <a:pPr marL="0" lvl="0" indent="0" algn="l" rtl="0">
              <a:lnSpc>
                <a:spcPct val="150000"/>
              </a:lnSpc>
              <a:spcBef>
                <a:spcPts val="0"/>
              </a:spcBef>
              <a:spcAft>
                <a:spcPts val="0"/>
              </a:spcAft>
              <a:buClr>
                <a:schemeClr val="hlink"/>
              </a:buClr>
              <a:buSzPts val="1100"/>
              <a:buFont typeface="Arial"/>
              <a:buNone/>
            </a:pPr>
            <a:r>
              <a:rPr lang="en" sz="1500" b="1" dirty="0">
                <a:solidFill>
                  <a:schemeClr val="tx1"/>
                </a:solidFill>
                <a:latin typeface="Lato"/>
                <a:ea typeface="Lato"/>
                <a:cs typeface="Lato"/>
                <a:sym typeface="Lato"/>
              </a:rPr>
              <a:t>Common string functions:</a:t>
            </a:r>
            <a:r>
              <a:rPr lang="en" sz="1500" dirty="0">
                <a:solidFill>
                  <a:schemeClr val="tx1"/>
                </a:solidFill>
                <a:latin typeface="Lato"/>
                <a:ea typeface="Lato"/>
                <a:cs typeface="Lato"/>
                <a:sym typeface="Lato"/>
              </a:rPr>
              <a:t> LOWER, UPPER, SUBSTRING, SUBSTRING_INDEX, LENGTH.</a:t>
            </a:r>
            <a:endParaRPr sz="1500" dirty="0">
              <a:solidFill>
                <a:schemeClr val="tx1"/>
              </a:solidFill>
              <a:latin typeface="Lato"/>
              <a:ea typeface="Lato"/>
              <a:cs typeface="Lato"/>
              <a:sym typeface="Lato"/>
            </a:endParaRPr>
          </a:p>
          <a:p>
            <a:pPr marL="0" lvl="0" indent="0" algn="l" rtl="0">
              <a:lnSpc>
                <a:spcPct val="150000"/>
              </a:lnSpc>
              <a:spcBef>
                <a:spcPts val="0"/>
              </a:spcBef>
              <a:spcAft>
                <a:spcPts val="0"/>
              </a:spcAft>
              <a:buNone/>
            </a:pPr>
            <a:r>
              <a:rPr lang="en" sz="1500" b="1" dirty="0">
                <a:solidFill>
                  <a:schemeClr val="tx1"/>
                </a:solidFill>
                <a:latin typeface="Lato"/>
                <a:ea typeface="Lato"/>
                <a:cs typeface="Lato"/>
                <a:sym typeface="Lato"/>
              </a:rPr>
              <a:t>Common date-time functions: </a:t>
            </a:r>
            <a:r>
              <a:rPr lang="en" sz="1500" dirty="0">
                <a:solidFill>
                  <a:schemeClr val="tx1"/>
                </a:solidFill>
                <a:latin typeface="Lato"/>
                <a:ea typeface="Lato"/>
                <a:cs typeface="Lato"/>
                <a:sym typeface="Lato"/>
              </a:rPr>
              <a:t>CURTIME, MONTH, YEAR, DAYNAME.</a:t>
            </a: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None/>
            </a:pPr>
            <a:endParaRPr sz="1500" dirty="0">
              <a:solidFill>
                <a:schemeClr val="tx1"/>
              </a:solidFill>
              <a:latin typeface="Lato"/>
              <a:ea typeface="Lato"/>
              <a:cs typeface="Lato"/>
              <a:sym typeface="Lato"/>
            </a:endParaRPr>
          </a:p>
        </p:txBody>
      </p:sp>
      <p:sp>
        <p:nvSpPr>
          <p:cNvPr id="1231" name="Google Shape;1231;p140"/>
          <p:cNvSpPr txBox="1"/>
          <p:nvPr/>
        </p:nvSpPr>
        <p:spPr>
          <a:xfrm>
            <a:off x="1234875" y="255615"/>
            <a:ext cx="63567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dirty="0">
                <a:solidFill>
                  <a:schemeClr val="tx1"/>
                </a:solidFill>
                <a:latin typeface="Lato"/>
                <a:ea typeface="Lato"/>
                <a:cs typeface="Lato"/>
                <a:sym typeface="Lato"/>
              </a:rPr>
              <a:t>Aggregation, Grouping and Inbuilt functions</a:t>
            </a:r>
            <a:endParaRPr sz="2000" b="1" dirty="0">
              <a:solidFill>
                <a:schemeClr val="tx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0" name="Google Shape;1040;p114"/>
          <p:cNvSpPr txBox="1"/>
          <p:nvPr/>
        </p:nvSpPr>
        <p:spPr>
          <a:xfrm>
            <a:off x="1608875" y="174400"/>
            <a:ext cx="5509200" cy="507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100" b="1" dirty="0">
                <a:solidFill>
                  <a:schemeClr val="tx1"/>
                </a:solidFill>
                <a:latin typeface="Lato"/>
                <a:ea typeface="Lato"/>
                <a:cs typeface="Lato"/>
                <a:sym typeface="Lato"/>
              </a:rPr>
              <a:t>Flow of Data in an Organisation</a:t>
            </a:r>
            <a:endParaRPr sz="2100" b="1" dirty="0">
              <a:solidFill>
                <a:schemeClr val="tx1"/>
              </a:solidFill>
              <a:latin typeface="Lato"/>
              <a:ea typeface="Lato"/>
              <a:cs typeface="Lato"/>
              <a:sym typeface="Lato"/>
            </a:endParaRPr>
          </a:p>
        </p:txBody>
      </p:sp>
      <p:sp>
        <p:nvSpPr>
          <p:cNvPr id="1041" name="Google Shape;1041;p114"/>
          <p:cNvSpPr txBox="1"/>
          <p:nvPr/>
        </p:nvSpPr>
        <p:spPr>
          <a:xfrm>
            <a:off x="418775" y="667000"/>
            <a:ext cx="8193000" cy="71555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500">
              <a:solidFill>
                <a:schemeClr val="tx1"/>
              </a:solidFill>
              <a:latin typeface="Lato"/>
              <a:ea typeface="Lato"/>
              <a:cs typeface="Lato"/>
              <a:sym typeface="Lato"/>
            </a:endParaRPr>
          </a:p>
          <a:p>
            <a:pPr marL="457200" lvl="0" indent="0" algn="l" rtl="0">
              <a:lnSpc>
                <a:spcPct val="115000"/>
              </a:lnSpc>
              <a:spcBef>
                <a:spcPts val="0"/>
              </a:spcBef>
              <a:spcAft>
                <a:spcPts val="0"/>
              </a:spcAft>
              <a:buNone/>
            </a:pPr>
            <a:endParaRPr sz="1500">
              <a:solidFill>
                <a:schemeClr val="tx1"/>
              </a:solidFill>
              <a:latin typeface="Lato"/>
              <a:ea typeface="Lato"/>
              <a:cs typeface="Lato"/>
              <a:sym typeface="Lato"/>
            </a:endParaRPr>
          </a:p>
        </p:txBody>
      </p:sp>
      <p:pic>
        <p:nvPicPr>
          <p:cNvPr id="1042" name="Google Shape;1042;p114"/>
          <p:cNvPicPr preferRelativeResize="0"/>
          <p:nvPr/>
        </p:nvPicPr>
        <p:blipFill>
          <a:blip r:embed="rId3">
            <a:alphaModFix/>
          </a:blip>
          <a:stretch>
            <a:fillRect/>
          </a:stretch>
        </p:blipFill>
        <p:spPr>
          <a:xfrm>
            <a:off x="418775" y="920550"/>
            <a:ext cx="8246800" cy="2852525"/>
          </a:xfrm>
          <a:prstGeom prst="rect">
            <a:avLst/>
          </a:prstGeom>
          <a:ln w="88900" cap="sq" cmpd="thickThin">
            <a:solidFill>
              <a:schemeClr val="accent1"/>
            </a:solidFill>
            <a:prstDash val="solid"/>
            <a:miter lim="800000"/>
          </a:ln>
          <a:effectLst>
            <a:innerShdw blurRad="76200">
              <a:srgbClr val="000000"/>
            </a:innerShdw>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36"/>
        <p:cNvGrpSpPr/>
        <p:nvPr/>
      </p:nvGrpSpPr>
      <p:grpSpPr>
        <a:xfrm>
          <a:off x="0" y="0"/>
          <a:ext cx="0" cy="0"/>
          <a:chOff x="0" y="0"/>
          <a:chExt cx="0" cy="0"/>
        </a:xfrm>
      </p:grpSpPr>
      <p:sp>
        <p:nvSpPr>
          <p:cNvPr id="1237" name="Google Shape;1237;p141"/>
          <p:cNvSpPr txBox="1"/>
          <p:nvPr/>
        </p:nvSpPr>
        <p:spPr>
          <a:xfrm>
            <a:off x="475500" y="847950"/>
            <a:ext cx="8193000" cy="151192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dirty="0">
                <a:solidFill>
                  <a:schemeClr val="tx1"/>
                </a:solidFill>
                <a:latin typeface="Lato"/>
                <a:ea typeface="Lato"/>
                <a:cs typeface="Lato"/>
                <a:sym typeface="Lato"/>
              </a:rPr>
              <a:t>A regular expression is a </a:t>
            </a:r>
            <a:r>
              <a:rPr lang="en" sz="1500" u="sng" dirty="0">
                <a:solidFill>
                  <a:schemeClr val="tx1"/>
                </a:solidFill>
                <a:latin typeface="Lato"/>
                <a:ea typeface="Lato"/>
                <a:cs typeface="Lato"/>
                <a:sym typeface="Lato"/>
              </a:rPr>
              <a:t>pattern matching operation </a:t>
            </a:r>
            <a:r>
              <a:rPr lang="en" sz="1500" dirty="0">
                <a:solidFill>
                  <a:schemeClr val="tx1"/>
                </a:solidFill>
                <a:latin typeface="Lato"/>
                <a:ea typeface="Lato"/>
                <a:cs typeface="Lato"/>
                <a:sym typeface="Lato"/>
              </a:rPr>
              <a:t>available in MySQL with the help of REGEXP operator. It is case-insensitive and provides powerful and flexible pattern match capabilities. It also supports a number of metacharacters giving more control while performing pattern matching.</a:t>
            </a: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None/>
            </a:pPr>
            <a:endParaRPr sz="1500" dirty="0">
              <a:solidFill>
                <a:schemeClr val="tx1"/>
              </a:solidFill>
              <a:latin typeface="Lato"/>
              <a:ea typeface="Lato"/>
              <a:cs typeface="Lato"/>
              <a:sym typeface="Lato"/>
            </a:endParaRPr>
          </a:p>
        </p:txBody>
      </p:sp>
      <p:sp>
        <p:nvSpPr>
          <p:cNvPr id="1238" name="Google Shape;1238;p141"/>
          <p:cNvSpPr txBox="1"/>
          <p:nvPr/>
        </p:nvSpPr>
        <p:spPr>
          <a:xfrm>
            <a:off x="1256350" y="220500"/>
            <a:ext cx="63567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dirty="0">
                <a:solidFill>
                  <a:schemeClr val="tx1"/>
                </a:solidFill>
                <a:latin typeface="Lato"/>
                <a:ea typeface="Lato"/>
                <a:cs typeface="Lato"/>
                <a:sym typeface="Lato"/>
              </a:rPr>
              <a:t>Regular Expressions</a:t>
            </a:r>
            <a:endParaRPr sz="2000" b="1" dirty="0">
              <a:solidFill>
                <a:schemeClr val="tx1"/>
              </a:solidFill>
              <a:latin typeface="Lato"/>
              <a:ea typeface="Lato"/>
              <a:cs typeface="Lato"/>
              <a:sym typeface="Lato"/>
            </a:endParaRPr>
          </a:p>
        </p:txBody>
      </p:sp>
      <p:sp>
        <p:nvSpPr>
          <p:cNvPr id="1239" name="Google Shape;1239;p141"/>
          <p:cNvSpPr txBox="1"/>
          <p:nvPr/>
        </p:nvSpPr>
        <p:spPr>
          <a:xfrm>
            <a:off x="2732650" y="2325450"/>
            <a:ext cx="34041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dirty="0">
                <a:solidFill>
                  <a:schemeClr val="tx1"/>
                </a:solidFill>
                <a:latin typeface="Lato"/>
                <a:ea typeface="Lato"/>
                <a:cs typeface="Lato"/>
                <a:sym typeface="Lato"/>
              </a:rPr>
              <a:t>Nested query</a:t>
            </a:r>
            <a:endParaRPr sz="2000" b="1" dirty="0">
              <a:solidFill>
                <a:schemeClr val="tx1"/>
              </a:solidFill>
              <a:latin typeface="Lato"/>
              <a:ea typeface="Lato"/>
              <a:cs typeface="Lato"/>
              <a:sym typeface="Lato"/>
            </a:endParaRPr>
          </a:p>
        </p:txBody>
      </p:sp>
      <p:sp>
        <p:nvSpPr>
          <p:cNvPr id="1240" name="Google Shape;1240;p141"/>
          <p:cNvSpPr txBox="1"/>
          <p:nvPr/>
        </p:nvSpPr>
        <p:spPr>
          <a:xfrm>
            <a:off x="622800" y="2952900"/>
            <a:ext cx="80457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tx1"/>
                </a:solidFill>
                <a:latin typeface="Lato"/>
                <a:ea typeface="Lato"/>
                <a:cs typeface="Lato"/>
                <a:sym typeface="Lato"/>
              </a:rPr>
              <a:t>A nested query is a query within another query. The inner query is known as the subquery; it performs an operation, the output of which is used by the main query to perform additional operations.</a:t>
            </a:r>
            <a:endParaRPr sz="1500" dirty="0">
              <a:solidFill>
                <a:schemeClr val="tx1"/>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sp>
        <p:nvSpPr>
          <p:cNvPr id="1246" name="Google Shape;1246;p142"/>
          <p:cNvSpPr txBox="1"/>
          <p:nvPr/>
        </p:nvSpPr>
        <p:spPr>
          <a:xfrm>
            <a:off x="475500" y="746500"/>
            <a:ext cx="8193000" cy="3370123"/>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SzPts val="1500"/>
              <a:buFont typeface="Lato"/>
              <a:buChar char="●"/>
            </a:pPr>
            <a:r>
              <a:rPr lang="en" sz="1500" dirty="0">
                <a:solidFill>
                  <a:schemeClr val="tx1"/>
                </a:solidFill>
                <a:latin typeface="Lato"/>
                <a:ea typeface="Lato"/>
                <a:cs typeface="Lato"/>
                <a:sym typeface="Lato"/>
              </a:rPr>
              <a:t>A view is a virtual table created as a result of operations on a single table or multiple tables. </a:t>
            </a:r>
            <a:endParaRPr sz="1500" dirty="0">
              <a:solidFill>
                <a:schemeClr val="tx1"/>
              </a:solidFill>
              <a:latin typeface="Lato"/>
              <a:ea typeface="Lato"/>
              <a:cs typeface="Lato"/>
              <a:sym typeface="Lato"/>
            </a:endParaRPr>
          </a:p>
          <a:p>
            <a:pPr marL="457200" lvl="0" indent="0" algn="l" rtl="0">
              <a:lnSpc>
                <a:spcPct val="115000"/>
              </a:lnSpc>
              <a:spcBef>
                <a:spcPts val="0"/>
              </a:spcBef>
              <a:spcAft>
                <a:spcPts val="0"/>
              </a:spcAft>
              <a:buNone/>
            </a:pPr>
            <a:endParaRPr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SzPts val="1500"/>
              <a:buFont typeface="Lato"/>
              <a:buChar char="●"/>
            </a:pPr>
            <a:r>
              <a:rPr lang="en" sz="1500" dirty="0">
                <a:solidFill>
                  <a:schemeClr val="tx1"/>
                </a:solidFill>
                <a:latin typeface="Lato"/>
                <a:ea typeface="Lato"/>
                <a:cs typeface="Lato"/>
                <a:sym typeface="Lato"/>
              </a:rPr>
              <a:t>A view can be treated like any other table and can be further updated or deleted.</a:t>
            </a:r>
            <a:endParaRPr sz="1500" dirty="0">
              <a:solidFill>
                <a:schemeClr val="tx1"/>
              </a:solidFill>
              <a:latin typeface="Lato"/>
              <a:ea typeface="Lato"/>
              <a:cs typeface="Lato"/>
              <a:sym typeface="Lato"/>
            </a:endParaRPr>
          </a:p>
          <a:p>
            <a:pPr marL="457200" lvl="0" indent="0" algn="l" rtl="0">
              <a:lnSpc>
                <a:spcPct val="115000"/>
              </a:lnSpc>
              <a:spcBef>
                <a:spcPts val="0"/>
              </a:spcBef>
              <a:spcAft>
                <a:spcPts val="0"/>
              </a:spcAft>
              <a:buNone/>
            </a:pPr>
            <a:endParaRPr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SzPts val="1500"/>
              <a:buFont typeface="Lato"/>
              <a:buChar char="●"/>
            </a:pPr>
            <a:r>
              <a:rPr lang="en" sz="1500" dirty="0">
                <a:solidFill>
                  <a:schemeClr val="tx1"/>
                </a:solidFill>
                <a:latin typeface="Lato"/>
                <a:ea typeface="Lato"/>
                <a:cs typeface="Lato"/>
                <a:sym typeface="Lato"/>
              </a:rPr>
              <a:t>When you create a view, there is no separate storage layer for storing this table. One major advantage of creating a view is data security.</a:t>
            </a:r>
            <a:endParaRPr sz="1500" dirty="0">
              <a:solidFill>
                <a:schemeClr val="tx1"/>
              </a:solidFill>
              <a:latin typeface="Lato"/>
              <a:ea typeface="Lato"/>
              <a:cs typeface="Lato"/>
              <a:sym typeface="Lato"/>
            </a:endParaRPr>
          </a:p>
          <a:p>
            <a:pPr marL="457200" lvl="0" indent="0" algn="l" rtl="0">
              <a:lnSpc>
                <a:spcPct val="115000"/>
              </a:lnSpc>
              <a:spcBef>
                <a:spcPts val="0"/>
              </a:spcBef>
              <a:spcAft>
                <a:spcPts val="0"/>
              </a:spcAft>
              <a:buNone/>
            </a:pPr>
            <a:endParaRPr sz="1500" dirty="0">
              <a:solidFill>
                <a:schemeClr val="tx1"/>
              </a:solidFill>
              <a:latin typeface="Lato"/>
              <a:ea typeface="Lato"/>
              <a:cs typeface="Lato"/>
              <a:sym typeface="Lato"/>
            </a:endParaRPr>
          </a:p>
          <a:p>
            <a:pPr marL="457200" lvl="0" indent="0" algn="l" rtl="0">
              <a:lnSpc>
                <a:spcPct val="115000"/>
              </a:lnSpc>
              <a:spcBef>
                <a:spcPts val="0"/>
              </a:spcBef>
              <a:spcAft>
                <a:spcPts val="0"/>
              </a:spcAft>
              <a:buNone/>
            </a:pPr>
            <a:r>
              <a:rPr lang="en" sz="1500" dirty="0">
                <a:solidFill>
                  <a:schemeClr val="tx1"/>
                </a:solidFill>
                <a:latin typeface="Lato"/>
                <a:ea typeface="Lato"/>
                <a:cs typeface="Lato"/>
                <a:sym typeface="Lato"/>
              </a:rPr>
              <a:t>Eg:  Suppose you have confidential data and you need to make specific columns available to a user who is denied access to the rest of the data. In such cases, views can be used to extract the specific data, which is then shared with the user while keeping the main table hidden. As a result, the end-user can only see the view.</a:t>
            </a: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None/>
            </a:pPr>
            <a:endParaRPr sz="1500" dirty="0">
              <a:solidFill>
                <a:schemeClr val="tx1"/>
              </a:solidFill>
              <a:latin typeface="Lato"/>
              <a:ea typeface="Lato"/>
              <a:cs typeface="Lato"/>
              <a:sym typeface="Lato"/>
            </a:endParaRPr>
          </a:p>
        </p:txBody>
      </p:sp>
      <p:sp>
        <p:nvSpPr>
          <p:cNvPr id="1247" name="Google Shape;1247;p142"/>
          <p:cNvSpPr txBox="1"/>
          <p:nvPr/>
        </p:nvSpPr>
        <p:spPr>
          <a:xfrm>
            <a:off x="1234875" y="178725"/>
            <a:ext cx="63567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dirty="0">
                <a:solidFill>
                  <a:schemeClr val="tx1"/>
                </a:solidFill>
                <a:latin typeface="Lato"/>
                <a:ea typeface="Lato"/>
                <a:cs typeface="Lato"/>
                <a:sym typeface="Lato"/>
              </a:rPr>
              <a:t>Views</a:t>
            </a:r>
            <a:endParaRPr sz="2000" b="1" dirty="0">
              <a:solidFill>
                <a:schemeClr val="tx1"/>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sp>
        <p:nvSpPr>
          <p:cNvPr id="1253" name="Google Shape;1253;p143"/>
          <p:cNvSpPr txBox="1"/>
          <p:nvPr/>
        </p:nvSpPr>
        <p:spPr>
          <a:xfrm>
            <a:off x="475500" y="983489"/>
            <a:ext cx="8193000" cy="98100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dirty="0">
                <a:solidFill>
                  <a:schemeClr val="tx1"/>
                </a:solidFill>
                <a:latin typeface="Lato"/>
                <a:ea typeface="Lato"/>
                <a:cs typeface="Lato"/>
                <a:sym typeface="Lato"/>
              </a:rPr>
              <a:t>The ‘Join’ keyword is used to join two or more tables by matching the columns of one table to the columns of another table. </a:t>
            </a: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None/>
            </a:pPr>
            <a:endParaRPr sz="1500" dirty="0">
              <a:solidFill>
                <a:schemeClr val="tx1"/>
              </a:solidFill>
              <a:latin typeface="Lato"/>
              <a:ea typeface="Lato"/>
              <a:cs typeface="Lato"/>
              <a:sym typeface="Lato"/>
            </a:endParaRPr>
          </a:p>
        </p:txBody>
      </p:sp>
      <p:sp>
        <p:nvSpPr>
          <p:cNvPr id="1254" name="Google Shape;1254;p143"/>
          <p:cNvSpPr txBox="1"/>
          <p:nvPr/>
        </p:nvSpPr>
        <p:spPr>
          <a:xfrm>
            <a:off x="1234875" y="178725"/>
            <a:ext cx="63567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tx1"/>
                </a:solidFill>
                <a:latin typeface="Lato"/>
                <a:ea typeface="Lato"/>
                <a:cs typeface="Lato"/>
                <a:sym typeface="Lato"/>
              </a:rPr>
              <a:t>SQL Joins</a:t>
            </a:r>
            <a:endParaRPr sz="2000" b="1">
              <a:solidFill>
                <a:schemeClr val="tx1"/>
              </a:solidFill>
              <a:latin typeface="Lato"/>
              <a:ea typeface="Lato"/>
              <a:cs typeface="Lato"/>
              <a:sym typeface="Lato"/>
            </a:endParaRPr>
          </a:p>
        </p:txBody>
      </p:sp>
      <p:pic>
        <p:nvPicPr>
          <p:cNvPr id="1255" name="Google Shape;1255;p143"/>
          <p:cNvPicPr preferRelativeResize="0"/>
          <p:nvPr/>
        </p:nvPicPr>
        <p:blipFill>
          <a:blip r:embed="rId3">
            <a:alphaModFix/>
          </a:blip>
          <a:stretch>
            <a:fillRect/>
          </a:stretch>
        </p:blipFill>
        <p:spPr>
          <a:xfrm>
            <a:off x="1078393" y="2276662"/>
            <a:ext cx="7124374" cy="1961775"/>
          </a:xfrm>
          <a:prstGeom prst="rect">
            <a:avLst/>
          </a:prstGeom>
          <a:ln w="88900" cap="sq" cmpd="thickThin">
            <a:solidFill>
              <a:schemeClr val="accent1"/>
            </a:solidFill>
            <a:prstDash val="solid"/>
            <a:miter lim="800000"/>
          </a:ln>
          <a:effectLst>
            <a:innerShdw blurRad="76200">
              <a:srgbClr val="000000"/>
            </a:innerShdw>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p144"/>
          <p:cNvSpPr txBox="1"/>
          <p:nvPr/>
        </p:nvSpPr>
        <p:spPr>
          <a:xfrm>
            <a:off x="490740" y="748235"/>
            <a:ext cx="8193000" cy="4132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b="1" dirty="0">
                <a:solidFill>
                  <a:schemeClr val="tx1"/>
                </a:solidFill>
                <a:latin typeface="Lato"/>
                <a:ea typeface="Lato"/>
                <a:cs typeface="Lato"/>
                <a:sym typeface="Lato"/>
              </a:rPr>
              <a:t>Inner Join:</a:t>
            </a:r>
            <a:r>
              <a:rPr lang="en" sz="1500" dirty="0">
                <a:solidFill>
                  <a:schemeClr val="tx1"/>
                </a:solidFill>
                <a:latin typeface="Lato"/>
                <a:ea typeface="Lato"/>
                <a:cs typeface="Lato"/>
                <a:sym typeface="Lato"/>
              </a:rPr>
              <a:t> Combines the rows of two tables that have a matching value or satisfy a given condition.</a:t>
            </a: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Clr>
                <a:schemeClr val="hlink"/>
              </a:buClr>
              <a:buSzPts val="1100"/>
              <a:buFont typeface="Arial"/>
              <a:buNone/>
            </a:pP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None/>
            </a:pPr>
            <a:r>
              <a:rPr lang="en" sz="1500" b="1" dirty="0">
                <a:solidFill>
                  <a:schemeClr val="tx1"/>
                </a:solidFill>
                <a:latin typeface="Lato"/>
                <a:ea typeface="Lato"/>
                <a:cs typeface="Lato"/>
                <a:sym typeface="Lato"/>
              </a:rPr>
              <a:t>Outer Join: </a:t>
            </a:r>
            <a:r>
              <a:rPr lang="en" sz="1500" dirty="0">
                <a:solidFill>
                  <a:schemeClr val="tx1"/>
                </a:solidFill>
                <a:latin typeface="Lato"/>
                <a:ea typeface="Lato"/>
                <a:cs typeface="Lato"/>
                <a:sym typeface="Lato"/>
              </a:rPr>
              <a:t>Combines all the rows of two tables regardless of whether matching values exist. In case the value in one column does not have any corresponding matching value in another table, the records will be returned in the table with NULL values.</a:t>
            </a: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Clr>
                <a:schemeClr val="hlink"/>
              </a:buClr>
              <a:buSzPts val="1100"/>
              <a:buFont typeface="Arial"/>
              <a:buNone/>
            </a:pP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None/>
            </a:pPr>
            <a:r>
              <a:rPr lang="en" sz="1500" b="1" dirty="0">
                <a:solidFill>
                  <a:schemeClr val="tx1"/>
                </a:solidFill>
                <a:latin typeface="Lato"/>
                <a:ea typeface="Lato"/>
                <a:cs typeface="Lato"/>
                <a:sym typeface="Lato"/>
              </a:rPr>
              <a:t>Left Join:</a:t>
            </a:r>
            <a:r>
              <a:rPr lang="en" sz="1500" dirty="0">
                <a:solidFill>
                  <a:schemeClr val="tx1"/>
                </a:solidFill>
                <a:latin typeface="Lato"/>
                <a:ea typeface="Lato"/>
                <a:cs typeface="Lato"/>
                <a:sym typeface="Lato"/>
              </a:rPr>
              <a:t> Preserves the rows of the Left table, while attaching the rows of the Right table whose values in the matching column exist in the corresponding column of the Left table.</a:t>
            </a: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Clr>
                <a:schemeClr val="hlink"/>
              </a:buClr>
              <a:buSzPts val="1100"/>
              <a:buFont typeface="Arial"/>
              <a:buNone/>
            </a:pP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None/>
            </a:pPr>
            <a:r>
              <a:rPr lang="en" sz="1500" b="1" dirty="0">
                <a:solidFill>
                  <a:schemeClr val="tx1"/>
                </a:solidFill>
                <a:latin typeface="Lato"/>
                <a:ea typeface="Lato"/>
                <a:cs typeface="Lato"/>
                <a:sym typeface="Lato"/>
              </a:rPr>
              <a:t>Right Join:</a:t>
            </a:r>
            <a:r>
              <a:rPr lang="en" sz="1500" dirty="0">
                <a:solidFill>
                  <a:schemeClr val="tx1"/>
                </a:solidFill>
                <a:latin typeface="Lato"/>
                <a:ea typeface="Lato"/>
                <a:cs typeface="Lato"/>
                <a:sym typeface="Lato"/>
              </a:rPr>
              <a:t> Preserves the rows of the Right table, while attaching the rows of the Left table whose values in the matching column exist in the corresponding column of the Right table.</a:t>
            </a: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Clr>
                <a:schemeClr val="hlink"/>
              </a:buClr>
              <a:buSzPts val="1100"/>
              <a:buFont typeface="Arial"/>
              <a:buNone/>
            </a:pP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None/>
            </a:pPr>
            <a:r>
              <a:rPr lang="en" sz="1500" b="1" dirty="0">
                <a:solidFill>
                  <a:schemeClr val="tx1"/>
                </a:solidFill>
                <a:latin typeface="Lato"/>
                <a:ea typeface="Lato"/>
                <a:cs typeface="Lato"/>
                <a:sym typeface="Lato"/>
              </a:rPr>
              <a:t>Cross Join: </a:t>
            </a:r>
            <a:r>
              <a:rPr lang="en" sz="1500" dirty="0">
                <a:solidFill>
                  <a:schemeClr val="tx1"/>
                </a:solidFill>
                <a:latin typeface="Lato"/>
                <a:ea typeface="Lato"/>
                <a:cs typeface="Lato"/>
                <a:sym typeface="Lato"/>
              </a:rPr>
              <a:t>Returns all the possible combinations of joining the rows of one table with those of the other table along the matching column.</a:t>
            </a:r>
            <a:endParaRPr sz="1500" dirty="0">
              <a:solidFill>
                <a:schemeClr val="tx1"/>
              </a:solidFill>
              <a:latin typeface="Lato"/>
              <a:ea typeface="Lato"/>
              <a:cs typeface="Lato"/>
              <a:sym typeface="Lato"/>
            </a:endParaRPr>
          </a:p>
        </p:txBody>
      </p:sp>
      <p:sp>
        <p:nvSpPr>
          <p:cNvPr id="3" name="Google Shape;1254;p143"/>
          <p:cNvSpPr txBox="1"/>
          <p:nvPr/>
        </p:nvSpPr>
        <p:spPr>
          <a:xfrm>
            <a:off x="1234875" y="178725"/>
            <a:ext cx="63567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tx1"/>
                </a:solidFill>
                <a:latin typeface="Lato"/>
                <a:ea typeface="Lato"/>
                <a:cs typeface="Lato"/>
                <a:sym typeface="Lato"/>
              </a:rPr>
              <a:t>SQL Joins</a:t>
            </a:r>
            <a:endParaRPr sz="2000" b="1">
              <a:solidFill>
                <a:schemeClr val="tx1"/>
              </a:solidFill>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145"/>
          <p:cNvSpPr txBox="1"/>
          <p:nvPr/>
        </p:nvSpPr>
        <p:spPr>
          <a:xfrm>
            <a:off x="475500" y="799865"/>
            <a:ext cx="8193000" cy="98100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dirty="0">
                <a:solidFill>
                  <a:schemeClr val="tx1"/>
                </a:solidFill>
                <a:latin typeface="Lato"/>
                <a:ea typeface="Lato"/>
                <a:cs typeface="Lato"/>
                <a:sym typeface="Lato"/>
              </a:rPr>
              <a:t>The ‘Join’ keyword is used to join two or more tables by matching the columns of one table to the columns of another table. </a:t>
            </a: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None/>
            </a:pPr>
            <a:endParaRPr sz="1500" dirty="0">
              <a:solidFill>
                <a:schemeClr val="tx1"/>
              </a:solidFill>
              <a:latin typeface="Lato"/>
              <a:ea typeface="Lato"/>
              <a:cs typeface="Lato"/>
              <a:sym typeface="Lato"/>
            </a:endParaRPr>
          </a:p>
        </p:txBody>
      </p:sp>
      <p:sp>
        <p:nvSpPr>
          <p:cNvPr id="1268" name="Google Shape;1268;p145"/>
          <p:cNvSpPr txBox="1"/>
          <p:nvPr/>
        </p:nvSpPr>
        <p:spPr>
          <a:xfrm>
            <a:off x="1234875" y="178725"/>
            <a:ext cx="63567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tx1"/>
                </a:solidFill>
                <a:latin typeface="Lato"/>
                <a:ea typeface="Lato"/>
                <a:cs typeface="Lato"/>
                <a:sym typeface="Lato"/>
              </a:rPr>
              <a:t>SQL-based Set Operations</a:t>
            </a:r>
            <a:endParaRPr sz="2000" b="1">
              <a:solidFill>
                <a:schemeClr val="tx1"/>
              </a:solidFill>
              <a:latin typeface="Lato"/>
              <a:ea typeface="Lato"/>
              <a:cs typeface="Lato"/>
              <a:sym typeface="Lato"/>
            </a:endParaRPr>
          </a:p>
        </p:txBody>
      </p:sp>
      <p:pic>
        <p:nvPicPr>
          <p:cNvPr id="1269" name="Google Shape;1269;p145"/>
          <p:cNvPicPr preferRelativeResize="0"/>
          <p:nvPr/>
        </p:nvPicPr>
        <p:blipFill>
          <a:blip r:embed="rId3">
            <a:alphaModFix/>
          </a:blip>
          <a:stretch>
            <a:fillRect/>
          </a:stretch>
        </p:blipFill>
        <p:spPr>
          <a:xfrm>
            <a:off x="1956375" y="1582155"/>
            <a:ext cx="4722650" cy="3353000"/>
          </a:xfrm>
          <a:prstGeom prst="rect">
            <a:avLst/>
          </a:prstGeom>
          <a:ln w="88900" cap="sq" cmpd="thickThin">
            <a:solidFill>
              <a:schemeClr val="accent1"/>
            </a:solidFill>
            <a:prstDash val="solid"/>
            <a:miter lim="800000"/>
          </a:ln>
          <a:effectLst>
            <a:innerShdw blurRad="76200">
              <a:srgbClr val="000000"/>
            </a:innerShdw>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sp>
        <p:nvSpPr>
          <p:cNvPr id="1275" name="Google Shape;1275;p146"/>
          <p:cNvSpPr txBox="1"/>
          <p:nvPr/>
        </p:nvSpPr>
        <p:spPr>
          <a:xfrm>
            <a:off x="3103325" y="1771800"/>
            <a:ext cx="2641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dirty="0">
                <a:solidFill>
                  <a:schemeClr val="tx1"/>
                </a:solidFill>
                <a:latin typeface="Lato"/>
                <a:ea typeface="Lato"/>
                <a:cs typeface="Lato"/>
                <a:sym typeface="Lato"/>
              </a:rPr>
              <a:t>Any Queries?</a:t>
            </a:r>
            <a:endParaRPr sz="2000" b="1" dirty="0">
              <a:solidFill>
                <a:schemeClr val="tx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sp>
        <p:nvSpPr>
          <p:cNvPr id="1048" name="Google Shape;1048;p115"/>
          <p:cNvSpPr txBox="1"/>
          <p:nvPr/>
        </p:nvSpPr>
        <p:spPr>
          <a:xfrm>
            <a:off x="213360" y="1004715"/>
            <a:ext cx="8663940" cy="2803814"/>
          </a:xfrm>
          <a:prstGeom prst="rect">
            <a:avLst/>
          </a:prstGeom>
          <a:noFill/>
          <a:ln>
            <a:noFill/>
          </a:ln>
        </p:spPr>
        <p:txBody>
          <a:bodyPr spcFirstLastPara="1" wrap="square" lIns="91425" tIns="91425" rIns="91425" bIns="91425" anchor="t" anchorCtr="0">
            <a:spAutoFit/>
          </a:bodyPr>
          <a:lstStyle/>
          <a:p>
            <a:pPr marL="419100" lvl="0" indent="-2857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dirty="0">
                <a:solidFill>
                  <a:schemeClr val="tx1"/>
                </a:solidFill>
                <a:latin typeface="Lato"/>
                <a:ea typeface="Lato"/>
                <a:cs typeface="Lato"/>
                <a:sym typeface="Lato"/>
              </a:rPr>
              <a:t>Data is captured from multiple sources and stored in Excel files or in databases, such as Oracle.</a:t>
            </a:r>
            <a:endParaRPr sz="1500" dirty="0">
              <a:solidFill>
                <a:schemeClr val="tx1"/>
              </a:solidFill>
              <a:latin typeface="Lato"/>
              <a:ea typeface="Lato"/>
              <a:cs typeface="Lato"/>
              <a:sym typeface="Lato"/>
            </a:endParaRPr>
          </a:p>
          <a:p>
            <a:pPr marL="419100" lvl="0" indent="-2857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dirty="0">
                <a:solidFill>
                  <a:schemeClr val="tx1"/>
                </a:solidFill>
                <a:latin typeface="Lato"/>
                <a:ea typeface="Lato"/>
                <a:cs typeface="Lato"/>
                <a:sym typeface="Lato"/>
              </a:rPr>
              <a:t>The Extract, Transform, Load (ETL) process is performed on the captured data in the following </a:t>
            </a:r>
            <a:r>
              <a:rPr lang="en" sz="1500" dirty="0" smtClean="0">
                <a:solidFill>
                  <a:schemeClr val="tx1"/>
                </a:solidFill>
                <a:latin typeface="Lato"/>
                <a:ea typeface="Lato"/>
                <a:cs typeface="Lato"/>
                <a:sym typeface="Lato"/>
              </a:rPr>
              <a:t>manner:</a:t>
            </a:r>
            <a:endParaRPr lang="en" sz="1500" dirty="0">
              <a:solidFill>
                <a:schemeClr val="tx1"/>
              </a:solidFill>
              <a:latin typeface="Lato"/>
              <a:ea typeface="Lato"/>
              <a:cs typeface="Lato"/>
              <a:sym typeface="Lato"/>
            </a:endParaRPr>
          </a:p>
          <a:p>
            <a:pPr marL="133350" lvl="5">
              <a:lnSpc>
                <a:spcPct val="115000"/>
              </a:lnSpc>
              <a:buClr>
                <a:schemeClr val="accent1">
                  <a:lumMod val="60000"/>
                  <a:lumOff val="40000"/>
                </a:schemeClr>
              </a:buClr>
              <a:buSzPts val="1500"/>
            </a:pPr>
            <a:r>
              <a:rPr lang="en" sz="1500" b="1" dirty="0" smtClean="0">
                <a:solidFill>
                  <a:schemeClr val="tx1"/>
                </a:solidFill>
                <a:latin typeface="Lato"/>
                <a:ea typeface="Lato"/>
                <a:cs typeface="Lato"/>
                <a:sym typeface="Lato"/>
              </a:rPr>
              <a:t>	</a:t>
            </a:r>
            <a:r>
              <a:rPr lang="en" b="1" dirty="0" smtClean="0">
                <a:solidFill>
                  <a:schemeClr val="tx1"/>
                </a:solidFill>
                <a:latin typeface="Lato"/>
                <a:ea typeface="Lato"/>
                <a:cs typeface="Lato"/>
                <a:sym typeface="Lato"/>
              </a:rPr>
              <a:t>Extract</a:t>
            </a:r>
            <a:r>
              <a:rPr lang="en" b="1" dirty="0">
                <a:solidFill>
                  <a:schemeClr val="tx1"/>
                </a:solidFill>
                <a:latin typeface="Lato"/>
                <a:ea typeface="Lato"/>
                <a:cs typeface="Lato"/>
                <a:sym typeface="Lato"/>
              </a:rPr>
              <a:t>:</a:t>
            </a:r>
            <a:r>
              <a:rPr lang="en" dirty="0">
                <a:solidFill>
                  <a:schemeClr val="tx1"/>
                </a:solidFill>
                <a:latin typeface="Lato"/>
                <a:ea typeface="Lato"/>
                <a:cs typeface="Lato"/>
                <a:sym typeface="Lato"/>
              </a:rPr>
              <a:t> Extracting the information from the data sources</a:t>
            </a:r>
            <a:endParaRPr dirty="0">
              <a:solidFill>
                <a:schemeClr val="tx1"/>
              </a:solidFill>
              <a:latin typeface="Lato"/>
              <a:ea typeface="Lato"/>
              <a:cs typeface="Lato"/>
              <a:sym typeface="Lato"/>
            </a:endParaRPr>
          </a:p>
          <a:p>
            <a:pPr marL="133350" lvl="0" algn="l" rtl="0">
              <a:lnSpc>
                <a:spcPct val="115000"/>
              </a:lnSpc>
              <a:spcBef>
                <a:spcPts val="0"/>
              </a:spcBef>
              <a:spcAft>
                <a:spcPts val="0"/>
              </a:spcAft>
              <a:buClr>
                <a:schemeClr val="accent1">
                  <a:lumMod val="60000"/>
                  <a:lumOff val="40000"/>
                </a:schemeClr>
              </a:buClr>
              <a:buSzPts val="1500"/>
            </a:pPr>
            <a:r>
              <a:rPr lang="en" b="1" dirty="0" smtClean="0">
                <a:solidFill>
                  <a:schemeClr val="tx1"/>
                </a:solidFill>
                <a:latin typeface="Lato"/>
                <a:ea typeface="Lato"/>
                <a:cs typeface="Lato"/>
                <a:sym typeface="Lato"/>
              </a:rPr>
              <a:t>	Transform</a:t>
            </a:r>
            <a:r>
              <a:rPr lang="en" b="1" dirty="0">
                <a:solidFill>
                  <a:schemeClr val="tx1"/>
                </a:solidFill>
                <a:latin typeface="Lato"/>
                <a:ea typeface="Lato"/>
                <a:cs typeface="Lato"/>
                <a:sym typeface="Lato"/>
              </a:rPr>
              <a:t>:</a:t>
            </a:r>
            <a:r>
              <a:rPr lang="en" dirty="0">
                <a:solidFill>
                  <a:schemeClr val="tx1"/>
                </a:solidFill>
                <a:latin typeface="Lato"/>
                <a:ea typeface="Lato"/>
                <a:cs typeface="Lato"/>
                <a:sym typeface="Lato"/>
              </a:rPr>
              <a:t> Transforming the values to the required format, such as converting rupees to dollars</a:t>
            </a:r>
            <a:endParaRPr dirty="0">
              <a:solidFill>
                <a:schemeClr val="tx1"/>
              </a:solidFill>
              <a:latin typeface="Lato"/>
              <a:ea typeface="Lato"/>
              <a:cs typeface="Lato"/>
              <a:sym typeface="Lato"/>
            </a:endParaRPr>
          </a:p>
          <a:p>
            <a:pPr marL="133350" lvl="0" algn="l" rtl="0">
              <a:lnSpc>
                <a:spcPct val="115000"/>
              </a:lnSpc>
              <a:spcBef>
                <a:spcPts val="0"/>
              </a:spcBef>
              <a:spcAft>
                <a:spcPts val="0"/>
              </a:spcAft>
              <a:buClr>
                <a:schemeClr val="accent1">
                  <a:lumMod val="60000"/>
                  <a:lumOff val="40000"/>
                </a:schemeClr>
              </a:buClr>
              <a:buSzPts val="1500"/>
            </a:pPr>
            <a:r>
              <a:rPr lang="en" b="1" dirty="0" smtClean="0">
                <a:solidFill>
                  <a:schemeClr val="tx1"/>
                </a:solidFill>
                <a:latin typeface="Lato"/>
                <a:ea typeface="Lato"/>
                <a:cs typeface="Lato"/>
                <a:sym typeface="Lato"/>
              </a:rPr>
              <a:t>	Load</a:t>
            </a:r>
            <a:r>
              <a:rPr lang="en" b="1" dirty="0">
                <a:solidFill>
                  <a:schemeClr val="tx1"/>
                </a:solidFill>
                <a:latin typeface="Lato"/>
                <a:ea typeface="Lato"/>
                <a:cs typeface="Lato"/>
                <a:sym typeface="Lato"/>
              </a:rPr>
              <a:t>: </a:t>
            </a:r>
            <a:r>
              <a:rPr lang="en" dirty="0">
                <a:solidFill>
                  <a:schemeClr val="tx1"/>
                </a:solidFill>
                <a:latin typeface="Lato"/>
                <a:ea typeface="Lato"/>
                <a:cs typeface="Lato"/>
                <a:sym typeface="Lato"/>
              </a:rPr>
              <a:t>Loading the data into a central repository, which is none other than a data </a:t>
            </a:r>
            <a:r>
              <a:rPr lang="en" dirty="0" smtClean="0">
                <a:solidFill>
                  <a:schemeClr val="tx1"/>
                </a:solidFill>
                <a:latin typeface="Lato"/>
                <a:ea typeface="Lato"/>
                <a:cs typeface="Lato"/>
                <a:sym typeface="Lato"/>
              </a:rPr>
              <a:t>warehouse</a:t>
            </a:r>
          </a:p>
          <a:p>
            <a:pPr marL="133350" lvl="0" algn="l" rtl="0">
              <a:lnSpc>
                <a:spcPct val="115000"/>
              </a:lnSpc>
              <a:spcBef>
                <a:spcPts val="0"/>
              </a:spcBef>
              <a:spcAft>
                <a:spcPts val="0"/>
              </a:spcAft>
              <a:buClr>
                <a:schemeClr val="accent1">
                  <a:lumMod val="60000"/>
                  <a:lumOff val="40000"/>
                </a:schemeClr>
              </a:buClr>
              <a:buSzPts val="1500"/>
            </a:pPr>
            <a:endParaRPr sz="1500" dirty="0">
              <a:solidFill>
                <a:schemeClr val="tx1"/>
              </a:solidFill>
              <a:latin typeface="Lato"/>
              <a:ea typeface="Lato"/>
              <a:cs typeface="Lato"/>
              <a:sym typeface="Lato"/>
            </a:endParaRPr>
          </a:p>
          <a:p>
            <a:pPr marL="285750" lvl="0" indent="-285750" algn="l" rtl="0">
              <a:lnSpc>
                <a:spcPct val="115000"/>
              </a:lnSpc>
              <a:spcBef>
                <a:spcPts val="0"/>
              </a:spcBef>
              <a:spcAft>
                <a:spcPts val="0"/>
              </a:spcAft>
              <a:buClr>
                <a:schemeClr val="accent1">
                  <a:lumMod val="60000"/>
                  <a:lumOff val="40000"/>
                </a:schemeClr>
              </a:buClr>
              <a:buFont typeface="Wingdings" panose="05000000000000000000" pitchFamily="2" charset="2"/>
              <a:buChar char="Ø"/>
            </a:pPr>
            <a:r>
              <a:rPr lang="en" sz="1500" dirty="0" smtClean="0">
                <a:solidFill>
                  <a:schemeClr val="tx1"/>
                </a:solidFill>
                <a:latin typeface="Lato"/>
                <a:ea typeface="Lato"/>
                <a:cs typeface="Lato"/>
                <a:sym typeface="Lato"/>
              </a:rPr>
              <a:t>The </a:t>
            </a:r>
            <a:r>
              <a:rPr lang="en" sz="1500" dirty="0">
                <a:solidFill>
                  <a:schemeClr val="tx1"/>
                </a:solidFill>
                <a:latin typeface="Lato"/>
                <a:ea typeface="Lato"/>
                <a:cs typeface="Lato"/>
                <a:sym typeface="Lato"/>
              </a:rPr>
              <a:t>stored data is either connected to Online Analytical Processing (OLAP) for further   processing or used for creating reports in tools, such as Tableau or PowerBI.</a:t>
            </a:r>
            <a:endParaRPr sz="1500" dirty="0">
              <a:solidFill>
                <a:schemeClr val="tx1"/>
              </a:solidFill>
              <a:latin typeface="Lato"/>
              <a:ea typeface="Lato"/>
              <a:cs typeface="Lato"/>
              <a:sym typeface="Lato"/>
            </a:endParaRPr>
          </a:p>
          <a:p>
            <a:pPr marL="457200" lvl="0" indent="0" algn="l" rtl="0">
              <a:lnSpc>
                <a:spcPct val="115000"/>
              </a:lnSpc>
              <a:spcBef>
                <a:spcPts val="0"/>
              </a:spcBef>
              <a:spcAft>
                <a:spcPts val="0"/>
              </a:spcAft>
              <a:buNone/>
            </a:pPr>
            <a:endParaRPr sz="1500" dirty="0">
              <a:solidFill>
                <a:schemeClr val="tx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Google Shape;1054;p116"/>
          <p:cNvSpPr txBox="1"/>
          <p:nvPr/>
        </p:nvSpPr>
        <p:spPr>
          <a:xfrm>
            <a:off x="429500" y="896825"/>
            <a:ext cx="8193000" cy="283920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dirty="0">
                <a:solidFill>
                  <a:schemeClr val="tx1"/>
                </a:solidFill>
                <a:latin typeface="Lato"/>
                <a:ea typeface="Lato"/>
                <a:cs typeface="Lato"/>
                <a:sym typeface="Lato"/>
              </a:rPr>
              <a:t>A dimension model is a database structure technique and is used to optimize the database for the fast retrieval of data. </a:t>
            </a: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None/>
            </a:pP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None/>
            </a:pPr>
            <a:r>
              <a:rPr lang="en" sz="1500" dirty="0">
                <a:solidFill>
                  <a:schemeClr val="tx1"/>
                </a:solidFill>
                <a:latin typeface="Lato"/>
                <a:ea typeface="Lato"/>
                <a:cs typeface="Lato"/>
                <a:sym typeface="Lato"/>
              </a:rPr>
              <a:t>The dimensional model contains two entities: </a:t>
            </a:r>
            <a:endParaRPr sz="1500" dirty="0">
              <a:solidFill>
                <a:schemeClr val="tx1"/>
              </a:solidFill>
              <a:latin typeface="Lato"/>
              <a:ea typeface="Lato"/>
              <a:cs typeface="Lato"/>
              <a:sym typeface="Lato"/>
            </a:endParaRPr>
          </a:p>
          <a:p>
            <a:pPr marL="419100" lvl="0" indent="-2857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dirty="0">
                <a:solidFill>
                  <a:schemeClr val="tx1"/>
                </a:solidFill>
                <a:latin typeface="Lato"/>
                <a:ea typeface="Lato"/>
                <a:cs typeface="Lato"/>
                <a:sym typeface="Lato"/>
              </a:rPr>
              <a:t>Facts  </a:t>
            </a:r>
            <a:endParaRPr lang="en" sz="1500" dirty="0">
              <a:solidFill>
                <a:schemeClr val="tx1"/>
              </a:solidFill>
              <a:latin typeface="Lato"/>
              <a:ea typeface="Lato"/>
              <a:cs typeface="Lato"/>
              <a:sym typeface="Lato"/>
            </a:endParaRPr>
          </a:p>
          <a:p>
            <a:pPr marL="419100" lvl="0" indent="-2857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dirty="0" smtClean="0">
                <a:solidFill>
                  <a:schemeClr val="tx1"/>
                </a:solidFill>
                <a:latin typeface="Lato"/>
                <a:ea typeface="Lato"/>
                <a:cs typeface="Lato"/>
                <a:sym typeface="Lato"/>
              </a:rPr>
              <a:t>Dimensions</a:t>
            </a: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None/>
            </a:pP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None/>
            </a:pPr>
            <a:r>
              <a:rPr lang="en" sz="1500" dirty="0">
                <a:solidFill>
                  <a:schemeClr val="tx1"/>
                </a:solidFill>
                <a:latin typeface="Lato"/>
                <a:ea typeface="Lato"/>
                <a:cs typeface="Lato"/>
                <a:sym typeface="Lato"/>
              </a:rPr>
              <a:t>Facts are the numerical data and dimensions are the </a:t>
            </a:r>
            <a:r>
              <a:rPr lang="en" sz="1500" u="sng" dirty="0">
                <a:solidFill>
                  <a:schemeClr val="tx1"/>
                </a:solidFill>
                <a:latin typeface="Lato"/>
                <a:ea typeface="Lato"/>
                <a:cs typeface="Lato"/>
                <a:sym typeface="Lato"/>
              </a:rPr>
              <a:t>metadata</a:t>
            </a:r>
            <a:r>
              <a:rPr lang="en" sz="1500" dirty="0">
                <a:solidFill>
                  <a:schemeClr val="tx1"/>
                </a:solidFill>
                <a:latin typeface="Lato"/>
                <a:ea typeface="Lato"/>
                <a:cs typeface="Lato"/>
                <a:sym typeface="Lato"/>
              </a:rPr>
              <a:t> (that is, data explaining some other data) attached to the fact variables. Both facts and dimensions are equally important for generating actionable insights from a data set.</a:t>
            </a:r>
            <a:endParaRPr sz="1500" dirty="0">
              <a:solidFill>
                <a:schemeClr val="tx1"/>
              </a:solidFill>
              <a:latin typeface="Lato"/>
              <a:ea typeface="Lato"/>
              <a:cs typeface="Lato"/>
              <a:sym typeface="Lato"/>
            </a:endParaRPr>
          </a:p>
        </p:txBody>
      </p:sp>
      <p:sp>
        <p:nvSpPr>
          <p:cNvPr id="1055" name="Google Shape;1055;p116"/>
          <p:cNvSpPr txBox="1"/>
          <p:nvPr/>
        </p:nvSpPr>
        <p:spPr>
          <a:xfrm>
            <a:off x="2469750" y="286100"/>
            <a:ext cx="38013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tx1"/>
                </a:solidFill>
                <a:latin typeface="Lato"/>
                <a:ea typeface="Lato"/>
                <a:cs typeface="Lato"/>
                <a:sym typeface="Lato"/>
              </a:rPr>
              <a:t>Dimensional Model</a:t>
            </a:r>
            <a:endParaRPr sz="2000" b="1">
              <a:solidFill>
                <a:schemeClr val="tx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0"/>
        <p:cNvGrpSpPr/>
        <p:nvPr/>
      </p:nvGrpSpPr>
      <p:grpSpPr>
        <a:xfrm>
          <a:off x="0" y="0"/>
          <a:ext cx="0" cy="0"/>
          <a:chOff x="0" y="0"/>
          <a:chExt cx="0" cy="0"/>
        </a:xfrm>
      </p:grpSpPr>
      <p:sp>
        <p:nvSpPr>
          <p:cNvPr id="1061" name="Google Shape;1061;p117"/>
          <p:cNvSpPr txBox="1"/>
          <p:nvPr/>
        </p:nvSpPr>
        <p:spPr>
          <a:xfrm>
            <a:off x="475500" y="778700"/>
            <a:ext cx="8193000" cy="1246465"/>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dirty="0">
                <a:solidFill>
                  <a:schemeClr val="tx1"/>
                </a:solidFill>
                <a:latin typeface="Lato"/>
                <a:ea typeface="Lato"/>
                <a:cs typeface="Lato"/>
                <a:sym typeface="Lato"/>
              </a:rPr>
              <a:t>An Entity Relationship Diagram (ERD) is a representation of the tables in a database</a:t>
            </a:r>
            <a:r>
              <a:rPr lang="en" sz="1500" u="sng" dirty="0">
                <a:solidFill>
                  <a:schemeClr val="tx1"/>
                </a:solidFill>
                <a:latin typeface="Lato"/>
                <a:ea typeface="Lato"/>
                <a:cs typeface="Lato"/>
                <a:sym typeface="Lato"/>
              </a:rPr>
              <a:t>.</a:t>
            </a:r>
            <a:r>
              <a:rPr lang="en" sz="1500" dirty="0">
                <a:solidFill>
                  <a:schemeClr val="tx1"/>
                </a:solidFill>
                <a:latin typeface="Lato"/>
                <a:ea typeface="Lato"/>
                <a:cs typeface="Lato"/>
                <a:sym typeface="Lato"/>
              </a:rPr>
              <a:t> </a:t>
            </a:r>
            <a:endParaRPr lang="en"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dirty="0" smtClean="0">
                <a:solidFill>
                  <a:schemeClr val="tx1"/>
                </a:solidFill>
                <a:latin typeface="Lato"/>
                <a:ea typeface="Lato"/>
                <a:cs typeface="Lato"/>
                <a:sym typeface="Lato"/>
              </a:rPr>
              <a:t>It </a:t>
            </a:r>
            <a:r>
              <a:rPr lang="en" sz="1500" dirty="0">
                <a:solidFill>
                  <a:schemeClr val="tx1"/>
                </a:solidFill>
                <a:latin typeface="Lato"/>
                <a:ea typeface="Lato"/>
                <a:cs typeface="Lato"/>
                <a:sym typeface="Lato"/>
              </a:rPr>
              <a:t>gives us an idea of how different entities are connected. </a:t>
            </a:r>
            <a:endParaRPr lang="en"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dirty="0" smtClean="0">
                <a:solidFill>
                  <a:schemeClr val="tx1"/>
                </a:solidFill>
                <a:latin typeface="Lato"/>
                <a:ea typeface="Lato"/>
                <a:cs typeface="Lato"/>
                <a:sym typeface="Lato"/>
              </a:rPr>
              <a:t>ERDs </a:t>
            </a:r>
            <a:r>
              <a:rPr lang="en" sz="1500" dirty="0">
                <a:solidFill>
                  <a:schemeClr val="tx1"/>
                </a:solidFill>
                <a:latin typeface="Lato"/>
                <a:ea typeface="Lato"/>
                <a:cs typeface="Lato"/>
                <a:sym typeface="Lato"/>
              </a:rPr>
              <a:t>are extremely useful to get an overall idea of a database in very less time.</a:t>
            </a:r>
            <a:endParaRPr sz="1500" dirty="0">
              <a:solidFill>
                <a:schemeClr val="tx1"/>
              </a:solidFill>
              <a:latin typeface="Lato"/>
              <a:ea typeface="Lato"/>
              <a:cs typeface="Lato"/>
              <a:sym typeface="Lato"/>
            </a:endParaRPr>
          </a:p>
          <a:p>
            <a:pPr marL="457200" lvl="0" indent="0" algn="l" rtl="0">
              <a:lnSpc>
                <a:spcPct val="115000"/>
              </a:lnSpc>
              <a:spcBef>
                <a:spcPts val="0"/>
              </a:spcBef>
              <a:spcAft>
                <a:spcPts val="0"/>
              </a:spcAft>
              <a:buNone/>
            </a:pPr>
            <a:r>
              <a:rPr lang="en" sz="1500" dirty="0">
                <a:solidFill>
                  <a:schemeClr val="tx1"/>
                </a:solidFill>
                <a:latin typeface="Lato"/>
                <a:ea typeface="Lato"/>
                <a:cs typeface="Lato"/>
                <a:sym typeface="Lato"/>
              </a:rPr>
              <a:t>Example: </a:t>
            </a:r>
            <a:endParaRPr sz="1500" dirty="0">
              <a:solidFill>
                <a:schemeClr val="tx1"/>
              </a:solidFill>
              <a:latin typeface="Lato"/>
              <a:ea typeface="Lato"/>
              <a:cs typeface="Lato"/>
              <a:sym typeface="Lato"/>
            </a:endParaRPr>
          </a:p>
        </p:txBody>
      </p:sp>
      <p:sp>
        <p:nvSpPr>
          <p:cNvPr id="1062" name="Google Shape;1062;p117"/>
          <p:cNvSpPr txBox="1"/>
          <p:nvPr/>
        </p:nvSpPr>
        <p:spPr>
          <a:xfrm>
            <a:off x="2469750" y="189450"/>
            <a:ext cx="38013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tx1"/>
                </a:solidFill>
                <a:latin typeface="Lato"/>
                <a:ea typeface="Lato"/>
                <a:cs typeface="Lato"/>
                <a:sym typeface="Lato"/>
              </a:rPr>
              <a:t>Entity Relationship Diagram</a:t>
            </a:r>
            <a:endParaRPr sz="2000" b="1">
              <a:solidFill>
                <a:schemeClr val="tx1"/>
              </a:solidFill>
              <a:latin typeface="Lato"/>
              <a:ea typeface="Lato"/>
              <a:cs typeface="Lato"/>
              <a:sym typeface="Lato"/>
            </a:endParaRPr>
          </a:p>
        </p:txBody>
      </p:sp>
      <p:pic>
        <p:nvPicPr>
          <p:cNvPr id="1063" name="Google Shape;1063;p117"/>
          <p:cNvPicPr preferRelativeResize="0"/>
          <p:nvPr/>
        </p:nvPicPr>
        <p:blipFill>
          <a:blip r:embed="rId3">
            <a:alphaModFix/>
          </a:blip>
          <a:stretch>
            <a:fillRect/>
          </a:stretch>
        </p:blipFill>
        <p:spPr>
          <a:xfrm>
            <a:off x="2703535" y="1891095"/>
            <a:ext cx="4303875" cy="3078125"/>
          </a:xfrm>
          <a:prstGeom prst="rect">
            <a:avLst/>
          </a:prstGeom>
          <a:ln w="88900" cap="sq" cmpd="thickThin">
            <a:solidFill>
              <a:schemeClr val="accent1"/>
            </a:solidFill>
            <a:prstDash val="solid"/>
            <a:miter lim="800000"/>
          </a:ln>
          <a:effectLst>
            <a:innerShdw blurRad="76200">
              <a:srgbClr val="000000"/>
            </a:inn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69" name="Google Shape;1069;p118"/>
          <p:cNvSpPr txBox="1"/>
          <p:nvPr/>
        </p:nvSpPr>
        <p:spPr>
          <a:xfrm>
            <a:off x="475500" y="274025"/>
            <a:ext cx="8193000" cy="177737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b="1" dirty="0">
                <a:solidFill>
                  <a:schemeClr val="tx1"/>
                </a:solidFill>
                <a:latin typeface="Lato"/>
                <a:ea typeface="Lato"/>
                <a:cs typeface="Lato"/>
                <a:sym typeface="Lato"/>
              </a:rPr>
              <a:t>Notation in an ERD:</a:t>
            </a:r>
            <a:endParaRPr sz="1500" b="1" dirty="0">
              <a:solidFill>
                <a:schemeClr val="tx1"/>
              </a:solidFill>
              <a:latin typeface="Lato"/>
              <a:ea typeface="Lato"/>
              <a:cs typeface="Lato"/>
              <a:sym typeface="Lato"/>
            </a:endParaRPr>
          </a:p>
          <a:p>
            <a:pPr marL="0" lvl="0" indent="0" algn="l" rtl="0">
              <a:lnSpc>
                <a:spcPct val="115000"/>
              </a:lnSpc>
              <a:spcBef>
                <a:spcPts val="0"/>
              </a:spcBef>
              <a:spcAft>
                <a:spcPts val="0"/>
              </a:spcAft>
              <a:buNone/>
            </a:pPr>
            <a:endParaRPr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dirty="0">
                <a:solidFill>
                  <a:schemeClr val="tx1"/>
                </a:solidFill>
                <a:latin typeface="Lato"/>
                <a:ea typeface="Lato"/>
                <a:cs typeface="Lato"/>
                <a:sym typeface="Lato"/>
              </a:rPr>
              <a:t>Fields marked with a star are the primary keys for each </a:t>
            </a:r>
            <a:r>
              <a:rPr lang="en" sz="1500" dirty="0" smtClean="0">
                <a:solidFill>
                  <a:schemeClr val="tx1"/>
                </a:solidFill>
                <a:latin typeface="Lato"/>
                <a:ea typeface="Lato"/>
                <a:cs typeface="Lato"/>
                <a:sym typeface="Lato"/>
              </a:rPr>
              <a:t>table.</a:t>
            </a:r>
            <a:endParaRPr lang="en"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dirty="0" smtClean="0">
                <a:solidFill>
                  <a:schemeClr val="tx1"/>
                </a:solidFill>
                <a:latin typeface="Lato"/>
                <a:ea typeface="Lato"/>
                <a:cs typeface="Lato"/>
                <a:sym typeface="Lato"/>
              </a:rPr>
              <a:t>A </a:t>
            </a:r>
            <a:r>
              <a:rPr lang="en" sz="1500" dirty="0">
                <a:solidFill>
                  <a:schemeClr val="tx1"/>
                </a:solidFill>
                <a:latin typeface="Lato"/>
                <a:ea typeface="Lato"/>
                <a:cs typeface="Lato"/>
                <a:sym typeface="Lato"/>
              </a:rPr>
              <a:t>line connecting two tables indicates that a relationship exists between </a:t>
            </a:r>
            <a:r>
              <a:rPr lang="en" sz="1500" dirty="0" smtClean="0">
                <a:solidFill>
                  <a:schemeClr val="tx1"/>
                </a:solidFill>
                <a:latin typeface="Lato"/>
                <a:ea typeface="Lato"/>
                <a:cs typeface="Lato"/>
                <a:sym typeface="Lato"/>
              </a:rPr>
              <a:t>them.</a:t>
            </a:r>
            <a:endParaRPr lang="en"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dirty="0" smtClean="0">
                <a:solidFill>
                  <a:schemeClr val="tx1"/>
                </a:solidFill>
                <a:latin typeface="Lato"/>
                <a:ea typeface="Lato"/>
                <a:cs typeface="Lato"/>
                <a:sym typeface="Lato"/>
              </a:rPr>
              <a:t>A </a:t>
            </a:r>
            <a:r>
              <a:rPr lang="en" sz="1500" dirty="0">
                <a:solidFill>
                  <a:schemeClr val="tx1"/>
                </a:solidFill>
                <a:latin typeface="Lato"/>
                <a:ea typeface="Lato"/>
                <a:cs typeface="Lato"/>
                <a:sym typeface="Lato"/>
              </a:rPr>
              <a:t>line connecting a table to itself indicates that the table references itself.</a:t>
            </a:r>
            <a:endParaRPr sz="1500" dirty="0">
              <a:solidFill>
                <a:schemeClr val="tx1"/>
              </a:solidFill>
              <a:latin typeface="Lato"/>
              <a:ea typeface="Lato"/>
              <a:cs typeface="Lato"/>
              <a:sym typeface="Lato"/>
            </a:endParaRPr>
          </a:p>
          <a:p>
            <a:pPr marL="457200" lvl="0" indent="0" algn="l" rtl="0">
              <a:lnSpc>
                <a:spcPct val="115000"/>
              </a:lnSpc>
              <a:spcBef>
                <a:spcPts val="0"/>
              </a:spcBef>
              <a:spcAft>
                <a:spcPts val="0"/>
              </a:spcAft>
              <a:buNone/>
            </a:pPr>
            <a:endParaRPr sz="1500" dirty="0">
              <a:solidFill>
                <a:schemeClr val="tx1"/>
              </a:solidFill>
              <a:latin typeface="Lato"/>
              <a:ea typeface="Lato"/>
              <a:cs typeface="Lato"/>
              <a:sym typeface="Lato"/>
            </a:endParaRPr>
          </a:p>
        </p:txBody>
      </p:sp>
      <p:sp>
        <p:nvSpPr>
          <p:cNvPr id="1070" name="Google Shape;1070;p118"/>
          <p:cNvSpPr txBox="1"/>
          <p:nvPr/>
        </p:nvSpPr>
        <p:spPr>
          <a:xfrm>
            <a:off x="475500" y="2614052"/>
            <a:ext cx="60132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dirty="0">
                <a:solidFill>
                  <a:schemeClr val="tx1"/>
                </a:solidFill>
                <a:latin typeface="Lato"/>
                <a:ea typeface="Lato"/>
                <a:cs typeface="Lato"/>
                <a:sym typeface="Lato"/>
              </a:rPr>
              <a:t>Types of cardinalities that can exist in a relationship:</a:t>
            </a:r>
            <a:endParaRPr sz="1500" b="1" dirty="0">
              <a:solidFill>
                <a:schemeClr val="tx1"/>
              </a:solidFill>
              <a:latin typeface="Lato"/>
              <a:ea typeface="Lato"/>
              <a:cs typeface="Lato"/>
              <a:sym typeface="Lato"/>
            </a:endParaRPr>
          </a:p>
        </p:txBody>
      </p:sp>
      <p:pic>
        <p:nvPicPr>
          <p:cNvPr id="1071" name="Google Shape;1071;p118"/>
          <p:cNvPicPr preferRelativeResize="0"/>
          <p:nvPr/>
        </p:nvPicPr>
        <p:blipFill>
          <a:blip r:embed="rId3">
            <a:alphaModFix/>
          </a:blip>
          <a:stretch>
            <a:fillRect/>
          </a:stretch>
        </p:blipFill>
        <p:spPr>
          <a:xfrm>
            <a:off x="5280990" y="2051404"/>
            <a:ext cx="3451908" cy="2405875"/>
          </a:xfrm>
          <a:prstGeom prst="rect">
            <a:avLst/>
          </a:prstGeom>
          <a:ln w="88900" cap="sq" cmpd="thickThin">
            <a:solidFill>
              <a:schemeClr val="accent1"/>
            </a:solidFill>
            <a:prstDash val="solid"/>
            <a:miter lim="800000"/>
          </a:ln>
          <a:effectLst>
            <a:innerShdw blurRad="76200">
              <a:srgbClr val="000000"/>
            </a:inn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Google Shape;1077;p119"/>
          <p:cNvSpPr txBox="1"/>
          <p:nvPr/>
        </p:nvSpPr>
        <p:spPr>
          <a:xfrm>
            <a:off x="475500" y="467300"/>
            <a:ext cx="8193000" cy="416649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hlink"/>
              </a:buClr>
              <a:buSzPts val="1100"/>
              <a:buFont typeface="Arial"/>
              <a:buNone/>
            </a:pPr>
            <a:r>
              <a:rPr lang="en" sz="1500" b="1" dirty="0">
                <a:solidFill>
                  <a:schemeClr val="tx1"/>
                </a:solidFill>
                <a:latin typeface="Lato"/>
                <a:ea typeface="Lato"/>
                <a:cs typeface="Lato"/>
                <a:sym typeface="Lato"/>
              </a:rPr>
              <a:t>There are four types of relationships that exist in an ERD:</a:t>
            </a:r>
            <a:endParaRPr sz="1500" b="1" dirty="0">
              <a:solidFill>
                <a:schemeClr val="tx1"/>
              </a:solidFill>
              <a:latin typeface="Lato"/>
              <a:ea typeface="Lato"/>
              <a:cs typeface="Lato"/>
              <a:sym typeface="Lato"/>
            </a:endParaRPr>
          </a:p>
          <a:p>
            <a:pPr marL="0" lvl="0" indent="0" algn="l" rtl="0">
              <a:lnSpc>
                <a:spcPct val="115000"/>
              </a:lnSpc>
              <a:spcBef>
                <a:spcPts val="0"/>
              </a:spcBef>
              <a:spcAft>
                <a:spcPts val="0"/>
              </a:spcAft>
              <a:buClr>
                <a:schemeClr val="hlink"/>
              </a:buClr>
              <a:buSzPts val="1100"/>
              <a:buFont typeface="Arial"/>
              <a:buNone/>
            </a:pPr>
            <a:endParaRPr sz="1500" b="1"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b="1" dirty="0">
                <a:solidFill>
                  <a:schemeClr val="tx1"/>
                </a:solidFill>
                <a:latin typeface="Lato"/>
                <a:ea typeface="Lato"/>
                <a:cs typeface="Lato"/>
                <a:sym typeface="Lato"/>
              </a:rPr>
              <a:t>One to One</a:t>
            </a:r>
            <a:r>
              <a:rPr lang="en" sz="1500" dirty="0">
                <a:solidFill>
                  <a:schemeClr val="tx1"/>
                </a:solidFill>
                <a:latin typeface="Lato"/>
                <a:ea typeface="Lato"/>
                <a:cs typeface="Lato"/>
                <a:sym typeface="Lato"/>
              </a:rPr>
              <a:t>: One to one type of relationship exists, when a single instance of an entity is related to only a single instance of another </a:t>
            </a:r>
            <a:r>
              <a:rPr lang="en" sz="1500" dirty="0" smtClean="0">
                <a:solidFill>
                  <a:schemeClr val="tx1"/>
                </a:solidFill>
                <a:latin typeface="Lato"/>
                <a:ea typeface="Lato"/>
                <a:cs typeface="Lato"/>
                <a:sym typeface="Lato"/>
              </a:rPr>
              <a:t>entity.</a:t>
            </a:r>
            <a:endParaRPr lang="en"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endParaRPr lang="en" sz="1500" b="1"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b="1" dirty="0" smtClean="0">
                <a:solidFill>
                  <a:schemeClr val="tx1"/>
                </a:solidFill>
                <a:latin typeface="Lato"/>
                <a:ea typeface="Lato"/>
                <a:cs typeface="Lato"/>
                <a:sym typeface="Lato"/>
              </a:rPr>
              <a:t>One </a:t>
            </a:r>
            <a:r>
              <a:rPr lang="en" sz="1500" b="1" dirty="0">
                <a:solidFill>
                  <a:schemeClr val="tx1"/>
                </a:solidFill>
                <a:latin typeface="Lato"/>
                <a:ea typeface="Lato"/>
                <a:cs typeface="Lato"/>
                <a:sym typeface="Lato"/>
              </a:rPr>
              <a:t>to Many:</a:t>
            </a:r>
            <a:r>
              <a:rPr lang="en" sz="1500" dirty="0">
                <a:solidFill>
                  <a:schemeClr val="tx1"/>
                </a:solidFill>
                <a:latin typeface="Lato"/>
                <a:ea typeface="Lato"/>
                <a:cs typeface="Lato"/>
                <a:sym typeface="Lato"/>
              </a:rPr>
              <a:t> One to many type of relationship exists, when a single instance of an entity is related to more than one instance of another </a:t>
            </a:r>
            <a:r>
              <a:rPr lang="en" sz="1500" dirty="0" smtClean="0">
                <a:solidFill>
                  <a:schemeClr val="tx1"/>
                </a:solidFill>
                <a:latin typeface="Lato"/>
                <a:ea typeface="Lato"/>
                <a:cs typeface="Lato"/>
                <a:sym typeface="Lato"/>
              </a:rPr>
              <a:t>entity.</a:t>
            </a:r>
            <a:endParaRPr lang="en"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endParaRPr lang="en" sz="1500" b="1"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b="1" dirty="0" smtClean="0">
                <a:solidFill>
                  <a:schemeClr val="tx1"/>
                </a:solidFill>
                <a:latin typeface="Lato"/>
                <a:ea typeface="Lato"/>
                <a:cs typeface="Lato"/>
                <a:sym typeface="Lato"/>
              </a:rPr>
              <a:t>Many </a:t>
            </a:r>
            <a:r>
              <a:rPr lang="en" sz="1500" b="1" dirty="0">
                <a:solidFill>
                  <a:schemeClr val="tx1"/>
                </a:solidFill>
                <a:latin typeface="Lato"/>
                <a:ea typeface="Lato"/>
                <a:cs typeface="Lato"/>
                <a:sym typeface="Lato"/>
              </a:rPr>
              <a:t>to One:</a:t>
            </a:r>
            <a:r>
              <a:rPr lang="en" sz="1500" dirty="0">
                <a:solidFill>
                  <a:schemeClr val="tx1"/>
                </a:solidFill>
                <a:latin typeface="Lato"/>
                <a:ea typeface="Lato"/>
                <a:cs typeface="Lato"/>
                <a:sym typeface="Lato"/>
              </a:rPr>
              <a:t> Many to one type of relationship exists, when more than one instance of an entity is related to only one instance of another </a:t>
            </a:r>
            <a:r>
              <a:rPr lang="en" sz="1500" dirty="0" smtClean="0">
                <a:solidFill>
                  <a:schemeClr val="tx1"/>
                </a:solidFill>
                <a:latin typeface="Lato"/>
                <a:ea typeface="Lato"/>
                <a:cs typeface="Lato"/>
                <a:sym typeface="Lato"/>
              </a:rPr>
              <a:t>entity.</a:t>
            </a:r>
            <a:endParaRPr lang="en"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endParaRPr lang="en" sz="1500" b="1"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Wingdings" panose="05000000000000000000" pitchFamily="2" charset="2"/>
              <a:buChar char="Ø"/>
            </a:pPr>
            <a:r>
              <a:rPr lang="en" sz="1500" b="1" dirty="0" smtClean="0">
                <a:solidFill>
                  <a:schemeClr val="tx1"/>
                </a:solidFill>
                <a:latin typeface="Lato"/>
                <a:ea typeface="Lato"/>
                <a:cs typeface="Lato"/>
                <a:sym typeface="Lato"/>
              </a:rPr>
              <a:t>Many </a:t>
            </a:r>
            <a:r>
              <a:rPr lang="en" sz="1500" b="1" dirty="0">
                <a:solidFill>
                  <a:schemeClr val="tx1"/>
                </a:solidFill>
                <a:latin typeface="Lato"/>
                <a:ea typeface="Lato"/>
                <a:cs typeface="Lato"/>
                <a:sym typeface="Lato"/>
              </a:rPr>
              <a:t>to Many:</a:t>
            </a:r>
            <a:r>
              <a:rPr lang="en" sz="1500" dirty="0">
                <a:solidFill>
                  <a:schemeClr val="tx1"/>
                </a:solidFill>
                <a:latin typeface="Lato"/>
                <a:ea typeface="Lato"/>
                <a:cs typeface="Lato"/>
                <a:sym typeface="Lato"/>
              </a:rPr>
              <a:t> Many to many type of relationship exists, when more than one instance of an entity is related to more than one instance of another entity.</a:t>
            </a: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None/>
            </a:pPr>
            <a:endParaRPr sz="1500" b="1" dirty="0">
              <a:solidFill>
                <a:schemeClr val="tx1"/>
              </a:solidFill>
              <a:latin typeface="Lato"/>
              <a:ea typeface="Lato"/>
              <a:cs typeface="Lato"/>
              <a:sym typeface="Lato"/>
            </a:endParaRPr>
          </a:p>
          <a:p>
            <a:pPr marL="457200" lvl="0" indent="0" algn="l" rtl="0">
              <a:lnSpc>
                <a:spcPct val="115000"/>
              </a:lnSpc>
              <a:spcBef>
                <a:spcPts val="0"/>
              </a:spcBef>
              <a:spcAft>
                <a:spcPts val="0"/>
              </a:spcAft>
              <a:buNone/>
            </a:pPr>
            <a:endParaRPr sz="1500" dirty="0">
              <a:solidFill>
                <a:schemeClr val="tx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120"/>
          <p:cNvSpPr txBox="1"/>
          <p:nvPr/>
        </p:nvSpPr>
        <p:spPr>
          <a:xfrm>
            <a:off x="475500" y="813125"/>
            <a:ext cx="8193000" cy="363558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dirty="0">
                <a:solidFill>
                  <a:schemeClr val="tx1"/>
                </a:solidFill>
                <a:latin typeface="Lato"/>
                <a:ea typeface="Lato"/>
                <a:cs typeface="Lato"/>
                <a:sym typeface="Lato"/>
              </a:rPr>
              <a:t>A schema is an outline of the entire data model which shows how different data sets are connected and how the different attributes of each data set are used for the database design.</a:t>
            </a: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None/>
            </a:pP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None/>
            </a:pPr>
            <a:r>
              <a:rPr lang="en" sz="1500" b="1" u="sng" dirty="0">
                <a:solidFill>
                  <a:schemeClr val="tx1"/>
                </a:solidFill>
                <a:latin typeface="Lato"/>
                <a:ea typeface="Lato"/>
                <a:cs typeface="Lato"/>
                <a:sym typeface="Lato"/>
              </a:rPr>
              <a:t>STAR SCHEMA:</a:t>
            </a:r>
            <a:endParaRPr sz="1500" b="1" u="sng" dirty="0">
              <a:solidFill>
                <a:schemeClr val="tx1"/>
              </a:solidFill>
              <a:latin typeface="Lato"/>
              <a:ea typeface="Lato"/>
              <a:cs typeface="Lato"/>
              <a:sym typeface="Lato"/>
            </a:endParaRPr>
          </a:p>
          <a:p>
            <a:pPr marL="0" lvl="0" indent="0" algn="l" rtl="0">
              <a:lnSpc>
                <a:spcPct val="115000"/>
              </a:lnSpc>
              <a:spcBef>
                <a:spcPts val="0"/>
              </a:spcBef>
              <a:spcAft>
                <a:spcPts val="0"/>
              </a:spcAft>
              <a:buNone/>
            </a:pP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None/>
            </a:pPr>
            <a:r>
              <a:rPr lang="en" sz="1500" dirty="0">
                <a:solidFill>
                  <a:schemeClr val="tx1"/>
                </a:solidFill>
                <a:latin typeface="Lato"/>
                <a:ea typeface="Lato"/>
                <a:cs typeface="Lato"/>
                <a:sym typeface="Lato"/>
              </a:rPr>
              <a:t>A star schema is a type of schema design that has one fact table connected to multiple dimension tables.</a:t>
            </a: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None/>
            </a:pP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Clr>
                <a:schemeClr val="hlink"/>
              </a:buClr>
              <a:buSzPts val="1100"/>
              <a:buFont typeface="Arial"/>
              <a:buNone/>
            </a:pPr>
            <a:r>
              <a:rPr lang="en" sz="1500" dirty="0">
                <a:solidFill>
                  <a:schemeClr val="tx1"/>
                </a:solidFill>
                <a:latin typeface="Lato"/>
                <a:ea typeface="Lato"/>
                <a:cs typeface="Lato"/>
                <a:sym typeface="Lato"/>
              </a:rPr>
              <a:t>Some of the advantages of star schemas are as follows:</a:t>
            </a:r>
            <a:endParaRPr sz="1500" dirty="0">
              <a:solidFill>
                <a:schemeClr val="tx1"/>
              </a:solidFill>
              <a:latin typeface="Lato"/>
              <a:ea typeface="Lato"/>
              <a:cs typeface="Lato"/>
              <a:sym typeface="Lato"/>
            </a:endParaRPr>
          </a:p>
          <a:p>
            <a:pPr marL="0" lvl="0" indent="0" algn="l" rtl="0">
              <a:lnSpc>
                <a:spcPct val="115000"/>
              </a:lnSpc>
              <a:spcBef>
                <a:spcPts val="0"/>
              </a:spcBef>
              <a:spcAft>
                <a:spcPts val="0"/>
              </a:spcAft>
              <a:buClr>
                <a:schemeClr val="hlink"/>
              </a:buClr>
              <a:buSzPts val="1100"/>
              <a:buFont typeface="Arial"/>
              <a:buNone/>
            </a:pPr>
            <a:endParaRPr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Lato"/>
              <a:buChar char="●"/>
            </a:pPr>
            <a:r>
              <a:rPr lang="en" sz="1500" dirty="0">
                <a:solidFill>
                  <a:schemeClr val="tx1"/>
                </a:solidFill>
                <a:latin typeface="Lato"/>
                <a:ea typeface="Lato"/>
                <a:cs typeface="Lato"/>
                <a:sym typeface="Lato"/>
              </a:rPr>
              <a:t>Easy to </a:t>
            </a:r>
            <a:r>
              <a:rPr lang="en" sz="1500" dirty="0" smtClean="0">
                <a:solidFill>
                  <a:schemeClr val="tx1"/>
                </a:solidFill>
                <a:latin typeface="Lato"/>
                <a:ea typeface="Lato"/>
                <a:cs typeface="Lato"/>
                <a:sym typeface="Lato"/>
              </a:rPr>
              <a:t>understand</a:t>
            </a:r>
            <a:endParaRPr lang="en"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Lato"/>
              <a:buChar char="●"/>
            </a:pPr>
            <a:r>
              <a:rPr lang="en" sz="1500" dirty="0" smtClean="0">
                <a:solidFill>
                  <a:schemeClr val="tx1"/>
                </a:solidFill>
                <a:latin typeface="Lato"/>
                <a:ea typeface="Lato"/>
                <a:cs typeface="Lato"/>
                <a:sym typeface="Lato"/>
              </a:rPr>
              <a:t>Easy </a:t>
            </a:r>
            <a:r>
              <a:rPr lang="en" sz="1500" dirty="0">
                <a:solidFill>
                  <a:schemeClr val="tx1"/>
                </a:solidFill>
                <a:latin typeface="Lato"/>
                <a:ea typeface="Lato"/>
                <a:cs typeface="Lato"/>
                <a:sym typeface="Lato"/>
              </a:rPr>
              <a:t>to </a:t>
            </a:r>
            <a:r>
              <a:rPr lang="en" sz="1500" dirty="0" smtClean="0">
                <a:solidFill>
                  <a:schemeClr val="tx1"/>
                </a:solidFill>
                <a:latin typeface="Lato"/>
                <a:ea typeface="Lato"/>
                <a:cs typeface="Lato"/>
                <a:sym typeface="Lato"/>
              </a:rPr>
              <a:t>implement</a:t>
            </a:r>
            <a:endParaRPr lang="en" sz="1500" dirty="0">
              <a:solidFill>
                <a:schemeClr val="tx1"/>
              </a:solidFill>
              <a:latin typeface="Lato"/>
              <a:ea typeface="Lato"/>
              <a:cs typeface="Lato"/>
              <a:sym typeface="Lato"/>
            </a:endParaRPr>
          </a:p>
          <a:p>
            <a:pPr marL="457200" lvl="0" indent="-323850" algn="l" rtl="0">
              <a:lnSpc>
                <a:spcPct val="115000"/>
              </a:lnSpc>
              <a:spcBef>
                <a:spcPts val="0"/>
              </a:spcBef>
              <a:spcAft>
                <a:spcPts val="0"/>
              </a:spcAft>
              <a:buClr>
                <a:schemeClr val="accent1">
                  <a:lumMod val="60000"/>
                  <a:lumOff val="40000"/>
                </a:schemeClr>
              </a:buClr>
              <a:buSzPts val="1500"/>
              <a:buFont typeface="Lato"/>
              <a:buChar char="●"/>
            </a:pPr>
            <a:r>
              <a:rPr lang="en" sz="1500" dirty="0" smtClean="0">
                <a:solidFill>
                  <a:schemeClr val="tx1"/>
                </a:solidFill>
                <a:latin typeface="Lato"/>
                <a:ea typeface="Lato"/>
                <a:cs typeface="Lato"/>
                <a:sym typeface="Lato"/>
              </a:rPr>
              <a:t>Efficient </a:t>
            </a:r>
            <a:r>
              <a:rPr lang="en" sz="1500" dirty="0">
                <a:solidFill>
                  <a:schemeClr val="tx1"/>
                </a:solidFill>
                <a:latin typeface="Lato"/>
                <a:ea typeface="Lato"/>
                <a:cs typeface="Lato"/>
                <a:sym typeface="Lato"/>
              </a:rPr>
              <a:t>in terms of querying because a maximum of only one join is required</a:t>
            </a:r>
            <a:endParaRPr sz="1500" dirty="0">
              <a:solidFill>
                <a:schemeClr val="tx1"/>
              </a:solidFill>
              <a:latin typeface="Lato"/>
              <a:ea typeface="Lato"/>
              <a:cs typeface="Lato"/>
              <a:sym typeface="Lato"/>
            </a:endParaRPr>
          </a:p>
        </p:txBody>
      </p:sp>
      <p:sp>
        <p:nvSpPr>
          <p:cNvPr id="1084" name="Google Shape;1084;p120"/>
          <p:cNvSpPr txBox="1"/>
          <p:nvPr/>
        </p:nvSpPr>
        <p:spPr>
          <a:xfrm>
            <a:off x="2179800" y="289925"/>
            <a:ext cx="43920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200" b="1">
                <a:solidFill>
                  <a:schemeClr val="tx1"/>
                </a:solidFill>
                <a:latin typeface="Lato"/>
                <a:ea typeface="Lato"/>
                <a:cs typeface="Lato"/>
                <a:sym typeface="Lato"/>
              </a:rPr>
              <a:t>Schemas</a:t>
            </a:r>
            <a:endParaRPr sz="2200" b="1">
              <a:solidFill>
                <a:schemeClr val="tx1"/>
              </a:solidFill>
              <a:latin typeface="Lato"/>
              <a:ea typeface="Lato"/>
              <a:cs typeface="Lato"/>
              <a:sym typeface="Lato"/>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33</TotalTime>
  <Words>2471</Words>
  <Application>Microsoft Office PowerPoint</Application>
  <PresentationFormat>On-screen Show (16:9)</PresentationFormat>
  <Paragraphs>282</Paragraphs>
  <Slides>35</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Calibri</vt:lpstr>
      <vt:lpstr>Wingdings</vt:lpstr>
      <vt:lpstr>Lato</vt:lpstr>
      <vt:lpstr>Wingdings 3</vt:lpstr>
      <vt:lpstr>Arial</vt:lpstr>
      <vt:lpstr>Century Gothic</vt:lpstr>
      <vt:lpstr>Proxima Nova</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Parmeet Singh Dang</cp:lastModifiedBy>
  <cp:revision>30</cp:revision>
  <dcterms:modified xsi:type="dcterms:W3CDTF">2022-02-10T08:06:31Z</dcterms:modified>
</cp:coreProperties>
</file>