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6" r:id="rId8"/>
    <p:sldId id="263" r:id="rId9"/>
    <p:sldId id="264" r:id="rId10"/>
    <p:sldId id="265"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F059320-90A2-499D-B5BE-D4C3BF449518}" type="datetimeFigureOut">
              <a:rPr lang="en-US" smtClean="0"/>
              <a:pPr/>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059320-90A2-499D-B5BE-D4C3BF449518}" type="datetimeFigureOut">
              <a:rPr lang="en-US" smtClean="0"/>
              <a:pPr/>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059320-90A2-499D-B5BE-D4C3BF449518}" type="datetimeFigureOut">
              <a:rPr lang="en-US" smtClean="0"/>
              <a:pPr/>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F059320-90A2-499D-B5BE-D4C3BF449518}" type="datetimeFigureOut">
              <a:rPr lang="en-US" smtClean="0"/>
              <a:pPr/>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059320-90A2-499D-B5BE-D4C3BF449518}" type="datetimeFigureOut">
              <a:rPr lang="en-US" smtClean="0"/>
              <a:pPr/>
              <a:t>01-May-18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F059320-90A2-499D-B5BE-D4C3BF449518}" type="datetimeFigureOut">
              <a:rPr lang="en-US" smtClean="0"/>
              <a:pPr/>
              <a:t>01-May-18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059320-90A2-499D-B5BE-D4C3BF449518}" type="datetimeFigureOut">
              <a:rPr lang="en-US" smtClean="0"/>
              <a:pPr/>
              <a:t>01-May-18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059320-90A2-499D-B5BE-D4C3BF449518}" type="datetimeFigureOut">
              <a:rPr lang="en-US" smtClean="0"/>
              <a:pPr/>
              <a:t>01-May-18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59320-90A2-499D-B5BE-D4C3BF449518}" type="datetimeFigureOut">
              <a:rPr lang="en-US" smtClean="0"/>
              <a:pPr/>
              <a:t>01-May-18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59320-90A2-499D-B5BE-D4C3BF449518}" type="datetimeFigureOut">
              <a:rPr lang="en-US" smtClean="0"/>
              <a:pPr/>
              <a:t>01-May-18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059320-90A2-499D-B5BE-D4C3BF449518}" type="datetimeFigureOut">
              <a:rPr lang="en-US" smtClean="0"/>
              <a:pPr/>
              <a:t>01-May-18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B2067-3C43-4437-8E0A-81F524DF57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59320-90A2-499D-B5BE-D4C3BF449518}" type="datetimeFigureOut">
              <a:rPr lang="en-US" smtClean="0"/>
              <a:pPr/>
              <a:t>01-May-18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B2067-3C43-4437-8E0A-81F524DF57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co.in/url?sa=i&amp;rct=j&amp;q=&amp;esrc=s&amp;frm=1&amp;source=images&amp;cd=&amp;cad=rja&amp;uact=8&amp;ved=0ahUKEwiV1bPdrYXPAhVBsI8KHZaLAa8QjRwIBw&amp;url=https://en.wikipedia.org/wiki/Guru_Tegh_Bahadur_Institute_of_Technology&amp;psig=AFQjCNHBtWk7dnckXx_cbIHL_AGjAcNJBQ&amp;ust=147361596010613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7" y="0"/>
            <a:ext cx="9137073" cy="4154984"/>
          </a:xfrm>
          <a:prstGeom prst="rect">
            <a:avLst/>
          </a:prstGeom>
          <a:noFill/>
        </p:spPr>
        <p:txBody>
          <a:bodyPr wrap="square" lIns="91440" tIns="45720" rIns="91440" bIns="45720">
            <a:spAutoFit/>
          </a:bodyPr>
          <a:lstStyle/>
          <a:p>
            <a:pPr algn="ctr"/>
            <a:r>
              <a:rPr lang="en-US" sz="2000" b="1" dirty="0" smtClean="0">
                <a:latin typeface="Times New Roman" pitchFamily="18" charset="0"/>
                <a:cs typeface="Times New Roman" pitchFamily="18" charset="0"/>
              </a:rPr>
              <a:t>SMART CONTRACT</a:t>
            </a:r>
            <a:endParaRPr lang="en-US" sz="2000" dirty="0" smtClean="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DISSERTATION</a:t>
            </a:r>
            <a:endParaRPr lang="en-US" sz="12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 </a:t>
            </a:r>
            <a:endParaRPr lang="en-US" sz="1200" dirty="0">
              <a:latin typeface="Times New Roman" pitchFamily="18" charset="0"/>
              <a:cs typeface="Times New Roman" pitchFamily="18" charset="0"/>
            </a:endParaRPr>
          </a:p>
          <a:p>
            <a:pPr algn="ctr"/>
            <a:r>
              <a:rPr lang="en-US" sz="1200" i="1" dirty="0">
                <a:latin typeface="Times New Roman" pitchFamily="18" charset="0"/>
                <a:cs typeface="Times New Roman" pitchFamily="18" charset="0"/>
              </a:rPr>
              <a:t>Submitted in partial fulfillment of the </a:t>
            </a:r>
            <a:endParaRPr lang="en-US" sz="1200" dirty="0">
              <a:latin typeface="Times New Roman" pitchFamily="18" charset="0"/>
              <a:cs typeface="Times New Roman" pitchFamily="18" charset="0"/>
            </a:endParaRPr>
          </a:p>
          <a:p>
            <a:pPr algn="ctr"/>
            <a:r>
              <a:rPr lang="en-US" sz="1200" i="1" dirty="0">
                <a:latin typeface="Times New Roman" pitchFamily="18" charset="0"/>
                <a:cs typeface="Times New Roman" pitchFamily="18" charset="0"/>
              </a:rPr>
              <a:t>Requirements for the award of the degree </a:t>
            </a:r>
            <a:endParaRPr lang="en-US" sz="1200" i="1" dirty="0" smtClean="0">
              <a:latin typeface="Times New Roman" pitchFamily="18" charset="0"/>
              <a:cs typeface="Times New Roman" pitchFamily="18" charset="0"/>
            </a:endParaRPr>
          </a:p>
          <a:p>
            <a:pPr algn="ctr"/>
            <a:r>
              <a:rPr lang="en-US" sz="1200" i="1" dirty="0">
                <a:latin typeface="Times New Roman" pitchFamily="18" charset="0"/>
                <a:cs typeface="Times New Roman" pitchFamily="18" charset="0"/>
              </a:rPr>
              <a:t>o</a:t>
            </a:r>
            <a:r>
              <a:rPr lang="en-US" sz="1200" i="1" dirty="0" smtClean="0">
                <a:latin typeface="Times New Roman" pitchFamily="18" charset="0"/>
                <a:cs typeface="Times New Roman" pitchFamily="18" charset="0"/>
              </a:rPr>
              <a:t>f</a:t>
            </a:r>
          </a:p>
          <a:p>
            <a:pPr algn="ctr"/>
            <a:endParaRPr lang="en-US" sz="1200" i="1" dirty="0" smtClean="0">
              <a:latin typeface="Times New Roman" pitchFamily="18" charset="0"/>
              <a:cs typeface="Times New Roman" pitchFamily="18" charset="0"/>
            </a:endParaRPr>
          </a:p>
          <a:p>
            <a:pPr algn="ctr"/>
            <a:r>
              <a:rPr lang="en-US" sz="1200" b="1" dirty="0" smtClean="0">
                <a:latin typeface="Times New Roman" pitchFamily="18" charset="0"/>
                <a:cs typeface="Times New Roman" pitchFamily="18" charset="0"/>
              </a:rPr>
              <a:t>BACHELOR </a:t>
            </a:r>
            <a:r>
              <a:rPr lang="en-US" sz="1200" b="1" dirty="0">
                <a:latin typeface="Times New Roman" pitchFamily="18" charset="0"/>
                <a:cs typeface="Times New Roman" pitchFamily="18" charset="0"/>
              </a:rPr>
              <a:t>OF </a:t>
            </a:r>
            <a:r>
              <a:rPr lang="en-US" sz="1200" b="1" dirty="0" smtClean="0">
                <a:latin typeface="Times New Roman" pitchFamily="18" charset="0"/>
                <a:cs typeface="Times New Roman" pitchFamily="18" charset="0"/>
              </a:rPr>
              <a:t>TECHNOLOGY</a:t>
            </a:r>
          </a:p>
          <a:p>
            <a:pPr algn="ctr"/>
            <a:r>
              <a:rPr lang="en-US" sz="1200" dirty="0">
                <a:latin typeface="Times New Roman" pitchFamily="18" charset="0"/>
                <a:cs typeface="Times New Roman" pitchFamily="18" charset="0"/>
              </a:rPr>
              <a:t>i</a:t>
            </a:r>
            <a:r>
              <a:rPr lang="en-US" sz="1200" dirty="0" smtClean="0">
                <a:latin typeface="Times New Roman" pitchFamily="18" charset="0"/>
                <a:cs typeface="Times New Roman" pitchFamily="18" charset="0"/>
              </a:rPr>
              <a:t>n</a:t>
            </a:r>
          </a:p>
          <a:p>
            <a:pPr algn="ctr"/>
            <a:endParaRPr lang="en-US" sz="1200" dirty="0" smtClean="0">
              <a:latin typeface="Times New Roman" pitchFamily="18" charset="0"/>
              <a:cs typeface="Times New Roman" pitchFamily="18" charset="0"/>
            </a:endParaRPr>
          </a:p>
          <a:p>
            <a:pPr algn="ctr"/>
            <a:r>
              <a:rPr lang="en-US" sz="1200" b="1" dirty="0" smtClean="0">
                <a:latin typeface="Times New Roman" pitchFamily="18" charset="0"/>
                <a:cs typeface="Times New Roman" pitchFamily="18" charset="0"/>
              </a:rPr>
              <a:t>Computer </a:t>
            </a:r>
            <a:r>
              <a:rPr lang="en-US" sz="1200" b="1" dirty="0">
                <a:latin typeface="Times New Roman" pitchFamily="18" charset="0"/>
                <a:cs typeface="Times New Roman" pitchFamily="18" charset="0"/>
              </a:rPr>
              <a:t>Science &amp; Engineering</a:t>
            </a:r>
            <a:r>
              <a:rPr lang="en-US" sz="1200" dirty="0">
                <a:latin typeface="Times New Roman" pitchFamily="18" charset="0"/>
                <a:cs typeface="Times New Roman" pitchFamily="18" charset="0"/>
              </a:rPr>
              <a:t> </a:t>
            </a:r>
            <a:endParaRPr lang="en-US" sz="1200" dirty="0" smtClean="0">
              <a:latin typeface="Times New Roman" pitchFamily="18" charset="0"/>
              <a:cs typeface="Times New Roman" pitchFamily="18" charset="0"/>
            </a:endParaRPr>
          </a:p>
          <a:p>
            <a:pPr algn="ctr"/>
            <a:r>
              <a:rPr lang="en-US" sz="1200" dirty="0" smtClean="0">
                <a:latin typeface="Times New Roman" pitchFamily="18" charset="0"/>
                <a:cs typeface="Times New Roman" pitchFamily="18" charset="0"/>
              </a:rPr>
              <a:t>By:</a:t>
            </a:r>
          </a:p>
          <a:p>
            <a:pPr algn="ctr"/>
            <a:endParaRPr lang="en-US" sz="1200" dirty="0">
              <a:latin typeface="Times New Roman" pitchFamily="18" charset="0"/>
              <a:cs typeface="Times New Roman" pitchFamily="18" charset="0"/>
            </a:endParaRPr>
          </a:p>
          <a:p>
            <a:pPr algn="ctr"/>
            <a:r>
              <a:rPr lang="en-US" sz="1200" b="1" dirty="0" err="1">
                <a:latin typeface="Times New Roman" pitchFamily="18" charset="0"/>
                <a:cs typeface="Times New Roman" pitchFamily="18" charset="0"/>
              </a:rPr>
              <a:t>Parmeet</a:t>
            </a:r>
            <a:r>
              <a:rPr lang="en-US" sz="1200" b="1" dirty="0">
                <a:latin typeface="Times New Roman" pitchFamily="18" charset="0"/>
                <a:cs typeface="Times New Roman" pitchFamily="18" charset="0"/>
              </a:rPr>
              <a:t> Singh </a:t>
            </a:r>
            <a:r>
              <a:rPr lang="en-US" sz="1200" b="1" dirty="0" err="1" smtClean="0">
                <a:latin typeface="Times New Roman" pitchFamily="18" charset="0"/>
                <a:cs typeface="Times New Roman" pitchFamily="18" charset="0"/>
              </a:rPr>
              <a:t>Narula</a:t>
            </a:r>
            <a:r>
              <a:rPr lang="en-US" sz="1200" b="1" dirty="0" smtClean="0">
                <a:latin typeface="Times New Roman" pitchFamily="18" charset="0"/>
                <a:cs typeface="Times New Roman" pitchFamily="18" charset="0"/>
              </a:rPr>
              <a:t> (005/CSE1/2014</a:t>
            </a:r>
            <a:r>
              <a:rPr lang="en-US" sz="1200" b="1" dirty="0" smtClean="0">
                <a:latin typeface="Times New Roman" pitchFamily="18" charset="0"/>
                <a:cs typeface="Times New Roman" pitchFamily="18" charset="0"/>
              </a:rPr>
              <a:t>) </a:t>
            </a:r>
          </a:p>
          <a:p>
            <a:pPr algn="ctr"/>
            <a:r>
              <a:rPr lang="en-US" sz="1200" b="1" dirty="0" err="1" smtClean="0">
                <a:latin typeface="Times New Roman" pitchFamily="18" charset="0"/>
                <a:cs typeface="Times New Roman" pitchFamily="18" charset="0"/>
              </a:rPr>
              <a:t>Deepanshu</a:t>
            </a:r>
            <a:r>
              <a:rPr lang="en-US" sz="1200" b="1" dirty="0" smtClean="0">
                <a:latin typeface="Times New Roman" pitchFamily="18" charset="0"/>
                <a:cs typeface="Times New Roman" pitchFamily="18" charset="0"/>
              </a:rPr>
              <a:t> </a:t>
            </a:r>
            <a:r>
              <a:rPr lang="en-US" sz="1200" b="1" dirty="0">
                <a:latin typeface="Times New Roman" pitchFamily="18" charset="0"/>
                <a:cs typeface="Times New Roman" pitchFamily="18" charset="0"/>
              </a:rPr>
              <a:t>Lakra (017/CSE1/2014)</a:t>
            </a:r>
            <a:endParaRPr lang="en-US" sz="12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Mohit Puri (018/CSE1/2014)</a:t>
            </a:r>
            <a:endParaRPr lang="en-US" sz="1200" dirty="0">
              <a:latin typeface="Times New Roman" pitchFamily="18" charset="0"/>
              <a:cs typeface="Times New Roman" pitchFamily="18" charset="0"/>
            </a:endParaRPr>
          </a:p>
          <a:p>
            <a:pPr algn="ctr"/>
            <a:r>
              <a:rPr lang="en-US" sz="1200" b="1" dirty="0" err="1" smtClean="0">
                <a:latin typeface="Times New Roman" pitchFamily="18" charset="0"/>
                <a:cs typeface="Times New Roman" pitchFamily="18" charset="0"/>
              </a:rPr>
              <a:t>Ankit</a:t>
            </a:r>
            <a:r>
              <a:rPr lang="en-US" sz="1200" b="1" dirty="0" smtClean="0">
                <a:latin typeface="Times New Roman" pitchFamily="18" charset="0"/>
                <a:cs typeface="Times New Roman" pitchFamily="18" charset="0"/>
              </a:rPr>
              <a:t> Gupta </a:t>
            </a:r>
            <a:r>
              <a:rPr lang="en-US" sz="1200" b="1" dirty="0" smtClean="0">
                <a:latin typeface="Times New Roman" pitchFamily="18" charset="0"/>
                <a:cs typeface="Times New Roman" pitchFamily="18" charset="0"/>
              </a:rPr>
              <a:t>(</a:t>
            </a:r>
            <a:r>
              <a:rPr lang="en-US" sz="1200" b="1" dirty="0" smtClean="0">
                <a:latin typeface="Times New Roman" pitchFamily="18" charset="0"/>
                <a:cs typeface="Times New Roman" pitchFamily="18" charset="0"/>
              </a:rPr>
              <a:t>026/CSE1/2014</a:t>
            </a:r>
            <a:r>
              <a:rPr lang="en-US" sz="1200" b="1" dirty="0" smtClean="0">
                <a:latin typeface="Times New Roman" pitchFamily="18" charset="0"/>
                <a:cs typeface="Times New Roman" pitchFamily="18" charset="0"/>
              </a:rPr>
              <a:t>)</a:t>
            </a:r>
          </a:p>
          <a:p>
            <a:pPr algn="ctr"/>
            <a:r>
              <a:rPr lang="en-US" sz="1200" dirty="0">
                <a:latin typeface="Times New Roman" pitchFamily="18" charset="0"/>
                <a:cs typeface="Times New Roman" pitchFamily="18" charset="0"/>
              </a:rPr>
              <a:t> </a:t>
            </a:r>
          </a:p>
          <a:p>
            <a:pPr algn="ctr"/>
            <a:r>
              <a:rPr lang="en-US" sz="1200" dirty="0">
                <a:latin typeface="Times New Roman" pitchFamily="18" charset="0"/>
                <a:cs typeface="Times New Roman" pitchFamily="18" charset="0"/>
              </a:rPr>
              <a:t>Under the guidance of:</a:t>
            </a:r>
          </a:p>
          <a:p>
            <a:pPr algn="ctr"/>
            <a:r>
              <a:rPr lang="en-US" sz="1200" b="1" dirty="0">
                <a:latin typeface="Times New Roman" pitchFamily="18" charset="0"/>
                <a:cs typeface="Times New Roman" pitchFamily="18" charset="0"/>
              </a:rPr>
              <a:t>Ms. Poonam Narang</a:t>
            </a:r>
            <a:endParaRPr lang="en-US" sz="1200" b="1" cap="all" spc="0"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Times New Roman" pitchFamily="18" charset="0"/>
              <a:cs typeface="Times New Roman" pitchFamily="18" charset="0"/>
            </a:endParaRPr>
          </a:p>
        </p:txBody>
      </p:sp>
      <p:pic>
        <p:nvPicPr>
          <p:cNvPr id="5" name="Picture 4" descr="Image result for gtbit logo">
            <a:hlinkClick r:id="rId2"/>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1" y="4114800"/>
            <a:ext cx="1371599" cy="1295400"/>
          </a:xfrm>
          <a:prstGeom prst="rect">
            <a:avLst/>
          </a:prstGeom>
          <a:noFill/>
          <a:ln>
            <a:noFill/>
          </a:ln>
        </p:spPr>
      </p:pic>
      <p:sp>
        <p:nvSpPr>
          <p:cNvPr id="6" name="Rectangle 5"/>
          <p:cNvSpPr/>
          <p:nvPr/>
        </p:nvSpPr>
        <p:spPr>
          <a:xfrm>
            <a:off x="2867666" y="5562600"/>
            <a:ext cx="3394327" cy="1200329"/>
          </a:xfrm>
          <a:prstGeom prst="rect">
            <a:avLst/>
          </a:prstGeom>
          <a:noFill/>
        </p:spPr>
        <p:txBody>
          <a:bodyPr wrap="none" lIns="91440" tIns="45720" rIns="91440" bIns="45720">
            <a:spAutoFit/>
          </a:bodyPr>
          <a:lstStyle/>
          <a:p>
            <a:pPr algn="ctr"/>
            <a:r>
              <a:rPr lang="en-US" sz="1200" b="1" dirty="0">
                <a:latin typeface="Times New Roman" pitchFamily="18" charset="0"/>
                <a:cs typeface="Times New Roman" pitchFamily="18" charset="0"/>
              </a:rPr>
              <a:t>Department of Computer Science &amp; Engineering</a:t>
            </a:r>
            <a:endParaRPr lang="en-US" sz="12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Guru Tegh Bahadur Institute of </a:t>
            </a:r>
            <a:r>
              <a:rPr lang="en-US" sz="1200" b="1" dirty="0" smtClean="0">
                <a:latin typeface="Times New Roman" pitchFamily="18" charset="0"/>
                <a:cs typeface="Times New Roman" pitchFamily="18" charset="0"/>
              </a:rPr>
              <a:t>Technology</a:t>
            </a:r>
          </a:p>
          <a:p>
            <a:pPr algn="ctr"/>
            <a:endParaRPr lang="en-US" sz="11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Guru Gobind Singh Indraprastha University</a:t>
            </a:r>
            <a:endParaRPr lang="en-US" sz="12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Dwarka, New Delhi</a:t>
            </a:r>
            <a:endParaRPr lang="en-US" sz="1200" dirty="0">
              <a:latin typeface="Times New Roman" pitchFamily="18" charset="0"/>
              <a:cs typeface="Times New Roman" pitchFamily="18" charset="0"/>
            </a:endParaRPr>
          </a:p>
          <a:p>
            <a:pPr algn="ctr"/>
            <a:r>
              <a:rPr lang="en-US" sz="1200" b="1" dirty="0">
                <a:latin typeface="Times New Roman" pitchFamily="18" charset="0"/>
                <a:cs typeface="Times New Roman" pitchFamily="18" charset="0"/>
              </a:rPr>
              <a:t>Year 2017-2018</a:t>
            </a:r>
            <a:endParaRPr lang="en-US" sz="1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681007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6197" y="304800"/>
            <a:ext cx="5715000" cy="46166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Use Case (3) (EMI based Smart-Contract)</a:t>
            </a:r>
            <a:endParaRPr lang="en-IN" sz="2400" b="1" dirty="0">
              <a:latin typeface="Times New Roman" pitchFamily="18" charset="0"/>
              <a:cs typeface="Times New Roman" pitchFamily="18" charset="0"/>
            </a:endParaRPr>
          </a:p>
        </p:txBody>
      </p:sp>
      <p:pic>
        <p:nvPicPr>
          <p:cNvPr id="4098" name="Picture 2" descr="C:\Users\Deepanshu\Desktop\emi_blockchai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948157"/>
            <a:ext cx="6089054" cy="24808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3429000"/>
            <a:ext cx="8763000" cy="3416320"/>
          </a:xfrm>
          <a:prstGeom prst="rect">
            <a:avLst/>
          </a:prstGeom>
          <a:noFill/>
        </p:spPr>
        <p:txBody>
          <a:bodyPr wrap="square" rtlCol="0">
            <a:spAutoFit/>
          </a:bodyPr>
          <a:lstStyle/>
          <a:p>
            <a:pPr marL="342900" indent="-342900" algn="just">
              <a:buFont typeface="Arial" pitchFamily="34" charset="0"/>
              <a:buChar char="•"/>
            </a:pPr>
            <a:r>
              <a:rPr lang="en-IN" sz="2400" dirty="0" smtClean="0">
                <a:latin typeface="Times New Roman" pitchFamily="18" charset="0"/>
                <a:cs typeface="Times New Roman" pitchFamily="18" charset="0"/>
              </a:rPr>
              <a:t>Payment of </a:t>
            </a:r>
            <a:r>
              <a:rPr lang="en-IN" sz="2400" dirty="0" err="1" smtClean="0">
                <a:latin typeface="Times New Roman" pitchFamily="18" charset="0"/>
                <a:cs typeface="Times New Roman" pitchFamily="18" charset="0"/>
              </a:rPr>
              <a:t>installments</a:t>
            </a:r>
            <a:r>
              <a:rPr lang="en-IN" sz="2400" dirty="0" smtClean="0">
                <a:latin typeface="Times New Roman" pitchFamily="18" charset="0"/>
                <a:cs typeface="Times New Roman" pitchFamily="18" charset="0"/>
              </a:rPr>
              <a:t> by borrower to lender is a very common scenario which we encounter in our daily life and includes paper work including a number of contractual agreements between both </a:t>
            </a:r>
            <a:r>
              <a:rPr lang="en-IN" sz="2400" dirty="0" smtClean="0">
                <a:latin typeface="Times New Roman" pitchFamily="18" charset="0"/>
                <a:cs typeface="Times New Roman" pitchFamily="18" charset="0"/>
              </a:rPr>
              <a:t>parties.</a:t>
            </a:r>
          </a:p>
          <a:p>
            <a:pPr marL="342900" indent="-342900" algn="just">
              <a:buFont typeface="Arial" pitchFamily="34" charset="0"/>
              <a:buChar char="•"/>
            </a:pPr>
            <a:endParaRPr lang="en-IN" sz="2400" dirty="0" smtClean="0">
              <a:latin typeface="Times New Roman" pitchFamily="18" charset="0"/>
              <a:cs typeface="Times New Roman" pitchFamily="18" charset="0"/>
            </a:endParaRPr>
          </a:p>
          <a:p>
            <a:pPr marL="342900" indent="-342900" algn="just">
              <a:buFont typeface="Arial" pitchFamily="34" charset="0"/>
              <a:buChar char="•"/>
            </a:pPr>
            <a:r>
              <a:rPr lang="en-IN" sz="2400" dirty="0" smtClean="0">
                <a:latin typeface="Times New Roman" pitchFamily="18" charset="0"/>
                <a:cs typeface="Times New Roman" pitchFamily="18" charset="0"/>
              </a:rPr>
              <a:t>Hence </a:t>
            </a:r>
            <a:r>
              <a:rPr lang="en-IN" sz="2400" dirty="0" smtClean="0">
                <a:latin typeface="Times New Roman" pitchFamily="18" charset="0"/>
                <a:cs typeface="Times New Roman" pitchFamily="18" charset="0"/>
              </a:rPr>
              <a:t>implementing this on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provides us a number of benefits like automatic contract compliance by both the </a:t>
            </a:r>
            <a:r>
              <a:rPr lang="en-IN" sz="2400" dirty="0" smtClean="0">
                <a:latin typeface="Times New Roman" pitchFamily="18" charset="0"/>
                <a:cs typeface="Times New Roman" pitchFamily="18" charset="0"/>
              </a:rPr>
              <a:t>parties, </a:t>
            </a:r>
            <a:r>
              <a:rPr lang="en-IN" sz="2400" dirty="0" smtClean="0">
                <a:latin typeface="Times New Roman" pitchFamily="18" charset="0"/>
                <a:cs typeface="Times New Roman" pitchFamily="18" charset="0"/>
              </a:rPr>
              <a:t>timely payment of </a:t>
            </a:r>
            <a:r>
              <a:rPr lang="en-IN" sz="2400" dirty="0" err="1" smtClean="0">
                <a:latin typeface="Times New Roman" pitchFamily="18" charset="0"/>
                <a:cs typeface="Times New Roman" pitchFamily="18" charset="0"/>
              </a:rPr>
              <a:t>installments</a:t>
            </a:r>
            <a:r>
              <a:rPr lang="en-IN" sz="2400" dirty="0" smtClean="0">
                <a:latin typeface="Times New Roman" pitchFamily="18" charset="0"/>
                <a:cs typeface="Times New Roman" pitchFamily="18" charset="0"/>
              </a:rPr>
              <a:t> , negligible chances of contract breach and easy implementation.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53794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hank you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850000"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229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152400"/>
            <a:ext cx="8915400" cy="393954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r>
              <a:rPr lang="en-IN" sz="2200" b="1" dirty="0">
                <a:latin typeface="Times New Roman" pitchFamily="18" charset="0"/>
                <a:cs typeface="Times New Roman" pitchFamily="18" charset="0"/>
              </a:rPr>
              <a:t>Smart contracts </a:t>
            </a:r>
            <a:r>
              <a:rPr lang="en-IN" sz="2200" b="1"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help </a:t>
            </a:r>
            <a:r>
              <a:rPr lang="en-IN" sz="2200" dirty="0">
                <a:latin typeface="Times New Roman" pitchFamily="18" charset="0"/>
                <a:cs typeface="Times New Roman" pitchFamily="18" charset="0"/>
              </a:rPr>
              <a:t>you exchange money, property, shares, or anything of value in a transparent, conflict-free way while avoiding the services of a middleman</a:t>
            </a:r>
            <a:r>
              <a:rPr lang="en-IN" sz="2200" dirty="0" smtClean="0">
                <a:latin typeface="Times New Roman" pitchFamily="18" charset="0"/>
                <a:cs typeface="Times New Roman" pitchFamily="18" charset="0"/>
              </a:rPr>
              <a:t>.</a:t>
            </a:r>
          </a:p>
          <a:p>
            <a:pPr algn="just"/>
            <a:endParaRPr lang="en-IN" sz="2200" u="sng"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The best way to describe smart contracts is to compare the technology to a vending machine. </a:t>
            </a:r>
            <a:r>
              <a:rPr lang="en-IN" sz="2200" dirty="0" smtClean="0">
                <a:latin typeface="Times New Roman" pitchFamily="18" charset="0"/>
                <a:cs typeface="Times New Roman" pitchFamily="18" charset="0"/>
              </a:rPr>
              <a:t>With </a:t>
            </a:r>
            <a:r>
              <a:rPr lang="en-IN" sz="2200" dirty="0">
                <a:latin typeface="Times New Roman" pitchFamily="18" charset="0"/>
                <a:cs typeface="Times New Roman" pitchFamily="18" charset="0"/>
              </a:rPr>
              <a:t>smart contracts, you simply drop a bitcoin into the vending machine (i.e. ledger), and your escrow, driver’s license, or whatever drops into your account. More so, smart contracts not only define the rules and penalties around an agreement in the same way that a traditional contract does, but also automatically enforce those obligations.</a:t>
            </a:r>
          </a:p>
          <a:p>
            <a:pPr algn="just">
              <a:lnSpc>
                <a:spcPct val="150000"/>
              </a:lnSpc>
            </a:pPr>
            <a:endParaRPr lang="en-US" sz="2000" dirty="0">
              <a:ln w="11430"/>
              <a:effectLst>
                <a:outerShdw blurRad="50800" dist="39000" dir="5460000" algn="tl">
                  <a:srgbClr val="000000">
                    <a:alpha val="38000"/>
                  </a:srgbClr>
                </a:outerShdw>
              </a:effectLst>
            </a:endParaRPr>
          </a:p>
        </p:txBody>
      </p:sp>
      <p:pic>
        <p:nvPicPr>
          <p:cNvPr id="1026" name="Picture 2" descr="Image result for smart Contr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49" y="3860693"/>
            <a:ext cx="7046551" cy="314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670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eepanshu\Desktop\ethereu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4488557"/>
            <a:ext cx="4391908" cy="252184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697" r="17754"/>
          <a:stretch/>
        </p:blipFill>
        <p:spPr bwMode="auto">
          <a:xfrm>
            <a:off x="-205660" y="1095122"/>
            <a:ext cx="9425860" cy="637247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914400" y="762000"/>
            <a:ext cx="533400" cy="891702"/>
            <a:chOff x="7924801" y="2789237"/>
            <a:chExt cx="1184512" cy="1828800"/>
          </a:xfrm>
          <a:solidFill>
            <a:srgbClr val="00B0F0"/>
          </a:solidFill>
          <a:effectLst>
            <a:glow rad="63500">
              <a:schemeClr val="accent2">
                <a:satMod val="175000"/>
                <a:alpha val="40000"/>
              </a:schemeClr>
            </a:glow>
            <a:outerShdw blurRad="50800" dist="38100" dir="10800000" algn="r" rotWithShape="0">
              <a:prstClr val="black">
                <a:alpha val="40000"/>
              </a:prstClr>
            </a:outerShdw>
          </a:effectLst>
          <a:scene3d>
            <a:camera prst="orthographicFront">
              <a:rot lat="0" lon="0" rev="0"/>
            </a:camera>
            <a:lightRig rig="glow" dir="t">
              <a:rot lat="0" lon="0" rev="4800000"/>
            </a:lightRig>
          </a:scene3d>
        </p:grpSpPr>
        <p:sp>
          <p:nvSpPr>
            <p:cNvPr id="6" name="Rectangle 5"/>
            <p:cNvSpPr/>
            <p:nvPr/>
          </p:nvSpPr>
          <p:spPr>
            <a:xfrm flipH="1">
              <a:off x="7924801" y="2789237"/>
              <a:ext cx="76200" cy="1828800"/>
            </a:xfrm>
            <a:prstGeom prst="rect">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7" name="Flowchart: Punched Tape 6"/>
            <p:cNvSpPr/>
            <p:nvPr/>
          </p:nvSpPr>
          <p:spPr>
            <a:xfrm>
              <a:off x="7957215" y="2792649"/>
              <a:ext cx="1152098" cy="808037"/>
            </a:xfrm>
            <a:prstGeom prst="flowChartPunchedTape">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grpSp>
        <p:nvGrpSpPr>
          <p:cNvPr id="8" name="Group 7"/>
          <p:cNvGrpSpPr/>
          <p:nvPr/>
        </p:nvGrpSpPr>
        <p:grpSpPr>
          <a:xfrm>
            <a:off x="3839114" y="3505200"/>
            <a:ext cx="533400" cy="891702"/>
            <a:chOff x="7924801" y="2789237"/>
            <a:chExt cx="1184512" cy="1828800"/>
          </a:xfrm>
          <a:solidFill>
            <a:srgbClr val="00B0F0"/>
          </a:solidFill>
          <a:effectLst>
            <a:glow rad="63500">
              <a:schemeClr val="accent2">
                <a:satMod val="175000"/>
                <a:alpha val="40000"/>
              </a:schemeClr>
            </a:glow>
            <a:outerShdw blurRad="50800" dist="38100" dir="10800000" algn="r" rotWithShape="0">
              <a:prstClr val="black">
                <a:alpha val="40000"/>
              </a:prstClr>
            </a:outerShdw>
          </a:effectLst>
          <a:scene3d>
            <a:camera prst="orthographicFront">
              <a:rot lat="0" lon="0" rev="0"/>
            </a:camera>
            <a:lightRig rig="glow" dir="t">
              <a:rot lat="0" lon="0" rev="4800000"/>
            </a:lightRig>
          </a:scene3d>
        </p:grpSpPr>
        <p:sp>
          <p:nvSpPr>
            <p:cNvPr id="9" name="Rectangle 8"/>
            <p:cNvSpPr/>
            <p:nvPr/>
          </p:nvSpPr>
          <p:spPr>
            <a:xfrm flipH="1">
              <a:off x="7924801" y="2789237"/>
              <a:ext cx="76200" cy="1828800"/>
            </a:xfrm>
            <a:prstGeom prst="rect">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Flowchart: Punched Tape 9"/>
            <p:cNvSpPr/>
            <p:nvPr/>
          </p:nvSpPr>
          <p:spPr>
            <a:xfrm>
              <a:off x="7957215" y="2792649"/>
              <a:ext cx="1152098" cy="808037"/>
            </a:xfrm>
            <a:prstGeom prst="flowChartPunchedTape">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grpSp>
        <p:nvGrpSpPr>
          <p:cNvPr id="11" name="Group 10"/>
          <p:cNvGrpSpPr/>
          <p:nvPr/>
        </p:nvGrpSpPr>
        <p:grpSpPr>
          <a:xfrm>
            <a:off x="2159065" y="1981200"/>
            <a:ext cx="533400" cy="891702"/>
            <a:chOff x="7924801" y="2789237"/>
            <a:chExt cx="1184512" cy="1828800"/>
          </a:xfrm>
          <a:solidFill>
            <a:srgbClr val="00B0F0"/>
          </a:solidFill>
          <a:effectLst>
            <a:glow rad="63500">
              <a:schemeClr val="accent2">
                <a:satMod val="175000"/>
                <a:alpha val="40000"/>
              </a:schemeClr>
            </a:glow>
            <a:outerShdw blurRad="50800" dist="38100" dir="10800000" algn="r" rotWithShape="0">
              <a:prstClr val="black">
                <a:alpha val="40000"/>
              </a:prstClr>
            </a:outerShdw>
          </a:effectLst>
          <a:scene3d>
            <a:camera prst="orthographicFront">
              <a:rot lat="0" lon="0" rev="0"/>
            </a:camera>
            <a:lightRig rig="glow" dir="t">
              <a:rot lat="0" lon="0" rev="4800000"/>
            </a:lightRig>
          </a:scene3d>
        </p:grpSpPr>
        <p:sp>
          <p:nvSpPr>
            <p:cNvPr id="12" name="Rectangle 11"/>
            <p:cNvSpPr/>
            <p:nvPr/>
          </p:nvSpPr>
          <p:spPr>
            <a:xfrm flipH="1">
              <a:off x="7924801" y="2789237"/>
              <a:ext cx="76200" cy="1828800"/>
            </a:xfrm>
            <a:prstGeom prst="rect">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Flowchart: Punched Tape 12"/>
            <p:cNvSpPr/>
            <p:nvPr/>
          </p:nvSpPr>
          <p:spPr>
            <a:xfrm>
              <a:off x="7957215" y="2792649"/>
              <a:ext cx="1152098" cy="808037"/>
            </a:xfrm>
            <a:prstGeom prst="flowChartPunchedTape">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grpSp>
        <p:nvGrpSpPr>
          <p:cNvPr id="14" name="Group 13"/>
          <p:cNvGrpSpPr/>
          <p:nvPr/>
        </p:nvGrpSpPr>
        <p:grpSpPr>
          <a:xfrm>
            <a:off x="8305800" y="4191000"/>
            <a:ext cx="533400" cy="891702"/>
            <a:chOff x="7924801" y="2789237"/>
            <a:chExt cx="1184512" cy="1828800"/>
          </a:xfrm>
          <a:solidFill>
            <a:srgbClr val="00B0F0"/>
          </a:solidFill>
          <a:effectLst>
            <a:glow rad="63500">
              <a:schemeClr val="accent2">
                <a:satMod val="175000"/>
                <a:alpha val="40000"/>
              </a:schemeClr>
            </a:glow>
            <a:outerShdw blurRad="50800" dist="38100" dir="10800000" algn="r" rotWithShape="0">
              <a:prstClr val="black">
                <a:alpha val="40000"/>
              </a:prstClr>
            </a:outerShdw>
          </a:effectLst>
          <a:scene3d>
            <a:camera prst="orthographicFront">
              <a:rot lat="0" lon="0" rev="0"/>
            </a:camera>
            <a:lightRig rig="glow" dir="t">
              <a:rot lat="0" lon="0" rev="4800000"/>
            </a:lightRig>
          </a:scene3d>
        </p:grpSpPr>
        <p:sp>
          <p:nvSpPr>
            <p:cNvPr id="15" name="Rectangle 14"/>
            <p:cNvSpPr/>
            <p:nvPr/>
          </p:nvSpPr>
          <p:spPr>
            <a:xfrm flipH="1">
              <a:off x="7924801" y="2789237"/>
              <a:ext cx="76200" cy="1828800"/>
            </a:xfrm>
            <a:prstGeom prst="rect">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Flowchart: Punched Tape 15"/>
            <p:cNvSpPr/>
            <p:nvPr/>
          </p:nvSpPr>
          <p:spPr>
            <a:xfrm>
              <a:off x="7957215" y="2792649"/>
              <a:ext cx="1152098" cy="808037"/>
            </a:xfrm>
            <a:prstGeom prst="flowChartPunchedTape">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grpSp>
        <p:nvGrpSpPr>
          <p:cNvPr id="17" name="Group 16"/>
          <p:cNvGrpSpPr/>
          <p:nvPr/>
        </p:nvGrpSpPr>
        <p:grpSpPr>
          <a:xfrm>
            <a:off x="6248400" y="3124200"/>
            <a:ext cx="533400" cy="891702"/>
            <a:chOff x="7924801" y="2789237"/>
            <a:chExt cx="1184512" cy="1828800"/>
          </a:xfrm>
          <a:solidFill>
            <a:srgbClr val="00B0F0"/>
          </a:solidFill>
          <a:effectLst>
            <a:glow rad="63500">
              <a:schemeClr val="accent2">
                <a:satMod val="175000"/>
                <a:alpha val="40000"/>
              </a:schemeClr>
            </a:glow>
            <a:outerShdw blurRad="50800" dist="38100" dir="10800000" algn="r" rotWithShape="0">
              <a:prstClr val="black">
                <a:alpha val="40000"/>
              </a:prstClr>
            </a:outerShdw>
          </a:effectLst>
          <a:scene3d>
            <a:camera prst="orthographicFront">
              <a:rot lat="0" lon="0" rev="0"/>
            </a:camera>
            <a:lightRig rig="glow" dir="t">
              <a:rot lat="0" lon="0" rev="4800000"/>
            </a:lightRig>
          </a:scene3d>
        </p:grpSpPr>
        <p:sp>
          <p:nvSpPr>
            <p:cNvPr id="18" name="Rectangle 17"/>
            <p:cNvSpPr/>
            <p:nvPr/>
          </p:nvSpPr>
          <p:spPr>
            <a:xfrm flipH="1">
              <a:off x="7924801" y="2789237"/>
              <a:ext cx="76200" cy="1828800"/>
            </a:xfrm>
            <a:prstGeom prst="rect">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Flowchart: Punched Tape 18"/>
            <p:cNvSpPr/>
            <p:nvPr/>
          </p:nvSpPr>
          <p:spPr>
            <a:xfrm>
              <a:off x="7957215" y="2792649"/>
              <a:ext cx="1152098" cy="808037"/>
            </a:xfrm>
            <a:prstGeom prst="flowChartPunchedTape">
              <a:avLst/>
            </a:prstGeom>
            <a:grpFill/>
            <a:ln>
              <a:solidFill>
                <a:srgbClr val="00B0F0"/>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
        <p:nvSpPr>
          <p:cNvPr id="20" name="Rectangle 19"/>
          <p:cNvSpPr/>
          <p:nvPr/>
        </p:nvSpPr>
        <p:spPr>
          <a:xfrm>
            <a:off x="2855120" y="0"/>
            <a:ext cx="3433761" cy="923330"/>
          </a:xfrm>
          <a:prstGeom prst="rect">
            <a:avLst/>
          </a:prstGeom>
          <a:noFill/>
        </p:spPr>
        <p:txBody>
          <a:bodyPr wrap="none" lIns="91440" tIns="45720" rIns="91440" bIns="45720">
            <a:spAutoFit/>
          </a:bodyPr>
          <a:lstStyle/>
          <a:p>
            <a:pPr algn="ctr"/>
            <a:r>
              <a:rPr lang="en-US" sz="5400" cap="all" spc="0" dirty="0" smtClean="0">
                <a:ln w="9000" cmpd="sng">
                  <a:solidFill>
                    <a:srgbClr val="002060"/>
                  </a:solidFill>
                  <a:prstDash val="solid"/>
                </a:ln>
                <a:solidFill>
                  <a:srgbClr val="002060"/>
                </a:solidFill>
                <a:effectLst>
                  <a:outerShdw blurRad="38100" dist="38100" dir="2700000" algn="tl">
                    <a:srgbClr val="000000">
                      <a:alpha val="43137"/>
                    </a:srgbClr>
                  </a:outerShdw>
                  <a:reflection blurRad="12700" stA="28000" endPos="45000" dist="1000" dir="5400000" sy="-100000" algn="bl" rotWithShape="0"/>
                </a:effectLst>
              </a:rPr>
              <a:t>Road map</a:t>
            </a:r>
            <a:endParaRPr lang="en-US" sz="5400" cap="all" spc="0" dirty="0">
              <a:ln w="9000" cmpd="sng">
                <a:solidFill>
                  <a:srgbClr val="002060"/>
                </a:solidFill>
                <a:prstDash val="solid"/>
              </a:ln>
              <a:solidFill>
                <a:srgbClr val="002060"/>
              </a:solidFill>
              <a:effectLst>
                <a:outerShdw blurRad="38100" dist="38100" dir="2700000" algn="tl">
                  <a:srgbClr val="000000">
                    <a:alpha val="43137"/>
                  </a:srgbClr>
                </a:outerShdw>
                <a:reflection blurRad="12700" stA="28000" endPos="45000" dist="1000" dir="5400000" sy="-100000" algn="bl" rotWithShape="0"/>
              </a:effectLst>
            </a:endParaRPr>
          </a:p>
        </p:txBody>
      </p:sp>
      <p:sp>
        <p:nvSpPr>
          <p:cNvPr id="21" name="TextBox 20"/>
          <p:cNvSpPr txBox="1"/>
          <p:nvPr/>
        </p:nvSpPr>
        <p:spPr>
          <a:xfrm>
            <a:off x="-9498" y="130809"/>
            <a:ext cx="1533498" cy="646331"/>
          </a:xfrm>
          <a:prstGeom prst="rect">
            <a:avLst/>
          </a:prstGeom>
          <a:noFill/>
        </p:spPr>
        <p:txBody>
          <a:bodyPr wrap="none" rtlCol="0">
            <a:spAutoFit/>
          </a:bodyPr>
          <a:lstStyle/>
          <a:p>
            <a:pPr algn="ctr"/>
            <a:r>
              <a:rPr lang="en-US" dirty="0" smtClean="0"/>
              <a:t> Go </a:t>
            </a:r>
            <a:r>
              <a:rPr lang="en-US" dirty="0" err="1" smtClean="0"/>
              <a:t>Ethereum</a:t>
            </a:r>
            <a:r>
              <a:rPr lang="en-US" dirty="0" smtClean="0"/>
              <a:t> </a:t>
            </a:r>
          </a:p>
          <a:p>
            <a:pPr algn="ctr"/>
            <a:r>
              <a:rPr lang="en-US" dirty="0" smtClean="0"/>
              <a:t>Protocol</a:t>
            </a:r>
            <a:endParaRPr lang="en-US" dirty="0"/>
          </a:p>
        </p:txBody>
      </p:sp>
      <p:sp>
        <p:nvSpPr>
          <p:cNvPr id="22" name="TextBox 21"/>
          <p:cNvSpPr txBox="1"/>
          <p:nvPr/>
        </p:nvSpPr>
        <p:spPr>
          <a:xfrm>
            <a:off x="2226879" y="1535668"/>
            <a:ext cx="1256498" cy="369332"/>
          </a:xfrm>
          <a:prstGeom prst="rect">
            <a:avLst/>
          </a:prstGeom>
          <a:noFill/>
        </p:spPr>
        <p:txBody>
          <a:bodyPr wrap="none" rtlCol="0">
            <a:spAutoFit/>
          </a:bodyPr>
          <a:lstStyle/>
          <a:p>
            <a:pPr algn="ctr"/>
            <a:r>
              <a:rPr lang="en-US" dirty="0" smtClean="0"/>
              <a:t>Mist Wallet</a:t>
            </a:r>
            <a:endParaRPr lang="en-US" dirty="0"/>
          </a:p>
        </p:txBody>
      </p:sp>
      <p:sp>
        <p:nvSpPr>
          <p:cNvPr id="25" name="TextBox 24"/>
          <p:cNvSpPr txBox="1"/>
          <p:nvPr/>
        </p:nvSpPr>
        <p:spPr>
          <a:xfrm>
            <a:off x="7772400" y="3352800"/>
            <a:ext cx="1443793" cy="646331"/>
          </a:xfrm>
          <a:prstGeom prst="rect">
            <a:avLst/>
          </a:prstGeom>
          <a:noFill/>
        </p:spPr>
        <p:txBody>
          <a:bodyPr wrap="none" rtlCol="0">
            <a:spAutoFit/>
          </a:bodyPr>
          <a:lstStyle/>
          <a:p>
            <a:r>
              <a:rPr lang="en-US" dirty="0" smtClean="0"/>
              <a:t>Contract </a:t>
            </a:r>
          </a:p>
          <a:p>
            <a:r>
              <a:rPr lang="en-US" dirty="0" smtClean="0"/>
              <a:t>Management</a:t>
            </a:r>
            <a:endParaRPr lang="en-US" dirty="0"/>
          </a:p>
        </p:txBody>
      </p:sp>
      <p:sp>
        <p:nvSpPr>
          <p:cNvPr id="24" name="TextBox 23"/>
          <p:cNvSpPr txBox="1"/>
          <p:nvPr/>
        </p:nvSpPr>
        <p:spPr>
          <a:xfrm>
            <a:off x="6172200" y="2667000"/>
            <a:ext cx="1598066" cy="646331"/>
          </a:xfrm>
          <a:prstGeom prst="rect">
            <a:avLst/>
          </a:prstGeom>
          <a:noFill/>
        </p:spPr>
        <p:txBody>
          <a:bodyPr wrap="none" rtlCol="0">
            <a:spAutoFit/>
          </a:bodyPr>
          <a:lstStyle/>
          <a:p>
            <a:pPr algn="ctr"/>
            <a:r>
              <a:rPr lang="en-US" dirty="0" smtClean="0"/>
              <a:t>Smart Contract</a:t>
            </a:r>
          </a:p>
          <a:p>
            <a:pPr algn="ctr"/>
            <a:endParaRPr lang="en-US" dirty="0"/>
          </a:p>
        </p:txBody>
      </p:sp>
      <p:sp>
        <p:nvSpPr>
          <p:cNvPr id="2" name="TextBox 1"/>
          <p:cNvSpPr txBox="1"/>
          <p:nvPr/>
        </p:nvSpPr>
        <p:spPr>
          <a:xfrm>
            <a:off x="3276600" y="2782669"/>
            <a:ext cx="2555081" cy="646331"/>
          </a:xfrm>
          <a:prstGeom prst="rect">
            <a:avLst/>
          </a:prstGeom>
          <a:noFill/>
        </p:spPr>
        <p:txBody>
          <a:bodyPr wrap="square" rtlCol="0">
            <a:spAutoFit/>
          </a:bodyPr>
          <a:lstStyle/>
          <a:p>
            <a:pPr algn="ctr"/>
            <a:r>
              <a:rPr lang="en-IN" dirty="0" smtClean="0"/>
              <a:t>Remix </a:t>
            </a:r>
            <a:r>
              <a:rPr lang="en-IN" dirty="0" smtClean="0"/>
              <a:t>Solidity as </a:t>
            </a:r>
            <a:endParaRPr lang="en-IN" dirty="0" smtClean="0"/>
          </a:p>
          <a:p>
            <a:pPr algn="ctr"/>
            <a:r>
              <a:rPr lang="en-IN" dirty="0" smtClean="0"/>
              <a:t>Programming Language</a:t>
            </a:r>
            <a:endParaRPr lang="en-IN" dirty="0"/>
          </a:p>
        </p:txBody>
      </p:sp>
      <p:pic>
        <p:nvPicPr>
          <p:cNvPr id="4098" name="Picture 2" descr="Image result for smart Contra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228" y="382737"/>
            <a:ext cx="4439460" cy="236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34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blob:https://web.whatsapp.com/ef3ce2ce-3b60-4bcf-9dcd-639cd8365cd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TextBox 24"/>
          <p:cNvSpPr txBox="1"/>
          <p:nvPr/>
        </p:nvSpPr>
        <p:spPr>
          <a:xfrm>
            <a:off x="2424489" y="6324600"/>
            <a:ext cx="4584549"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Flow Of Control for Smart Contract</a:t>
            </a:r>
            <a:endParaRPr lang="en-IN" sz="2000" b="1" dirty="0">
              <a:latin typeface="Times New Roman" pitchFamily="18" charset="0"/>
              <a:cs typeface="Times New Roman" pitchFamily="18" charset="0"/>
            </a:endParaRPr>
          </a:p>
        </p:txBody>
      </p:sp>
      <p:pic>
        <p:nvPicPr>
          <p:cNvPr id="2050" name="Picture 2" descr="C:\Users\ADMIN\Downloads\Flow of Dat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588" y="0"/>
            <a:ext cx="5111450" cy="615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551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epanshu\Desktop\diff_centr_decentr_distrib.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219200"/>
            <a:ext cx="7665453" cy="4648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0600" y="457200"/>
            <a:ext cx="6934200" cy="430887"/>
          </a:xfrm>
          <a:prstGeom prst="rect">
            <a:avLst/>
          </a:prstGeom>
          <a:noFill/>
        </p:spPr>
        <p:txBody>
          <a:bodyPr wrap="square" rtlCol="0">
            <a:spAutoFit/>
          </a:bodyPr>
          <a:lstStyle/>
          <a:p>
            <a:pPr algn="ctr"/>
            <a:r>
              <a:rPr lang="en-IN" sz="2200" b="1" dirty="0" smtClean="0">
                <a:latin typeface="Times New Roman" pitchFamily="18" charset="0"/>
                <a:cs typeface="Times New Roman" pitchFamily="18" charset="0"/>
              </a:rPr>
              <a:t> </a:t>
            </a:r>
            <a:r>
              <a:rPr lang="en-IN" sz="2200" b="1" dirty="0">
                <a:latin typeface="Times New Roman" pitchFamily="18" charset="0"/>
                <a:cs typeface="Times New Roman" pitchFamily="18" charset="0"/>
              </a:rPr>
              <a:t>C</a:t>
            </a:r>
            <a:r>
              <a:rPr lang="en-IN" sz="2200" b="1" dirty="0" smtClean="0">
                <a:latin typeface="Times New Roman" pitchFamily="18" charset="0"/>
                <a:cs typeface="Times New Roman" pitchFamily="18" charset="0"/>
              </a:rPr>
              <a:t>entralized , Decentralized and Distributed networks</a:t>
            </a:r>
            <a:endParaRPr lang="en-IN"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3919069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esktop\WhatsApp Image 2018-04-18 at 9.30.54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0"/>
            <a:ext cx="5562602" cy="708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379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MIN\Downloads\trans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763000"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822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eepanshu\Desktop\supply_chain_manageme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772" y="838200"/>
            <a:ext cx="7295028"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95400" y="152400"/>
            <a:ext cx="6705600" cy="46166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Use Case (1) (Supply Chain Management System)</a:t>
            </a:r>
            <a:endParaRPr lang="en-IN" sz="2400" b="1" dirty="0">
              <a:latin typeface="Times New Roman" pitchFamily="18" charset="0"/>
              <a:cs typeface="Times New Roman" pitchFamily="18" charset="0"/>
            </a:endParaRPr>
          </a:p>
        </p:txBody>
      </p:sp>
      <p:sp>
        <p:nvSpPr>
          <p:cNvPr id="5" name="TextBox 4"/>
          <p:cNvSpPr txBox="1"/>
          <p:nvPr/>
        </p:nvSpPr>
        <p:spPr>
          <a:xfrm>
            <a:off x="762000" y="3711476"/>
            <a:ext cx="7772400" cy="3046988"/>
          </a:xfrm>
          <a:prstGeom prst="rect">
            <a:avLst/>
          </a:prstGeom>
          <a:noFill/>
        </p:spPr>
        <p:txBody>
          <a:bodyPr wrap="square" rtlCol="0">
            <a:spAutoFit/>
          </a:bodyPr>
          <a:lstStyle/>
          <a:p>
            <a:pPr marL="342900" indent="-342900" algn="just">
              <a:buFont typeface="Arial" pitchFamily="34" charset="0"/>
              <a:buChar char="•"/>
            </a:pPr>
            <a:r>
              <a:rPr lang="en-IN" sz="2400" dirty="0" smtClean="0">
                <a:latin typeface="Times New Roman" pitchFamily="18" charset="0"/>
                <a:cs typeface="Times New Roman" pitchFamily="18" charset="0"/>
              </a:rPr>
              <a:t>In this use case ,we are trying to establish a shared and distributed network on </a:t>
            </a:r>
            <a:r>
              <a:rPr lang="en-IN" sz="2400" dirty="0" err="1" smtClean="0">
                <a:latin typeface="Times New Roman" pitchFamily="18" charset="0"/>
                <a:cs typeface="Times New Roman" pitchFamily="18" charset="0"/>
              </a:rPr>
              <a:t>blockchain</a:t>
            </a:r>
            <a:r>
              <a:rPr lang="en-IN" sz="2400" dirty="0" smtClean="0">
                <a:latin typeface="Times New Roman" pitchFamily="18" charset="0"/>
                <a:cs typeface="Times New Roman" pitchFamily="18" charset="0"/>
              </a:rPr>
              <a:t> for suppliers and retailers of different type of </a:t>
            </a:r>
            <a:r>
              <a:rPr lang="en-IN" sz="2400" dirty="0" smtClean="0">
                <a:latin typeface="Times New Roman" pitchFamily="18" charset="0"/>
                <a:cs typeface="Times New Roman" pitchFamily="18" charset="0"/>
              </a:rPr>
              <a:t>commodities. </a:t>
            </a:r>
          </a:p>
          <a:p>
            <a:pPr marL="342900" indent="-342900" algn="just">
              <a:buFont typeface="Arial" pitchFamily="34" charset="0"/>
              <a:buChar char="•"/>
            </a:pPr>
            <a:endParaRPr lang="en-IN" sz="2400" dirty="0" smtClean="0">
              <a:latin typeface="Times New Roman" pitchFamily="18" charset="0"/>
              <a:cs typeface="Times New Roman" pitchFamily="18" charset="0"/>
            </a:endParaRPr>
          </a:p>
          <a:p>
            <a:pPr marL="342900" indent="-342900" algn="just">
              <a:buFont typeface="Arial" pitchFamily="34" charset="0"/>
              <a:buChar char="•"/>
            </a:pPr>
            <a:r>
              <a:rPr lang="en-IN" sz="2400" dirty="0" smtClean="0">
                <a:latin typeface="Times New Roman" pitchFamily="18" charset="0"/>
                <a:cs typeface="Times New Roman" pitchFamily="18" charset="0"/>
              </a:rPr>
              <a:t>Various </a:t>
            </a:r>
            <a:r>
              <a:rPr lang="en-IN" sz="2400" dirty="0" smtClean="0">
                <a:latin typeface="Times New Roman" pitchFamily="18" charset="0"/>
                <a:cs typeface="Times New Roman" pitchFamily="18" charset="0"/>
              </a:rPr>
              <a:t>other details related to order can also be retrieved by the retailer in a synchronized manner and thus helps to deal with the supply or shipment of large number of different commodities </a:t>
            </a:r>
            <a:r>
              <a:rPr lang="en-IN" sz="2400" dirty="0" smtClean="0">
                <a:latin typeface="Times New Roman" pitchFamily="18" charset="0"/>
                <a:cs typeface="Times New Roman" pitchFamily="18" charset="0"/>
              </a:rPr>
              <a:t>simultaneously.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578243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76200"/>
            <a:ext cx="6248400" cy="46166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Use Case (2) (Project Management System)</a:t>
            </a:r>
            <a:endParaRPr lang="en-IN" sz="2400" b="1" dirty="0">
              <a:latin typeface="Times New Roman" pitchFamily="18" charset="0"/>
              <a:cs typeface="Times New Roman" pitchFamily="18" charset="0"/>
            </a:endParaRPr>
          </a:p>
        </p:txBody>
      </p:sp>
      <p:pic>
        <p:nvPicPr>
          <p:cNvPr id="3074" name="Picture 2" descr="C:\Users\Deepanshu\Desktop\internshal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609600"/>
            <a:ext cx="6553200" cy="28966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3505200"/>
            <a:ext cx="9144000" cy="3416320"/>
          </a:xfrm>
          <a:prstGeom prst="rect">
            <a:avLst/>
          </a:prstGeom>
          <a:noFill/>
        </p:spPr>
        <p:txBody>
          <a:bodyPr wrap="square" rtlCol="0">
            <a:spAutoFit/>
          </a:bodyPr>
          <a:lstStyle/>
          <a:p>
            <a:pPr marL="342900" indent="-342900" algn="just">
              <a:buFont typeface="Arial" pitchFamily="34" charset="0"/>
              <a:buChar char="•"/>
            </a:pPr>
            <a:r>
              <a:rPr lang="en-IN" sz="2400" dirty="0" smtClean="0">
                <a:latin typeface="Times New Roman" pitchFamily="18" charset="0"/>
                <a:cs typeface="Times New Roman" pitchFamily="18" charset="0"/>
              </a:rPr>
              <a:t>In this use case , we are trying to create a management system for a contract that will be made between a freelancer developer and the company that will issue project to the developer. </a:t>
            </a:r>
            <a:endParaRPr lang="en-IN" sz="2400" dirty="0" smtClean="0">
              <a:latin typeface="Times New Roman" pitchFamily="18" charset="0"/>
              <a:cs typeface="Times New Roman" pitchFamily="18" charset="0"/>
            </a:endParaRPr>
          </a:p>
          <a:p>
            <a:pPr marL="342900" indent="-342900" algn="just">
              <a:buFont typeface="Arial" pitchFamily="34" charset="0"/>
              <a:buChar char="•"/>
            </a:pPr>
            <a:endParaRPr lang="en-IN" sz="2400" dirty="0" smtClean="0">
              <a:latin typeface="Times New Roman" pitchFamily="18" charset="0"/>
              <a:cs typeface="Times New Roman" pitchFamily="18" charset="0"/>
            </a:endParaRPr>
          </a:p>
          <a:p>
            <a:pPr marL="342900" indent="-342900" algn="just">
              <a:buFont typeface="Arial" pitchFamily="34" charset="0"/>
              <a:buChar char="•"/>
            </a:pPr>
            <a:r>
              <a:rPr lang="en-IN" sz="2400" dirty="0" smtClean="0">
                <a:latin typeface="Times New Roman" pitchFamily="18" charset="0"/>
                <a:cs typeface="Times New Roman" pitchFamily="18" charset="0"/>
              </a:rPr>
              <a:t>Contract </a:t>
            </a:r>
            <a:r>
              <a:rPr lang="en-IN" sz="2400" dirty="0" smtClean="0">
                <a:latin typeface="Times New Roman" pitchFamily="18" charset="0"/>
                <a:cs typeface="Times New Roman" pitchFamily="18" charset="0"/>
              </a:rPr>
              <a:t>will include various obligations like time limit , priorities of different modules of project  along with their associated costs. </a:t>
            </a:r>
            <a:endParaRPr lang="en-IN" sz="2400" dirty="0" smtClean="0">
              <a:latin typeface="Times New Roman" pitchFamily="18" charset="0"/>
              <a:cs typeface="Times New Roman" pitchFamily="18" charset="0"/>
            </a:endParaRPr>
          </a:p>
          <a:p>
            <a:pPr marL="342900" indent="-342900" algn="just">
              <a:buFont typeface="Arial" pitchFamily="34" charset="0"/>
              <a:buChar char="•"/>
            </a:pPr>
            <a:endParaRPr lang="en-IN" sz="2400" dirty="0" smtClean="0">
              <a:latin typeface="Times New Roman" pitchFamily="18" charset="0"/>
              <a:cs typeface="Times New Roman" pitchFamily="18" charset="0"/>
            </a:endParaRPr>
          </a:p>
          <a:p>
            <a:pPr marL="342900" indent="-342900" algn="just">
              <a:buFont typeface="Arial" pitchFamily="34" charset="0"/>
              <a:buChar char="•"/>
            </a:pPr>
            <a:r>
              <a:rPr lang="en-IN" sz="2400" dirty="0" smtClean="0">
                <a:latin typeface="Times New Roman" pitchFamily="18" charset="0"/>
                <a:cs typeface="Times New Roman" pitchFamily="18" charset="0"/>
              </a:rPr>
              <a:t>The </a:t>
            </a:r>
            <a:r>
              <a:rPr lang="en-IN" sz="2400" dirty="0" smtClean="0">
                <a:latin typeface="Times New Roman" pitchFamily="18" charset="0"/>
                <a:cs typeface="Times New Roman" pitchFamily="18" charset="0"/>
              </a:rPr>
              <a:t>remuneration will be transferred to the developer side according to the number of modules completed in a stipulated amount of time.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69833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TotalTime>
  <Words>372</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47</cp:revision>
  <dcterms:created xsi:type="dcterms:W3CDTF">2017-09-14T10:55:23Z</dcterms:created>
  <dcterms:modified xsi:type="dcterms:W3CDTF">2018-05-01T21:04:58Z</dcterms:modified>
</cp:coreProperties>
</file>