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89" r:id="rId6"/>
  </p:sldMasterIdLst>
  <p:notesMasterIdLst>
    <p:notesMasterId r:id="rId66"/>
  </p:notesMasterIdLst>
  <p:handoutMasterIdLst>
    <p:handoutMasterId r:id="rId67"/>
  </p:handoutMasterIdLst>
  <p:sldIdLst>
    <p:sldId id="360" r:id="rId7"/>
    <p:sldId id="359" r:id="rId8"/>
    <p:sldId id="370" r:id="rId9"/>
    <p:sldId id="339" r:id="rId10"/>
    <p:sldId id="411" r:id="rId11"/>
    <p:sldId id="412" r:id="rId12"/>
    <p:sldId id="419" r:id="rId13"/>
    <p:sldId id="420" r:id="rId14"/>
    <p:sldId id="421" r:id="rId15"/>
    <p:sldId id="413" r:id="rId16"/>
    <p:sldId id="414" r:id="rId17"/>
    <p:sldId id="365" r:id="rId18"/>
    <p:sldId id="423" r:id="rId19"/>
    <p:sldId id="416" r:id="rId20"/>
    <p:sldId id="417" r:id="rId21"/>
    <p:sldId id="366" r:id="rId22"/>
    <p:sldId id="367" r:id="rId23"/>
    <p:sldId id="369" r:id="rId24"/>
    <p:sldId id="371" r:id="rId25"/>
    <p:sldId id="372" r:id="rId26"/>
    <p:sldId id="373" r:id="rId27"/>
    <p:sldId id="374" r:id="rId28"/>
    <p:sldId id="375" r:id="rId29"/>
    <p:sldId id="418" r:id="rId30"/>
    <p:sldId id="409" r:id="rId31"/>
    <p:sldId id="424" r:id="rId32"/>
    <p:sldId id="425" r:id="rId33"/>
    <p:sldId id="377" r:id="rId34"/>
    <p:sldId id="426" r:id="rId35"/>
    <p:sldId id="408" r:id="rId36"/>
    <p:sldId id="378" r:id="rId37"/>
    <p:sldId id="379" r:id="rId38"/>
    <p:sldId id="380" r:id="rId39"/>
    <p:sldId id="381" r:id="rId40"/>
    <p:sldId id="383" r:id="rId41"/>
    <p:sldId id="384" r:id="rId42"/>
    <p:sldId id="385" r:id="rId43"/>
    <p:sldId id="386" r:id="rId44"/>
    <p:sldId id="410" r:id="rId45"/>
    <p:sldId id="388" r:id="rId46"/>
    <p:sldId id="389" r:id="rId47"/>
    <p:sldId id="391" r:id="rId48"/>
    <p:sldId id="393" r:id="rId49"/>
    <p:sldId id="394" r:id="rId50"/>
    <p:sldId id="392"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286" r:id="rId64"/>
    <p:sldId id="35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568">
          <p15:clr>
            <a:srgbClr val="A4A3A4"/>
          </p15:clr>
        </p15:guide>
        <p15:guide id="3" pos="288">
          <p15:clr>
            <a:srgbClr val="A4A3A4"/>
          </p15:clr>
        </p15:guide>
        <p15:guide id="4" pos="912">
          <p15:clr>
            <a:srgbClr val="A4A3A4"/>
          </p15:clr>
        </p15:guide>
        <p15:guide id="5" pos="561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252C3D"/>
    <a:srgbClr val="231F20"/>
    <a:srgbClr val="272533"/>
    <a:srgbClr val="C9C9C9"/>
    <a:srgbClr val="242C3C"/>
    <a:srgbClr val="EE2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80290" autoAdjust="0"/>
  </p:normalViewPr>
  <p:slideViewPr>
    <p:cSldViewPr>
      <p:cViewPr>
        <p:scale>
          <a:sx n="67" d="100"/>
          <a:sy n="67" d="100"/>
        </p:scale>
        <p:origin x="-1939" y="-154"/>
      </p:cViewPr>
      <p:guideLst>
        <p:guide orient="horz" pos="2880"/>
        <p:guide pos="5568"/>
        <p:guide pos="288"/>
        <p:guide pos="912"/>
        <p:guide pos="5616"/>
      </p:guideLst>
    </p:cSldViewPr>
  </p:slideViewPr>
  <p:notesTextViewPr>
    <p:cViewPr>
      <p:scale>
        <a:sx n="100" d="100"/>
        <a:sy n="100" d="100"/>
      </p:scale>
      <p:origin x="0" y="0"/>
    </p:cViewPr>
  </p:notesTextViewPr>
  <p:notesViewPr>
    <p:cSldViewPr showGuides="1">
      <p:cViewPr varScale="1">
        <p:scale>
          <a:sx n="82" d="100"/>
          <a:sy n="82" d="100"/>
        </p:scale>
        <p:origin x="-31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639E65-4FE1-41E5-A1F2-DEBFE1551984}" type="datetimeFigureOut">
              <a:rPr lang="en-US" smtClean="0"/>
              <a:pPr/>
              <a:t>9/1/2019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31BD93-2676-40DB-A0BE-D9A209D9F214}" type="slidenum">
              <a:rPr lang="en-US" smtClean="0"/>
              <a:pPr/>
              <a:t>‹#›</a:t>
            </a:fld>
            <a:endParaRPr lang="en-US"/>
          </a:p>
        </p:txBody>
      </p:sp>
    </p:spTree>
    <p:extLst>
      <p:ext uri="{BB962C8B-B14F-4D97-AF65-F5344CB8AC3E}">
        <p14:creationId xmlns:p14="http://schemas.microsoft.com/office/powerpoint/2010/main" val="5346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980EE-51E4-494A-9DF6-C2E2651FA103}" type="datetimeFigureOut">
              <a:rPr lang="en-US" smtClean="0"/>
              <a:pPr/>
              <a:t>9/1/2019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352D6-DB90-4E7F-9D63-052A5F9664B4}" type="slidenum">
              <a:rPr lang="en-US" smtClean="0"/>
              <a:pPr/>
              <a:t>‹#›</a:t>
            </a:fld>
            <a:endParaRPr lang="en-US"/>
          </a:p>
        </p:txBody>
      </p:sp>
    </p:spTree>
    <p:extLst>
      <p:ext uri="{BB962C8B-B14F-4D97-AF65-F5344CB8AC3E}">
        <p14:creationId xmlns:p14="http://schemas.microsoft.com/office/powerpoint/2010/main" val="79720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XML"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JavaServer_Faces"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Apache_license" TargetMode="External"/><Relationship Id="rId5" Type="http://schemas.openxmlformats.org/officeDocument/2006/relationships/hyperlink" Target="https://en.wikipedia.org/wiki/Web_template_system" TargetMode="External"/><Relationship Id="rId4" Type="http://schemas.openxmlformats.org/officeDocument/2006/relationships/hyperlink" Target="https://en.wikipedia.org/wiki/Open-sourc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Java_Community_Process" TargetMode="External"/><Relationship Id="rId13" Type="http://schemas.openxmlformats.org/officeDocument/2006/relationships/hyperlink" Target="https://en.wikipedia.org/wiki/JavaServer_Pag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vaServer_Faces#cite_note-1" TargetMode="External"/><Relationship Id="rId12" Type="http://schemas.openxmlformats.org/officeDocument/2006/relationships/hyperlink" Target="https://en.wikipedia.org/wiki/JavaServer_Faces#cite_note-2"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UL" TargetMode="External"/><Relationship Id="rId5" Type="http://schemas.openxmlformats.org/officeDocument/2006/relationships/hyperlink" Target="https://en.wikipedia.org/wiki/User_interface" TargetMode="External"/><Relationship Id="rId10" Type="http://schemas.openxmlformats.org/officeDocument/2006/relationships/hyperlink" Target="https://en.wikipedia.org/wiki/Facelets" TargetMode="External"/><Relationship Id="rId4" Type="http://schemas.openxmlformats.org/officeDocument/2006/relationships/hyperlink" Target="https://en.wikipedia.org/wiki/Software_component" TargetMode="External"/><Relationship Id="rId9" Type="http://schemas.openxmlformats.org/officeDocument/2006/relationships/hyperlink" Target="https://en.wikipedia.org/wiki/Java_Platform,_Enterprise_Edi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4</a:t>
            </a:fld>
            <a:endParaRPr lang="en-US"/>
          </a:p>
        </p:txBody>
      </p:sp>
    </p:spTree>
    <p:extLst>
      <p:ext uri="{BB962C8B-B14F-4D97-AF65-F5344CB8AC3E}">
        <p14:creationId xmlns:p14="http://schemas.microsoft.com/office/powerpoint/2010/main" val="157768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the component tree is created/restored, each component in the component tree uses the decode method to extract its new value from the request parameters. Component stores this value. If the conversion fails, an error message is generated and queued on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This message will be displayed during the render response phase, along with any validation errors.</a:t>
            </a:r>
          </a:p>
          <a:p>
            <a:r>
              <a:rPr lang="en-US" sz="1200" b="0" i="0" kern="1200" dirty="0" smtClean="0">
                <a:solidFill>
                  <a:schemeClr val="tx1"/>
                </a:solidFill>
                <a:effectLst/>
                <a:latin typeface="+mn-lt"/>
                <a:ea typeface="+mn-ea"/>
                <a:cs typeface="+mn-cs"/>
              </a:rPr>
              <a:t>If any decode methods event listeners called </a:t>
            </a:r>
            <a:r>
              <a:rPr lang="en-US" sz="1200" b="0" i="0" kern="1200" dirty="0" err="1" smtClean="0">
                <a:solidFill>
                  <a:schemeClr val="tx1"/>
                </a:solidFill>
                <a:effectLst/>
                <a:latin typeface="+mn-lt"/>
                <a:ea typeface="+mn-ea"/>
                <a:cs typeface="+mn-cs"/>
              </a:rPr>
              <a:t>renderResponse</a:t>
            </a:r>
            <a:r>
              <a:rPr lang="en-US" sz="1200" b="0" i="0" kern="1200" dirty="0" smtClean="0">
                <a:solidFill>
                  <a:schemeClr val="tx1"/>
                </a:solidFill>
                <a:effectLst/>
                <a:latin typeface="+mn-lt"/>
                <a:ea typeface="+mn-ea"/>
                <a:cs typeface="+mn-cs"/>
              </a:rPr>
              <a:t> on the current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instance, the JSF moves to the render response phase.</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30</a:t>
            </a:fld>
            <a:endParaRPr lang="en-US"/>
          </a:p>
        </p:txBody>
      </p:sp>
    </p:spTree>
    <p:extLst>
      <p:ext uri="{BB962C8B-B14F-4D97-AF65-F5344CB8AC3E}">
        <p14:creationId xmlns:p14="http://schemas.microsoft.com/office/powerpoint/2010/main" val="1954177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this phase, JSF processes all validators registered on the component tree. It examines the component attribute rules for the validation and compares these rules to the local value stored for the component.</a:t>
            </a:r>
          </a:p>
          <a:p>
            <a:r>
              <a:rPr lang="en-US" sz="1200" b="0" i="0" kern="1200" dirty="0" smtClean="0">
                <a:solidFill>
                  <a:schemeClr val="tx1"/>
                </a:solidFill>
                <a:effectLst/>
                <a:latin typeface="+mn-lt"/>
                <a:ea typeface="+mn-ea"/>
                <a:cs typeface="+mn-cs"/>
              </a:rPr>
              <a:t>If the local value is invalid, JSF adds an error message to the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instance, and the life cycle advances to the render response phase and displays the same page again with the error message.</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31</a:t>
            </a:fld>
            <a:endParaRPr lang="en-US"/>
          </a:p>
        </p:txBody>
      </p:sp>
    </p:spTree>
    <p:extLst>
      <p:ext uri="{BB962C8B-B14F-4D97-AF65-F5344CB8AC3E}">
        <p14:creationId xmlns:p14="http://schemas.microsoft.com/office/powerpoint/2010/main" val="49822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the JSF checks that the data is valid, it walks over the component tree and sets the corresponding server-side object properties to the components' local values. JSF will update the bean properties corresponding to the input component's value attribute.</a:t>
            </a:r>
          </a:p>
          <a:p>
            <a:r>
              <a:rPr lang="en-US" sz="1200" b="0" i="0" kern="1200" dirty="0" smtClean="0">
                <a:solidFill>
                  <a:schemeClr val="tx1"/>
                </a:solidFill>
                <a:effectLst/>
                <a:latin typeface="+mn-lt"/>
                <a:ea typeface="+mn-ea"/>
                <a:cs typeface="+mn-cs"/>
              </a:rPr>
              <a:t>If any </a:t>
            </a:r>
            <a:r>
              <a:rPr lang="en-US" sz="1200" b="0" i="0" kern="1200" dirty="0" err="1" smtClean="0">
                <a:solidFill>
                  <a:schemeClr val="tx1"/>
                </a:solidFill>
                <a:effectLst/>
                <a:latin typeface="+mn-lt"/>
                <a:ea typeface="+mn-ea"/>
                <a:cs typeface="+mn-cs"/>
              </a:rPr>
              <a:t>updateModels</a:t>
            </a:r>
            <a:r>
              <a:rPr lang="en-US" sz="1200" b="0" i="0" kern="1200" dirty="0" smtClean="0">
                <a:solidFill>
                  <a:schemeClr val="tx1"/>
                </a:solidFill>
                <a:effectLst/>
                <a:latin typeface="+mn-lt"/>
                <a:ea typeface="+mn-ea"/>
                <a:cs typeface="+mn-cs"/>
              </a:rPr>
              <a:t> methods called </a:t>
            </a:r>
            <a:r>
              <a:rPr lang="en-US" sz="1200" b="0" i="0" kern="1200" dirty="0" err="1" smtClean="0">
                <a:solidFill>
                  <a:schemeClr val="tx1"/>
                </a:solidFill>
                <a:effectLst/>
                <a:latin typeface="+mn-lt"/>
                <a:ea typeface="+mn-ea"/>
                <a:cs typeface="+mn-cs"/>
              </a:rPr>
              <a:t>renderResponse</a:t>
            </a:r>
            <a:r>
              <a:rPr lang="en-US" sz="1200" b="0" i="0" kern="1200" dirty="0" smtClean="0">
                <a:solidFill>
                  <a:schemeClr val="tx1"/>
                </a:solidFill>
                <a:effectLst/>
                <a:latin typeface="+mn-lt"/>
                <a:ea typeface="+mn-ea"/>
                <a:cs typeface="+mn-cs"/>
              </a:rPr>
              <a:t> on the current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instance, JSF moves to the render response phase.</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32</a:t>
            </a:fld>
            <a:endParaRPr lang="en-US"/>
          </a:p>
        </p:txBody>
      </p:sp>
    </p:spTree>
    <p:extLst>
      <p:ext uri="{BB962C8B-B14F-4D97-AF65-F5344CB8AC3E}">
        <p14:creationId xmlns:p14="http://schemas.microsoft.com/office/powerpoint/2010/main" val="183563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this phase, JSF handles any application-level events, such as submitting a form/linking to another page.</a:t>
            </a:r>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33</a:t>
            </a:fld>
            <a:endParaRPr lang="en-US"/>
          </a:p>
        </p:txBody>
      </p:sp>
    </p:spTree>
    <p:extLst>
      <p:ext uri="{BB962C8B-B14F-4D97-AF65-F5344CB8AC3E}">
        <p14:creationId xmlns:p14="http://schemas.microsoft.com/office/powerpoint/2010/main" val="248827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this phase, JSF asks container/application server to render the page if the application is using JSP pages. For initial request, the components represented on the page will be added to the component tree as JSP container executes the page. If this is not an initial request, the component tree is already built so components need not be added again. In either case, the components will render themselves as the JSP container/Application server traverses the tags in the page.</a:t>
            </a:r>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34</a:t>
            </a:fld>
            <a:endParaRPr lang="en-US"/>
          </a:p>
        </p:txBody>
      </p:sp>
    </p:spTree>
    <p:extLst>
      <p:ext uri="{BB962C8B-B14F-4D97-AF65-F5344CB8AC3E}">
        <p14:creationId xmlns:p14="http://schemas.microsoft.com/office/powerpoint/2010/main" val="11728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Faire</a:t>
            </a:r>
            <a:r>
              <a:rPr lang="fr-FR" baseline="0" dirty="0" smtClean="0"/>
              <a:t> la </a:t>
            </a:r>
            <a:r>
              <a:rPr lang="fr-FR" baseline="0" dirty="0" err="1" smtClean="0"/>
              <a:t>difference</a:t>
            </a:r>
            <a:r>
              <a:rPr lang="fr-FR" baseline="0" dirty="0" smtClean="0"/>
              <a:t> entre </a:t>
            </a:r>
            <a:r>
              <a:rPr lang="fr-FR" baseline="0" dirty="0" err="1" smtClean="0"/>
              <a:t>facelets</a:t>
            </a:r>
            <a:r>
              <a:rPr lang="fr-FR" baseline="0" dirty="0" smtClean="0"/>
              <a:t> et </a:t>
            </a:r>
            <a:r>
              <a:rPr lang="fr-FR" baseline="0" dirty="0" err="1" smtClean="0"/>
              <a:t>facet</a:t>
            </a:r>
            <a:r>
              <a:rPr lang="fr-FR" baseline="0" dirty="0" smtClean="0"/>
              <a:t> (vue et sous composant)</a:t>
            </a:r>
            <a:endParaRPr lang="fr-FR" dirty="0"/>
          </a:p>
        </p:txBody>
      </p:sp>
      <p:sp>
        <p:nvSpPr>
          <p:cNvPr id="4" name="Espace réservé du numéro de diapositive 3"/>
          <p:cNvSpPr>
            <a:spLocks noGrp="1"/>
          </p:cNvSpPr>
          <p:nvPr>
            <p:ph type="sldNum" sz="quarter" idx="10"/>
          </p:nvPr>
        </p:nvSpPr>
        <p:spPr/>
        <p:txBody>
          <a:bodyPr/>
          <a:lstStyle/>
          <a:p>
            <a:fld id="{FF9EB1D1-C6EC-43D1-AFD7-CDE5967DA479}" type="slidenum">
              <a:rPr lang="fr-FR" smtClean="0"/>
              <a:pPr/>
              <a:t>35</a:t>
            </a:fld>
            <a:endParaRPr lang="fr-FR"/>
          </a:p>
        </p:txBody>
      </p:sp>
    </p:spTree>
    <p:extLst>
      <p:ext uri="{BB962C8B-B14F-4D97-AF65-F5344CB8AC3E}">
        <p14:creationId xmlns:p14="http://schemas.microsoft.com/office/powerpoint/2010/main" val="1061528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ing"/>
              </a:rPr>
              <a:t>computing</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Facelets</a:t>
            </a:r>
            <a:r>
              <a:rPr lang="en-US" sz="1200" b="0" i="0" kern="1200" dirty="0" smtClean="0">
                <a:solidFill>
                  <a:schemeClr val="tx1"/>
                </a:solidFill>
                <a:effectLst/>
                <a:latin typeface="+mn-lt"/>
                <a:ea typeface="+mn-ea"/>
                <a:cs typeface="+mn-cs"/>
              </a:rPr>
              <a:t> is an </a:t>
            </a:r>
            <a:r>
              <a:rPr lang="en-US" sz="1200" b="0" i="0" u="none" strike="noStrike" kern="1200" dirty="0" smtClean="0">
                <a:solidFill>
                  <a:schemeClr val="tx1"/>
                </a:solidFill>
                <a:effectLst/>
                <a:latin typeface="+mn-lt"/>
                <a:ea typeface="+mn-ea"/>
                <a:cs typeface="+mn-cs"/>
                <a:hlinkClick r:id="rId4" tooltip="Open-source"/>
              </a:rPr>
              <a:t>open-source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Web template system"/>
              </a:rPr>
              <a:t>Web template system</a:t>
            </a:r>
            <a:r>
              <a:rPr lang="en-US" sz="1200" b="0" i="0" kern="1200" dirty="0" smtClean="0">
                <a:solidFill>
                  <a:schemeClr val="tx1"/>
                </a:solidFill>
                <a:effectLst/>
                <a:latin typeface="+mn-lt"/>
                <a:ea typeface="+mn-ea"/>
                <a:cs typeface="+mn-cs"/>
              </a:rPr>
              <a:t> under the </a:t>
            </a:r>
            <a:r>
              <a:rPr lang="en-US" sz="1200" b="0" i="0" u="none" strike="noStrike" kern="1200" dirty="0" smtClean="0">
                <a:solidFill>
                  <a:schemeClr val="tx1"/>
                </a:solidFill>
                <a:effectLst/>
                <a:latin typeface="+mn-lt"/>
                <a:ea typeface="+mn-ea"/>
                <a:cs typeface="+mn-cs"/>
                <a:hlinkClick r:id="rId6" tooltip="Apache license"/>
              </a:rPr>
              <a:t>Apache license</a:t>
            </a:r>
            <a:r>
              <a:rPr lang="en-US" sz="1200" b="0" i="0" kern="1200" dirty="0" smtClean="0">
                <a:solidFill>
                  <a:schemeClr val="tx1"/>
                </a:solidFill>
                <a:effectLst/>
                <a:latin typeface="+mn-lt"/>
                <a:ea typeface="+mn-ea"/>
                <a:cs typeface="+mn-cs"/>
              </a:rPr>
              <a:t> and the default view handler technology (aka view declaration language) for </a:t>
            </a:r>
            <a:r>
              <a:rPr lang="en-US" sz="1200" b="0" i="0" u="none" strike="noStrike" kern="1200" dirty="0" err="1" smtClean="0">
                <a:solidFill>
                  <a:schemeClr val="tx1"/>
                </a:solidFill>
                <a:effectLst/>
                <a:latin typeface="+mn-lt"/>
                <a:ea typeface="+mn-ea"/>
                <a:cs typeface="+mn-cs"/>
                <a:hlinkClick r:id="rId7" tooltip="JavaServer Faces"/>
              </a:rPr>
              <a:t>JavaServer</a:t>
            </a:r>
            <a:r>
              <a:rPr lang="en-US" sz="1200" b="0" i="0" u="none" strike="noStrike" kern="1200" dirty="0" smtClean="0">
                <a:solidFill>
                  <a:schemeClr val="tx1"/>
                </a:solidFill>
                <a:effectLst/>
                <a:latin typeface="+mn-lt"/>
                <a:ea typeface="+mn-ea"/>
                <a:cs typeface="+mn-cs"/>
                <a:hlinkClick r:id="rId7" tooltip="JavaServer Faces"/>
              </a:rPr>
              <a:t> Faces</a:t>
            </a:r>
            <a:r>
              <a:rPr lang="en-US" sz="1200" b="0" i="0" kern="1200" dirty="0" smtClean="0">
                <a:solidFill>
                  <a:schemeClr val="tx1"/>
                </a:solidFill>
                <a:effectLst/>
                <a:latin typeface="+mn-lt"/>
                <a:ea typeface="+mn-ea"/>
                <a:cs typeface="+mn-cs"/>
              </a:rPr>
              <a:t> (JSF). The language requires valid input </a:t>
            </a:r>
            <a:r>
              <a:rPr lang="en-US" sz="1200" b="0" i="0" u="none" strike="noStrike" kern="1200" dirty="0" smtClean="0">
                <a:solidFill>
                  <a:schemeClr val="tx1"/>
                </a:solidFill>
                <a:effectLst/>
                <a:latin typeface="+mn-lt"/>
                <a:ea typeface="+mn-ea"/>
                <a:cs typeface="+mn-cs"/>
                <a:hlinkClick r:id="rId8" tooltip="XML"/>
              </a:rPr>
              <a:t>XML</a:t>
            </a:r>
            <a:r>
              <a:rPr lang="en-US" sz="1200" b="0" i="0" kern="1200" dirty="0" smtClean="0">
                <a:solidFill>
                  <a:schemeClr val="tx1"/>
                </a:solidFill>
                <a:effectLst/>
                <a:latin typeface="+mn-lt"/>
                <a:ea typeface="+mn-ea"/>
                <a:cs typeface="+mn-cs"/>
              </a:rPr>
              <a:t> documents to work. </a:t>
            </a:r>
            <a:r>
              <a:rPr lang="en-US" sz="1200" b="0" i="0" kern="1200" dirty="0" err="1" smtClean="0">
                <a:solidFill>
                  <a:schemeClr val="tx1"/>
                </a:solidFill>
                <a:effectLst/>
                <a:latin typeface="+mn-lt"/>
                <a:ea typeface="+mn-ea"/>
                <a:cs typeface="+mn-cs"/>
              </a:rPr>
              <a:t>Facelets</a:t>
            </a:r>
            <a:r>
              <a:rPr lang="en-US" sz="1200" b="0" i="0" kern="1200" dirty="0" smtClean="0">
                <a:solidFill>
                  <a:schemeClr val="tx1"/>
                </a:solidFill>
                <a:effectLst/>
                <a:latin typeface="+mn-lt"/>
                <a:ea typeface="+mn-ea"/>
                <a:cs typeface="+mn-cs"/>
              </a:rPr>
              <a:t> supports all of the </a:t>
            </a:r>
            <a:r>
              <a:rPr lang="en-US" sz="1200" b="0" i="0" u="none" strike="noStrike" kern="1200" dirty="0" smtClean="0">
                <a:solidFill>
                  <a:schemeClr val="tx1"/>
                </a:solidFill>
                <a:effectLst/>
                <a:latin typeface="+mn-lt"/>
                <a:ea typeface="+mn-ea"/>
                <a:cs typeface="+mn-cs"/>
                <a:hlinkClick r:id="rId7" tooltip="JavaServer Faces"/>
              </a:rPr>
              <a:t>JSF</a:t>
            </a:r>
            <a:r>
              <a:rPr lang="en-US" sz="1200" b="0" i="0" kern="1200" dirty="0" smtClean="0">
                <a:solidFill>
                  <a:schemeClr val="tx1"/>
                </a:solidFill>
                <a:effectLst/>
                <a:latin typeface="+mn-lt"/>
                <a:ea typeface="+mn-ea"/>
                <a:cs typeface="+mn-cs"/>
              </a:rPr>
              <a:t> UI components and focuses completely on building the JSF component tree, reflecting the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for a JSF application.</a:t>
            </a:r>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36</a:t>
            </a:fld>
            <a:endParaRPr lang="en-US"/>
          </a:p>
        </p:txBody>
      </p:sp>
    </p:spTree>
    <p:extLst>
      <p:ext uri="{BB962C8B-B14F-4D97-AF65-F5344CB8AC3E}">
        <p14:creationId xmlns:p14="http://schemas.microsoft.com/office/powerpoint/2010/main" val="157987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39</a:t>
            </a:fld>
            <a:endParaRPr lang="en-US"/>
          </a:p>
        </p:txBody>
      </p:sp>
    </p:spTree>
    <p:extLst>
      <p:ext uri="{BB962C8B-B14F-4D97-AF65-F5344CB8AC3E}">
        <p14:creationId xmlns:p14="http://schemas.microsoft.com/office/powerpoint/2010/main" val="66531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5</a:t>
            </a:fld>
            <a:endParaRPr lang="en-US"/>
          </a:p>
        </p:txBody>
      </p:sp>
    </p:spTree>
    <p:extLst>
      <p:ext uri="{BB962C8B-B14F-4D97-AF65-F5344CB8AC3E}">
        <p14:creationId xmlns:p14="http://schemas.microsoft.com/office/powerpoint/2010/main" val="46819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6</a:t>
            </a:fld>
            <a:endParaRPr lang="en-US"/>
          </a:p>
        </p:txBody>
      </p:sp>
    </p:spTree>
    <p:extLst>
      <p:ext uri="{BB962C8B-B14F-4D97-AF65-F5344CB8AC3E}">
        <p14:creationId xmlns:p14="http://schemas.microsoft.com/office/powerpoint/2010/main" val="261227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7</a:t>
            </a:fld>
            <a:endParaRPr lang="en-US"/>
          </a:p>
        </p:txBody>
      </p:sp>
    </p:spTree>
    <p:extLst>
      <p:ext uri="{BB962C8B-B14F-4D97-AF65-F5344CB8AC3E}">
        <p14:creationId xmlns:p14="http://schemas.microsoft.com/office/powerpoint/2010/main" val="261227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8</a:t>
            </a:fld>
            <a:endParaRPr lang="en-US"/>
          </a:p>
        </p:txBody>
      </p:sp>
    </p:spTree>
    <p:extLst>
      <p:ext uri="{BB962C8B-B14F-4D97-AF65-F5344CB8AC3E}">
        <p14:creationId xmlns:p14="http://schemas.microsoft.com/office/powerpoint/2010/main" val="261227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9</a:t>
            </a:fld>
            <a:endParaRPr lang="en-US"/>
          </a:p>
        </p:txBody>
      </p:sp>
    </p:spTree>
    <p:extLst>
      <p:ext uri="{BB962C8B-B14F-4D97-AF65-F5344CB8AC3E}">
        <p14:creationId xmlns:p14="http://schemas.microsoft.com/office/powerpoint/2010/main" val="261227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10</a:t>
            </a:fld>
            <a:endParaRPr lang="en-US"/>
          </a:p>
        </p:txBody>
      </p:sp>
    </p:spTree>
    <p:extLst>
      <p:ext uri="{BB962C8B-B14F-4D97-AF65-F5344CB8AC3E}">
        <p14:creationId xmlns:p14="http://schemas.microsoft.com/office/powerpoint/2010/main" val="7179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JavaServer</a:t>
            </a:r>
            <a:r>
              <a:rPr lang="en-US" sz="1200" b="1" i="0" kern="1200" dirty="0" smtClean="0">
                <a:solidFill>
                  <a:schemeClr val="tx1"/>
                </a:solidFill>
                <a:effectLst/>
                <a:latin typeface="+mn-lt"/>
                <a:ea typeface="+mn-ea"/>
                <a:cs typeface="+mn-cs"/>
              </a:rPr>
              <a:t> Faces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JSF</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Java (programming language)"/>
              </a:rPr>
              <a:t>Java</a:t>
            </a:r>
            <a:r>
              <a:rPr lang="en-US" sz="1200" b="0" i="0" kern="1200" dirty="0" smtClean="0">
                <a:solidFill>
                  <a:schemeClr val="tx1"/>
                </a:solidFill>
                <a:effectLst/>
                <a:latin typeface="+mn-lt"/>
                <a:ea typeface="+mn-ea"/>
                <a:cs typeface="+mn-cs"/>
              </a:rPr>
              <a:t> specification for building </a:t>
            </a:r>
            <a:r>
              <a:rPr lang="en-US" sz="1200" b="0" i="0" u="none" strike="noStrike" kern="1200" dirty="0" smtClean="0">
                <a:solidFill>
                  <a:schemeClr val="tx1"/>
                </a:solidFill>
                <a:effectLst/>
                <a:latin typeface="+mn-lt"/>
                <a:ea typeface="+mn-ea"/>
                <a:cs typeface="+mn-cs"/>
                <a:hlinkClick r:id="rId4" tooltip="Software component"/>
              </a:rPr>
              <a:t>component</a:t>
            </a:r>
            <a:r>
              <a:rPr lang="en-US" sz="1200" b="0" i="0" kern="1200" dirty="0" smtClean="0">
                <a:solidFill>
                  <a:schemeClr val="tx1"/>
                </a:solidFill>
                <a:effectLst/>
                <a:latin typeface="+mn-lt"/>
                <a:ea typeface="+mn-ea"/>
                <a:cs typeface="+mn-cs"/>
              </a:rPr>
              <a:t>-based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Web application"/>
              </a:rPr>
              <a:t>web applications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[1]</a:t>
            </a:r>
            <a:r>
              <a:rPr lang="en-US" sz="1200" b="0" i="0" kern="1200" dirty="0" smtClean="0">
                <a:solidFill>
                  <a:schemeClr val="tx1"/>
                </a:solidFill>
                <a:effectLst/>
                <a:latin typeface="+mn-lt"/>
                <a:ea typeface="+mn-ea"/>
                <a:cs typeface="+mn-cs"/>
              </a:rPr>
              <a:t> It was formalized as a standard through the </a:t>
            </a:r>
            <a:r>
              <a:rPr lang="en-US" sz="1200" b="0" i="0" u="none" strike="noStrike" kern="1200" dirty="0" smtClean="0">
                <a:solidFill>
                  <a:schemeClr val="tx1"/>
                </a:solidFill>
                <a:effectLst/>
                <a:latin typeface="+mn-lt"/>
                <a:ea typeface="+mn-ea"/>
                <a:cs typeface="+mn-cs"/>
                <a:hlinkClick r:id="rId8" tooltip="Java Community Process"/>
              </a:rPr>
              <a:t>Java Community Process</a:t>
            </a:r>
            <a:r>
              <a:rPr lang="en-US" sz="1200" b="0" i="0" kern="1200" dirty="0" smtClean="0">
                <a:solidFill>
                  <a:schemeClr val="tx1"/>
                </a:solidFill>
                <a:effectLst/>
                <a:latin typeface="+mn-lt"/>
                <a:ea typeface="+mn-ea"/>
                <a:cs typeface="+mn-cs"/>
              </a:rPr>
              <a:t> and is part of the </a:t>
            </a:r>
            <a:r>
              <a:rPr lang="en-US" sz="1200" b="0" i="0" u="none" strike="noStrike" kern="1200" dirty="0" smtClean="0">
                <a:solidFill>
                  <a:schemeClr val="tx1"/>
                </a:solidFill>
                <a:effectLst/>
                <a:latin typeface="+mn-lt"/>
                <a:ea typeface="+mn-ea"/>
                <a:cs typeface="+mn-cs"/>
                <a:hlinkClick r:id="rId9" tooltip="Java Platform, Enterprise Edition"/>
              </a:rPr>
              <a:t>Java Platform, Enterprise Edition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JSF 2 uses </a:t>
            </a:r>
            <a:r>
              <a:rPr lang="en-US" sz="1200" b="0" i="0" u="none" strike="noStrike" kern="1200" dirty="0" err="1" smtClean="0">
                <a:solidFill>
                  <a:schemeClr val="tx1"/>
                </a:solidFill>
                <a:effectLst/>
                <a:latin typeface="+mn-lt"/>
                <a:ea typeface="+mn-ea"/>
                <a:cs typeface="+mn-cs"/>
                <a:hlinkClick r:id="rId10" tooltip="Facelets"/>
              </a:rPr>
              <a:t>Facelets</a:t>
            </a:r>
            <a:r>
              <a:rPr lang="en-US" sz="1200" b="0" i="0" kern="1200" dirty="0" smtClean="0">
                <a:solidFill>
                  <a:schemeClr val="tx1"/>
                </a:solidFill>
                <a:effectLst/>
                <a:latin typeface="+mn-lt"/>
                <a:ea typeface="+mn-ea"/>
                <a:cs typeface="+mn-cs"/>
              </a:rPr>
              <a:t> as its default templating system. Other view technologies such as </a:t>
            </a:r>
            <a:r>
              <a:rPr lang="en-US" sz="1200" b="0" i="0" u="none" strike="noStrike" kern="1200" dirty="0" smtClean="0">
                <a:solidFill>
                  <a:schemeClr val="tx1"/>
                </a:solidFill>
                <a:effectLst/>
                <a:latin typeface="+mn-lt"/>
                <a:ea typeface="+mn-ea"/>
                <a:cs typeface="+mn-cs"/>
                <a:hlinkClick r:id="rId11" tooltip="XUL"/>
              </a:rPr>
              <a:t>XUL</a:t>
            </a:r>
            <a:r>
              <a:rPr lang="en-US" sz="1200" b="0" i="0" kern="1200" dirty="0" smtClean="0">
                <a:solidFill>
                  <a:schemeClr val="tx1"/>
                </a:solidFill>
                <a:effectLst/>
                <a:latin typeface="+mn-lt"/>
                <a:ea typeface="+mn-ea"/>
                <a:cs typeface="+mn-cs"/>
              </a:rPr>
              <a:t> or plain Java</a:t>
            </a:r>
            <a:r>
              <a:rPr lang="en-US" sz="1200" b="0" i="0" u="none" strike="noStrike" kern="1200" baseline="30000" dirty="0" smtClean="0">
                <a:solidFill>
                  <a:schemeClr val="tx1"/>
                </a:solidFill>
                <a:effectLst/>
                <a:latin typeface="+mn-lt"/>
                <a:ea typeface="+mn-ea"/>
                <a:cs typeface="+mn-cs"/>
                <a:hlinkClick r:id="rId12"/>
              </a:rPr>
              <a:t>[2]</a:t>
            </a:r>
            <a:r>
              <a:rPr lang="en-US" sz="1200" b="0" i="0" kern="1200" dirty="0" smtClean="0">
                <a:solidFill>
                  <a:schemeClr val="tx1"/>
                </a:solidFill>
                <a:effectLst/>
                <a:latin typeface="+mn-lt"/>
                <a:ea typeface="+mn-ea"/>
                <a:cs typeface="+mn-cs"/>
              </a:rPr>
              <a:t> can also be employed. In contrast, JSF 1.x uses </a:t>
            </a:r>
            <a:r>
              <a:rPr lang="en-US" sz="1200" b="0" i="0" u="none" strike="noStrike" kern="1200" dirty="0" err="1" smtClean="0">
                <a:solidFill>
                  <a:schemeClr val="tx1"/>
                </a:solidFill>
                <a:effectLst/>
                <a:latin typeface="+mn-lt"/>
                <a:ea typeface="+mn-ea"/>
                <a:cs typeface="+mn-cs"/>
                <a:hlinkClick r:id="rId13" tooltip="JavaServer Pages"/>
              </a:rPr>
              <a:t>JavaServer</a:t>
            </a:r>
            <a:r>
              <a:rPr lang="en-US" sz="1200" b="0" i="0" u="none" strike="noStrike" kern="1200" dirty="0" smtClean="0">
                <a:solidFill>
                  <a:schemeClr val="tx1"/>
                </a:solidFill>
                <a:effectLst/>
                <a:latin typeface="+mn-lt"/>
                <a:ea typeface="+mn-ea"/>
                <a:cs typeface="+mn-cs"/>
                <a:hlinkClick r:id="rId13" tooltip="JavaServer Pages"/>
              </a:rPr>
              <a:t> Pages</a:t>
            </a:r>
            <a:r>
              <a:rPr lang="en-US" sz="1200" b="0" i="0" kern="1200" dirty="0" smtClean="0">
                <a:solidFill>
                  <a:schemeClr val="tx1"/>
                </a:solidFill>
                <a:effectLst/>
                <a:latin typeface="+mn-lt"/>
                <a:ea typeface="+mn-ea"/>
                <a:cs typeface="+mn-cs"/>
              </a:rPr>
              <a:t> (JSP) as its default templating system.</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11</a:t>
            </a:fld>
            <a:endParaRPr lang="en-US"/>
          </a:p>
        </p:txBody>
      </p:sp>
    </p:spTree>
    <p:extLst>
      <p:ext uri="{BB962C8B-B14F-4D97-AF65-F5344CB8AC3E}">
        <p14:creationId xmlns:p14="http://schemas.microsoft.com/office/powerpoint/2010/main" val="1160904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JSF begins the restore view phase as soon as a link or a button is clicked and JSF receives a request.</a:t>
            </a:r>
          </a:p>
          <a:p>
            <a:r>
              <a:rPr lang="en-US" sz="1200" b="0" i="0" kern="1200" dirty="0" smtClean="0">
                <a:solidFill>
                  <a:schemeClr val="tx1"/>
                </a:solidFill>
                <a:effectLst/>
                <a:latin typeface="+mn-lt"/>
                <a:ea typeface="+mn-ea"/>
                <a:cs typeface="+mn-cs"/>
              </a:rPr>
              <a:t>During this phase, JSF builds the view, wires event handlers and validators to UI components and saves the view in the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instance. The </a:t>
            </a:r>
            <a:r>
              <a:rPr lang="en-US" sz="1200" b="0" i="0" kern="1200" dirty="0" err="1" smtClean="0">
                <a:solidFill>
                  <a:schemeClr val="tx1"/>
                </a:solidFill>
                <a:effectLst/>
                <a:latin typeface="+mn-lt"/>
                <a:ea typeface="+mn-ea"/>
                <a:cs typeface="+mn-cs"/>
              </a:rPr>
              <a:t>FacesContext</a:t>
            </a:r>
            <a:r>
              <a:rPr lang="en-US" sz="1200" b="0" i="0" kern="1200" dirty="0" smtClean="0">
                <a:solidFill>
                  <a:schemeClr val="tx1"/>
                </a:solidFill>
                <a:effectLst/>
                <a:latin typeface="+mn-lt"/>
                <a:ea typeface="+mn-ea"/>
                <a:cs typeface="+mn-cs"/>
              </a:rPr>
              <a:t> instance will now contain all the information required to process a request.</a:t>
            </a:r>
          </a:p>
          <a:p>
            <a:endParaRPr lang="en-US" dirty="0"/>
          </a:p>
        </p:txBody>
      </p:sp>
      <p:sp>
        <p:nvSpPr>
          <p:cNvPr id="4" name="Slide Number Placeholder 3"/>
          <p:cNvSpPr>
            <a:spLocks noGrp="1"/>
          </p:cNvSpPr>
          <p:nvPr>
            <p:ph type="sldNum" sz="quarter" idx="10"/>
          </p:nvPr>
        </p:nvSpPr>
        <p:spPr/>
        <p:txBody>
          <a:bodyPr/>
          <a:lstStyle/>
          <a:p>
            <a:fld id="{C51352D6-DB90-4E7F-9D63-052A5F9664B4}" type="slidenum">
              <a:rPr lang="en-US" smtClean="0"/>
              <a:pPr/>
              <a:t>28</a:t>
            </a:fld>
            <a:endParaRPr lang="en-US"/>
          </a:p>
        </p:txBody>
      </p:sp>
    </p:spTree>
    <p:extLst>
      <p:ext uri="{BB962C8B-B14F-4D97-AF65-F5344CB8AC3E}">
        <p14:creationId xmlns:p14="http://schemas.microsoft.com/office/powerpoint/2010/main" val="343279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3.0">
    <p:spTree>
      <p:nvGrpSpPr>
        <p:cNvPr id="1" name=""/>
        <p:cNvGrpSpPr/>
        <p:nvPr/>
      </p:nvGrpSpPr>
      <p:grpSpPr>
        <a:xfrm>
          <a:off x="0" y="0"/>
          <a:ext cx="0" cy="0"/>
          <a:chOff x="0" y="0"/>
          <a:chExt cx="0" cy="0"/>
        </a:xfrm>
      </p:grpSpPr>
      <p:pic>
        <p:nvPicPr>
          <p:cNvPr id="2051" name="Picture 3" descr="T:\AUTRE\Ressources\Sopra stuff\Photo PPT\SOPRA_BANKING_WEALTH.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761999"/>
            <a:ext cx="10161837"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533400" y="533400"/>
            <a:ext cx="3962400" cy="396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Box 35"/>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grpSp>
        <p:nvGrpSpPr>
          <p:cNvPr id="37" name="Group 4"/>
          <p:cNvGrpSpPr>
            <a:grpSpLocks noChangeAspect="1"/>
          </p:cNvGrpSpPr>
          <p:nvPr userDrawn="1"/>
        </p:nvGrpSpPr>
        <p:grpSpPr bwMode="auto">
          <a:xfrm>
            <a:off x="547205" y="5851196"/>
            <a:ext cx="2653195" cy="397204"/>
            <a:chOff x="1827" y="2436"/>
            <a:chExt cx="2565" cy="384"/>
          </a:xfrm>
        </p:grpSpPr>
        <p:sp>
          <p:nvSpPr>
            <p:cNvPr id="38"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60"/>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846777" y="876301"/>
            <a:ext cx="3276600" cy="2476500"/>
          </a:xfrm>
          <a:prstGeom prst="rect">
            <a:avLst/>
          </a:prstGeom>
        </p:spPr>
        <p:txBody>
          <a:bodyPr/>
          <a:lstStyle>
            <a:lvl1pPr>
              <a:defRPr sz="3600" b="1">
                <a:solidFill>
                  <a:schemeClr val="bg1"/>
                </a:solidFill>
                <a:latin typeface="Roboto Condensed" panose="02000000000000000000" pitchFamily="2" charset="0"/>
                <a:ea typeface="Roboto Condensed" panose="02000000000000000000" pitchFamily="2" charset="0"/>
              </a:defRPr>
            </a:lvl1pPr>
          </a:lstStyle>
          <a:p>
            <a:pPr lvl="0"/>
            <a:r>
              <a:rPr lang="fr-BE" dirty="0" smtClean="0"/>
              <a:t>Type </a:t>
            </a:r>
            <a:r>
              <a:rPr lang="fr-BE" dirty="0" err="1" smtClean="0"/>
              <a:t>your</a:t>
            </a:r>
            <a:r>
              <a:rPr lang="fr-BE" dirty="0" smtClean="0"/>
              <a:t> </a:t>
            </a:r>
            <a:r>
              <a:rPr lang="fr-BE" dirty="0" err="1" smtClean="0"/>
              <a:t>title</a:t>
            </a:r>
            <a:r>
              <a:rPr lang="fr-BE" dirty="0" smtClean="0"/>
              <a:t> in </a:t>
            </a:r>
            <a:r>
              <a:rPr lang="fr-BE" dirty="0" err="1" smtClean="0"/>
              <a:t>this</a:t>
            </a:r>
            <a:r>
              <a:rPr lang="fr-BE" dirty="0" smtClean="0"/>
              <a:t> area.</a:t>
            </a:r>
            <a:endParaRPr lang="en-US" dirty="0"/>
          </a:p>
        </p:txBody>
      </p:sp>
      <p:sp>
        <p:nvSpPr>
          <p:cNvPr id="8" name="Text Placeholder 7"/>
          <p:cNvSpPr>
            <a:spLocks noGrp="1"/>
          </p:cNvSpPr>
          <p:nvPr>
            <p:ph type="body" sz="quarter" idx="11" hasCustomPrompt="1"/>
          </p:nvPr>
        </p:nvSpPr>
        <p:spPr>
          <a:xfrm>
            <a:off x="846777" y="3374408"/>
            <a:ext cx="3276600" cy="319377"/>
          </a:xfrm>
          <a:prstGeom prst="rect">
            <a:avLst/>
          </a:prstGeom>
        </p:spPr>
        <p:txBody>
          <a:bodyPr/>
          <a:lstStyle>
            <a:lvl1pPr>
              <a:defRPr sz="2000">
                <a:solidFill>
                  <a:schemeClr val="bg1"/>
                </a:solidFill>
                <a:latin typeface="+mn-lt"/>
              </a:defRPr>
            </a:lvl1pPr>
          </a:lstStyle>
          <a:p>
            <a:pPr lvl="0"/>
            <a:r>
              <a:rPr lang="fr-BE" dirty="0" smtClean="0"/>
              <a:t>Name</a:t>
            </a:r>
            <a:endParaRPr lang="en-US" dirty="0"/>
          </a:p>
        </p:txBody>
      </p:sp>
      <p:sp>
        <p:nvSpPr>
          <p:cNvPr id="64" name="Text Placeholder 7"/>
          <p:cNvSpPr>
            <a:spLocks noGrp="1"/>
          </p:cNvSpPr>
          <p:nvPr>
            <p:ph type="body" sz="quarter" idx="12" hasCustomPrompt="1"/>
          </p:nvPr>
        </p:nvSpPr>
        <p:spPr>
          <a:xfrm>
            <a:off x="846777" y="3720152"/>
            <a:ext cx="3276600" cy="319377"/>
          </a:xfrm>
          <a:prstGeom prst="rect">
            <a:avLst/>
          </a:prstGeom>
        </p:spPr>
        <p:txBody>
          <a:bodyPr/>
          <a:lstStyle>
            <a:lvl1pPr>
              <a:defRPr sz="1800">
                <a:solidFill>
                  <a:schemeClr val="bg1"/>
                </a:solidFill>
                <a:latin typeface="+mn-lt"/>
              </a:defRPr>
            </a:lvl1pPr>
          </a:lstStyle>
          <a:p>
            <a:pPr lvl="0"/>
            <a:r>
              <a:rPr lang="fr-BE" dirty="0" smtClean="0"/>
              <a:t>date, place</a:t>
            </a:r>
            <a:endParaRPr lang="en-US" dirty="0"/>
          </a:p>
        </p:txBody>
      </p:sp>
    </p:spTree>
    <p:extLst>
      <p:ext uri="{BB962C8B-B14F-4D97-AF65-F5344CB8AC3E}">
        <p14:creationId xmlns:p14="http://schemas.microsoft.com/office/powerpoint/2010/main" val="392033688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laceholder on Black Background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Rectangle 4"/>
          <p:cNvSpPr/>
          <p:nvPr userDrawn="1"/>
        </p:nvSpPr>
        <p:spPr>
          <a:xfrm>
            <a:off x="124264" y="1"/>
            <a:ext cx="9019736" cy="6861948"/>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11"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smtClean="0"/>
              <a:t>Click to edit Master title style</a:t>
            </a:r>
            <a:endParaRPr lang="en-US" dirty="0"/>
          </a:p>
        </p:txBody>
      </p:sp>
      <p:sp>
        <p:nvSpPr>
          <p:cNvPr id="12" name="Content Placeholder 10"/>
          <p:cNvSpPr>
            <a:spLocks noGrp="1"/>
          </p:cNvSpPr>
          <p:nvPr>
            <p:ph sz="quarter" idx="10"/>
          </p:nvPr>
        </p:nvSpPr>
        <p:spPr>
          <a:xfrm>
            <a:off x="457200" y="1782762"/>
            <a:ext cx="8229600" cy="3810000"/>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bg1"/>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83596931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out placeholder on Black Background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Rectangle 4"/>
          <p:cNvSpPr/>
          <p:nvPr userDrawn="1"/>
        </p:nvSpPr>
        <p:spPr>
          <a:xfrm>
            <a:off x="124264" y="1"/>
            <a:ext cx="9019736" cy="6861948"/>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47588044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 3.0">
    <p:spTree>
      <p:nvGrpSpPr>
        <p:cNvPr id="1" name=""/>
        <p:cNvGrpSpPr/>
        <p:nvPr/>
      </p:nvGrpSpPr>
      <p:grpSpPr>
        <a:xfrm>
          <a:off x="0" y="0"/>
          <a:ext cx="0" cy="0"/>
          <a:chOff x="0" y="0"/>
          <a:chExt cx="0" cy="0"/>
        </a:xfrm>
      </p:grpSpPr>
      <p:sp>
        <p:nvSpPr>
          <p:cNvPr id="8" name="TextBox 7"/>
          <p:cNvSpPr txBox="1"/>
          <p:nvPr userDrawn="1"/>
        </p:nvSpPr>
        <p:spPr bwMode="auto">
          <a:xfrm>
            <a:off x="1602419" y="3898326"/>
            <a:ext cx="5939162" cy="140070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r>
              <a:rPr lang="en-US" sz="8800" dirty="0" smtClean="0">
                <a:solidFill>
                  <a:srgbClr val="EE292F"/>
                </a:solidFill>
                <a:latin typeface="Roboto Thin" pitchFamily="2" charset="0"/>
                <a:ea typeface="Roboto Thin" pitchFamily="2" charset="0"/>
              </a:rPr>
              <a:t>Questions ?</a:t>
            </a:r>
          </a:p>
        </p:txBody>
      </p:sp>
      <p:sp>
        <p:nvSpPr>
          <p:cNvPr id="9"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Picture 2" descr="T:\Powerpoints\shutterstock_123087244.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3768"/>
          <a:stretch/>
        </p:blipFill>
        <p:spPr bwMode="auto">
          <a:xfrm flipH="1">
            <a:off x="127200" y="381000"/>
            <a:ext cx="6229350" cy="36480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070471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nking Ahead Begins Now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TextBox 4"/>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2" name="TextBox 1"/>
          <p:cNvSpPr txBox="1"/>
          <p:nvPr userDrawn="1"/>
        </p:nvSpPr>
        <p:spPr bwMode="black">
          <a:xfrm>
            <a:off x="762000" y="457200"/>
            <a:ext cx="6096000"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endParaRPr lang="en-US" sz="1400" noProof="0" dirty="0" smtClean="0">
              <a:solidFill>
                <a:schemeClr val="tx2"/>
              </a:solidFill>
              <a:latin typeface="+mn-lt"/>
            </a:endParaRPr>
          </a:p>
        </p:txBody>
      </p:sp>
      <p:pic>
        <p:nvPicPr>
          <p:cNvPr id="6" name="T" descr="T:\Powerpoints\Thankyo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3528" y="3243263"/>
            <a:ext cx="204788" cy="371475"/>
          </a:xfrm>
          <a:prstGeom prst="rect">
            <a:avLst/>
          </a:prstGeom>
          <a:noFill/>
          <a:extLst>
            <a:ext uri="{909E8E84-426E-40DD-AFC4-6F175D3DCCD1}">
              <a14:hiddenFill xmlns:a14="http://schemas.microsoft.com/office/drawing/2010/main">
                <a:solidFill>
                  <a:srgbClr val="FFFFFF"/>
                </a:solidFill>
              </a14:hiddenFill>
            </a:ext>
          </a:extLst>
        </p:spPr>
      </p:pic>
      <p:pic>
        <p:nvPicPr>
          <p:cNvPr id="7" name="Thankyou" descr="T:\Powerpoints\Thankyou\Thankyou.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45704" y="3243263"/>
            <a:ext cx="1652588" cy="371475"/>
          </a:xfrm>
          <a:prstGeom prst="rect">
            <a:avLst/>
          </a:prstGeom>
          <a:noFill/>
          <a:extLst>
            <a:ext uri="{909E8E84-426E-40DD-AFC4-6F175D3DCCD1}">
              <a14:hiddenFill xmlns:a14="http://schemas.microsoft.com/office/drawing/2010/main">
                <a:solidFill>
                  <a:srgbClr val="FFFFFF"/>
                </a:solidFill>
              </a14:hiddenFill>
            </a:ext>
          </a:extLst>
        </p:spPr>
      </p:pic>
      <p:pic>
        <p:nvPicPr>
          <p:cNvPr id="9" name="Thinking" descr="T:\Powerpoints\Thankyou\Thinki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02065" y="3243263"/>
            <a:ext cx="5313362" cy="37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7229979" y="3387498"/>
            <a:ext cx="1524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064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35" presetClass="path" presetSubtype="0" accel="50000" decel="50000" fill="hold" nodeType="afterEffect">
                                  <p:stCondLst>
                                    <p:cond delay="0"/>
                                  </p:stCondLst>
                                  <p:childTnLst>
                                    <p:animMotion origin="layout" path="M 3.88889E-6 1.37436E-6 L -0.21216 1.37436E-6 " pathEditMode="relative" rAng="0" ptsTypes="AA">
                                      <p:cBhvr>
                                        <p:cTn id="13" dur="2000" fill="hold"/>
                                        <p:tgtEl>
                                          <p:spTgt spid="6"/>
                                        </p:tgtEl>
                                        <p:attrNameLst>
                                          <p:attrName>ppt_x</p:attrName>
                                          <p:attrName>ppt_y</p:attrName>
                                        </p:attrNameLst>
                                      </p:cBhvr>
                                      <p:rCtr x="-10608" y="0"/>
                                    </p:animMotion>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3000"/>
                            </p:stCondLst>
                            <p:childTnLst>
                              <p:par>
                                <p:cTn id="22" presetID="10" presetClass="exit" presetSubtype="0" fill="hold" nodeType="after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TextBox 4"/>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2" name="TextBox 1"/>
          <p:cNvSpPr txBox="1"/>
          <p:nvPr userDrawn="1"/>
        </p:nvSpPr>
        <p:spPr bwMode="black">
          <a:xfrm>
            <a:off x="762000" y="457200"/>
            <a:ext cx="6096000"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endParaRPr lang="en-US" sz="1400" noProof="0" dirty="0" smtClean="0">
              <a:solidFill>
                <a:schemeClr val="tx2"/>
              </a:solidFill>
              <a:latin typeface="+mn-lt"/>
            </a:endParaRPr>
          </a:p>
        </p:txBody>
      </p:sp>
      <p:grpSp>
        <p:nvGrpSpPr>
          <p:cNvPr id="6" name="Group 4"/>
          <p:cNvGrpSpPr>
            <a:grpSpLocks noChangeAspect="1"/>
          </p:cNvGrpSpPr>
          <p:nvPr userDrawn="1"/>
        </p:nvGrpSpPr>
        <p:grpSpPr bwMode="auto">
          <a:xfrm>
            <a:off x="2544763" y="3124200"/>
            <a:ext cx="4054475" cy="609600"/>
            <a:chOff x="1837" y="2436"/>
            <a:chExt cx="2554" cy="384"/>
          </a:xfrm>
        </p:grpSpPr>
        <p:sp>
          <p:nvSpPr>
            <p:cNvPr id="7"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30"/>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9206439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gal disclaimer - 3.0">
    <p:spTree>
      <p:nvGrpSpPr>
        <p:cNvPr id="1" name=""/>
        <p:cNvGrpSpPr/>
        <p:nvPr/>
      </p:nvGrpSpPr>
      <p:grpSpPr>
        <a:xfrm>
          <a:off x="0" y="0"/>
          <a:ext cx="0" cy="0"/>
          <a:chOff x="0" y="0"/>
          <a:chExt cx="0" cy="0"/>
        </a:xfrm>
      </p:grpSpPr>
      <p:sp>
        <p:nvSpPr>
          <p:cNvPr id="7" name="TextBox 6"/>
          <p:cNvSpPr txBox="1"/>
          <p:nvPr userDrawn="1"/>
        </p:nvSpPr>
        <p:spPr>
          <a:xfrm>
            <a:off x="457505" y="1441371"/>
            <a:ext cx="8268950" cy="3046988"/>
          </a:xfrm>
          <a:prstGeom prst="rect">
            <a:avLst/>
          </a:prstGeom>
          <a:noFill/>
        </p:spPr>
        <p:txBody>
          <a:bodyPr wrap="square" rtlCol="0">
            <a:spAutoFit/>
          </a:bodyPr>
          <a:lstStyle/>
          <a:p>
            <a:pPr algn="just"/>
            <a:r>
              <a:rPr lang="en-US" sz="1200" dirty="0" smtClean="0">
                <a:solidFill>
                  <a:srgbClr val="262626"/>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a:t>
            </a:r>
            <a:r>
              <a:rPr lang="en-US" sz="1200" baseline="0" dirty="0" smtClean="0">
                <a:solidFill>
                  <a:srgbClr val="262626"/>
                </a:solidFill>
                <a:latin typeface="+mn-lt"/>
              </a:rPr>
              <a:t> </a:t>
            </a:r>
            <a:r>
              <a:rPr lang="en-US" sz="12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4" name="TextBox 3"/>
          <p:cNvSpPr txBox="1"/>
          <p:nvPr userDrawn="1"/>
        </p:nvSpPr>
        <p:spPr bwMode="auto">
          <a:xfrm>
            <a:off x="6888857" y="5922681"/>
            <a:ext cx="1950343" cy="385042"/>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100" dirty="0" smtClean="0">
                <a:solidFill>
                  <a:schemeClr val="tx1">
                    <a:lumMod val="75000"/>
                    <a:lumOff val="25000"/>
                  </a:schemeClr>
                </a:solidFill>
                <a:latin typeface="+mn-lt"/>
              </a:rPr>
              <a:t>T +33 (0)1 55 91 72 72</a:t>
            </a:r>
            <a:br>
              <a:rPr lang="en-US" sz="1100" dirty="0" smtClean="0">
                <a:solidFill>
                  <a:schemeClr val="tx1">
                    <a:lumMod val="75000"/>
                    <a:lumOff val="25000"/>
                  </a:schemeClr>
                </a:solidFill>
                <a:latin typeface="+mn-lt"/>
              </a:rPr>
            </a:br>
            <a:r>
              <a:rPr lang="en-US" sz="1100" dirty="0" smtClean="0">
                <a:solidFill>
                  <a:schemeClr val="tx1">
                    <a:lumMod val="75000"/>
                    <a:lumOff val="25000"/>
                  </a:schemeClr>
                </a:solidFill>
                <a:latin typeface="+mn-lt"/>
              </a:rPr>
              <a:t>F +33 (0)1 55 91 72 73</a:t>
            </a:r>
            <a:endParaRPr lang="en-US" altLang="fr-FR" sz="1100" dirty="0" smtClean="0">
              <a:solidFill>
                <a:schemeClr val="tx1">
                  <a:lumMod val="75000"/>
                  <a:lumOff val="25000"/>
                </a:schemeClr>
              </a:solidFill>
              <a:latin typeface="+mn-lt"/>
            </a:endParaRPr>
          </a:p>
        </p:txBody>
      </p:sp>
      <p:sp>
        <p:nvSpPr>
          <p:cNvPr id="2" name="TextBox 1"/>
          <p:cNvSpPr txBox="1"/>
          <p:nvPr userDrawn="1"/>
        </p:nvSpPr>
        <p:spPr bwMode="black">
          <a:xfrm>
            <a:off x="389265" y="5922681"/>
            <a:ext cx="2438400" cy="507831"/>
          </a:xfrm>
          <a:prstGeom prst="rect">
            <a:avLst/>
          </a:prstGeom>
          <a:noFill/>
        </p:spPr>
        <p:txBody>
          <a:bodyPr wrap="square" lIns="85730" tIns="0" rIns="0" bIns="0" rtlCol="0">
            <a:spAutoFit/>
          </a:bodyPr>
          <a:lstStyle/>
          <a:p>
            <a:pPr algn="l"/>
            <a:r>
              <a:rPr lang="en-US" sz="1100" dirty="0" smtClean="0">
                <a:solidFill>
                  <a:schemeClr val="tx1">
                    <a:lumMod val="75000"/>
                    <a:lumOff val="25000"/>
                  </a:schemeClr>
                </a:solidFill>
                <a:latin typeface="+mn-lt"/>
                <a:ea typeface="Roboto Medium" panose="02000000000000000000" pitchFamily="2" charset="0"/>
              </a:rPr>
              <a:t>Tour Manhattan</a:t>
            </a:r>
          </a:p>
          <a:p>
            <a:pPr algn="l"/>
            <a:r>
              <a:rPr lang="en-US" sz="1100" dirty="0" smtClean="0">
                <a:solidFill>
                  <a:schemeClr val="tx1">
                    <a:lumMod val="75000"/>
                    <a:lumOff val="25000"/>
                  </a:schemeClr>
                </a:solidFill>
                <a:latin typeface="+mn-lt"/>
                <a:ea typeface="Roboto Medium" panose="02000000000000000000" pitchFamily="2" charset="0"/>
              </a:rPr>
              <a:t>5, place de </a:t>
            </a:r>
            <a:r>
              <a:rPr lang="en-US" sz="1100" dirty="0" err="1" smtClean="0">
                <a:solidFill>
                  <a:schemeClr val="tx1">
                    <a:lumMod val="75000"/>
                    <a:lumOff val="25000"/>
                  </a:schemeClr>
                </a:solidFill>
                <a:latin typeface="+mn-lt"/>
                <a:ea typeface="Roboto Medium" panose="02000000000000000000" pitchFamily="2" charset="0"/>
              </a:rPr>
              <a:t>l’Iris</a:t>
            </a:r>
            <a:r>
              <a:rPr lang="en-US" sz="1100" dirty="0" smtClean="0">
                <a:solidFill>
                  <a:schemeClr val="tx1">
                    <a:lumMod val="75000"/>
                    <a:lumOff val="25000"/>
                  </a:schemeClr>
                </a:solidFill>
                <a:latin typeface="+mn-lt"/>
                <a:ea typeface="Roboto Medium" panose="02000000000000000000" pitchFamily="2" charset="0"/>
              </a:rPr>
              <a:t> – Courbevoie</a:t>
            </a:r>
          </a:p>
          <a:p>
            <a:pPr algn="l"/>
            <a:r>
              <a:rPr lang="en-US" sz="1100" dirty="0" smtClean="0">
                <a:solidFill>
                  <a:schemeClr val="tx1">
                    <a:lumMod val="75000"/>
                    <a:lumOff val="25000"/>
                  </a:schemeClr>
                </a:solidFill>
                <a:latin typeface="+mn-lt"/>
                <a:ea typeface="Roboto Medium" panose="02000000000000000000" pitchFamily="2" charset="0"/>
              </a:rPr>
              <a:t>FR 92095 La </a:t>
            </a:r>
            <a:r>
              <a:rPr lang="en-US" sz="1100" dirty="0" err="1" smtClean="0">
                <a:solidFill>
                  <a:schemeClr val="tx1">
                    <a:lumMod val="75000"/>
                    <a:lumOff val="25000"/>
                  </a:schemeClr>
                </a:solidFill>
                <a:latin typeface="+mn-lt"/>
                <a:ea typeface="Roboto Medium" panose="02000000000000000000" pitchFamily="2" charset="0"/>
              </a:rPr>
              <a:t>Défense</a:t>
            </a:r>
            <a:r>
              <a:rPr lang="en-US" sz="1100" dirty="0" smtClean="0">
                <a:solidFill>
                  <a:schemeClr val="tx1">
                    <a:lumMod val="75000"/>
                    <a:lumOff val="25000"/>
                  </a:schemeClr>
                </a:solidFill>
                <a:latin typeface="+mn-lt"/>
                <a:ea typeface="Roboto Medium" panose="02000000000000000000" pitchFamily="2" charset="0"/>
              </a:rPr>
              <a:t> </a:t>
            </a:r>
            <a:r>
              <a:rPr lang="en-US" sz="1100" dirty="0" err="1" smtClean="0">
                <a:solidFill>
                  <a:schemeClr val="tx1">
                    <a:lumMod val="75000"/>
                    <a:lumOff val="25000"/>
                  </a:schemeClr>
                </a:solidFill>
                <a:latin typeface="+mn-lt"/>
                <a:ea typeface="Roboto Medium" panose="02000000000000000000" pitchFamily="2" charset="0"/>
              </a:rPr>
              <a:t>Cedex</a:t>
            </a:r>
            <a:endParaRPr lang="en-US" sz="1100" dirty="0" smtClean="0">
              <a:solidFill>
                <a:schemeClr val="tx1">
                  <a:lumMod val="75000"/>
                  <a:lumOff val="25000"/>
                </a:schemeClr>
              </a:solidFill>
              <a:latin typeface="+mn-lt"/>
              <a:ea typeface="Roboto Medium" panose="02000000000000000000" pitchFamily="2" charset="0"/>
            </a:endParaRPr>
          </a:p>
        </p:txBody>
      </p:sp>
      <p:sp>
        <p:nvSpPr>
          <p:cNvPr id="11"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pic>
        <p:nvPicPr>
          <p:cNvPr id="9" name="Picture 8"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418" y="5157621"/>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5" name="Rectangle 4"/>
          <p:cNvSpPr/>
          <p:nvPr userDrawn="1"/>
        </p:nvSpPr>
        <p:spPr>
          <a:xfrm>
            <a:off x="459472" y="5545495"/>
            <a:ext cx="8379728"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371187" y="5556886"/>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6" name="Title 8"/>
          <p:cNvSpPr>
            <a:spLocks noGrp="1"/>
          </p:cNvSpPr>
          <p:nvPr>
            <p:ph type="title" hasCustomPrompt="1"/>
          </p:nvPr>
        </p:nvSpPr>
        <p:spPr>
          <a:xfrm>
            <a:off x="457200" y="408296"/>
            <a:ext cx="8229600" cy="601661"/>
          </a:xfrm>
          <a:prstGeom prst="rect">
            <a:avLst/>
          </a:prstGeom>
        </p:spPr>
        <p:txBody>
          <a:bodyPr/>
          <a:lstStyle>
            <a:lvl1pPr>
              <a:defRPr sz="36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Tree>
    <p:extLst>
      <p:ext uri="{BB962C8B-B14F-4D97-AF65-F5344CB8AC3E}">
        <p14:creationId xmlns:p14="http://schemas.microsoft.com/office/powerpoint/2010/main" val="241254772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146" name="Picture 2" descr="C:\TAF\Brols\SELECTION_HD\WeTransfer-jz46iRt0\Sans mots\PPT\SOPRA_BANKING_DIREC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06"/>
            <a:ext cx="9144000" cy="6856762"/>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11"/>
          <p:cNvSpPr/>
          <p:nvPr userDrawn="1"/>
        </p:nvSpPr>
        <p:spPr>
          <a:xfrm>
            <a:off x="0" y="2704382"/>
            <a:ext cx="5538157" cy="2859654"/>
          </a:xfrm>
          <a:prstGeom prst="rect">
            <a:avLst/>
          </a:prstGeom>
          <a:solidFill>
            <a:srgbClr val="231F20">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endParaRPr>
          </a:p>
        </p:txBody>
      </p:sp>
      <p:sp>
        <p:nvSpPr>
          <p:cNvPr id="6" name="Rectangle 957"/>
          <p:cNvSpPr>
            <a:spLocks noGrp="1" noChangeArrowheads="1"/>
          </p:cNvSpPr>
          <p:nvPr>
            <p:ph type="ctrTitle" sz="quarter" hasCustomPrompt="1"/>
          </p:nvPr>
        </p:nvSpPr>
        <p:spPr>
          <a:xfrm>
            <a:off x="511164" y="3580211"/>
            <a:ext cx="4515828" cy="1107996"/>
          </a:xfrm>
          <a:prstGeom prst="rect">
            <a:avLst/>
          </a:prstGeom>
        </p:spPr>
        <p:txBody>
          <a:bodyPr tIns="0" anchor="ctr" anchorCtr="0">
            <a:spAutoFit/>
          </a:bodyPr>
          <a:lstStyle>
            <a:lvl1pPr>
              <a:lnSpc>
                <a:spcPct val="90000"/>
              </a:lnSpc>
              <a:defRPr sz="4000" b="0" i="0" spc="100" baseline="0">
                <a:solidFill>
                  <a:schemeClr val="bg1"/>
                </a:solidFill>
                <a:latin typeface="Calibri Light" pitchFamily="34" charset="0"/>
                <a:cs typeface="Calibri Light" pitchFamily="34" charset="0"/>
              </a:defRPr>
            </a:lvl1pPr>
          </a:lstStyle>
          <a:p>
            <a:pPr lvl="0"/>
            <a:r>
              <a:rPr lang="en-GB" noProof="0" dirty="0" smtClean="0"/>
              <a:t>Click to edit Master title style</a:t>
            </a:r>
          </a:p>
        </p:txBody>
      </p:sp>
    </p:spTree>
    <p:extLst>
      <p:ext uri="{BB962C8B-B14F-4D97-AF65-F5344CB8AC3E}">
        <p14:creationId xmlns:p14="http://schemas.microsoft.com/office/powerpoint/2010/main" val="32043912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89622" y="476672"/>
            <a:ext cx="6840000" cy="631263"/>
          </a:xfrm>
          <a:prstGeom prst="rect">
            <a:avLst/>
          </a:prstGeom>
        </p:spPr>
        <p:txBody>
          <a:bodyPr>
            <a:spAutoFit/>
          </a:bodyPr>
          <a:lstStyle>
            <a:lvl1pPr>
              <a:defRPr sz="3600" b="0">
                <a:solidFill>
                  <a:srgbClr val="EE2930"/>
                </a:solidFill>
                <a:latin typeface="Calibri" pitchFamily="34" charset="0"/>
              </a:defRPr>
            </a:lvl1pPr>
          </a:lstStyle>
          <a:p>
            <a:r>
              <a:rPr lang="de-DE" dirty="0" smtClean="0"/>
              <a:t>Click </a:t>
            </a:r>
            <a:r>
              <a:rPr lang="de-DE" dirty="0" err="1" smtClean="0"/>
              <a:t>to</a:t>
            </a:r>
            <a:r>
              <a:rPr lang="de-DE" dirty="0" smtClean="0"/>
              <a:t> </a:t>
            </a:r>
            <a:r>
              <a:rPr lang="de-DE" dirty="0" err="1" smtClean="0"/>
              <a:t>edit</a:t>
            </a:r>
            <a:r>
              <a:rPr lang="de-DE" dirty="0" smtClean="0"/>
              <a:t> Master title style</a:t>
            </a:r>
            <a:endParaRPr lang="de-DE" dirty="0"/>
          </a:p>
        </p:txBody>
      </p:sp>
      <p:sp>
        <p:nvSpPr>
          <p:cNvPr id="5" name="Textplatzhalter 4"/>
          <p:cNvSpPr>
            <a:spLocks noGrp="1"/>
          </p:cNvSpPr>
          <p:nvPr>
            <p:ph type="body" sz="quarter" idx="11"/>
          </p:nvPr>
        </p:nvSpPr>
        <p:spPr>
          <a:xfrm>
            <a:off x="1591280" y="1960004"/>
            <a:ext cx="6869152" cy="1252972"/>
          </a:xfrm>
          <a:prstGeom prst="rect">
            <a:avLst/>
          </a:prstGeom>
        </p:spPr>
        <p:txBody>
          <a:bodyPr>
            <a:spAutoFit/>
          </a:bodyPr>
          <a:lstStyle>
            <a:lvl1pPr>
              <a:defRPr baseline="0">
                <a:latin typeface="Calibri" pitchFamily="34" charset="0"/>
              </a:defRPr>
            </a:lvl1pPr>
            <a:lvl2pPr>
              <a:defRPr baseline="0">
                <a:latin typeface="Calibri Light" panose="020F0302020204030204" pitchFamily="34" charset="0"/>
              </a:defRPr>
            </a:lvl2pPr>
            <a:lvl3pPr>
              <a:defRPr>
                <a:latin typeface="Calibri Light" panose="020F0302020204030204" pitchFamily="34" charset="0"/>
              </a:defRPr>
            </a:lvl3pPr>
            <a:lvl4pPr marL="538162" indent="0">
              <a:buNone/>
              <a:defRPr>
                <a:latin typeface="Calibri"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7" name="Textplatzhalter 6"/>
          <p:cNvSpPr>
            <a:spLocks noGrp="1"/>
          </p:cNvSpPr>
          <p:nvPr>
            <p:ph type="body" sz="quarter" idx="12" hasCustomPrompt="1"/>
          </p:nvPr>
        </p:nvSpPr>
        <p:spPr>
          <a:xfrm>
            <a:off x="1589622" y="1113893"/>
            <a:ext cx="6840000" cy="409343"/>
          </a:xfrm>
          <a:prstGeom prst="rect">
            <a:avLst/>
          </a:prstGeom>
          <a:noFill/>
          <a:ln w="9525">
            <a:noFill/>
            <a:miter lim="800000"/>
            <a:headEnd/>
            <a:tailEnd/>
          </a:ln>
        </p:spPr>
        <p:txBody>
          <a:bodyPr vert="horz" wrap="square" lIns="92075" tIns="0" rIns="92075" bIns="0" numCol="1" anchor="t" anchorCtr="0" compatLnSpc="1">
            <a:prstTxWarp prst="textNoShape">
              <a:avLst/>
            </a:prstTxWarp>
            <a:spAutoFit/>
          </a:bodyPr>
          <a:lstStyle>
            <a:lvl1pPr>
              <a:defRPr lang="de-DE" sz="2800" b="0" kern="0" dirty="0" smtClean="0">
                <a:solidFill>
                  <a:schemeClr val="tx1">
                    <a:lumMod val="75000"/>
                    <a:lumOff val="25000"/>
                  </a:schemeClr>
                </a:solidFill>
                <a:latin typeface="Calibri" pitchFamily="34" charset="0"/>
                <a:ea typeface="Segoe UI" pitchFamily="34" charset="0"/>
                <a:cs typeface="Segoe UI" pitchFamily="34" charset="0"/>
              </a:defRPr>
            </a:lvl1pPr>
            <a:lvl2pPr>
              <a:defRPr lang="de-DE" sz="2600" kern="1200" smtClean="0">
                <a:solidFill>
                  <a:schemeClr val="accent1"/>
                </a:solidFill>
                <a:latin typeface="Century Gothic" pitchFamily="34" charset="0"/>
                <a:ea typeface="ヒラギノ角ゴ Pro W3"/>
                <a:cs typeface="ヒラギノ角ゴ Pro W3"/>
              </a:defRPr>
            </a:lvl2pPr>
            <a:lvl3pPr>
              <a:defRPr lang="de-DE" sz="2600" kern="1200" smtClean="0">
                <a:solidFill>
                  <a:schemeClr val="accent1"/>
                </a:solidFill>
                <a:latin typeface="Century Gothic" pitchFamily="34" charset="0"/>
                <a:ea typeface="ヒラギノ角ゴ Pro W3"/>
                <a:cs typeface="ヒラギノ角ゴ Pro W3"/>
              </a:defRPr>
            </a:lvl3pPr>
            <a:lvl4pPr>
              <a:defRPr lang="de-DE" sz="2600" kern="1200" smtClean="0">
                <a:solidFill>
                  <a:schemeClr val="accent1"/>
                </a:solidFill>
                <a:latin typeface="Century Gothic" pitchFamily="34" charset="0"/>
                <a:ea typeface="ヒラギノ角ゴ Pro W3"/>
                <a:cs typeface="ヒラギノ角ゴ Pro W3"/>
              </a:defRPr>
            </a:lvl4pPr>
            <a:lvl5pPr>
              <a:defRPr lang="de-DE" sz="2600" kern="1200">
                <a:solidFill>
                  <a:schemeClr val="accent1"/>
                </a:solidFill>
                <a:latin typeface="Century Gothic" pitchFamily="34" charset="0"/>
                <a:ea typeface="ヒラギノ角ゴ Pro W3"/>
                <a:cs typeface="ヒラギノ角ゴ Pro W3"/>
              </a:defRPr>
            </a:lvl5pPr>
          </a:lstStyle>
          <a:p>
            <a:pPr marL="0" lvl="0" indent="0" algn="l" rtl="0" eaLnBrk="1" fontAlgn="base" hangingPunct="1">
              <a:lnSpc>
                <a:spcPct val="95000"/>
              </a:lnSpc>
              <a:spcBef>
                <a:spcPct val="0"/>
              </a:spcBef>
              <a:spcAft>
                <a:spcPct val="0"/>
              </a:spcAft>
              <a:buClr>
                <a:schemeClr val="accent1"/>
              </a:buClr>
              <a:buSzPct val="100000"/>
              <a:buFont typeface="Wingdings 2" pitchFamily="18" charset="2"/>
              <a:buNone/>
            </a:pPr>
            <a:r>
              <a:rPr lang="de-DE" dirty="0" err="1" smtClean="0"/>
              <a:t>Subtitle</a:t>
            </a:r>
            <a:endParaRPr lang="de-DE" dirty="0" smtClean="0"/>
          </a:p>
        </p:txBody>
      </p:sp>
      <p:sp>
        <p:nvSpPr>
          <p:cNvPr id="9" name="Text Placeholder 2"/>
          <p:cNvSpPr>
            <a:spLocks noGrp="1"/>
          </p:cNvSpPr>
          <p:nvPr>
            <p:ph type="body" sz="quarter" idx="13"/>
          </p:nvPr>
        </p:nvSpPr>
        <p:spPr>
          <a:xfrm>
            <a:off x="6793992" y="89368"/>
            <a:ext cx="2350008" cy="276448"/>
          </a:xfrm>
          <a:prstGeom prst="rect">
            <a:avLst/>
          </a:prstGeom>
          <a:solidFill>
            <a:schemeClr val="accent1"/>
          </a:solidFill>
        </p:spPr>
        <p:txBody>
          <a:bodyPr tIns="54000" anchor="ctr"/>
          <a:lstStyle>
            <a:lvl1pPr algn="r">
              <a:defRPr sz="1200">
                <a:solidFill>
                  <a:schemeClr val="bg1"/>
                </a:solidFill>
                <a:latin typeface="Calibri Light" pitchFamily="34" charset="0"/>
              </a:defRPr>
            </a:lvl1pPr>
          </a:lstStyle>
          <a:p>
            <a:pPr lvl="0"/>
            <a:r>
              <a:rPr lang="en-US" dirty="0" smtClean="0"/>
              <a:t>Click to edit Master text</a:t>
            </a:r>
            <a:endParaRPr lang="fr-FR" dirty="0"/>
          </a:p>
        </p:txBody>
      </p:sp>
      <p:sp>
        <p:nvSpPr>
          <p:cNvPr id="8" name="Text Placeholder 52"/>
          <p:cNvSpPr>
            <a:spLocks noGrp="1"/>
          </p:cNvSpPr>
          <p:nvPr>
            <p:ph type="body" sz="quarter" idx="16" hasCustomPrompt="1"/>
          </p:nvPr>
        </p:nvSpPr>
        <p:spPr>
          <a:xfrm>
            <a:off x="3131840" y="6625932"/>
            <a:ext cx="1800225" cy="123825"/>
          </a:xfrm>
          <a:prstGeom prst="rect">
            <a:avLst/>
          </a:prstGeom>
        </p:spPr>
        <p:txBody>
          <a:bodyPr anchor="ctr">
            <a:noAutofit/>
          </a:bodyPr>
          <a:lstStyle>
            <a:lvl1pPr>
              <a:defRPr sz="800">
                <a:latin typeface="Calibri Light" pitchFamily="34" charset="0"/>
              </a:defRPr>
            </a:lvl1pPr>
          </a:lstStyle>
          <a:p>
            <a:pPr lvl="0"/>
            <a:r>
              <a:rPr lang="fr-BE" dirty="0" smtClean="0"/>
              <a:t>| Insert </a:t>
            </a:r>
            <a:r>
              <a:rPr lang="fr-BE" dirty="0" err="1" smtClean="0"/>
              <a:t>title</a:t>
            </a:r>
            <a:endParaRPr lang="fr-FR" dirty="0"/>
          </a:p>
        </p:txBody>
      </p:sp>
    </p:spTree>
    <p:extLst>
      <p:ext uri="{BB962C8B-B14F-4D97-AF65-F5344CB8AC3E}">
        <p14:creationId xmlns:p14="http://schemas.microsoft.com/office/powerpoint/2010/main" val="293312867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 2.0">
    <p:spTree>
      <p:nvGrpSpPr>
        <p:cNvPr id="1" name=""/>
        <p:cNvGrpSpPr/>
        <p:nvPr/>
      </p:nvGrpSpPr>
      <p:grpSpPr>
        <a:xfrm>
          <a:off x="0" y="0"/>
          <a:ext cx="0" cy="0"/>
          <a:chOff x="0" y="0"/>
          <a:chExt cx="0" cy="0"/>
        </a:xfrm>
      </p:grpSpPr>
      <p:pic>
        <p:nvPicPr>
          <p:cNvPr id="2051" name="Picture 3" descr="T:\AUTRE\Ressources\Sopra stuff\Photo PPT\SOPRA_BANKING_WEALTH.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761999"/>
            <a:ext cx="10161837"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533400" y="533400"/>
            <a:ext cx="3962400" cy="396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Box 35"/>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grpSp>
        <p:nvGrpSpPr>
          <p:cNvPr id="37" name="Group 4"/>
          <p:cNvGrpSpPr>
            <a:grpSpLocks noChangeAspect="1"/>
          </p:cNvGrpSpPr>
          <p:nvPr userDrawn="1"/>
        </p:nvGrpSpPr>
        <p:grpSpPr bwMode="auto">
          <a:xfrm>
            <a:off x="547205" y="5851196"/>
            <a:ext cx="2653195" cy="397204"/>
            <a:chOff x="1827" y="2436"/>
            <a:chExt cx="2565" cy="384"/>
          </a:xfrm>
        </p:grpSpPr>
        <p:sp>
          <p:nvSpPr>
            <p:cNvPr id="38"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60"/>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 name="Text Placeholder 3"/>
          <p:cNvSpPr>
            <a:spLocks noGrp="1"/>
          </p:cNvSpPr>
          <p:nvPr>
            <p:ph type="body" sz="quarter" idx="10" hasCustomPrompt="1"/>
          </p:nvPr>
        </p:nvSpPr>
        <p:spPr>
          <a:xfrm>
            <a:off x="846777" y="876301"/>
            <a:ext cx="3276600" cy="2476500"/>
          </a:xfrm>
          <a:prstGeom prst="rect">
            <a:avLst/>
          </a:prstGeom>
        </p:spPr>
        <p:txBody>
          <a:bodyPr/>
          <a:lstStyle>
            <a:lvl1pPr>
              <a:defRPr sz="3600" b="1">
                <a:solidFill>
                  <a:schemeClr val="bg1"/>
                </a:solidFill>
                <a:latin typeface="Roboto Condensed" panose="02000000000000000000" pitchFamily="2" charset="0"/>
                <a:ea typeface="Roboto Condensed" panose="02000000000000000000" pitchFamily="2" charset="0"/>
              </a:defRPr>
            </a:lvl1pPr>
          </a:lstStyle>
          <a:p>
            <a:pPr lvl="0"/>
            <a:r>
              <a:rPr lang="fr-BE" dirty="0" smtClean="0"/>
              <a:t>Type </a:t>
            </a:r>
            <a:r>
              <a:rPr lang="fr-BE" dirty="0" err="1" smtClean="0"/>
              <a:t>your</a:t>
            </a:r>
            <a:r>
              <a:rPr lang="fr-BE" dirty="0" smtClean="0"/>
              <a:t> </a:t>
            </a:r>
            <a:r>
              <a:rPr lang="fr-BE" dirty="0" err="1" smtClean="0"/>
              <a:t>title</a:t>
            </a:r>
            <a:r>
              <a:rPr lang="fr-BE" dirty="0" smtClean="0"/>
              <a:t> in </a:t>
            </a:r>
            <a:r>
              <a:rPr lang="fr-BE" dirty="0" err="1" smtClean="0"/>
              <a:t>this</a:t>
            </a:r>
            <a:r>
              <a:rPr lang="fr-BE" dirty="0" smtClean="0"/>
              <a:t> area.</a:t>
            </a:r>
            <a:endParaRPr lang="en-US" dirty="0"/>
          </a:p>
        </p:txBody>
      </p:sp>
      <p:sp>
        <p:nvSpPr>
          <p:cNvPr id="65" name="Text Placeholder 7"/>
          <p:cNvSpPr>
            <a:spLocks noGrp="1"/>
          </p:cNvSpPr>
          <p:nvPr>
            <p:ph type="body" sz="quarter" idx="11" hasCustomPrompt="1"/>
          </p:nvPr>
        </p:nvSpPr>
        <p:spPr>
          <a:xfrm>
            <a:off x="846777" y="3374408"/>
            <a:ext cx="3276600" cy="319377"/>
          </a:xfrm>
          <a:prstGeom prst="rect">
            <a:avLst/>
          </a:prstGeom>
        </p:spPr>
        <p:txBody>
          <a:bodyPr/>
          <a:lstStyle>
            <a:lvl1pPr>
              <a:defRPr sz="2000">
                <a:solidFill>
                  <a:schemeClr val="bg1"/>
                </a:solidFill>
                <a:latin typeface="+mn-lt"/>
              </a:defRPr>
            </a:lvl1pPr>
          </a:lstStyle>
          <a:p>
            <a:pPr lvl="0"/>
            <a:r>
              <a:rPr lang="fr-BE" dirty="0" smtClean="0"/>
              <a:t>Name</a:t>
            </a:r>
            <a:endParaRPr lang="en-US" dirty="0"/>
          </a:p>
        </p:txBody>
      </p:sp>
      <p:sp>
        <p:nvSpPr>
          <p:cNvPr id="66" name="Text Placeholder 7"/>
          <p:cNvSpPr>
            <a:spLocks noGrp="1"/>
          </p:cNvSpPr>
          <p:nvPr>
            <p:ph type="body" sz="quarter" idx="12" hasCustomPrompt="1"/>
          </p:nvPr>
        </p:nvSpPr>
        <p:spPr>
          <a:xfrm>
            <a:off x="846777" y="3720152"/>
            <a:ext cx="3276600" cy="319377"/>
          </a:xfrm>
          <a:prstGeom prst="rect">
            <a:avLst/>
          </a:prstGeom>
        </p:spPr>
        <p:txBody>
          <a:bodyPr/>
          <a:lstStyle>
            <a:lvl1pPr>
              <a:defRPr sz="1800">
                <a:solidFill>
                  <a:schemeClr val="bg1"/>
                </a:solidFill>
                <a:latin typeface="+mn-lt"/>
              </a:defRPr>
            </a:lvl1pPr>
          </a:lstStyle>
          <a:p>
            <a:pPr lvl="0"/>
            <a:r>
              <a:rPr lang="fr-BE" dirty="0" smtClean="0"/>
              <a:t>date, place</a:t>
            </a:r>
            <a:endParaRPr lang="en-US" dirty="0"/>
          </a:p>
        </p:txBody>
      </p:sp>
    </p:spTree>
    <p:extLst>
      <p:ext uri="{BB962C8B-B14F-4D97-AF65-F5344CB8AC3E}">
        <p14:creationId xmlns:p14="http://schemas.microsoft.com/office/powerpoint/2010/main" val="40660247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with timing - 2.0">
    <p:spTree>
      <p:nvGrpSpPr>
        <p:cNvPr id="1" name=""/>
        <p:cNvGrpSpPr/>
        <p:nvPr/>
      </p:nvGrpSpPr>
      <p:grpSpPr>
        <a:xfrm>
          <a:off x="0" y="0"/>
          <a:ext cx="0" cy="0"/>
          <a:chOff x="0" y="0"/>
          <a:chExt cx="0" cy="0"/>
        </a:xfrm>
      </p:grpSpPr>
      <p:pic>
        <p:nvPicPr>
          <p:cNvPr id="2"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38273" y="0"/>
            <a:ext cx="9021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238274" y="0"/>
            <a:ext cx="902143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bwMode="black">
          <a:xfrm>
            <a:off x="1465064"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5" name="Group 5"/>
          <p:cNvGrpSpPr>
            <a:grpSpLocks noChangeAspect="1"/>
          </p:cNvGrpSpPr>
          <p:nvPr userDrawn="1"/>
        </p:nvGrpSpPr>
        <p:grpSpPr bwMode="auto">
          <a:xfrm>
            <a:off x="7789175" y="1600200"/>
            <a:ext cx="272561" cy="272561"/>
            <a:chOff x="4272" y="1708"/>
            <a:chExt cx="652" cy="652"/>
          </a:xfrm>
        </p:grpSpPr>
        <p:sp>
          <p:nvSpPr>
            <p:cNvPr id="6"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 Placeholder 27"/>
          <p:cNvSpPr>
            <a:spLocks noGrp="1"/>
          </p:cNvSpPr>
          <p:nvPr>
            <p:ph type="body" sz="quarter" idx="10" hasCustomPrompt="1"/>
          </p:nvPr>
        </p:nvSpPr>
        <p:spPr>
          <a:xfrm>
            <a:off x="1455760" y="2101850"/>
            <a:ext cx="5181600" cy="2012950"/>
          </a:xfrm>
          <a:prstGeom prst="rect">
            <a:avLst/>
          </a:prstGeom>
        </p:spPr>
        <p:txBody>
          <a:bodyPr/>
          <a:lstStyle>
            <a:lvl1pPr marL="342900" indent="-342900">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25" name="Text Placeholder 27"/>
          <p:cNvSpPr>
            <a:spLocks noGrp="1"/>
          </p:cNvSpPr>
          <p:nvPr>
            <p:ph type="body" sz="quarter" idx="11" hasCustomPrompt="1"/>
          </p:nvPr>
        </p:nvSpPr>
        <p:spPr>
          <a:xfrm>
            <a:off x="7467600" y="2101850"/>
            <a:ext cx="1219200" cy="2012950"/>
          </a:xfrm>
          <a:prstGeom prst="rect">
            <a:avLst/>
          </a:prstGeom>
        </p:spPr>
        <p:txBody>
          <a:bodyPr/>
          <a:lstStyle>
            <a:lvl1pPr marL="0" indent="0">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Tree>
    <p:extLst>
      <p:ext uri="{BB962C8B-B14F-4D97-AF65-F5344CB8AC3E}">
        <p14:creationId xmlns:p14="http://schemas.microsoft.com/office/powerpoint/2010/main" val="8492890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timing - 3.0">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2571" y="0"/>
            <a:ext cx="9021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2572" y="0"/>
            <a:ext cx="902143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6" name="Group 5"/>
          <p:cNvGrpSpPr>
            <a:grpSpLocks noChangeAspect="1"/>
          </p:cNvGrpSpPr>
          <p:nvPr userDrawn="1"/>
        </p:nvGrpSpPr>
        <p:grpSpPr bwMode="auto">
          <a:xfrm>
            <a:off x="7319401" y="1600200"/>
            <a:ext cx="272561" cy="272561"/>
            <a:chOff x="4272" y="1708"/>
            <a:chExt cx="652" cy="652"/>
          </a:xfrm>
        </p:grpSpPr>
        <p:sp>
          <p:nvSpPr>
            <p:cNvPr id="7"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Text Placeholder 27"/>
          <p:cNvSpPr>
            <a:spLocks noGrp="1"/>
          </p:cNvSpPr>
          <p:nvPr>
            <p:ph type="body" sz="quarter" idx="10" hasCustomPrompt="1"/>
          </p:nvPr>
        </p:nvSpPr>
        <p:spPr>
          <a:xfrm>
            <a:off x="471510" y="2025650"/>
            <a:ext cx="5181600" cy="2012950"/>
          </a:xfrm>
          <a:prstGeom prst="rect">
            <a:avLst/>
          </a:prstGeom>
        </p:spPr>
        <p:txBody>
          <a:bodyPr/>
          <a:lstStyle>
            <a:lvl1pPr marL="342900" indent="-342900">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31" name="Text Placeholder 27"/>
          <p:cNvSpPr>
            <a:spLocks noGrp="1"/>
          </p:cNvSpPr>
          <p:nvPr>
            <p:ph type="body" sz="quarter" idx="11" hasCustomPrompt="1"/>
          </p:nvPr>
        </p:nvSpPr>
        <p:spPr>
          <a:xfrm>
            <a:off x="7003366" y="2025650"/>
            <a:ext cx="1683434" cy="2012950"/>
          </a:xfrm>
          <a:prstGeom prst="rect">
            <a:avLst/>
          </a:prstGeom>
        </p:spPr>
        <p:txBody>
          <a:bodyPr/>
          <a:lstStyle>
            <a:lvl1pPr marL="0" indent="0">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Tree>
    <p:extLst>
      <p:ext uri="{BB962C8B-B14F-4D97-AF65-F5344CB8AC3E}">
        <p14:creationId xmlns:p14="http://schemas.microsoft.com/office/powerpoint/2010/main" val="33688064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without timing - 2.0">
    <p:spTree>
      <p:nvGrpSpPr>
        <p:cNvPr id="1" name=""/>
        <p:cNvGrpSpPr/>
        <p:nvPr/>
      </p:nvGrpSpPr>
      <p:grpSpPr>
        <a:xfrm>
          <a:off x="0" y="0"/>
          <a:ext cx="0" cy="0"/>
          <a:chOff x="0" y="0"/>
          <a:chExt cx="0" cy="0"/>
        </a:xfrm>
      </p:grpSpPr>
      <p:pic>
        <p:nvPicPr>
          <p:cNvPr id="2"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38273" y="0"/>
            <a:ext cx="9021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238274" y="0"/>
            <a:ext cx="902143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7"/>
          <p:cNvSpPr>
            <a:spLocks noGrp="1"/>
          </p:cNvSpPr>
          <p:nvPr>
            <p:ph type="body" sz="quarter" idx="10" hasCustomPrompt="1"/>
          </p:nvPr>
        </p:nvSpPr>
        <p:spPr>
          <a:xfrm>
            <a:off x="1455760" y="2101850"/>
            <a:ext cx="7459640" cy="2012950"/>
          </a:xfrm>
          <a:prstGeom prst="rect">
            <a:avLst/>
          </a:prstGeom>
        </p:spPr>
        <p:txBody>
          <a:bodyPr/>
          <a:lstStyle>
            <a:lvl1pPr marL="342900" indent="-342900">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7" name="TextBox 6"/>
          <p:cNvSpPr txBox="1"/>
          <p:nvPr userDrawn="1"/>
        </p:nvSpPr>
        <p:spPr bwMode="black">
          <a:xfrm>
            <a:off x="1465064"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76041488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placeholder - 2.0">
    <p:spTree>
      <p:nvGrpSpPr>
        <p:cNvPr id="1" name=""/>
        <p:cNvGrpSpPr/>
        <p:nvPr/>
      </p:nvGrpSpPr>
      <p:grpSpPr>
        <a:xfrm>
          <a:off x="0" y="0"/>
          <a:ext cx="0" cy="0"/>
          <a:chOff x="0" y="0"/>
          <a:chExt cx="0" cy="0"/>
        </a:xfrm>
      </p:grpSpPr>
      <p:sp>
        <p:nvSpPr>
          <p:cNvPr id="6" name="Title 8"/>
          <p:cNvSpPr>
            <a:spLocks noGrp="1"/>
          </p:cNvSpPr>
          <p:nvPr>
            <p:ph type="title"/>
          </p:nvPr>
        </p:nvSpPr>
        <p:spPr>
          <a:xfrm>
            <a:off x="1447800" y="408296"/>
            <a:ext cx="7467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8" name="Content Placeholder 10"/>
          <p:cNvSpPr>
            <a:spLocks noGrp="1"/>
          </p:cNvSpPr>
          <p:nvPr>
            <p:ph sz="quarter" idx="10"/>
          </p:nvPr>
        </p:nvSpPr>
        <p:spPr>
          <a:xfrm>
            <a:off x="1447800" y="1782762"/>
            <a:ext cx="7467600" cy="3810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2"/>
          <p:cNvSpPr>
            <a:spLocks noGrp="1"/>
          </p:cNvSpPr>
          <p:nvPr>
            <p:ph type="body" sz="quarter" idx="11"/>
          </p:nvPr>
        </p:nvSpPr>
        <p:spPr>
          <a:xfrm>
            <a:off x="1447800" y="986499"/>
            <a:ext cx="7467600" cy="381000"/>
          </a:xfrm>
          <a:prstGeom prst="rect">
            <a:avLst/>
          </a:prstGeom>
        </p:spPr>
        <p:txBody>
          <a:bodyPr/>
          <a:lstStyle>
            <a:lvl1pPr>
              <a:defRPr sz="2800">
                <a:solidFill>
                  <a:schemeClr val="tx1">
                    <a:lumMod val="75000"/>
                    <a:lumOff val="25000"/>
                  </a:schemeClr>
                </a:solidFill>
                <a:latin typeface="+mn-lt"/>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12855499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out placeholder - 2.0">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3682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ter slide/A - 2.0">
    <p:spTree>
      <p:nvGrpSpPr>
        <p:cNvPr id="1" name=""/>
        <p:cNvGrpSpPr/>
        <p:nvPr/>
      </p:nvGrpSpPr>
      <p:grpSpPr>
        <a:xfrm>
          <a:off x="0" y="0"/>
          <a:ext cx="0" cy="0"/>
          <a:chOff x="0" y="0"/>
          <a:chExt cx="0" cy="0"/>
        </a:xfrm>
      </p:grpSpPr>
      <p:pic>
        <p:nvPicPr>
          <p:cNvPr id="6146" name="Picture 2" descr="C:\TAF\Brols\SELECTION_HD\WeTransfer-jz46iRt0\Sans mots\PPT\SOPRA_BANKING_DIREC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06"/>
            <a:ext cx="9144000" cy="6856762"/>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11"/>
          <p:cNvSpPr/>
          <p:nvPr userDrawn="1"/>
        </p:nvSpPr>
        <p:spPr>
          <a:xfrm>
            <a:off x="0" y="2704382"/>
            <a:ext cx="5538157" cy="2859654"/>
          </a:xfrm>
          <a:prstGeom prst="rect">
            <a:avLst/>
          </a:prstGeom>
          <a:solidFill>
            <a:srgbClr val="231F20">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endParaRPr>
          </a:p>
        </p:txBody>
      </p:sp>
      <p:sp>
        <p:nvSpPr>
          <p:cNvPr id="6" name="Rectangle 957"/>
          <p:cNvSpPr>
            <a:spLocks noGrp="1" noChangeArrowheads="1"/>
          </p:cNvSpPr>
          <p:nvPr>
            <p:ph type="ctrTitle" sz="quarter" hasCustomPrompt="1"/>
          </p:nvPr>
        </p:nvSpPr>
        <p:spPr>
          <a:xfrm>
            <a:off x="511164" y="3557128"/>
            <a:ext cx="4515828" cy="1154162"/>
          </a:xfrm>
          <a:prstGeom prst="rect">
            <a:avLst/>
          </a:prstGeom>
        </p:spPr>
        <p:txBody>
          <a:bodyPr tIns="0" anchor="ctr" anchorCtr="0">
            <a:spAutoFit/>
          </a:bodyPr>
          <a:lstStyle>
            <a:lvl1pPr>
              <a:lnSpc>
                <a:spcPct val="90000"/>
              </a:lnSpc>
              <a:defRPr sz="4000" b="0" i="0" spc="100" baseline="0">
                <a:solidFill>
                  <a:schemeClr val="bg1"/>
                </a:solidFill>
                <a:latin typeface="+mn-lt"/>
                <a:cs typeface="Calibri Light" pitchFamily="34" charset="0"/>
              </a:defRPr>
            </a:lvl1pPr>
          </a:lstStyle>
          <a:p>
            <a:pPr lvl="0"/>
            <a:r>
              <a:rPr lang="en-US" noProof="0" dirty="0" smtClean="0"/>
              <a:t>Click to edit Master title style</a:t>
            </a:r>
          </a:p>
        </p:txBody>
      </p:sp>
    </p:spTree>
    <p:extLst>
      <p:ext uri="{BB962C8B-B14F-4D97-AF65-F5344CB8AC3E}">
        <p14:creationId xmlns:p14="http://schemas.microsoft.com/office/powerpoint/2010/main" val="24541574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ter slide/B - 2.0">
    <p:spTree>
      <p:nvGrpSpPr>
        <p:cNvPr id="1" name=""/>
        <p:cNvGrpSpPr/>
        <p:nvPr/>
      </p:nvGrpSpPr>
      <p:grpSpPr>
        <a:xfrm>
          <a:off x="0" y="0"/>
          <a:ext cx="0" cy="0"/>
          <a:chOff x="0" y="0"/>
          <a:chExt cx="0" cy="0"/>
        </a:xfrm>
      </p:grpSpPr>
      <p:pic>
        <p:nvPicPr>
          <p:cNvPr id="6146" name="Picture 2" descr="C:\TAF\Brols\SELECTION_HD\WeTransfer-jz46iRt0\Sans mots\PPT\SOPRA_BANKING_DIRECT.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1506"/>
            <a:ext cx="9144000" cy="6856762"/>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11"/>
          <p:cNvSpPr/>
          <p:nvPr userDrawn="1"/>
        </p:nvSpPr>
        <p:spPr>
          <a:xfrm>
            <a:off x="0" y="0"/>
            <a:ext cx="9144000" cy="6858000"/>
          </a:xfrm>
          <a:prstGeom prst="rect">
            <a:avLst/>
          </a:prstGeom>
          <a:solidFill>
            <a:srgbClr val="231F20">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endParaRPr>
          </a:p>
        </p:txBody>
      </p:sp>
      <p:sp>
        <p:nvSpPr>
          <p:cNvPr id="7" name="Rechteck 1"/>
          <p:cNvSpPr/>
          <p:nvPr userDrawn="1"/>
        </p:nvSpPr>
        <p:spPr>
          <a:xfrm rot="5400000">
            <a:off x="3948159" y="-1142206"/>
            <a:ext cx="1246094" cy="9142413"/>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957"/>
          <p:cNvSpPr>
            <a:spLocks noGrp="1" noChangeArrowheads="1"/>
          </p:cNvSpPr>
          <p:nvPr>
            <p:ph type="ctrTitle" sz="quarter" hasCustomPrompt="1"/>
          </p:nvPr>
        </p:nvSpPr>
        <p:spPr>
          <a:xfrm>
            <a:off x="539552" y="3128918"/>
            <a:ext cx="7200800" cy="600164"/>
          </a:xfrm>
          <a:prstGeom prst="rect">
            <a:avLst/>
          </a:prstGeom>
        </p:spPr>
        <p:txBody>
          <a:bodyPr wrap="square" tIns="0" anchor="ctr" anchorCtr="0">
            <a:spAutoFit/>
          </a:bodyPr>
          <a:lstStyle>
            <a:lvl1pPr>
              <a:lnSpc>
                <a:spcPct val="90000"/>
              </a:lnSpc>
              <a:defRPr sz="4000" b="0" i="0" spc="100" baseline="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noProof="0" dirty="0" smtClean="0"/>
              <a:t>Click to edit Master title style</a:t>
            </a:r>
          </a:p>
        </p:txBody>
      </p:sp>
    </p:spTree>
    <p:extLst>
      <p:ext uri="{BB962C8B-B14F-4D97-AF65-F5344CB8AC3E}">
        <p14:creationId xmlns:p14="http://schemas.microsoft.com/office/powerpoint/2010/main" val="135299967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estions - 2.0">
    <p:spTree>
      <p:nvGrpSpPr>
        <p:cNvPr id="1" name=""/>
        <p:cNvGrpSpPr/>
        <p:nvPr/>
      </p:nvGrpSpPr>
      <p:grpSpPr>
        <a:xfrm>
          <a:off x="0" y="0"/>
          <a:ext cx="0" cy="0"/>
          <a:chOff x="0" y="0"/>
          <a:chExt cx="0" cy="0"/>
        </a:xfrm>
      </p:grpSpPr>
      <p:pic>
        <p:nvPicPr>
          <p:cNvPr id="5" name="Picture 2" descr="T:\Powerpoints\shutterstock_123087244.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6364"/>
          <a:stretch/>
        </p:blipFill>
        <p:spPr bwMode="auto">
          <a:xfrm flipH="1">
            <a:off x="1250107" y="381000"/>
            <a:ext cx="6229350" cy="3549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bwMode="auto">
          <a:xfrm>
            <a:off x="2953318" y="3930701"/>
            <a:ext cx="5003058" cy="1154483"/>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ctr"/>
            <a:r>
              <a:rPr lang="en-US" sz="7200" dirty="0" smtClean="0">
                <a:solidFill>
                  <a:srgbClr val="EE292F"/>
                </a:solidFill>
                <a:latin typeface="+mn-lt"/>
              </a:rPr>
              <a:t>Questions ?</a:t>
            </a:r>
          </a:p>
        </p:txBody>
      </p:sp>
    </p:spTree>
    <p:extLst>
      <p:ext uri="{BB962C8B-B14F-4D97-AF65-F5344CB8AC3E}">
        <p14:creationId xmlns:p14="http://schemas.microsoft.com/office/powerpoint/2010/main" val="138350394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inking Ahead Begins Now - 2.0">
    <p:spTree>
      <p:nvGrpSpPr>
        <p:cNvPr id="1" name=""/>
        <p:cNvGrpSpPr/>
        <p:nvPr/>
      </p:nvGrpSpPr>
      <p:grpSpPr>
        <a:xfrm>
          <a:off x="0" y="0"/>
          <a:ext cx="0" cy="0"/>
          <a:chOff x="0" y="0"/>
          <a:chExt cx="0" cy="0"/>
        </a:xfrm>
      </p:grpSpPr>
      <p:pic>
        <p:nvPicPr>
          <p:cNvPr id="3" name="T" descr="T:\Powerpoints\Thankyo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79863" y="3243263"/>
            <a:ext cx="204788" cy="371475"/>
          </a:xfrm>
          <a:prstGeom prst="rect">
            <a:avLst/>
          </a:prstGeom>
          <a:noFill/>
          <a:extLst>
            <a:ext uri="{909E8E84-426E-40DD-AFC4-6F175D3DCCD1}">
              <a14:hiddenFill xmlns:a14="http://schemas.microsoft.com/office/drawing/2010/main">
                <a:solidFill>
                  <a:srgbClr val="FFFFFF"/>
                </a:solidFill>
              </a14:hiddenFill>
            </a:ext>
          </a:extLst>
        </p:spPr>
      </p:pic>
      <p:pic>
        <p:nvPicPr>
          <p:cNvPr id="4" name="Thankyou" descr="T:\Powerpoints\Thankyou\Thankyou.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82039" y="3243263"/>
            <a:ext cx="1652588" cy="371475"/>
          </a:xfrm>
          <a:prstGeom prst="rect">
            <a:avLst/>
          </a:prstGeom>
          <a:noFill/>
          <a:extLst>
            <a:ext uri="{909E8E84-426E-40DD-AFC4-6F175D3DCCD1}">
              <a14:hiddenFill xmlns:a14="http://schemas.microsoft.com/office/drawing/2010/main">
                <a:solidFill>
                  <a:srgbClr val="FFFFFF"/>
                </a:solidFill>
              </a14:hiddenFill>
            </a:ext>
          </a:extLst>
        </p:spPr>
      </p:pic>
      <p:pic>
        <p:nvPicPr>
          <p:cNvPr id="5" name="Thinking" descr="T:\Powerpoints\Thankyou\Thinki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38400" y="3243263"/>
            <a:ext cx="5313362" cy="371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7866314" y="3387498"/>
            <a:ext cx="152400" cy="15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149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35" presetClass="path" presetSubtype="0" accel="50000" decel="50000" fill="hold" nodeType="afterEffect">
                                  <p:stCondLst>
                                    <p:cond delay="0"/>
                                  </p:stCondLst>
                                  <p:childTnLst>
                                    <p:animMotion origin="layout" path="M 3.88889E-6 1.37436E-6 L -0.21216 1.37436E-6 " pathEditMode="relative" rAng="0" ptsTypes="AA">
                                      <p:cBhvr>
                                        <p:cTn id="13" dur="2000" fill="hold"/>
                                        <p:tgtEl>
                                          <p:spTgt spid="3"/>
                                        </p:tgtEl>
                                        <p:attrNameLst>
                                          <p:attrName>ppt_x</p:attrName>
                                          <p:attrName>ppt_y</p:attrName>
                                        </p:attrNameLst>
                                      </p:cBhvr>
                                      <p:rCtr x="-10608" y="0"/>
                                    </p:animMotion>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000"/>
                            </p:stCondLst>
                            <p:childTnLst>
                              <p:par>
                                <p:cTn id="22" presetID="10" presetClass="exit" presetSubtype="0" fill="hold" nodeType="after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gal disclaimer - 2.0">
    <p:spTree>
      <p:nvGrpSpPr>
        <p:cNvPr id="1" name=""/>
        <p:cNvGrpSpPr/>
        <p:nvPr/>
      </p:nvGrpSpPr>
      <p:grpSpPr>
        <a:xfrm>
          <a:off x="0" y="0"/>
          <a:ext cx="0" cy="0"/>
          <a:chOff x="0" y="0"/>
          <a:chExt cx="0" cy="0"/>
        </a:xfrm>
      </p:grpSpPr>
      <p:sp>
        <p:nvSpPr>
          <p:cNvPr id="7" name="TextBox 6"/>
          <p:cNvSpPr txBox="1"/>
          <p:nvPr userDrawn="1"/>
        </p:nvSpPr>
        <p:spPr>
          <a:xfrm>
            <a:off x="1427830" y="1167348"/>
            <a:ext cx="7487570" cy="341632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solidFill>
                  <a:schemeClr val="tx1"/>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 </a:t>
            </a:r>
            <a:r>
              <a:rPr lang="en-US" sz="12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14" name="TextBox 13"/>
          <p:cNvSpPr txBox="1"/>
          <p:nvPr userDrawn="1"/>
        </p:nvSpPr>
        <p:spPr bwMode="auto">
          <a:xfrm>
            <a:off x="6953536" y="5565660"/>
            <a:ext cx="1950343" cy="385042"/>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100" dirty="0" smtClean="0">
                <a:solidFill>
                  <a:schemeClr val="tx1">
                    <a:lumMod val="75000"/>
                    <a:lumOff val="25000"/>
                  </a:schemeClr>
                </a:solidFill>
                <a:latin typeface="+mn-lt"/>
              </a:rPr>
              <a:t>T +33 (0)1 55 91 72 72</a:t>
            </a:r>
            <a:br>
              <a:rPr lang="en-US" sz="1100" dirty="0" smtClean="0">
                <a:solidFill>
                  <a:schemeClr val="tx1">
                    <a:lumMod val="75000"/>
                    <a:lumOff val="25000"/>
                  </a:schemeClr>
                </a:solidFill>
                <a:latin typeface="+mn-lt"/>
              </a:rPr>
            </a:br>
            <a:r>
              <a:rPr lang="en-US" sz="1100" dirty="0" smtClean="0">
                <a:solidFill>
                  <a:schemeClr val="tx1">
                    <a:lumMod val="75000"/>
                    <a:lumOff val="25000"/>
                  </a:schemeClr>
                </a:solidFill>
                <a:latin typeface="+mn-lt"/>
              </a:rPr>
              <a:t>F +33 (0)1 55 91 72 73</a:t>
            </a:r>
            <a:endParaRPr lang="en-US" altLang="fr-FR" sz="1100" dirty="0" smtClean="0">
              <a:solidFill>
                <a:schemeClr val="tx1">
                  <a:lumMod val="75000"/>
                  <a:lumOff val="25000"/>
                </a:schemeClr>
              </a:solidFill>
              <a:latin typeface="+mn-lt"/>
            </a:endParaRPr>
          </a:p>
        </p:txBody>
      </p:sp>
      <p:sp>
        <p:nvSpPr>
          <p:cNvPr id="15" name="TextBox 14"/>
          <p:cNvSpPr txBox="1"/>
          <p:nvPr userDrawn="1"/>
        </p:nvSpPr>
        <p:spPr bwMode="black">
          <a:xfrm>
            <a:off x="1362382" y="5565660"/>
            <a:ext cx="2438400" cy="507831"/>
          </a:xfrm>
          <a:prstGeom prst="rect">
            <a:avLst/>
          </a:prstGeom>
          <a:noFill/>
        </p:spPr>
        <p:txBody>
          <a:bodyPr wrap="square" lIns="85730" tIns="0" rIns="0" bIns="0" rtlCol="0">
            <a:spAutoFit/>
          </a:bodyPr>
          <a:lstStyle/>
          <a:p>
            <a:pPr algn="l"/>
            <a:r>
              <a:rPr lang="en-US" sz="1100" dirty="0" smtClean="0">
                <a:solidFill>
                  <a:schemeClr val="tx1">
                    <a:lumMod val="75000"/>
                    <a:lumOff val="25000"/>
                  </a:schemeClr>
                </a:solidFill>
                <a:latin typeface="+mn-lt"/>
                <a:ea typeface="Roboto Medium" panose="02000000000000000000" pitchFamily="2" charset="0"/>
              </a:rPr>
              <a:t>Tour Manhattan</a:t>
            </a:r>
          </a:p>
          <a:p>
            <a:pPr algn="l"/>
            <a:r>
              <a:rPr lang="en-US" sz="1100" dirty="0" smtClean="0">
                <a:solidFill>
                  <a:schemeClr val="tx1">
                    <a:lumMod val="75000"/>
                    <a:lumOff val="25000"/>
                  </a:schemeClr>
                </a:solidFill>
                <a:latin typeface="+mn-lt"/>
                <a:ea typeface="Roboto Medium" panose="02000000000000000000" pitchFamily="2" charset="0"/>
              </a:rPr>
              <a:t>5, place de </a:t>
            </a:r>
            <a:r>
              <a:rPr lang="en-US" sz="1100" dirty="0" err="1" smtClean="0">
                <a:solidFill>
                  <a:schemeClr val="tx1">
                    <a:lumMod val="75000"/>
                    <a:lumOff val="25000"/>
                  </a:schemeClr>
                </a:solidFill>
                <a:latin typeface="+mn-lt"/>
                <a:ea typeface="Roboto Medium" panose="02000000000000000000" pitchFamily="2" charset="0"/>
              </a:rPr>
              <a:t>l’Iris</a:t>
            </a:r>
            <a:r>
              <a:rPr lang="en-US" sz="1100" dirty="0" smtClean="0">
                <a:solidFill>
                  <a:schemeClr val="tx1">
                    <a:lumMod val="75000"/>
                    <a:lumOff val="25000"/>
                  </a:schemeClr>
                </a:solidFill>
                <a:latin typeface="+mn-lt"/>
                <a:ea typeface="Roboto Medium" panose="02000000000000000000" pitchFamily="2" charset="0"/>
              </a:rPr>
              <a:t> – Courbevoie</a:t>
            </a:r>
          </a:p>
          <a:p>
            <a:pPr algn="l"/>
            <a:r>
              <a:rPr lang="en-US" sz="1100" dirty="0" smtClean="0">
                <a:solidFill>
                  <a:schemeClr val="tx1">
                    <a:lumMod val="75000"/>
                    <a:lumOff val="25000"/>
                  </a:schemeClr>
                </a:solidFill>
                <a:latin typeface="+mn-lt"/>
                <a:ea typeface="Roboto Medium" panose="02000000000000000000" pitchFamily="2" charset="0"/>
              </a:rPr>
              <a:t>FR 92095 La </a:t>
            </a:r>
            <a:r>
              <a:rPr lang="en-US" sz="1100" dirty="0" err="1" smtClean="0">
                <a:solidFill>
                  <a:schemeClr val="tx1">
                    <a:lumMod val="75000"/>
                    <a:lumOff val="25000"/>
                  </a:schemeClr>
                </a:solidFill>
                <a:latin typeface="+mn-lt"/>
                <a:ea typeface="Roboto Medium" panose="02000000000000000000" pitchFamily="2" charset="0"/>
              </a:rPr>
              <a:t>Défense</a:t>
            </a:r>
            <a:r>
              <a:rPr lang="en-US" sz="1100" dirty="0" smtClean="0">
                <a:solidFill>
                  <a:schemeClr val="tx1">
                    <a:lumMod val="75000"/>
                    <a:lumOff val="25000"/>
                  </a:schemeClr>
                </a:solidFill>
                <a:latin typeface="+mn-lt"/>
                <a:ea typeface="Roboto Medium" panose="02000000000000000000" pitchFamily="2" charset="0"/>
              </a:rPr>
              <a:t> </a:t>
            </a:r>
            <a:r>
              <a:rPr lang="en-US" sz="1100" dirty="0" err="1" smtClean="0">
                <a:solidFill>
                  <a:schemeClr val="tx1">
                    <a:lumMod val="75000"/>
                    <a:lumOff val="25000"/>
                  </a:schemeClr>
                </a:solidFill>
                <a:latin typeface="+mn-lt"/>
                <a:ea typeface="Roboto Medium" panose="02000000000000000000" pitchFamily="2" charset="0"/>
              </a:rPr>
              <a:t>Cedex</a:t>
            </a:r>
            <a:endParaRPr lang="en-US" sz="1100" dirty="0" smtClean="0">
              <a:solidFill>
                <a:schemeClr val="tx1">
                  <a:lumMod val="75000"/>
                  <a:lumOff val="25000"/>
                </a:schemeClr>
              </a:solidFill>
              <a:latin typeface="+mn-lt"/>
              <a:ea typeface="Roboto Medium" panose="02000000000000000000" pitchFamily="2" charset="0"/>
            </a:endParaRPr>
          </a:p>
        </p:txBody>
      </p:sp>
      <p:pic>
        <p:nvPicPr>
          <p:cNvPr id="16" name="Picture 15"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6535" y="4800600"/>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432589" y="5188474"/>
            <a:ext cx="7342496"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1344304" y="5199865"/>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9" name="Title 8"/>
          <p:cNvSpPr>
            <a:spLocks noGrp="1"/>
          </p:cNvSpPr>
          <p:nvPr>
            <p:ph type="title" hasCustomPrompt="1"/>
          </p:nvPr>
        </p:nvSpPr>
        <p:spPr>
          <a:xfrm>
            <a:off x="1447800" y="408296"/>
            <a:ext cx="7467600" cy="601661"/>
          </a:xfrm>
          <a:prstGeom prst="rect">
            <a:avLst/>
          </a:prstGeom>
        </p:spPr>
        <p:txBody>
          <a:bodyPr/>
          <a:lstStyle>
            <a:lvl1pPr>
              <a:defRPr sz="36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Tree>
    <p:extLst>
      <p:ext uri="{BB962C8B-B14F-4D97-AF65-F5344CB8AC3E}">
        <p14:creationId xmlns:p14="http://schemas.microsoft.com/office/powerpoint/2010/main" val="4090728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out timing - 3.0">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2571" y="0"/>
            <a:ext cx="9021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2572" y="0"/>
            <a:ext cx="902143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
        <p:nvSpPr>
          <p:cNvPr id="7" name="Text Placeholder 27"/>
          <p:cNvSpPr>
            <a:spLocks noGrp="1"/>
          </p:cNvSpPr>
          <p:nvPr>
            <p:ph type="body" sz="quarter" idx="10" hasCustomPrompt="1"/>
          </p:nvPr>
        </p:nvSpPr>
        <p:spPr>
          <a:xfrm>
            <a:off x="471510" y="2025650"/>
            <a:ext cx="8367690" cy="2012950"/>
          </a:xfrm>
          <a:prstGeom prst="rect">
            <a:avLst/>
          </a:prstGeom>
        </p:spPr>
        <p:txBody>
          <a:bodyPr/>
          <a:lstStyle>
            <a:lvl1pPr marL="342900" indent="-342900">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Tree>
    <p:extLst>
      <p:ext uri="{BB962C8B-B14F-4D97-AF65-F5344CB8AC3E}">
        <p14:creationId xmlns:p14="http://schemas.microsoft.com/office/powerpoint/2010/main" val="29817339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slide/A - 3.0">
    <p:spTree>
      <p:nvGrpSpPr>
        <p:cNvPr id="1" name=""/>
        <p:cNvGrpSpPr/>
        <p:nvPr/>
      </p:nvGrpSpPr>
      <p:grpSpPr>
        <a:xfrm>
          <a:off x="0" y="0"/>
          <a:ext cx="0" cy="0"/>
          <a:chOff x="0" y="0"/>
          <a:chExt cx="0" cy="0"/>
        </a:xfrm>
      </p:grpSpPr>
      <p:pic>
        <p:nvPicPr>
          <p:cNvPr id="3074" name="Picture 2" descr="T:\AUTRE\Ressources\Sopra stuff\Photo PPT\SOPRA_BANKING_DIREC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9281" y="-852529"/>
            <a:ext cx="10282562" cy="77105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4648200" y="533400"/>
            <a:ext cx="3962400" cy="396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
          <p:cNvGrpSpPr>
            <a:grpSpLocks noChangeAspect="1"/>
          </p:cNvGrpSpPr>
          <p:nvPr userDrawn="1"/>
        </p:nvGrpSpPr>
        <p:grpSpPr bwMode="auto">
          <a:xfrm>
            <a:off x="5957405" y="6308396"/>
            <a:ext cx="2653195" cy="397204"/>
            <a:chOff x="1827" y="2436"/>
            <a:chExt cx="2565" cy="384"/>
          </a:xfrm>
        </p:grpSpPr>
        <p:sp>
          <p:nvSpPr>
            <p:cNvPr id="9"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1"/>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Box 3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41" name="Text Placeholder 3"/>
          <p:cNvSpPr>
            <a:spLocks noGrp="1"/>
          </p:cNvSpPr>
          <p:nvPr>
            <p:ph type="body" sz="quarter" idx="10" hasCustomPrompt="1"/>
          </p:nvPr>
        </p:nvSpPr>
        <p:spPr>
          <a:xfrm>
            <a:off x="4953000" y="876301"/>
            <a:ext cx="3276600" cy="2476500"/>
          </a:xfrm>
          <a:prstGeom prst="rect">
            <a:avLst/>
          </a:prstGeom>
        </p:spPr>
        <p:txBody>
          <a:bodyPr/>
          <a:lstStyle>
            <a:lvl1pPr>
              <a:defRPr sz="3600" b="1" baseline="0">
                <a:solidFill>
                  <a:schemeClr val="bg1"/>
                </a:solidFill>
                <a:latin typeface="Roboto Condensed" panose="02000000000000000000" pitchFamily="2" charset="0"/>
                <a:ea typeface="Roboto Condensed" panose="02000000000000000000" pitchFamily="2" charset="0"/>
              </a:defRPr>
            </a:lvl1pPr>
          </a:lstStyle>
          <a:p>
            <a:pPr lvl="0"/>
            <a:r>
              <a:rPr lang="fr-BE" dirty="0" err="1" smtClean="0"/>
              <a:t>Chapter</a:t>
            </a:r>
            <a:r>
              <a:rPr lang="fr-BE" dirty="0" smtClean="0"/>
              <a:t> </a:t>
            </a:r>
            <a:r>
              <a:rPr lang="fr-BE" dirty="0" err="1" smtClean="0"/>
              <a:t>title</a:t>
            </a:r>
            <a:r>
              <a:rPr lang="fr-BE" dirty="0" smtClean="0"/>
              <a:t> </a:t>
            </a:r>
            <a:r>
              <a:rPr lang="fr-BE" dirty="0" err="1" smtClean="0"/>
              <a:t>here</a:t>
            </a:r>
            <a:r>
              <a:rPr lang="fr-BE" dirty="0" smtClean="0"/>
              <a:t>.</a:t>
            </a:r>
            <a:endParaRPr lang="en-US" dirty="0"/>
          </a:p>
        </p:txBody>
      </p:sp>
      <p:sp>
        <p:nvSpPr>
          <p:cNvPr id="42" name="Text Placeholder 7"/>
          <p:cNvSpPr>
            <a:spLocks noGrp="1"/>
          </p:cNvSpPr>
          <p:nvPr>
            <p:ph type="body" sz="quarter" idx="11" hasCustomPrompt="1"/>
          </p:nvPr>
        </p:nvSpPr>
        <p:spPr>
          <a:xfrm>
            <a:off x="4953000" y="3374408"/>
            <a:ext cx="3276600" cy="319377"/>
          </a:xfrm>
          <a:prstGeom prst="rect">
            <a:avLst/>
          </a:prstGeom>
        </p:spPr>
        <p:txBody>
          <a:bodyPr/>
          <a:lstStyle>
            <a:lvl1pPr>
              <a:defRPr sz="2000" baseline="0">
                <a:solidFill>
                  <a:schemeClr val="bg1"/>
                </a:solidFill>
                <a:latin typeface="+mn-lt"/>
              </a:defRPr>
            </a:lvl1pPr>
          </a:lstStyle>
          <a:p>
            <a:pPr lvl="0"/>
            <a:r>
              <a:rPr lang="fr-BE" dirty="0" err="1" smtClean="0"/>
              <a:t>Chapter</a:t>
            </a:r>
            <a:r>
              <a:rPr lang="fr-BE" dirty="0" smtClean="0"/>
              <a:t> </a:t>
            </a:r>
            <a:r>
              <a:rPr lang="fr-BE" dirty="0" err="1" smtClean="0"/>
              <a:t>subtitle</a:t>
            </a:r>
            <a:endParaRPr lang="en-US" dirty="0"/>
          </a:p>
        </p:txBody>
      </p:sp>
      <p:sp>
        <p:nvSpPr>
          <p:cNvPr id="43"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9350006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B - 3.0">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11" name="Rectangle 10"/>
          <p:cNvSpPr/>
          <p:nvPr userDrawn="1"/>
        </p:nvSpPr>
        <p:spPr>
          <a:xfrm>
            <a:off x="4648200" y="533400"/>
            <a:ext cx="3962400"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p:cNvSpPr>
            <a:spLocks noGrp="1"/>
          </p:cNvSpPr>
          <p:nvPr>
            <p:ph type="body" sz="quarter" idx="10" hasCustomPrompt="1"/>
          </p:nvPr>
        </p:nvSpPr>
        <p:spPr>
          <a:xfrm>
            <a:off x="4953000" y="876301"/>
            <a:ext cx="3276600" cy="2476500"/>
          </a:xfrm>
          <a:prstGeom prst="rect">
            <a:avLst/>
          </a:prstGeom>
        </p:spPr>
        <p:txBody>
          <a:bodyPr/>
          <a:lstStyle>
            <a:lvl1pPr>
              <a:defRPr sz="3600" b="1" baseline="0">
                <a:solidFill>
                  <a:schemeClr val="bg1"/>
                </a:solidFill>
                <a:latin typeface="Roboto Condensed" panose="02000000000000000000" pitchFamily="2" charset="0"/>
                <a:ea typeface="Roboto Condensed" panose="02000000000000000000" pitchFamily="2" charset="0"/>
              </a:defRPr>
            </a:lvl1pPr>
          </a:lstStyle>
          <a:p>
            <a:pPr lvl="0"/>
            <a:r>
              <a:rPr lang="fr-BE" dirty="0" err="1" smtClean="0"/>
              <a:t>Chapter</a:t>
            </a:r>
            <a:r>
              <a:rPr lang="fr-BE" dirty="0" smtClean="0"/>
              <a:t> </a:t>
            </a:r>
            <a:r>
              <a:rPr lang="fr-BE" dirty="0" err="1" smtClean="0"/>
              <a:t>title</a:t>
            </a:r>
            <a:r>
              <a:rPr lang="fr-BE" dirty="0" smtClean="0"/>
              <a:t> </a:t>
            </a:r>
            <a:r>
              <a:rPr lang="fr-BE" dirty="0" err="1" smtClean="0"/>
              <a:t>here</a:t>
            </a:r>
            <a:r>
              <a:rPr lang="fr-BE" dirty="0" smtClean="0"/>
              <a:t>.</a:t>
            </a:r>
            <a:endParaRPr lang="en-US" dirty="0"/>
          </a:p>
        </p:txBody>
      </p:sp>
      <p:sp>
        <p:nvSpPr>
          <p:cNvPr id="13" name="Text Placeholder 7"/>
          <p:cNvSpPr>
            <a:spLocks noGrp="1"/>
          </p:cNvSpPr>
          <p:nvPr>
            <p:ph type="body" sz="quarter" idx="11" hasCustomPrompt="1"/>
          </p:nvPr>
        </p:nvSpPr>
        <p:spPr>
          <a:xfrm>
            <a:off x="4953000" y="3374408"/>
            <a:ext cx="3276600" cy="319377"/>
          </a:xfrm>
          <a:prstGeom prst="rect">
            <a:avLst/>
          </a:prstGeom>
        </p:spPr>
        <p:txBody>
          <a:bodyPr/>
          <a:lstStyle>
            <a:lvl1pPr>
              <a:defRPr sz="2000" baseline="0">
                <a:solidFill>
                  <a:schemeClr val="bg1"/>
                </a:solidFill>
                <a:latin typeface="+mn-lt"/>
              </a:defRPr>
            </a:lvl1pPr>
          </a:lstStyle>
          <a:p>
            <a:pPr lvl="0"/>
            <a:r>
              <a:rPr lang="fr-BE" dirty="0" err="1" smtClean="0"/>
              <a:t>Chapter</a:t>
            </a:r>
            <a:r>
              <a:rPr lang="fr-BE" dirty="0" smtClean="0"/>
              <a:t> </a:t>
            </a:r>
            <a:r>
              <a:rPr lang="fr-BE" dirty="0" err="1" smtClean="0"/>
              <a:t>subtitle</a:t>
            </a:r>
            <a:endParaRPr lang="en-US" dirty="0"/>
          </a:p>
        </p:txBody>
      </p:sp>
    </p:spTree>
    <p:extLst>
      <p:ext uri="{BB962C8B-B14F-4D97-AF65-F5344CB8AC3E}">
        <p14:creationId xmlns:p14="http://schemas.microsoft.com/office/powerpoint/2010/main" val="19657549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C - 3.0">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11" name="Rectangle 10"/>
          <p:cNvSpPr/>
          <p:nvPr userDrawn="1"/>
        </p:nvSpPr>
        <p:spPr>
          <a:xfrm>
            <a:off x="4648200" y="533400"/>
            <a:ext cx="3962400" cy="396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3"/>
          <p:cNvSpPr>
            <a:spLocks noGrp="1"/>
          </p:cNvSpPr>
          <p:nvPr>
            <p:ph type="body" sz="quarter" idx="10" hasCustomPrompt="1"/>
          </p:nvPr>
        </p:nvSpPr>
        <p:spPr>
          <a:xfrm>
            <a:off x="4953000" y="876301"/>
            <a:ext cx="3276600" cy="2476500"/>
          </a:xfrm>
          <a:prstGeom prst="rect">
            <a:avLst/>
          </a:prstGeom>
        </p:spPr>
        <p:txBody>
          <a:bodyPr/>
          <a:lstStyle>
            <a:lvl1pPr>
              <a:defRPr sz="3600" b="1" baseline="0">
                <a:solidFill>
                  <a:schemeClr val="bg1"/>
                </a:solidFill>
                <a:latin typeface="Roboto Condensed" panose="02000000000000000000" pitchFamily="2" charset="0"/>
                <a:ea typeface="Roboto Condensed" panose="02000000000000000000" pitchFamily="2" charset="0"/>
              </a:defRPr>
            </a:lvl1pPr>
          </a:lstStyle>
          <a:p>
            <a:pPr lvl="0"/>
            <a:r>
              <a:rPr lang="fr-BE" dirty="0" err="1" smtClean="0"/>
              <a:t>Chapter</a:t>
            </a:r>
            <a:r>
              <a:rPr lang="fr-BE" dirty="0" smtClean="0"/>
              <a:t> </a:t>
            </a:r>
            <a:r>
              <a:rPr lang="fr-BE" dirty="0" err="1" smtClean="0"/>
              <a:t>title</a:t>
            </a:r>
            <a:r>
              <a:rPr lang="fr-BE" dirty="0" smtClean="0"/>
              <a:t> </a:t>
            </a:r>
            <a:r>
              <a:rPr lang="fr-BE" dirty="0" err="1" smtClean="0"/>
              <a:t>here</a:t>
            </a:r>
            <a:r>
              <a:rPr lang="fr-BE" dirty="0" smtClean="0"/>
              <a:t>.</a:t>
            </a:r>
            <a:endParaRPr lang="en-US" dirty="0"/>
          </a:p>
        </p:txBody>
      </p:sp>
      <p:sp>
        <p:nvSpPr>
          <p:cNvPr id="13" name="Text Placeholder 7"/>
          <p:cNvSpPr>
            <a:spLocks noGrp="1"/>
          </p:cNvSpPr>
          <p:nvPr>
            <p:ph type="body" sz="quarter" idx="11" hasCustomPrompt="1"/>
          </p:nvPr>
        </p:nvSpPr>
        <p:spPr>
          <a:xfrm>
            <a:off x="4953000" y="3374408"/>
            <a:ext cx="3276600" cy="319377"/>
          </a:xfrm>
          <a:prstGeom prst="rect">
            <a:avLst/>
          </a:prstGeom>
        </p:spPr>
        <p:txBody>
          <a:bodyPr/>
          <a:lstStyle>
            <a:lvl1pPr>
              <a:defRPr sz="2000" baseline="0">
                <a:solidFill>
                  <a:schemeClr val="bg1"/>
                </a:solidFill>
                <a:latin typeface="+mn-lt"/>
              </a:defRPr>
            </a:lvl1pPr>
          </a:lstStyle>
          <a:p>
            <a:pPr lvl="0"/>
            <a:r>
              <a:rPr lang="fr-BE" dirty="0" err="1" smtClean="0"/>
              <a:t>Chapter</a:t>
            </a:r>
            <a:r>
              <a:rPr lang="fr-BE" dirty="0" smtClean="0"/>
              <a:t> </a:t>
            </a:r>
            <a:r>
              <a:rPr lang="fr-BE" dirty="0" err="1" smtClean="0"/>
              <a:t>subtitle</a:t>
            </a:r>
            <a:endParaRPr lang="en-US" dirty="0"/>
          </a:p>
        </p:txBody>
      </p:sp>
    </p:spTree>
    <p:extLst>
      <p:ext uri="{BB962C8B-B14F-4D97-AF65-F5344CB8AC3E}">
        <p14:creationId xmlns:p14="http://schemas.microsoft.com/office/powerpoint/2010/main" val="204193405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 Background - 3.0">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Rechteck 1"/>
          <p:cNvSpPr/>
          <p:nvPr userDrawn="1"/>
        </p:nvSpPr>
        <p:spPr>
          <a:xfrm>
            <a:off x="0" y="0"/>
            <a:ext cx="127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33" name="TextBox 3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65540088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placeholder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TextBox 4"/>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9"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smtClean="0"/>
              <a:t>Click to edit Master title style</a:t>
            </a:r>
            <a:endParaRPr lang="en-US" dirty="0"/>
          </a:p>
        </p:txBody>
      </p:sp>
      <p:sp>
        <p:nvSpPr>
          <p:cNvPr id="11" name="Content Placeholder 10"/>
          <p:cNvSpPr>
            <a:spLocks noGrp="1"/>
          </p:cNvSpPr>
          <p:nvPr>
            <p:ph sz="quarter" idx="10"/>
          </p:nvPr>
        </p:nvSpPr>
        <p:spPr>
          <a:xfrm>
            <a:off x="457200" y="1782762"/>
            <a:ext cx="8229600" cy="3810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tx1">
                    <a:lumMod val="75000"/>
                    <a:lumOff val="25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305865503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out placeholder - 3.0">
    <p:spTree>
      <p:nvGrpSpPr>
        <p:cNvPr id="1" name=""/>
        <p:cNvGrpSpPr/>
        <p:nvPr/>
      </p:nvGrpSpPr>
      <p:grpSpPr>
        <a:xfrm>
          <a:off x="0" y="0"/>
          <a:ext cx="0" cy="0"/>
          <a:chOff x="0" y="0"/>
          <a:chExt cx="0" cy="0"/>
        </a:xfrm>
      </p:grpSpPr>
      <p:sp>
        <p:nvSpPr>
          <p:cNvPr id="4"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5" name="TextBox 4"/>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
        <p:nvSpPr>
          <p:cNvPr id="2" name="TextBox 1"/>
          <p:cNvSpPr txBox="1"/>
          <p:nvPr userDrawn="1"/>
        </p:nvSpPr>
        <p:spPr bwMode="black">
          <a:xfrm>
            <a:off x="762000" y="457200"/>
            <a:ext cx="6096000"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endParaRPr lang="en-US" sz="1400" noProof="0" dirty="0" smtClean="0">
              <a:solidFill>
                <a:schemeClr val="tx2"/>
              </a:solidFill>
              <a:latin typeface="+mn-lt"/>
            </a:endParaRPr>
          </a:p>
        </p:txBody>
      </p:sp>
    </p:spTree>
    <p:extLst>
      <p:ext uri="{BB962C8B-B14F-4D97-AF65-F5344CB8AC3E}">
        <p14:creationId xmlns:p14="http://schemas.microsoft.com/office/powerpoint/2010/main" val="315911461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2.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userDrawn="1"/>
        </p:nvSpPr>
        <p:spPr>
          <a:xfrm>
            <a:off x="0" y="0"/>
            <a:ext cx="127200"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1"/>
              </a:solidFill>
            </a:endParaRPr>
          </a:p>
        </p:txBody>
      </p:sp>
      <p:sp>
        <p:nvSpPr>
          <p:cNvPr id="3"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a:t>
            </a:fld>
            <a:endParaRPr lang="en-US" sz="600" dirty="0">
              <a:solidFill>
                <a:srgbClr val="FFFFFF"/>
              </a:solidFill>
              <a:latin typeface="HelveticaNeueLT Std Thin" pitchFamily="34" charset="0"/>
            </a:endParaRPr>
          </a:p>
        </p:txBody>
      </p:sp>
      <p:sp>
        <p:nvSpPr>
          <p:cNvPr id="4" name="TextBox 3"/>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2015</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75525093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9" r:id="rId3"/>
    <p:sldLayoutId id="2147483686" r:id="rId4"/>
    <p:sldLayoutId id="2147483710" r:id="rId5"/>
    <p:sldLayoutId id="2147483687" r:id="rId6"/>
    <p:sldLayoutId id="2147483665" r:id="rId7"/>
    <p:sldLayoutId id="2147483680" r:id="rId8"/>
    <p:sldLayoutId id="2147483702" r:id="rId9"/>
    <p:sldLayoutId id="2147483676" r:id="rId10"/>
    <p:sldLayoutId id="2147483706" r:id="rId11"/>
    <p:sldLayoutId id="2147483668" r:id="rId12"/>
    <p:sldLayoutId id="2147483711" r:id="rId13"/>
    <p:sldLayoutId id="2147483712" r:id="rId14"/>
    <p:sldLayoutId id="2147483671" r:id="rId15"/>
    <p:sldLayoutId id="2147483721" r:id="rId16"/>
    <p:sldLayoutId id="2147483722" r:id="rId17"/>
  </p:sldLayoutIdLst>
  <p:transition>
    <p:fade/>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1246094" cy="68580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9"/>
          <p:cNvSpPr txBox="1"/>
          <p:nvPr/>
        </p:nvSpPr>
        <p:spPr bwMode="black">
          <a:xfrm>
            <a:off x="1363543" y="6630970"/>
            <a:ext cx="1753690" cy="123111"/>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en-US" sz="800" noProof="0" dirty="0" smtClean="0">
                <a:solidFill>
                  <a:schemeClr val="tx2"/>
                </a:solidFill>
                <a:latin typeface="+mn-lt"/>
              </a:rPr>
              <a:t>Copyright Sopra Banking Software 2015  </a:t>
            </a:r>
          </a:p>
        </p:txBody>
      </p:sp>
      <p:grpSp>
        <p:nvGrpSpPr>
          <p:cNvPr id="6" name="Group 18"/>
          <p:cNvGrpSpPr>
            <a:grpSpLocks noChangeAspect="1"/>
          </p:cNvGrpSpPr>
          <p:nvPr userDrawn="1"/>
        </p:nvGrpSpPr>
        <p:grpSpPr bwMode="auto">
          <a:xfrm>
            <a:off x="250825" y="6030913"/>
            <a:ext cx="995363" cy="661987"/>
            <a:chOff x="158" y="3799"/>
            <a:chExt cx="627" cy="417"/>
          </a:xfrm>
        </p:grpSpPr>
        <p:sp>
          <p:nvSpPr>
            <p:cNvPr id="9" name="AutoShape 17"/>
            <p:cNvSpPr>
              <a:spLocks noChangeAspect="1" noChangeArrowheads="1" noTextEdit="1"/>
            </p:cNvSpPr>
            <p:nvPr userDrawn="1"/>
          </p:nvSpPr>
          <p:spPr bwMode="auto">
            <a:xfrm>
              <a:off x="158" y="3799"/>
              <a:ext cx="62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9"/>
            <p:cNvSpPr>
              <a:spLocks noChangeArrowheads="1"/>
            </p:cNvSpPr>
            <p:nvPr userDrawn="1"/>
          </p:nvSpPr>
          <p:spPr bwMode="auto">
            <a:xfrm>
              <a:off x="307" y="3898"/>
              <a:ext cx="479" cy="113"/>
            </a:xfrm>
            <a:prstGeom prst="rect">
              <a:avLst/>
            </a:prstGeom>
            <a:solidFill>
              <a:srgbClr val="1F1F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0"/>
            <p:cNvSpPr>
              <a:spLocks noChangeArrowheads="1"/>
            </p:cNvSpPr>
            <p:nvPr userDrawn="1"/>
          </p:nvSpPr>
          <p:spPr bwMode="auto">
            <a:xfrm>
              <a:off x="159" y="3803"/>
              <a:ext cx="627" cy="102"/>
            </a:xfrm>
            <a:prstGeom prst="rect">
              <a:avLst/>
            </a:prstGeom>
            <a:solidFill>
              <a:srgbClr val="1F1F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1"/>
            <p:cNvSpPr>
              <a:spLocks noChangeArrowheads="1"/>
            </p:cNvSpPr>
            <p:nvPr userDrawn="1"/>
          </p:nvSpPr>
          <p:spPr bwMode="auto">
            <a:xfrm>
              <a:off x="279" y="4003"/>
              <a:ext cx="507" cy="98"/>
            </a:xfrm>
            <a:prstGeom prst="rect">
              <a:avLst/>
            </a:prstGeom>
            <a:solidFill>
              <a:srgbClr val="1F1F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2"/>
            <p:cNvSpPr>
              <a:spLocks noChangeArrowheads="1"/>
            </p:cNvSpPr>
            <p:nvPr userDrawn="1"/>
          </p:nvSpPr>
          <p:spPr bwMode="auto">
            <a:xfrm>
              <a:off x="356" y="4096"/>
              <a:ext cx="430" cy="107"/>
            </a:xfrm>
            <a:prstGeom prst="rect">
              <a:avLst/>
            </a:prstGeom>
            <a:solidFill>
              <a:srgbClr val="1F1F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23"/>
            <p:cNvSpPr>
              <a:spLocks noChangeArrowheads="1"/>
            </p:cNvSpPr>
            <p:nvPr userDrawn="1"/>
          </p:nvSpPr>
          <p:spPr bwMode="auto">
            <a:xfrm>
              <a:off x="194" y="3783"/>
              <a:ext cx="60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FFFFFF"/>
                  </a:solidFill>
                  <a:effectLst/>
                  <a:latin typeface="HelveticaNeueLT Std Lt" pitchFamily="34" charset="0"/>
                  <a:cs typeface="Arial" pitchFamily="34" charset="0"/>
                </a:rPr>
                <a:t>THINKING</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24"/>
            <p:cNvSpPr>
              <a:spLocks noChangeArrowheads="1"/>
            </p:cNvSpPr>
            <p:nvPr userDrawn="1"/>
          </p:nvSpPr>
          <p:spPr bwMode="auto">
            <a:xfrm>
              <a:off x="342" y="3881"/>
              <a:ext cx="48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FFFFFF"/>
                  </a:solidFill>
                  <a:effectLst/>
                  <a:latin typeface="HelveticaNeueLT Std Lt" pitchFamily="34" charset="0"/>
                  <a:cs typeface="Arial" pitchFamily="34" charset="0"/>
                </a:rPr>
                <a:t>AHEAD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25"/>
            <p:cNvSpPr>
              <a:spLocks noChangeArrowheads="1"/>
            </p:cNvSpPr>
            <p:nvPr userDrawn="1"/>
          </p:nvSpPr>
          <p:spPr bwMode="auto">
            <a:xfrm>
              <a:off x="305" y="3979"/>
              <a:ext cx="48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FFFFFF"/>
                  </a:solidFill>
                  <a:effectLst/>
                  <a:latin typeface="HelveticaNeueLT Std Lt" pitchFamily="34" charset="0"/>
                  <a:cs typeface="Arial" pitchFamily="34" charset="0"/>
                </a:rPr>
                <a:t>BEGINS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26"/>
            <p:cNvSpPr>
              <a:spLocks noChangeArrowheads="1"/>
            </p:cNvSpPr>
            <p:nvPr userDrawn="1"/>
          </p:nvSpPr>
          <p:spPr bwMode="auto">
            <a:xfrm>
              <a:off x="382" y="4075"/>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FFFFFF"/>
                  </a:solidFill>
                  <a:effectLst/>
                  <a:latin typeface="HelveticaNeueLT Std Lt" pitchFamily="34" charset="0"/>
                  <a:cs typeface="Arial" pitchFamily="34" charset="0"/>
                </a:rPr>
                <a:t>NOW</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27"/>
            <p:cNvSpPr>
              <a:spLocks noChangeArrowheads="1"/>
            </p:cNvSpPr>
            <p:nvPr userDrawn="1"/>
          </p:nvSpPr>
          <p:spPr bwMode="auto">
            <a:xfrm>
              <a:off x="686" y="4157"/>
              <a:ext cx="35" cy="34"/>
            </a:xfrm>
            <a:prstGeom prst="rect">
              <a:avLst/>
            </a:prstGeom>
            <a:solidFill>
              <a:srgbClr val="E525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Slide Number Placeholder 2"/>
          <p:cNvSpPr txBox="1">
            <a:spLocks/>
          </p:cNvSpPr>
          <p:nvPr userDrawn="1"/>
        </p:nvSpPr>
        <p:spPr>
          <a:xfrm>
            <a:off x="10345" y="6580800"/>
            <a:ext cx="406800" cy="234000"/>
          </a:xfrm>
          <a:prstGeom prst="rect">
            <a:avLst/>
          </a:prstGeom>
        </p:spPr>
        <p:txBody>
          <a:bodyPr vert="horz" lIns="91440" tIns="45720" rIns="91440" bIns="45720" rtlCol="0" anchor="ct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800" smtClean="0">
                <a:solidFill>
                  <a:schemeClr val="bg1"/>
                </a:solidFill>
                <a:latin typeface="+mn-lt"/>
              </a:rPr>
              <a:pPr/>
              <a:t>‹#›</a:t>
            </a:fld>
            <a:endParaRPr lang="en-US" sz="800" dirty="0">
              <a:solidFill>
                <a:schemeClr val="bg1"/>
              </a:solidFill>
              <a:latin typeface="+mn-lt"/>
            </a:endParaRPr>
          </a:p>
        </p:txBody>
      </p:sp>
    </p:spTree>
    <p:extLst>
      <p:ext uri="{BB962C8B-B14F-4D97-AF65-F5344CB8AC3E}">
        <p14:creationId xmlns:p14="http://schemas.microsoft.com/office/powerpoint/2010/main" val="1741215761"/>
      </p:ext>
    </p:extLst>
  </p:cSld>
  <p:clrMap bg1="lt1" tx1="dk1" bg2="lt2" tx2="dk2" accent1="accent1" accent2="accent2" accent3="accent3" accent4="accent4" accent5="accent5" accent6="accent6" hlink="hlink" folHlink="folHlink"/>
  <p:sldLayoutIdLst>
    <p:sldLayoutId id="2147483713" r:id="rId1"/>
    <p:sldLayoutId id="2147483715" r:id="rId2"/>
    <p:sldLayoutId id="2147483720" r:id="rId3"/>
    <p:sldLayoutId id="2147483695" r:id="rId4"/>
    <p:sldLayoutId id="2147483691" r:id="rId5"/>
    <p:sldLayoutId id="2147483694" r:id="rId6"/>
    <p:sldLayoutId id="2147483693" r:id="rId7"/>
    <p:sldLayoutId id="2147483698" r:id="rId8"/>
    <p:sldLayoutId id="2147483700" r:id="rId9"/>
    <p:sldLayoutId id="2147483701" r:id="rId10"/>
  </p:sldLayoutIdLst>
  <p:transition>
    <p:fade/>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2.jpe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2.jpe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JSF</a:t>
            </a:r>
            <a:endParaRPr lang="en-US" dirty="0"/>
          </a:p>
        </p:txBody>
      </p:sp>
      <p:sp>
        <p:nvSpPr>
          <p:cNvPr id="6" name="Text Placeholder 5"/>
          <p:cNvSpPr>
            <a:spLocks noGrp="1"/>
          </p:cNvSpPr>
          <p:nvPr>
            <p:ph type="body" sz="quarter" idx="11"/>
          </p:nvPr>
        </p:nvSpPr>
        <p:spPr>
          <a:xfrm>
            <a:off x="846776" y="3374408"/>
            <a:ext cx="3420423" cy="319377"/>
          </a:xfrm>
        </p:spPr>
        <p:txBody>
          <a:bodyPr/>
          <a:lstStyle/>
          <a:p>
            <a:endParaRPr lang="en-US" dirty="0"/>
          </a:p>
        </p:txBody>
      </p:sp>
      <p:sp>
        <p:nvSpPr>
          <p:cNvPr id="7" name="Text Placeholder 6"/>
          <p:cNvSpPr>
            <a:spLocks noGrp="1"/>
          </p:cNvSpPr>
          <p:nvPr>
            <p:ph type="body" sz="quarter" idx="12"/>
          </p:nvPr>
        </p:nvSpPr>
        <p:spPr>
          <a:xfrm>
            <a:off x="918687" y="3730417"/>
            <a:ext cx="3276600" cy="319377"/>
          </a:xfrm>
        </p:spPr>
        <p:txBody>
          <a:bodyPr/>
          <a:lstStyle/>
          <a:p>
            <a:endParaRPr lang="en-US" dirty="0"/>
          </a:p>
        </p:txBody>
      </p:sp>
    </p:spTree>
    <p:extLst>
      <p:ext uri="{BB962C8B-B14F-4D97-AF65-F5344CB8AC3E}">
        <p14:creationId xmlns:p14="http://schemas.microsoft.com/office/powerpoint/2010/main" val="36610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1300" y="304800"/>
            <a:ext cx="8229600" cy="601661"/>
          </a:xfrm>
        </p:spPr>
        <p:txBody>
          <a:bodyPr/>
          <a:lstStyle/>
          <a:p>
            <a:r>
              <a:rPr lang="fr-FR" dirty="0" err="1" smtClean="0"/>
              <a:t>Why</a:t>
            </a:r>
            <a:r>
              <a:rPr lang="fr-FR" dirty="0" smtClean="0"/>
              <a:t> JSF?</a:t>
            </a:r>
            <a:br>
              <a:rPr lang="fr-FR" dirty="0" smtClean="0"/>
            </a:br>
            <a:r>
              <a:rPr lang="fr-FR" dirty="0"/>
              <a:t/>
            </a:r>
            <a:br>
              <a:rPr lang="fr-FR" dirty="0"/>
            </a:br>
            <a:endParaRPr lang="en-US" dirty="0"/>
          </a:p>
        </p:txBody>
      </p:sp>
      <p:sp>
        <p:nvSpPr>
          <p:cNvPr id="9" name="Content Placeholder 8"/>
          <p:cNvSpPr>
            <a:spLocks noGrp="1"/>
          </p:cNvSpPr>
          <p:nvPr>
            <p:ph sz="quarter" idx="10"/>
          </p:nvPr>
        </p:nvSpPr>
        <p:spPr>
          <a:xfrm>
            <a:off x="152400" y="322261"/>
            <a:ext cx="8839200" cy="5791200"/>
          </a:xfrm>
        </p:spPr>
        <p:txBody>
          <a:bodyPr/>
          <a:lstStyle/>
          <a:p>
            <a:pPr marL="342900" indent="-342900">
              <a:buFont typeface="Wingdings" panose="05000000000000000000" pitchFamily="2" charset="2"/>
              <a:buChar char="q"/>
            </a:pPr>
            <a:endParaRPr lang="fr-BE" dirty="0"/>
          </a:p>
          <a:p>
            <a:pPr marL="457200" indent="-457200">
              <a:buFont typeface="Wingdings" pitchFamily="2" charset="2"/>
              <a:buChar char="§"/>
            </a:pPr>
            <a:r>
              <a:rPr lang="fr-FR" dirty="0" err="1" smtClean="0"/>
              <a:t>Before</a:t>
            </a:r>
            <a:r>
              <a:rPr lang="fr-FR" dirty="0" smtClean="0"/>
              <a:t> JSF, </a:t>
            </a:r>
            <a:r>
              <a:rPr lang="en-US" dirty="0" err="1" smtClean="0"/>
              <a:t>JavaServer</a:t>
            </a:r>
            <a:r>
              <a:rPr lang="en-US" dirty="0" smtClean="0"/>
              <a:t> </a:t>
            </a:r>
            <a:r>
              <a:rPr lang="en-US" dirty="0"/>
              <a:t>Pages (JSP) </a:t>
            </a:r>
            <a:r>
              <a:rPr lang="en-US" dirty="0" smtClean="0"/>
              <a:t>was </a:t>
            </a:r>
            <a:r>
              <a:rPr lang="en-US" dirty="0"/>
              <a:t>a complimentary technology to Java Servlet which facilitates the mixing of dynamic and static web contents</a:t>
            </a:r>
            <a:r>
              <a:rPr lang="en-US" dirty="0" smtClean="0"/>
              <a:t>. But JSP have some drawbacks as listed below</a:t>
            </a:r>
          </a:p>
          <a:p>
            <a:pPr lvl="1" indent="0">
              <a:buNone/>
            </a:pPr>
            <a:endParaRPr lang="fr-FR" dirty="0"/>
          </a:p>
        </p:txBody>
      </p:sp>
      <p:graphicFrame>
        <p:nvGraphicFramePr>
          <p:cNvPr id="2" name="Table 1"/>
          <p:cNvGraphicFramePr>
            <a:graphicFrameLocks noGrp="1"/>
          </p:cNvGraphicFramePr>
          <p:nvPr>
            <p:extLst>
              <p:ext uri="{D42A27DB-BD31-4B8C-83A1-F6EECF244321}">
                <p14:modId xmlns:p14="http://schemas.microsoft.com/office/powerpoint/2010/main" val="209018697"/>
              </p:ext>
            </p:extLst>
          </p:nvPr>
        </p:nvGraphicFramePr>
        <p:xfrm>
          <a:off x="533400" y="2417000"/>
          <a:ext cx="8305800" cy="4085880"/>
        </p:xfrm>
        <a:graphic>
          <a:graphicData uri="http://schemas.openxmlformats.org/drawingml/2006/table">
            <a:tbl>
              <a:tblPr firstRow="1" bandRow="1">
                <a:tableStyleId>{5C22544A-7EE6-4342-B048-85BDC9FD1C3A}</a:tableStyleId>
              </a:tblPr>
              <a:tblGrid>
                <a:gridCol w="4038600">
                  <a:extLst>
                    <a:ext uri="{9D8B030D-6E8A-4147-A177-3AD203B41FA5}">
                      <a16:colId xmlns="" xmlns:a16="http://schemas.microsoft.com/office/drawing/2014/main" val="3602427039"/>
                    </a:ext>
                  </a:extLst>
                </a:gridCol>
                <a:gridCol w="4267200">
                  <a:extLst>
                    <a:ext uri="{9D8B030D-6E8A-4147-A177-3AD203B41FA5}">
                      <a16:colId xmlns="" xmlns:a16="http://schemas.microsoft.com/office/drawing/2014/main" val="3107448974"/>
                    </a:ext>
                  </a:extLst>
                </a:gridCol>
              </a:tblGrid>
              <a:tr h="437232">
                <a:tc>
                  <a:txBody>
                    <a:bodyPr/>
                    <a:lstStyle/>
                    <a:p>
                      <a:pPr algn="ctr"/>
                      <a:r>
                        <a:rPr lang="en-US" dirty="0" smtClean="0"/>
                        <a:t>JSP</a:t>
                      </a:r>
                      <a:endParaRPr lang="en-US" dirty="0"/>
                    </a:p>
                  </a:txBody>
                  <a:tcPr/>
                </a:tc>
                <a:tc>
                  <a:txBody>
                    <a:bodyPr/>
                    <a:lstStyle/>
                    <a:p>
                      <a:pPr algn="ctr"/>
                      <a:r>
                        <a:rPr lang="en-US" dirty="0" smtClean="0"/>
                        <a:t>JSF</a:t>
                      </a:r>
                      <a:endParaRPr lang="en-US" dirty="0"/>
                    </a:p>
                  </a:txBody>
                  <a:tcPr/>
                </a:tc>
                <a:extLst>
                  <a:ext uri="{0D108BD9-81ED-4DB2-BD59-A6C34878D82A}">
                    <a16:rowId xmlns="" xmlns:a16="http://schemas.microsoft.com/office/drawing/2014/main" val="1641211109"/>
                  </a:ext>
                </a:extLst>
              </a:tr>
              <a:tr h="880745">
                <a:tc>
                  <a:txBody>
                    <a:bodyPr/>
                    <a:lstStyle/>
                    <a:p>
                      <a:r>
                        <a:rPr lang="en-US" sz="1800" b="0" i="0" kern="1200" dirty="0" smtClean="0">
                          <a:solidFill>
                            <a:schemeClr val="dk1"/>
                          </a:solidFill>
                          <a:effectLst/>
                          <a:latin typeface="+mn-lt"/>
                          <a:ea typeface="+mn-ea"/>
                          <a:cs typeface="+mn-cs"/>
                        </a:rPr>
                        <a:t>JSP does not provide</a:t>
                      </a:r>
                      <a:r>
                        <a:rPr lang="en-US" sz="1800" b="0" i="0" kern="1200" baseline="0" dirty="0" smtClean="0">
                          <a:solidFill>
                            <a:schemeClr val="dk1"/>
                          </a:solidFill>
                          <a:effectLst/>
                          <a:latin typeface="+mn-lt"/>
                          <a:ea typeface="+mn-ea"/>
                          <a:cs typeface="+mn-cs"/>
                        </a:rPr>
                        <a:t> such facilities like validating request, converting request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JSF supports validator and conversion, </a:t>
                      </a:r>
                      <a:r>
                        <a:rPr lang="en-US" sz="1800" b="0" i="0" kern="1200" dirty="0" err="1" smtClean="0">
                          <a:solidFill>
                            <a:schemeClr val="dk1"/>
                          </a:solidFill>
                          <a:effectLst/>
                          <a:latin typeface="+mn-lt"/>
                          <a:ea typeface="+mn-ea"/>
                          <a:cs typeface="+mn-cs"/>
                        </a:rPr>
                        <a:t>ajax</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managed beans</a:t>
                      </a:r>
                      <a:r>
                        <a:rPr lang="en-US" sz="1800" b="0" i="0" kern="1200" dirty="0" smtClean="0">
                          <a:solidFill>
                            <a:schemeClr val="dk1"/>
                          </a:solidFill>
                          <a:effectLst/>
                          <a:latin typeface="+mn-lt"/>
                          <a:ea typeface="+mn-ea"/>
                          <a:cs typeface="+mn-cs"/>
                        </a:rPr>
                        <a:t>.</a:t>
                      </a:r>
                      <a:endParaRPr lang="en-US" dirty="0"/>
                    </a:p>
                  </a:txBody>
                  <a:tcPr/>
                </a:tc>
                <a:extLst>
                  <a:ext uri="{0D108BD9-81ED-4DB2-BD59-A6C34878D82A}">
                    <a16:rowId xmlns="" xmlns:a16="http://schemas.microsoft.com/office/drawing/2014/main" val="3432746130"/>
                  </a:ext>
                </a:extLst>
              </a:tr>
              <a:tr h="1673416">
                <a:tc>
                  <a:txBody>
                    <a:bodyPr/>
                    <a:lstStyle/>
                    <a:p>
                      <a:r>
                        <a:rPr lang="en-US" sz="1800" b="0" i="0" kern="1200" dirty="0" smtClean="0">
                          <a:solidFill>
                            <a:schemeClr val="dk1"/>
                          </a:solidFill>
                          <a:effectLst/>
                          <a:latin typeface="+mn-lt"/>
                          <a:ea typeface="+mn-ea"/>
                          <a:cs typeface="+mn-cs"/>
                        </a:rPr>
                        <a:t>JSP  is not a request driven model view controller, but JSP is accessed by the  dynamically generated web pages like HTML or XML.</a:t>
                      </a:r>
                      <a:endParaRPr lang="en-US" dirty="0"/>
                    </a:p>
                  </a:txBody>
                  <a:tcPr/>
                </a:tc>
                <a:tc>
                  <a:txBody>
                    <a:bodyPr/>
                    <a:lstStyle/>
                    <a:p>
                      <a:r>
                        <a:rPr lang="en-US" sz="1800" b="0" i="0" kern="1200" dirty="0" smtClean="0">
                          <a:solidFill>
                            <a:schemeClr val="dk1"/>
                          </a:solidFill>
                          <a:effectLst/>
                          <a:latin typeface="+mn-lt"/>
                          <a:ea typeface="+mn-ea"/>
                          <a:cs typeface="+mn-cs"/>
                        </a:rPr>
                        <a:t>JSF is a framework.</a:t>
                      </a:r>
                    </a:p>
                    <a:p>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Model:</a:t>
                      </a:r>
                      <a:r>
                        <a:rPr lang="en-US" sz="1800" b="0" i="0" kern="1200" baseline="0" dirty="0" smtClean="0">
                          <a:solidFill>
                            <a:schemeClr val="dk1"/>
                          </a:solidFill>
                          <a:effectLst/>
                          <a:latin typeface="+mn-lt"/>
                          <a:ea typeface="+mn-ea"/>
                          <a:cs typeface="+mn-cs"/>
                        </a:rPr>
                        <a:t> Managed</a:t>
                      </a:r>
                      <a:r>
                        <a:rPr lang="en-US" sz="1800" b="0" i="0" kern="1200" dirty="0" smtClean="0">
                          <a:solidFill>
                            <a:schemeClr val="dk1"/>
                          </a:solidFill>
                          <a:effectLst/>
                          <a:latin typeface="+mn-lt"/>
                          <a:ea typeface="+mn-ea"/>
                          <a:cs typeface="+mn-cs"/>
                        </a:rPr>
                        <a:t> bean</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View:</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xhtml</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Controller: </a:t>
                      </a:r>
                      <a:r>
                        <a:rPr lang="en-US" sz="1800" b="0" i="0" kern="1200" dirty="0" err="1" smtClean="0">
                          <a:solidFill>
                            <a:schemeClr val="dk1"/>
                          </a:solidFill>
                          <a:effectLst/>
                          <a:latin typeface="+mn-lt"/>
                          <a:ea typeface="+mn-ea"/>
                          <a:cs typeface="+mn-cs"/>
                        </a:rPr>
                        <a:t>Facesservlet</a:t>
                      </a:r>
                      <a:endParaRPr lang="en-US" sz="1800" b="0" i="0" kern="1200" dirty="0" smtClean="0">
                        <a:solidFill>
                          <a:schemeClr val="dk1"/>
                        </a:solidFill>
                        <a:effectLst/>
                        <a:latin typeface="+mn-lt"/>
                        <a:ea typeface="+mn-ea"/>
                        <a:cs typeface="+mn-cs"/>
                      </a:endParaRPr>
                    </a:p>
                    <a:p>
                      <a:endParaRPr lang="en-US" dirty="0"/>
                    </a:p>
                  </a:txBody>
                  <a:tcPr/>
                </a:tc>
                <a:extLst>
                  <a:ext uri="{0D108BD9-81ED-4DB2-BD59-A6C34878D82A}">
                    <a16:rowId xmlns="" xmlns:a16="http://schemas.microsoft.com/office/drawing/2014/main" val="1101686305"/>
                  </a:ext>
                </a:extLst>
              </a:tr>
              <a:tr h="996888">
                <a:tc>
                  <a:txBody>
                    <a:bodyPr/>
                    <a:lstStyle/>
                    <a:p>
                      <a:r>
                        <a:rPr lang="en-US" dirty="0" smtClean="0"/>
                        <a:t>Request</a:t>
                      </a:r>
                      <a:r>
                        <a:rPr lang="en-US" baseline="0" dirty="0" smtClean="0"/>
                        <a:t> based MVC </a:t>
                      </a:r>
                      <a:endParaRPr lang="en-US" dirty="0"/>
                    </a:p>
                  </a:txBody>
                  <a:tcPr/>
                </a:tc>
                <a:tc>
                  <a:txBody>
                    <a:bodyPr/>
                    <a:lstStyle/>
                    <a:p>
                      <a:r>
                        <a:rPr lang="en-US" dirty="0" smtClean="0"/>
                        <a:t>Component</a:t>
                      </a:r>
                      <a:r>
                        <a:rPr lang="en-US" baseline="0" dirty="0" smtClean="0"/>
                        <a:t> based MVC</a:t>
                      </a:r>
                      <a:endParaRPr lang="en-US" dirty="0"/>
                    </a:p>
                  </a:txBody>
                  <a:tcPr/>
                </a:tc>
              </a:tr>
            </a:tbl>
          </a:graphicData>
        </a:graphic>
      </p:graphicFrame>
    </p:spTree>
    <p:extLst>
      <p:ext uri="{BB962C8B-B14F-4D97-AF65-F5344CB8AC3E}">
        <p14:creationId xmlns:p14="http://schemas.microsoft.com/office/powerpoint/2010/main" val="66619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1300" y="304800"/>
            <a:ext cx="8229600" cy="601661"/>
          </a:xfrm>
        </p:spPr>
        <p:txBody>
          <a:bodyPr/>
          <a:lstStyle/>
          <a:p>
            <a:r>
              <a:rPr lang="fr-FR" dirty="0" err="1" smtClean="0"/>
              <a:t>Why</a:t>
            </a:r>
            <a:r>
              <a:rPr lang="fr-FR" dirty="0" smtClean="0"/>
              <a:t> JSF?                                  .. </a:t>
            </a:r>
            <a:r>
              <a:rPr lang="fr-FR" dirty="0" err="1" smtClean="0"/>
              <a:t>Contd</a:t>
            </a:r>
            <a:r>
              <a:rPr lang="fr-FR" dirty="0" smtClean="0"/>
              <a:t/>
            </a:r>
            <a:br>
              <a:rPr lang="fr-FR" dirty="0" smtClean="0"/>
            </a:br>
            <a:r>
              <a:rPr lang="fr-FR" dirty="0" smtClean="0"/>
              <a:t/>
            </a:r>
            <a:br>
              <a:rPr lang="fr-FR" dirty="0" smtClean="0"/>
            </a:br>
            <a:r>
              <a:rPr lang="fr-FR" dirty="0"/>
              <a:t/>
            </a:r>
            <a:br>
              <a:rPr lang="fr-FR" dirty="0"/>
            </a:br>
            <a:endParaRPr lang="en-US" dirty="0"/>
          </a:p>
        </p:txBody>
      </p:sp>
      <p:sp>
        <p:nvSpPr>
          <p:cNvPr id="5" name="Content Placeholder 8"/>
          <p:cNvSpPr>
            <a:spLocks noGrp="1"/>
          </p:cNvSpPr>
          <p:nvPr>
            <p:ph sz="quarter" idx="10"/>
          </p:nvPr>
        </p:nvSpPr>
        <p:spPr>
          <a:xfrm>
            <a:off x="381000" y="1371600"/>
            <a:ext cx="7924800" cy="4491039"/>
          </a:xfrm>
        </p:spPr>
        <p:txBody>
          <a:bodyPr/>
          <a:lstStyle/>
          <a:p>
            <a:pPr marL="342900" indent="-342900">
              <a:buFont typeface="Wingdings" panose="05000000000000000000" pitchFamily="2" charset="2"/>
              <a:buChar char="q"/>
            </a:pPr>
            <a:r>
              <a:rPr lang="fr-BE" dirty="0" err="1" smtClean="0"/>
              <a:t>Also</a:t>
            </a:r>
            <a:r>
              <a:rPr lang="fr-BE" dirty="0" smtClean="0"/>
              <a:t> in </a:t>
            </a:r>
            <a:r>
              <a:rPr lang="fr-BE" dirty="0" err="1" smtClean="0"/>
              <a:t>earlier</a:t>
            </a:r>
            <a:r>
              <a:rPr lang="fr-BE" dirty="0" smtClean="0"/>
              <a:t> 2000 , Browsers </a:t>
            </a:r>
            <a:r>
              <a:rPr lang="fr-BE" dirty="0" err="1" smtClean="0"/>
              <a:t>were</a:t>
            </a:r>
            <a:r>
              <a:rPr lang="fr-BE" dirty="0" smtClean="0"/>
              <a:t> not </a:t>
            </a:r>
            <a:r>
              <a:rPr lang="fr-BE" dirty="0" err="1" smtClean="0"/>
              <a:t>so</a:t>
            </a:r>
            <a:r>
              <a:rPr lang="fr-BE" dirty="0" smtClean="0"/>
              <a:t> </a:t>
            </a:r>
            <a:r>
              <a:rPr lang="fr-BE" dirty="0" err="1" smtClean="0"/>
              <a:t>powerful</a:t>
            </a:r>
            <a:r>
              <a:rPr lang="fr-BE" dirty="0" smtClean="0"/>
              <a:t> to </a:t>
            </a:r>
            <a:r>
              <a:rPr lang="fr-BE" dirty="0" err="1" smtClean="0"/>
              <a:t>Execute</a:t>
            </a:r>
            <a:r>
              <a:rPr lang="fr-BE" dirty="0" smtClean="0"/>
              <a:t> client </a:t>
            </a:r>
            <a:r>
              <a:rPr lang="fr-BE" dirty="0" err="1" smtClean="0"/>
              <a:t>side</a:t>
            </a:r>
            <a:r>
              <a:rPr lang="fr-BE" dirty="0" smtClean="0"/>
              <a:t> </a:t>
            </a:r>
            <a:r>
              <a:rPr lang="fr-BE" dirty="0" err="1" smtClean="0"/>
              <a:t>processing</a:t>
            </a:r>
            <a:r>
              <a:rPr lang="fr-BE" dirty="0" smtClean="0"/>
              <a:t> . So </a:t>
            </a:r>
            <a:r>
              <a:rPr lang="fr-BE" dirty="0" err="1" smtClean="0"/>
              <a:t>carrying</a:t>
            </a:r>
            <a:r>
              <a:rPr lang="fr-BE" dirty="0" smtClean="0"/>
              <a:t> out Client </a:t>
            </a:r>
            <a:r>
              <a:rPr lang="fr-BE" dirty="0" err="1" smtClean="0"/>
              <a:t>side</a:t>
            </a:r>
            <a:r>
              <a:rPr lang="fr-BE" dirty="0" smtClean="0"/>
              <a:t> </a:t>
            </a:r>
            <a:r>
              <a:rPr lang="fr-BE" dirty="0" err="1" smtClean="0"/>
              <a:t>processing</a:t>
            </a:r>
            <a:r>
              <a:rPr lang="fr-BE" dirty="0" smtClean="0"/>
              <a:t> </a:t>
            </a:r>
            <a:r>
              <a:rPr lang="fr-BE" dirty="0" err="1" smtClean="0"/>
              <a:t>was</a:t>
            </a:r>
            <a:r>
              <a:rPr lang="fr-BE" dirty="0" smtClean="0"/>
              <a:t> </a:t>
            </a:r>
            <a:r>
              <a:rPr lang="fr-BE" dirty="0" err="1" smtClean="0"/>
              <a:t>considered</a:t>
            </a:r>
            <a:r>
              <a:rPr lang="fr-BE" dirty="0" smtClean="0"/>
              <a:t> as an </a:t>
            </a:r>
            <a:r>
              <a:rPr lang="fr-BE" dirty="0" err="1" smtClean="0"/>
              <a:t>expensive</a:t>
            </a:r>
            <a:r>
              <a:rPr lang="fr-BE" dirty="0" smtClean="0"/>
              <a:t> </a:t>
            </a:r>
            <a:r>
              <a:rPr lang="fr-BE" dirty="0" err="1" smtClean="0"/>
              <a:t>task</a:t>
            </a:r>
            <a:r>
              <a:rPr lang="fr-BE" dirty="0" smtClean="0"/>
              <a:t> .</a:t>
            </a:r>
            <a:r>
              <a:rPr lang="fr-BE" dirty="0" err="1" smtClean="0"/>
              <a:t>Which</a:t>
            </a:r>
            <a:r>
              <a:rPr lang="fr-BE" dirty="0" smtClean="0"/>
              <a:t> made Server </a:t>
            </a:r>
            <a:r>
              <a:rPr lang="fr-BE" dirty="0" err="1" smtClean="0"/>
              <a:t>side</a:t>
            </a:r>
            <a:r>
              <a:rPr lang="fr-BE" dirty="0" smtClean="0"/>
              <a:t> user Interface </a:t>
            </a:r>
            <a:r>
              <a:rPr lang="fr-BE" dirty="0" err="1" smtClean="0"/>
              <a:t>framework</a:t>
            </a:r>
            <a:r>
              <a:rPr lang="fr-BE" dirty="0" smtClean="0"/>
              <a:t> </a:t>
            </a:r>
            <a:r>
              <a:rPr lang="fr-BE" dirty="0" err="1" smtClean="0"/>
              <a:t>popular</a:t>
            </a:r>
            <a:r>
              <a:rPr lang="fr-BE" dirty="0" smtClean="0"/>
              <a:t> </a:t>
            </a:r>
            <a:r>
              <a:rPr lang="fr-BE" dirty="0" err="1" smtClean="0"/>
              <a:t>like</a:t>
            </a:r>
            <a:r>
              <a:rPr lang="fr-BE" dirty="0" smtClean="0"/>
              <a:t> JSF, </a:t>
            </a:r>
            <a:r>
              <a:rPr lang="fr-BE" dirty="0" err="1" smtClean="0"/>
              <a:t>Struts</a:t>
            </a:r>
            <a:r>
              <a:rPr lang="fr-BE" dirty="0" smtClean="0"/>
              <a:t>.</a:t>
            </a:r>
          </a:p>
          <a:p>
            <a:pPr marL="342900" indent="-342900">
              <a:buFont typeface="Wingdings" panose="05000000000000000000" pitchFamily="2" charset="2"/>
              <a:buChar char="q"/>
            </a:pPr>
            <a:r>
              <a:rPr lang="fr-BE" dirty="0" smtClean="0"/>
              <a:t>JSP </a:t>
            </a:r>
            <a:r>
              <a:rPr lang="fr-BE" dirty="0" err="1" smtClean="0"/>
              <a:t>took</a:t>
            </a:r>
            <a:r>
              <a:rPr lang="fr-BE" dirty="0" smtClean="0"/>
              <a:t> inspiration </a:t>
            </a:r>
            <a:r>
              <a:rPr lang="fr-BE" dirty="0" err="1" smtClean="0"/>
              <a:t>from</a:t>
            </a:r>
            <a:r>
              <a:rPr lang="fr-BE" dirty="0" smtClean="0"/>
              <a:t> Microsoft web </a:t>
            </a:r>
            <a:r>
              <a:rPr lang="fr-BE" dirty="0" err="1" smtClean="0"/>
              <a:t>development</a:t>
            </a:r>
            <a:r>
              <a:rPr lang="fr-BE" dirty="0" smtClean="0"/>
              <a:t> </a:t>
            </a:r>
            <a:r>
              <a:rPr lang="fr-BE" dirty="0" err="1" smtClean="0"/>
              <a:t>framework</a:t>
            </a:r>
            <a:r>
              <a:rPr lang="fr-BE" dirty="0" smtClean="0"/>
              <a:t> ASP.NET</a:t>
            </a:r>
          </a:p>
          <a:p>
            <a:pPr marL="342900" indent="-342900">
              <a:buFont typeface="Wingdings" panose="05000000000000000000" pitchFamily="2" charset="2"/>
              <a:buChar char="q"/>
            </a:pPr>
            <a:r>
              <a:rPr lang="fr-BE" dirty="0" smtClean="0"/>
              <a:t>JSF </a:t>
            </a:r>
            <a:r>
              <a:rPr lang="fr-BE" dirty="0" err="1" smtClean="0"/>
              <a:t>can</a:t>
            </a:r>
            <a:r>
              <a:rPr lang="fr-BE" dirty="0" smtClean="0"/>
              <a:t> </a:t>
            </a:r>
            <a:r>
              <a:rPr lang="fr-BE" dirty="0" err="1" smtClean="0"/>
              <a:t>be</a:t>
            </a:r>
            <a:r>
              <a:rPr lang="fr-BE" dirty="0" smtClean="0"/>
              <a:t> </a:t>
            </a:r>
            <a:r>
              <a:rPr lang="fr-BE" dirty="0" err="1" smtClean="0"/>
              <a:t>thought</a:t>
            </a:r>
            <a:r>
              <a:rPr lang="fr-BE" dirty="0" smtClean="0"/>
              <a:t> as the </a:t>
            </a:r>
            <a:r>
              <a:rPr lang="fr-BE" dirty="0" err="1" smtClean="0"/>
              <a:t>successor</a:t>
            </a:r>
            <a:r>
              <a:rPr lang="fr-BE" dirty="0" smtClean="0"/>
              <a:t> to JSP.</a:t>
            </a:r>
          </a:p>
          <a:p>
            <a:pPr marL="342900" indent="-342900">
              <a:buFont typeface="Wingdings" panose="05000000000000000000" pitchFamily="2" charset="2"/>
              <a:buChar char="q"/>
            </a:pPr>
            <a:endParaRPr lang="fr-BE" dirty="0"/>
          </a:p>
        </p:txBody>
      </p:sp>
    </p:spTree>
    <p:extLst>
      <p:ext uri="{BB962C8B-B14F-4D97-AF65-F5344CB8AC3E}">
        <p14:creationId xmlns:p14="http://schemas.microsoft.com/office/powerpoint/2010/main" val="23846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601661"/>
          </a:xfrm>
        </p:spPr>
        <p:txBody>
          <a:bodyPr/>
          <a:lstStyle/>
          <a:p>
            <a:r>
              <a:rPr lang="fr-FR" dirty="0" err="1" smtClean="0"/>
              <a:t>What</a:t>
            </a:r>
            <a:r>
              <a:rPr lang="fr-FR" dirty="0" smtClean="0"/>
              <a:t> JSF </a:t>
            </a:r>
            <a:r>
              <a:rPr lang="fr-FR" dirty="0" err="1"/>
              <a:t>c</a:t>
            </a:r>
            <a:r>
              <a:rPr lang="fr-FR" dirty="0" err="1" smtClean="0"/>
              <a:t>onsist</a:t>
            </a:r>
            <a:r>
              <a:rPr lang="fr-FR" dirty="0" smtClean="0"/>
              <a:t> of :</a:t>
            </a:r>
            <a:endParaRPr lang="en-US" dirty="0"/>
          </a:p>
        </p:txBody>
      </p:sp>
      <p:sp>
        <p:nvSpPr>
          <p:cNvPr id="10" name="Text Placeholder 9"/>
          <p:cNvSpPr>
            <a:spLocks noGrp="1"/>
          </p:cNvSpPr>
          <p:nvPr>
            <p:ph type="body" sz="quarter" idx="11"/>
          </p:nvPr>
        </p:nvSpPr>
        <p:spPr>
          <a:xfrm>
            <a:off x="457200" y="986498"/>
            <a:ext cx="8534400" cy="5719102"/>
          </a:xfrm>
        </p:spPr>
        <p:txBody>
          <a:bodyPr/>
          <a:lstStyle/>
          <a:p>
            <a:pPr marL="457200" indent="-457200">
              <a:buFont typeface="Arial" panose="020B0604020202020204" pitchFamily="34" charset="0"/>
              <a:buChar char="•"/>
            </a:pPr>
            <a:r>
              <a:rPr lang="en-US" altLang="en-US" sz="2400" dirty="0">
                <a:solidFill>
                  <a:schemeClr val="tx1"/>
                </a:solidFill>
              </a:rPr>
              <a:t>A set of Pages that represent MVC-style views and set of tags to add components to the web  pages.</a:t>
            </a:r>
          </a:p>
          <a:p>
            <a:pPr marL="457200" indent="-457200">
              <a:buFont typeface="Arial" panose="020B0604020202020204" pitchFamily="34" charset="0"/>
              <a:buChar char="•"/>
            </a:pPr>
            <a:r>
              <a:rPr lang="en-US" altLang="en-US" sz="2400" dirty="0">
                <a:solidFill>
                  <a:schemeClr val="tx1"/>
                </a:solidFill>
              </a:rPr>
              <a:t>A set of managed beans (POJOs)</a:t>
            </a:r>
          </a:p>
          <a:p>
            <a:pPr marL="457200" indent="-457200">
              <a:buFont typeface="Arial" panose="020B0604020202020204" pitchFamily="34" charset="0"/>
              <a:buChar char="•"/>
            </a:pPr>
            <a:r>
              <a:rPr lang="en-US" altLang="en-US" sz="2400" dirty="0">
                <a:solidFill>
                  <a:schemeClr val="tx1"/>
                </a:solidFill>
              </a:rPr>
              <a:t>A application configuration resource file, which defines navigation rules and custom objects (faces-config.xml)</a:t>
            </a:r>
          </a:p>
          <a:p>
            <a:pPr marL="457200" indent="-457200">
              <a:buFont typeface="Arial" panose="020B0604020202020204" pitchFamily="34" charset="0"/>
              <a:buChar char="•"/>
            </a:pPr>
            <a:r>
              <a:rPr lang="en-US" altLang="en-US" sz="2400" dirty="0">
                <a:solidFill>
                  <a:schemeClr val="tx1"/>
                </a:solidFill>
              </a:rPr>
              <a:t>Deployment descriptor (web.xml)</a:t>
            </a:r>
          </a:p>
          <a:p>
            <a:pPr marL="457200" indent="-457200">
              <a:buFont typeface="Arial" panose="020B0604020202020204" pitchFamily="34" charset="0"/>
              <a:buChar char="•"/>
            </a:pPr>
            <a:r>
              <a:rPr lang="en-US" altLang="en-US" sz="2400" dirty="0">
                <a:solidFill>
                  <a:schemeClr val="tx1"/>
                </a:solidFill>
              </a:rPr>
              <a:t>A set of custom objects, like listeners, validators, converters.</a:t>
            </a:r>
          </a:p>
          <a:p>
            <a:pPr marL="457200" indent="-457200">
              <a:buFont typeface="Arial" panose="020B0604020202020204" pitchFamily="34" charset="0"/>
              <a:buChar char="•"/>
            </a:pPr>
            <a:r>
              <a:rPr lang="en-US" altLang="en-US" sz="2400" dirty="0">
                <a:solidFill>
                  <a:schemeClr val="tx1"/>
                </a:solidFill>
              </a:rPr>
              <a:t>A set of custom tags for representing custom objects on the page</a:t>
            </a:r>
          </a:p>
          <a:p>
            <a:pPr marL="457200" indent="-457200">
              <a:buFont typeface="Arial" panose="020B060402020202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63038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41070"/>
            <a:ext cx="34099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a:xfrm>
            <a:off x="457200" y="152400"/>
            <a:ext cx="8229600" cy="601661"/>
          </a:xfrm>
        </p:spPr>
        <p:txBody>
          <a:bodyPr/>
          <a:lstStyle/>
          <a:p>
            <a:r>
              <a:rPr lang="fr-FR" dirty="0" err="1" smtClean="0"/>
              <a:t>What</a:t>
            </a:r>
            <a:r>
              <a:rPr lang="fr-FR" dirty="0" smtClean="0"/>
              <a:t> JSF </a:t>
            </a:r>
            <a:r>
              <a:rPr lang="fr-FR" dirty="0" err="1"/>
              <a:t>c</a:t>
            </a:r>
            <a:r>
              <a:rPr lang="fr-FR" dirty="0" err="1" smtClean="0"/>
              <a:t>onsist</a:t>
            </a:r>
            <a:r>
              <a:rPr lang="fr-FR" dirty="0" smtClean="0"/>
              <a:t> of :</a:t>
            </a:r>
            <a:endParaRPr lang="en-US" dirty="0"/>
          </a:p>
        </p:txBody>
      </p:sp>
      <p:cxnSp>
        <p:nvCxnSpPr>
          <p:cNvPr id="4" name="Straight Arrow Connector 3"/>
          <p:cNvCxnSpPr/>
          <p:nvPr/>
        </p:nvCxnSpPr>
        <p:spPr>
          <a:xfrm>
            <a:off x="2238375" y="5791200"/>
            <a:ext cx="3400425"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238375" y="5410200"/>
            <a:ext cx="3400425"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2590800" y="4648200"/>
            <a:ext cx="3048000" cy="533400"/>
          </a:xfrm>
          <a:prstGeom prst="bentConnector3">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2286000"/>
            <a:ext cx="3048000"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black">
          <a:xfrm>
            <a:off x="5715000" y="2178278"/>
            <a:ext cx="3352800" cy="3877985"/>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IN" sz="1400" dirty="0" smtClean="0">
                <a:solidFill>
                  <a:schemeClr val="tx2"/>
                </a:solidFill>
              </a:rPr>
              <a:t>Managed beans</a:t>
            </a:r>
          </a:p>
          <a:p>
            <a:pPr marL="0" indent="0" algn="l">
              <a:buClr>
                <a:schemeClr val="tx2"/>
              </a:buClr>
              <a:buFont typeface="Arial" pitchFamily="34" charset="0"/>
              <a:buNone/>
              <a:tabLst/>
            </a:pPr>
            <a:endParaRPr lang="en-IN" sz="1400" noProof="0" dirty="0">
              <a:solidFill>
                <a:schemeClr val="tx2"/>
              </a:solidFill>
              <a:latin typeface="+mn-lt"/>
            </a:endParaRPr>
          </a:p>
          <a:p>
            <a:pPr marL="0" indent="0" algn="l">
              <a:buClr>
                <a:schemeClr val="tx2"/>
              </a:buClr>
              <a:buFont typeface="Arial" pitchFamily="34" charset="0"/>
              <a:buNone/>
              <a:tabLst/>
            </a:pPr>
            <a:endParaRPr lang="en-IN" sz="1400" dirty="0" smtClean="0">
              <a:solidFill>
                <a:schemeClr val="tx2"/>
              </a:solidFill>
            </a:endParaRPr>
          </a:p>
          <a:p>
            <a:pPr marL="0" indent="0" algn="l">
              <a:buClr>
                <a:schemeClr val="tx2"/>
              </a:buClr>
              <a:buFont typeface="Arial" pitchFamily="34" charset="0"/>
              <a:buNone/>
              <a:tabLst/>
            </a:pPr>
            <a:endParaRPr lang="en-IN" sz="1400" noProof="0" dirty="0">
              <a:solidFill>
                <a:schemeClr val="tx2"/>
              </a:solidFill>
              <a:latin typeface="+mn-lt"/>
            </a:endParaRPr>
          </a:p>
          <a:p>
            <a:pPr marL="0" indent="0" algn="l">
              <a:buClr>
                <a:schemeClr val="tx2"/>
              </a:buClr>
              <a:buFont typeface="Arial" pitchFamily="34" charset="0"/>
              <a:buNone/>
              <a:tabLst/>
            </a:pPr>
            <a:endParaRPr lang="en-IN" sz="1400" dirty="0" smtClean="0">
              <a:solidFill>
                <a:schemeClr val="tx2"/>
              </a:solidFill>
            </a:endParaRPr>
          </a:p>
          <a:p>
            <a:pPr marL="0" indent="0" algn="l">
              <a:buClr>
                <a:schemeClr val="tx2"/>
              </a:buClr>
              <a:buFont typeface="Arial" pitchFamily="34" charset="0"/>
              <a:buNone/>
              <a:tabLst/>
            </a:pPr>
            <a:endParaRPr lang="en-IN" sz="1400" noProof="0" dirty="0">
              <a:solidFill>
                <a:schemeClr val="tx2"/>
              </a:solidFill>
              <a:latin typeface="+mn-lt"/>
            </a:endParaRPr>
          </a:p>
          <a:p>
            <a:pPr marL="0" indent="0" algn="l">
              <a:buClr>
                <a:schemeClr val="tx2"/>
              </a:buClr>
              <a:buFont typeface="Arial" pitchFamily="34" charset="0"/>
              <a:buNone/>
              <a:tabLst/>
            </a:pPr>
            <a:endParaRPr lang="en-IN" sz="1400" dirty="0" smtClean="0">
              <a:solidFill>
                <a:schemeClr val="tx2"/>
              </a:solidFill>
            </a:endParaRPr>
          </a:p>
          <a:p>
            <a:pPr marL="0" indent="0" algn="l">
              <a:buClr>
                <a:schemeClr val="tx2"/>
              </a:buClr>
              <a:buFont typeface="Arial" pitchFamily="34" charset="0"/>
              <a:buNone/>
              <a:tabLst/>
            </a:pPr>
            <a:endParaRPr lang="en-IN" sz="1400" noProof="0" dirty="0">
              <a:solidFill>
                <a:schemeClr val="tx2"/>
              </a:solidFill>
              <a:latin typeface="+mn-lt"/>
            </a:endParaRPr>
          </a:p>
          <a:p>
            <a:pPr marL="0" indent="0" algn="l">
              <a:buClr>
                <a:schemeClr val="tx2"/>
              </a:buClr>
              <a:buFont typeface="Arial" pitchFamily="34" charset="0"/>
              <a:buNone/>
              <a:tabLst/>
            </a:pPr>
            <a:endParaRPr lang="en-IN" sz="1400" dirty="0" smtClean="0">
              <a:solidFill>
                <a:schemeClr val="tx2"/>
              </a:solidFill>
            </a:endParaRPr>
          </a:p>
          <a:p>
            <a:pPr marL="0" indent="0" algn="l">
              <a:buClr>
                <a:schemeClr val="tx2"/>
              </a:buClr>
              <a:buFont typeface="Arial" pitchFamily="34" charset="0"/>
              <a:buNone/>
              <a:tabLst/>
            </a:pPr>
            <a:endParaRPr lang="en-IN" sz="1400" noProof="0" dirty="0">
              <a:solidFill>
                <a:schemeClr val="tx2"/>
              </a:solidFill>
              <a:latin typeface="+mn-lt"/>
            </a:endParaRPr>
          </a:p>
          <a:p>
            <a:pPr marL="0" indent="0" algn="l">
              <a:buClr>
                <a:schemeClr val="tx2"/>
              </a:buClr>
              <a:buFont typeface="Arial" pitchFamily="34" charset="0"/>
              <a:buNone/>
              <a:tabLst/>
            </a:pPr>
            <a:endParaRPr lang="en-IN" sz="1400" dirty="0" smtClean="0">
              <a:solidFill>
                <a:schemeClr val="tx2"/>
              </a:solidFill>
            </a:endParaRPr>
          </a:p>
          <a:p>
            <a:pPr marL="0" indent="0" algn="l">
              <a:buClr>
                <a:schemeClr val="tx2"/>
              </a:buClr>
              <a:buFont typeface="Arial" pitchFamily="34" charset="0"/>
              <a:buNone/>
              <a:tabLst/>
            </a:pPr>
            <a:r>
              <a:rPr lang="en-IN" sz="1400" noProof="0" dirty="0" smtClean="0">
                <a:solidFill>
                  <a:schemeClr val="tx2"/>
                </a:solidFill>
                <a:latin typeface="+mn-lt"/>
              </a:rPr>
              <a:t>Faces-</a:t>
            </a:r>
            <a:r>
              <a:rPr lang="en-IN" sz="1400" noProof="0" dirty="0" err="1" smtClean="0">
                <a:solidFill>
                  <a:schemeClr val="tx2"/>
                </a:solidFill>
                <a:latin typeface="+mn-lt"/>
              </a:rPr>
              <a:t>config</a:t>
            </a:r>
            <a:r>
              <a:rPr lang="en-IN" sz="1400" noProof="0" dirty="0" smtClean="0">
                <a:solidFill>
                  <a:schemeClr val="tx2"/>
                </a:solidFill>
                <a:latin typeface="+mn-lt"/>
              </a:rPr>
              <a:t> file contains the navigation rules , Managed beans information</a:t>
            </a:r>
          </a:p>
          <a:p>
            <a:pPr marL="0" indent="0" algn="l">
              <a:buClr>
                <a:schemeClr val="tx2"/>
              </a:buClr>
              <a:buFont typeface="Arial" pitchFamily="34" charset="0"/>
              <a:buNone/>
              <a:tabLst/>
            </a:pPr>
            <a:endParaRPr lang="en-IN" sz="1400" dirty="0">
              <a:solidFill>
                <a:schemeClr val="tx2"/>
              </a:solidFill>
            </a:endParaRPr>
          </a:p>
          <a:p>
            <a:pPr marL="0" indent="0" algn="l">
              <a:buClr>
                <a:schemeClr val="tx2"/>
              </a:buClr>
              <a:buFont typeface="Arial" pitchFamily="34" charset="0"/>
              <a:buNone/>
              <a:tabLst/>
            </a:pPr>
            <a:r>
              <a:rPr lang="en-IN" sz="1400" noProof="0" dirty="0" smtClean="0">
                <a:solidFill>
                  <a:schemeClr val="tx2"/>
                </a:solidFill>
                <a:latin typeface="+mn-lt"/>
              </a:rPr>
              <a:t>Web.xml contains the Faces servlet mapping</a:t>
            </a:r>
          </a:p>
          <a:p>
            <a:pPr marL="0" indent="0" algn="l">
              <a:buClr>
                <a:schemeClr val="tx2"/>
              </a:buClr>
              <a:buFont typeface="Arial" pitchFamily="34" charset="0"/>
              <a:buNone/>
              <a:tabLst/>
            </a:pPr>
            <a:endParaRPr lang="en-IN" sz="1400" dirty="0">
              <a:solidFill>
                <a:schemeClr val="tx2"/>
              </a:solidFill>
            </a:endParaRPr>
          </a:p>
          <a:p>
            <a:pPr marL="0" indent="0" algn="l">
              <a:buClr>
                <a:schemeClr val="tx2"/>
              </a:buClr>
              <a:buFont typeface="Arial" pitchFamily="34" charset="0"/>
              <a:buNone/>
              <a:tabLst/>
            </a:pPr>
            <a:r>
              <a:rPr lang="en-IN" sz="1400" noProof="0" dirty="0" smtClean="0">
                <a:solidFill>
                  <a:schemeClr val="tx2"/>
                </a:solidFill>
                <a:latin typeface="+mn-lt"/>
              </a:rPr>
              <a:t>Views </a:t>
            </a:r>
          </a:p>
        </p:txBody>
      </p:sp>
    </p:spTree>
    <p:extLst>
      <p:ext uri="{BB962C8B-B14F-4D97-AF65-F5344CB8AC3E}">
        <p14:creationId xmlns:p14="http://schemas.microsoft.com/office/powerpoint/2010/main" val="20885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601661"/>
          </a:xfrm>
        </p:spPr>
        <p:txBody>
          <a:bodyPr/>
          <a:lstStyle/>
          <a:p>
            <a:r>
              <a:rPr lang="fr-FR" dirty="0" smtClean="0"/>
              <a:t>How JSF </a:t>
            </a:r>
            <a:r>
              <a:rPr lang="fr-FR" dirty="0" err="1" smtClean="0"/>
              <a:t>works</a:t>
            </a:r>
            <a:endParaRPr lang="en-US" dirty="0"/>
          </a:p>
        </p:txBody>
      </p:sp>
      <p:sp>
        <p:nvSpPr>
          <p:cNvPr id="10" name="Text Placeholder 9"/>
          <p:cNvSpPr>
            <a:spLocks noGrp="1"/>
          </p:cNvSpPr>
          <p:nvPr>
            <p:ph type="body" sz="quarter" idx="11"/>
          </p:nvPr>
        </p:nvSpPr>
        <p:spPr>
          <a:xfrm>
            <a:off x="4876800" y="754061"/>
            <a:ext cx="4114800" cy="5862640"/>
          </a:xfrm>
        </p:spPr>
        <p:txBody>
          <a:bodyPr/>
          <a:lstStyle/>
          <a:p>
            <a:pPr marL="457200" indent="-457200">
              <a:buFont typeface="Arial" panose="020B0604020202020204" pitchFamily="34" charset="0"/>
              <a:buChar char="•"/>
            </a:pPr>
            <a:r>
              <a:rPr lang="en-US" sz="2000" dirty="0"/>
              <a:t>When a user requests a JSF page, then requests goes to Faces </a:t>
            </a:r>
            <a:r>
              <a:rPr lang="en-US" sz="2000" dirty="0" smtClean="0"/>
              <a:t>Servlet which act as Main Controller. </a:t>
            </a:r>
            <a:endParaRPr lang="en-US" sz="2000" dirty="0"/>
          </a:p>
          <a:p>
            <a:pPr marL="457200" indent="-457200">
              <a:buFont typeface="Arial" panose="020B0604020202020204" pitchFamily="34" charset="0"/>
              <a:buChar char="•"/>
            </a:pPr>
            <a:r>
              <a:rPr lang="en-US" sz="2000" dirty="0"/>
              <a:t>To handle user requests centrally, controller servlet navigate users to views </a:t>
            </a:r>
          </a:p>
          <a:p>
            <a:pPr marL="457200" indent="-457200">
              <a:buFont typeface="Arial" panose="020B0604020202020204" pitchFamily="34" charset="0"/>
              <a:buChar char="•"/>
            </a:pPr>
            <a:r>
              <a:rPr lang="en-US" sz="2000" dirty="0"/>
              <a:t>Model Classes/Helper classes are used to persist/fetch data from Data Base</a:t>
            </a:r>
          </a:p>
          <a:p>
            <a:pPr marL="457200" indent="-457200">
              <a:buFont typeface="Arial" panose="020B0604020202020204" pitchFamily="34" charset="0"/>
              <a:buChar char="•"/>
            </a:pPr>
            <a:endParaRPr lang="en-US" dirty="0">
              <a:solidFill>
                <a:schemeClr val="tx1">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685800"/>
            <a:ext cx="4659923" cy="4038600"/>
          </a:xfrm>
          <a:prstGeom prst="rect">
            <a:avLst/>
          </a:prstGeom>
        </p:spPr>
      </p:pic>
    </p:spTree>
    <p:extLst>
      <p:ext uri="{BB962C8B-B14F-4D97-AF65-F5344CB8AC3E}">
        <p14:creationId xmlns:p14="http://schemas.microsoft.com/office/powerpoint/2010/main" val="7643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601661"/>
          </a:xfrm>
        </p:spPr>
        <p:txBody>
          <a:bodyPr/>
          <a:lstStyle/>
          <a:p>
            <a:r>
              <a:rPr lang="fr-FR" dirty="0" smtClean="0"/>
              <a:t>Faces Servlet</a:t>
            </a:r>
            <a:endParaRPr lang="en-US" dirty="0"/>
          </a:p>
        </p:txBody>
      </p:sp>
      <p:sp>
        <p:nvSpPr>
          <p:cNvPr id="10" name="Text Placeholder 9"/>
          <p:cNvSpPr>
            <a:spLocks noGrp="1"/>
          </p:cNvSpPr>
          <p:nvPr>
            <p:ph type="body" sz="quarter" idx="11"/>
          </p:nvPr>
        </p:nvSpPr>
        <p:spPr>
          <a:xfrm>
            <a:off x="457200" y="754061"/>
            <a:ext cx="8534400" cy="5862640"/>
          </a:xfrm>
        </p:spPr>
        <p:txBody>
          <a:bodyPr/>
          <a:lstStyle/>
          <a:p>
            <a:pPr marL="457200" indent="-457200">
              <a:buFont typeface="Arial" panose="020B0604020202020204" pitchFamily="34" charset="0"/>
              <a:buChar char="•"/>
            </a:pPr>
            <a:r>
              <a:rPr lang="en-US" sz="2000" b="1" dirty="0" err="1"/>
              <a:t>FacesServlet</a:t>
            </a:r>
            <a:r>
              <a:rPr lang="en-US" sz="2000" dirty="0"/>
              <a:t> is a servlet that manages the request processing lifecycle for web applications that are utilizing </a:t>
            </a:r>
            <a:r>
              <a:rPr lang="en-US" sz="2000" dirty="0" smtClean="0"/>
              <a:t>Java Server </a:t>
            </a:r>
            <a:r>
              <a:rPr lang="en-US" sz="2000" dirty="0"/>
              <a:t>Faces to construct the user interface</a:t>
            </a:r>
            <a:r>
              <a:rPr lang="en-US" sz="2000" dirty="0" smtClean="0"/>
              <a:t>.</a:t>
            </a:r>
          </a:p>
          <a:p>
            <a:pPr marL="457200" indent="-457200">
              <a:buFont typeface="Arial" panose="020B0604020202020204" pitchFamily="34" charset="0"/>
              <a:buChar char="•"/>
            </a:pPr>
            <a:r>
              <a:rPr lang="en-US" sz="2000" dirty="0" err="1" smtClean="0"/>
              <a:t>FacesServlet</a:t>
            </a:r>
            <a:r>
              <a:rPr lang="en-US" sz="2000" dirty="0" smtClean="0"/>
              <a:t> are configured in web.xml</a:t>
            </a:r>
          </a:p>
          <a:p>
            <a:pPr marL="457200" indent="-457200">
              <a:buFont typeface="Arial" panose="020B0604020202020204" pitchFamily="34" charset="0"/>
              <a:buChar char="•"/>
            </a:pPr>
            <a:endParaRPr lang="en-US" sz="2000" dirty="0">
              <a:solidFill>
                <a:schemeClr val="tx1">
                  <a:lumMod val="75000"/>
                  <a:lumOff val="25000"/>
                </a:schemeClr>
              </a:solidFill>
            </a:endParaRPr>
          </a:p>
        </p:txBody>
      </p:sp>
      <p:pic>
        <p:nvPicPr>
          <p:cNvPr id="2" name="Picture 1"/>
          <p:cNvPicPr>
            <a:picLocks noChangeAspect="1"/>
          </p:cNvPicPr>
          <p:nvPr/>
        </p:nvPicPr>
        <p:blipFill>
          <a:blip r:embed="rId2"/>
          <a:stretch>
            <a:fillRect/>
          </a:stretch>
        </p:blipFill>
        <p:spPr>
          <a:xfrm>
            <a:off x="509587" y="3124200"/>
            <a:ext cx="8124825" cy="742950"/>
          </a:xfrm>
          <a:prstGeom prst="rect">
            <a:avLst/>
          </a:prstGeom>
        </p:spPr>
      </p:pic>
    </p:spTree>
    <p:extLst>
      <p:ext uri="{BB962C8B-B14F-4D97-AF65-F5344CB8AC3E}">
        <p14:creationId xmlns:p14="http://schemas.microsoft.com/office/powerpoint/2010/main" val="34401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a:t>Services/scopes </a:t>
            </a:r>
            <a:r>
              <a:rPr lang="fr-FR" dirty="0" err="1"/>
              <a:t>handled</a:t>
            </a:r>
            <a:r>
              <a:rPr lang="fr-FR" dirty="0"/>
              <a:t> by JSF - 1/2</a:t>
            </a:r>
          </a:p>
        </p:txBody>
      </p:sp>
      <p:sp>
        <p:nvSpPr>
          <p:cNvPr id="9" name="Content Placeholder 8"/>
          <p:cNvSpPr>
            <a:spLocks noGrp="1"/>
          </p:cNvSpPr>
          <p:nvPr>
            <p:ph sz="quarter" idx="10"/>
          </p:nvPr>
        </p:nvSpPr>
        <p:spPr/>
        <p:txBody>
          <a:bodyPr/>
          <a:lstStyle/>
          <a:p>
            <a:pPr marL="342900" lvl="0" indent="-342900">
              <a:buFont typeface="Wingdings" panose="05000000000000000000" pitchFamily="2" charset="2"/>
              <a:buChar char="§"/>
            </a:pPr>
            <a:endParaRPr lang="fr-BE" dirty="0"/>
          </a:p>
        </p:txBody>
      </p:sp>
      <p:sp>
        <p:nvSpPr>
          <p:cNvPr id="30" name="Titre 1"/>
          <p:cNvSpPr txBox="1">
            <a:spLocks/>
          </p:cNvSpPr>
          <p:nvPr/>
        </p:nvSpPr>
        <p:spPr>
          <a:xfrm>
            <a:off x="457200" y="949325"/>
            <a:ext cx="7972422" cy="672276"/>
          </a:xfrm>
          <a:prstGeom prst="rect">
            <a:avLst/>
          </a:prstGeom>
        </p:spPr>
        <p:txBody>
          <a:bodyPr/>
          <a:lstStyle>
            <a:lvl1pPr algn="l" rtl="0" eaLnBrk="1" fontAlgn="base" hangingPunct="1">
              <a:lnSpc>
                <a:spcPct val="95000"/>
              </a:lnSpc>
              <a:spcBef>
                <a:spcPct val="0"/>
              </a:spcBef>
              <a:spcAft>
                <a:spcPct val="0"/>
              </a:spcAft>
              <a:defRPr sz="3600" b="1">
                <a:solidFill>
                  <a:schemeClr val="accent1"/>
                </a:solidFill>
                <a:latin typeface="Roboto Condensed" panose="02000000000000000000" pitchFamily="2" charset="0"/>
                <a:ea typeface="Roboto Condensed" panose="02000000000000000000" pitchFamily="2" charset="0"/>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a:lstStyle>
          <a:p>
            <a:endParaRPr lang="fr-FR" kern="0" dirty="0"/>
          </a:p>
        </p:txBody>
      </p:sp>
      <p:grpSp>
        <p:nvGrpSpPr>
          <p:cNvPr id="32" name="Groupe 24"/>
          <p:cNvGrpSpPr/>
          <p:nvPr/>
        </p:nvGrpSpPr>
        <p:grpSpPr>
          <a:xfrm>
            <a:off x="1499567" y="2060848"/>
            <a:ext cx="6600825" cy="3311525"/>
            <a:chOff x="1692275" y="2420938"/>
            <a:chExt cx="6600825" cy="3311525"/>
          </a:xfrm>
        </p:grpSpPr>
        <p:sp>
          <p:nvSpPr>
            <p:cNvPr id="33" name="Rectangle à coins arrondis 6"/>
            <p:cNvSpPr/>
            <p:nvPr/>
          </p:nvSpPr>
          <p:spPr>
            <a:xfrm>
              <a:off x="3419475" y="3213100"/>
              <a:ext cx="3889375" cy="115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4" name="Rectangle 33"/>
            <p:cNvSpPr/>
            <p:nvPr/>
          </p:nvSpPr>
          <p:spPr>
            <a:xfrm>
              <a:off x="3635375" y="3357563"/>
              <a:ext cx="1081088" cy="863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200" dirty="0" err="1"/>
                <a:t>Presentation</a:t>
              </a:r>
              <a:endParaRPr lang="fr-FR" sz="1200" dirty="0"/>
            </a:p>
          </p:txBody>
        </p:sp>
        <p:sp>
          <p:nvSpPr>
            <p:cNvPr id="35" name="Rectangle 34"/>
            <p:cNvSpPr/>
            <p:nvPr/>
          </p:nvSpPr>
          <p:spPr>
            <a:xfrm>
              <a:off x="4859338" y="3357563"/>
              <a:ext cx="1225550" cy="863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sp>
          <p:nvSpPr>
            <p:cNvPr id="36" name="Rectangle 35"/>
            <p:cNvSpPr/>
            <p:nvPr/>
          </p:nvSpPr>
          <p:spPr>
            <a:xfrm>
              <a:off x="6227763" y="3357563"/>
              <a:ext cx="865187" cy="863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1200" dirty="0"/>
                <a:t>Controller </a:t>
              </a:r>
              <a:r>
                <a:rPr lang="fr-FR" sz="1200" dirty="0" err="1"/>
                <a:t>Logic</a:t>
              </a:r>
              <a:endParaRPr lang="fr-FR" sz="1200" dirty="0"/>
            </a:p>
          </p:txBody>
        </p:sp>
        <p:sp>
          <p:nvSpPr>
            <p:cNvPr id="37" name="Rectangle 36"/>
            <p:cNvSpPr/>
            <p:nvPr/>
          </p:nvSpPr>
          <p:spPr>
            <a:xfrm>
              <a:off x="3419475" y="4581525"/>
              <a:ext cx="388937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JSF Framework</a:t>
              </a:r>
            </a:p>
          </p:txBody>
        </p:sp>
        <p:sp>
          <p:nvSpPr>
            <p:cNvPr id="38" name="ZoneTexte 11"/>
            <p:cNvSpPr txBox="1"/>
            <p:nvPr/>
          </p:nvSpPr>
          <p:spPr bwMode="black">
            <a:xfrm>
              <a:off x="4932363" y="3429000"/>
              <a:ext cx="1152525" cy="738188"/>
            </a:xfrm>
            <a:prstGeom prst="rect">
              <a:avLst/>
            </a:prstGeom>
            <a:noFill/>
          </p:spPr>
          <p:txBody>
            <a:bodyPr lIns="85730" tIns="0" rIns="0" bIns="0">
              <a:spAutoFit/>
            </a:bodyPr>
            <a:lstStyle/>
            <a:p>
              <a:pPr>
                <a:buClr>
                  <a:schemeClr val="tx2"/>
                </a:buClr>
                <a:buFont typeface="Arial" pitchFamily="34" charset="0"/>
                <a:buNone/>
                <a:defRPr/>
              </a:pPr>
              <a:r>
                <a:rPr lang="fr-FR" sz="1200" dirty="0">
                  <a:solidFill>
                    <a:schemeClr val="dk1"/>
                  </a:solidFill>
                  <a:latin typeface="+mn-lt"/>
                  <a:cs typeface="+mn-cs"/>
                </a:rPr>
                <a:t>- Navigation</a:t>
              </a:r>
              <a:r>
                <a:rPr lang="fr-FR" sz="1200" dirty="0">
                  <a:solidFill>
                    <a:schemeClr val="tx2"/>
                  </a:solidFill>
                  <a:latin typeface="+mn-lt"/>
                </a:rPr>
                <a:t/>
              </a:r>
              <a:br>
                <a:rPr lang="fr-FR" sz="1200" dirty="0">
                  <a:solidFill>
                    <a:schemeClr val="tx2"/>
                  </a:solidFill>
                  <a:latin typeface="+mn-lt"/>
                </a:rPr>
              </a:br>
              <a:r>
                <a:rPr lang="fr-FR" sz="1200" dirty="0">
                  <a:solidFill>
                    <a:schemeClr val="tx2"/>
                  </a:solidFill>
                  <a:latin typeface="+mn-lt"/>
                </a:rPr>
                <a:t>- Validation</a:t>
              </a:r>
              <a:br>
                <a:rPr lang="fr-FR" sz="1200" dirty="0">
                  <a:solidFill>
                    <a:schemeClr val="tx2"/>
                  </a:solidFill>
                  <a:latin typeface="+mn-lt"/>
                </a:rPr>
              </a:br>
              <a:r>
                <a:rPr lang="fr-FR" sz="1200" dirty="0">
                  <a:solidFill>
                    <a:schemeClr val="tx2"/>
                  </a:solidFill>
                  <a:latin typeface="+mn-lt"/>
                </a:rPr>
                <a:t>- </a:t>
              </a:r>
              <a:r>
                <a:rPr lang="fr-FR" sz="1200" dirty="0" err="1">
                  <a:solidFill>
                    <a:schemeClr val="tx2"/>
                  </a:solidFill>
                  <a:latin typeface="+mn-lt"/>
                </a:rPr>
                <a:t>Event</a:t>
              </a:r>
              <a:r>
                <a:rPr lang="fr-FR" sz="1200" dirty="0">
                  <a:solidFill>
                    <a:schemeClr val="tx2"/>
                  </a:solidFill>
                  <a:latin typeface="+mn-lt"/>
                </a:rPr>
                <a:t> Handling</a:t>
              </a:r>
            </a:p>
          </p:txBody>
        </p:sp>
        <p:pic>
          <p:nvPicPr>
            <p:cNvPr id="39" name="Picture 2" descr="V:\public\Banque_Image\Red\mobile1.png"/>
            <p:cNvPicPr>
              <a:picLocks noChangeAspect="1" noChangeArrowheads="1"/>
            </p:cNvPicPr>
            <p:nvPr/>
          </p:nvPicPr>
          <p:blipFill>
            <a:blip r:embed="rId2" cstate="print"/>
            <a:srcRect/>
            <a:stretch>
              <a:fillRect/>
            </a:stretch>
          </p:blipFill>
          <p:spPr bwMode="auto">
            <a:xfrm>
              <a:off x="2051050" y="5157788"/>
              <a:ext cx="576263" cy="574675"/>
            </a:xfrm>
            <a:prstGeom prst="rect">
              <a:avLst/>
            </a:prstGeom>
            <a:noFill/>
            <a:ln w="9525">
              <a:noFill/>
              <a:miter lim="800000"/>
              <a:headEnd/>
              <a:tailEnd/>
            </a:ln>
          </p:spPr>
        </p:pic>
        <p:pic>
          <p:nvPicPr>
            <p:cNvPr id="40" name="Picture 3" descr="V:\public\Banque_Image\Red\client.png"/>
            <p:cNvPicPr>
              <a:picLocks noChangeAspect="1" noChangeArrowheads="1"/>
            </p:cNvPicPr>
            <p:nvPr/>
          </p:nvPicPr>
          <p:blipFill>
            <a:blip r:embed="rId3" cstate="print"/>
            <a:srcRect/>
            <a:stretch>
              <a:fillRect/>
            </a:stretch>
          </p:blipFill>
          <p:spPr bwMode="auto">
            <a:xfrm>
              <a:off x="1979613" y="4149725"/>
              <a:ext cx="863600" cy="863600"/>
            </a:xfrm>
            <a:prstGeom prst="rect">
              <a:avLst/>
            </a:prstGeom>
            <a:noFill/>
            <a:ln w="9525">
              <a:noFill/>
              <a:miter lim="800000"/>
              <a:headEnd/>
              <a:tailEnd/>
            </a:ln>
          </p:spPr>
        </p:pic>
        <p:cxnSp>
          <p:nvCxnSpPr>
            <p:cNvPr id="41" name="Connecteur droit avec flèche 14"/>
            <p:cNvCxnSpPr/>
            <p:nvPr/>
          </p:nvCxnSpPr>
          <p:spPr>
            <a:xfrm>
              <a:off x="5435600" y="4292600"/>
              <a:ext cx="0" cy="3603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cteur droit avec flèche 15"/>
            <p:cNvCxnSpPr/>
            <p:nvPr/>
          </p:nvCxnSpPr>
          <p:spPr>
            <a:xfrm>
              <a:off x="6732588" y="4292600"/>
              <a:ext cx="0" cy="3603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Connecteur droit avec flèche 16"/>
            <p:cNvCxnSpPr/>
            <p:nvPr/>
          </p:nvCxnSpPr>
          <p:spPr>
            <a:xfrm>
              <a:off x="4140200" y="4292600"/>
              <a:ext cx="0" cy="3603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Connecteur en angle 17"/>
            <p:cNvCxnSpPr/>
            <p:nvPr/>
          </p:nvCxnSpPr>
          <p:spPr>
            <a:xfrm>
              <a:off x="2987675" y="4581525"/>
              <a:ext cx="360363" cy="2159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45" name="Connecteur en angle 18"/>
            <p:cNvCxnSpPr/>
            <p:nvPr/>
          </p:nvCxnSpPr>
          <p:spPr>
            <a:xfrm rot="10800000" flipV="1">
              <a:off x="2700338" y="4797425"/>
              <a:ext cx="647700" cy="4318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pic>
          <p:nvPicPr>
            <p:cNvPr id="46" name="Picture 6" descr="V:\public\Banque_Image\Red\webservices.png"/>
            <p:cNvPicPr>
              <a:picLocks noChangeAspect="1" noChangeArrowheads="1"/>
            </p:cNvPicPr>
            <p:nvPr/>
          </p:nvPicPr>
          <p:blipFill>
            <a:blip r:embed="rId4" cstate="print"/>
            <a:srcRect/>
            <a:stretch>
              <a:fillRect/>
            </a:stretch>
          </p:blipFill>
          <p:spPr bwMode="auto">
            <a:xfrm>
              <a:off x="7524750" y="2852738"/>
              <a:ext cx="768350" cy="769937"/>
            </a:xfrm>
            <a:prstGeom prst="rect">
              <a:avLst/>
            </a:prstGeom>
            <a:noFill/>
            <a:ln w="9525">
              <a:noFill/>
              <a:miter lim="800000"/>
              <a:headEnd/>
              <a:tailEnd/>
            </a:ln>
          </p:spPr>
        </p:pic>
        <p:cxnSp>
          <p:nvCxnSpPr>
            <p:cNvPr id="47" name="Connecteur droit 20"/>
            <p:cNvCxnSpPr/>
            <p:nvPr/>
          </p:nvCxnSpPr>
          <p:spPr>
            <a:xfrm>
              <a:off x="7019925" y="4076700"/>
              <a:ext cx="215900" cy="0"/>
            </a:xfrm>
            <a:prstGeom prst="line">
              <a:avLst/>
            </a:prstGeom>
          </p:spPr>
          <p:style>
            <a:lnRef idx="2">
              <a:schemeClr val="dk1"/>
            </a:lnRef>
            <a:fillRef idx="0">
              <a:schemeClr val="dk1"/>
            </a:fillRef>
            <a:effectRef idx="1">
              <a:schemeClr val="dk1"/>
            </a:effectRef>
            <a:fontRef idx="minor">
              <a:schemeClr val="tx1"/>
            </a:fontRef>
          </p:style>
        </p:cxnSp>
        <p:cxnSp>
          <p:nvCxnSpPr>
            <p:cNvPr id="48" name="Forme 21"/>
            <p:cNvCxnSpPr/>
            <p:nvPr/>
          </p:nvCxnSpPr>
          <p:spPr>
            <a:xfrm flipV="1">
              <a:off x="7164388" y="3622675"/>
              <a:ext cx="744537" cy="454025"/>
            </a:xfrm>
            <a:prstGeom prst="bentConnector2">
              <a:avLst/>
            </a:prstGeom>
          </p:spPr>
          <p:style>
            <a:lnRef idx="2">
              <a:schemeClr val="dk1"/>
            </a:lnRef>
            <a:fillRef idx="0">
              <a:schemeClr val="dk1"/>
            </a:fillRef>
            <a:effectRef idx="1">
              <a:schemeClr val="dk1"/>
            </a:effectRef>
            <a:fontRef idx="minor">
              <a:schemeClr val="tx1"/>
            </a:fontRef>
          </p:style>
        </p:cxnSp>
        <p:sp>
          <p:nvSpPr>
            <p:cNvPr id="49" name="ZoneTexte 22"/>
            <p:cNvSpPr txBox="1"/>
            <p:nvPr/>
          </p:nvSpPr>
          <p:spPr bwMode="black">
            <a:xfrm>
              <a:off x="1692275" y="3933825"/>
              <a:ext cx="1347788" cy="246063"/>
            </a:xfrm>
            <a:prstGeom prst="rect">
              <a:avLst/>
            </a:prstGeom>
            <a:noFill/>
          </p:spPr>
          <p:txBody>
            <a:bodyPr wrap="none" lIns="85730" tIns="0" rIns="0" bIns="0">
              <a:spAutoFit/>
            </a:bodyPr>
            <a:lstStyle/>
            <a:p>
              <a:pPr>
                <a:buClr>
                  <a:schemeClr val="tx2"/>
                </a:buClr>
                <a:buFont typeface="Arial" pitchFamily="34" charset="0"/>
                <a:buNone/>
                <a:defRPr/>
              </a:pPr>
              <a:r>
                <a:rPr lang="fr-FR" sz="1600" dirty="0">
                  <a:solidFill>
                    <a:schemeClr val="tx2"/>
                  </a:solidFill>
                  <a:latin typeface="+mn-lt"/>
                </a:rPr>
                <a:t>Client </a:t>
              </a:r>
              <a:r>
                <a:rPr lang="fr-FR" sz="1600" dirty="0" err="1">
                  <a:solidFill>
                    <a:schemeClr val="tx2"/>
                  </a:solidFill>
                  <a:latin typeface="+mn-lt"/>
                </a:rPr>
                <a:t>Devices</a:t>
              </a:r>
              <a:endParaRPr lang="fr-FR" sz="1600" dirty="0">
                <a:solidFill>
                  <a:schemeClr val="tx2"/>
                </a:solidFill>
                <a:latin typeface="+mn-lt"/>
              </a:endParaRPr>
            </a:p>
          </p:txBody>
        </p:sp>
        <p:sp>
          <p:nvSpPr>
            <p:cNvPr id="50" name="ZoneTexte 23"/>
            <p:cNvSpPr txBox="1"/>
            <p:nvPr/>
          </p:nvSpPr>
          <p:spPr bwMode="black">
            <a:xfrm>
              <a:off x="7451725" y="2420938"/>
              <a:ext cx="809625" cy="430212"/>
            </a:xfrm>
            <a:prstGeom prst="rect">
              <a:avLst/>
            </a:prstGeom>
            <a:noFill/>
          </p:spPr>
          <p:txBody>
            <a:bodyPr wrap="none" lIns="85730" tIns="0" rIns="0" bIns="0">
              <a:spAutoFit/>
            </a:bodyPr>
            <a:lstStyle/>
            <a:p>
              <a:pPr>
                <a:buClr>
                  <a:schemeClr val="tx2"/>
                </a:buClr>
                <a:buFont typeface="Arial" pitchFamily="34" charset="0"/>
                <a:buNone/>
                <a:defRPr/>
              </a:pPr>
              <a:r>
                <a:rPr lang="fr-FR" sz="1400" dirty="0">
                  <a:solidFill>
                    <a:schemeClr val="tx2"/>
                  </a:solidFill>
                  <a:latin typeface="+mn-lt"/>
                </a:rPr>
                <a:t>Business </a:t>
              </a:r>
            </a:p>
            <a:p>
              <a:pPr>
                <a:buClr>
                  <a:schemeClr val="tx2"/>
                </a:buClr>
                <a:buFont typeface="Arial" pitchFamily="34" charset="0"/>
                <a:buNone/>
                <a:defRPr/>
              </a:pPr>
              <a:r>
                <a:rPr lang="fr-FR" sz="1400" dirty="0">
                  <a:solidFill>
                    <a:schemeClr val="tx2"/>
                  </a:solidFill>
                  <a:latin typeface="+mn-lt"/>
                </a:rPr>
                <a:t>Services</a:t>
              </a:r>
            </a:p>
          </p:txBody>
        </p:sp>
      </p:grpSp>
    </p:spTree>
    <p:extLst>
      <p:ext uri="{BB962C8B-B14F-4D97-AF65-F5344CB8AC3E}">
        <p14:creationId xmlns:p14="http://schemas.microsoft.com/office/powerpoint/2010/main" val="138725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a:t>Services/scopes </a:t>
            </a:r>
            <a:r>
              <a:rPr lang="fr-FR" dirty="0" err="1"/>
              <a:t>handled</a:t>
            </a:r>
            <a:r>
              <a:rPr lang="fr-FR" dirty="0"/>
              <a:t> by JSF – 2/2</a:t>
            </a:r>
            <a:endParaRPr lang="en-US" dirty="0">
              <a:solidFill>
                <a:schemeClr val="tx1">
                  <a:lumMod val="75000"/>
                  <a:lumOff val="25000"/>
                </a:schemeClr>
              </a:solidFill>
            </a:endParaRPr>
          </a:p>
        </p:txBody>
      </p:sp>
      <p:sp>
        <p:nvSpPr>
          <p:cNvPr id="9" name="Content Placeholder 8"/>
          <p:cNvSpPr>
            <a:spLocks noGrp="1"/>
          </p:cNvSpPr>
          <p:nvPr>
            <p:ph sz="quarter" idx="10"/>
          </p:nvPr>
        </p:nvSpPr>
        <p:spPr>
          <a:xfrm>
            <a:off x="457200" y="1782762"/>
            <a:ext cx="8229600" cy="4389438"/>
          </a:xfrm>
        </p:spPr>
        <p:txBody>
          <a:bodyPr/>
          <a:lstStyle/>
          <a:p>
            <a:pPr marL="457200" indent="-457200">
              <a:buFont typeface="Wingdings" pitchFamily="2" charset="2"/>
              <a:buChar char="§"/>
            </a:pPr>
            <a:r>
              <a:rPr lang="fr-FR" dirty="0"/>
              <a:t>Model-</a:t>
            </a:r>
            <a:r>
              <a:rPr lang="fr-FR" dirty="0" err="1"/>
              <a:t>View</a:t>
            </a:r>
            <a:r>
              <a:rPr lang="fr-FR" dirty="0"/>
              <a:t>-Control architecture</a:t>
            </a:r>
          </a:p>
          <a:p>
            <a:pPr marL="457200" indent="-457200">
              <a:buFont typeface="Wingdings" pitchFamily="2" charset="2"/>
              <a:buChar char="§"/>
            </a:pPr>
            <a:r>
              <a:rPr lang="fr-FR" dirty="0"/>
              <a:t>Data conversion/validation</a:t>
            </a:r>
          </a:p>
          <a:p>
            <a:pPr marL="457200" indent="-457200">
              <a:buFont typeface="Wingdings" pitchFamily="2" charset="2"/>
              <a:buChar char="§"/>
            </a:pPr>
            <a:r>
              <a:rPr lang="fr-FR" dirty="0" err="1"/>
              <a:t>Managed</a:t>
            </a:r>
            <a:r>
              <a:rPr lang="fr-FR" dirty="0"/>
              <a:t> Bean</a:t>
            </a:r>
          </a:p>
          <a:p>
            <a:pPr marL="457200" indent="-457200">
              <a:buFont typeface="Wingdings" pitchFamily="2" charset="2"/>
              <a:buChar char="§"/>
            </a:pPr>
            <a:r>
              <a:rPr lang="fr-FR" dirty="0"/>
              <a:t>Custom component</a:t>
            </a:r>
          </a:p>
          <a:p>
            <a:pPr marL="457200" indent="-457200">
              <a:buFont typeface="Wingdings" pitchFamily="2" charset="2"/>
              <a:buChar char="§"/>
            </a:pPr>
            <a:r>
              <a:rPr lang="fr-FR" dirty="0" err="1" smtClean="0"/>
              <a:t>Renderers</a:t>
            </a:r>
            <a:endParaRPr lang="fr-FR" dirty="0"/>
          </a:p>
          <a:p>
            <a:pPr marL="457200" indent="-457200">
              <a:buFont typeface="Wingdings" pitchFamily="2" charset="2"/>
              <a:buChar char="§"/>
            </a:pPr>
            <a:r>
              <a:rPr lang="fr-FR" dirty="0"/>
              <a:t>Ajax</a:t>
            </a:r>
          </a:p>
          <a:p>
            <a:pPr marL="457200" indent="-457200">
              <a:buFont typeface="Wingdings" pitchFamily="2" charset="2"/>
              <a:buChar char="§"/>
            </a:pPr>
            <a:r>
              <a:rPr lang="fr-FR" dirty="0" err="1"/>
              <a:t>Facelets</a:t>
            </a:r>
            <a:endParaRPr lang="fr-FR" dirty="0"/>
          </a:p>
          <a:p>
            <a:pPr marL="457200" indent="-457200">
              <a:buFont typeface="Wingdings" pitchFamily="2" charset="2"/>
              <a:buChar char="§"/>
            </a:pPr>
            <a:r>
              <a:rPr lang="fr-FR" dirty="0"/>
              <a:t>Navigation</a:t>
            </a:r>
          </a:p>
          <a:p>
            <a:pPr marL="342900" lvl="0" indent="-342900">
              <a:buFont typeface="Wingdings" panose="05000000000000000000" pitchFamily="2" charset="2"/>
              <a:buChar char="§"/>
            </a:pPr>
            <a:endParaRPr lang="fr-BE" dirty="0"/>
          </a:p>
        </p:txBody>
      </p:sp>
      <p:sp>
        <p:nvSpPr>
          <p:cNvPr id="10" name="Text Placeholder 9"/>
          <p:cNvSpPr>
            <a:spLocks noGrp="1"/>
          </p:cNvSpPr>
          <p:nvPr>
            <p:ph type="body" sz="quarter" idx="11"/>
          </p:nvPr>
        </p:nvSpPr>
        <p:spPr/>
        <p:txBody>
          <a:bodyPr/>
          <a:lstStyle/>
          <a:p>
            <a:endParaRPr lang="en-US" dirty="0">
              <a:solidFill>
                <a:schemeClr val="tx1">
                  <a:lumMod val="75000"/>
                  <a:lumOff val="25000"/>
                </a:schemeClr>
              </a:solidFill>
            </a:endParaRPr>
          </a:p>
        </p:txBody>
      </p:sp>
    </p:spTree>
    <p:extLst>
      <p:ext uri="{BB962C8B-B14F-4D97-AF65-F5344CB8AC3E}">
        <p14:creationId xmlns:p14="http://schemas.microsoft.com/office/powerpoint/2010/main" val="39540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511164" y="3280129"/>
            <a:ext cx="4515828" cy="1708160"/>
          </a:xfrm>
        </p:spPr>
        <p:txBody>
          <a:bodyPr/>
          <a:lstStyle/>
          <a:p>
            <a:r>
              <a:rPr lang="fr-FR" dirty="0" smtClean="0"/>
              <a:t>The JSF </a:t>
            </a:r>
            <a:r>
              <a:rPr lang="fr-FR" dirty="0" err="1" smtClean="0"/>
              <a:t>Request</a:t>
            </a:r>
            <a:r>
              <a:rPr lang="fr-FR" dirty="0" smtClean="0"/>
              <a:t> </a:t>
            </a:r>
            <a:r>
              <a:rPr lang="fr-FR" dirty="0" err="1" smtClean="0"/>
              <a:t>Processing</a:t>
            </a:r>
            <a:r>
              <a:rPr lang="fr-FR" dirty="0" smtClean="0"/>
              <a:t> </a:t>
            </a:r>
            <a:r>
              <a:rPr lang="fr-FR" dirty="0" err="1" smtClean="0"/>
              <a:t>LifeCycle</a:t>
            </a:r>
            <a:endParaRPr lang="fr-FR" dirty="0"/>
          </a:p>
        </p:txBody>
      </p:sp>
      <p:pic>
        <p:nvPicPr>
          <p:cNvPr id="3" name="Picture 2" descr="D:\Profiles\lFauchart\Desktop\jsfIntro-lifecycle.gif"/>
          <p:cNvPicPr>
            <a:picLocks noChangeAspect="1" noChangeArrowheads="1"/>
          </p:cNvPicPr>
          <p:nvPr/>
        </p:nvPicPr>
        <p:blipFill>
          <a:blip r:embed="rId2" cstate="print"/>
          <a:srcRect/>
          <a:stretch>
            <a:fillRect/>
          </a:stretch>
        </p:blipFill>
        <p:spPr bwMode="auto">
          <a:xfrm>
            <a:off x="3563888" y="3933056"/>
            <a:ext cx="2193787" cy="1336671"/>
          </a:xfrm>
          <a:prstGeom prst="rect">
            <a:avLst/>
          </a:prstGeom>
          <a:noFill/>
          <a:ln w="19050">
            <a:solidFill>
              <a:schemeClr val="tx1"/>
            </a:solidFill>
          </a:ln>
          <a:effectLst>
            <a:outerShdw blurRad="76200" dir="13500000" sy="23000" kx="1200000" algn="br" rotWithShape="0">
              <a:prstClr val="black">
                <a:alpha val="20000"/>
              </a:prstClr>
            </a:outerShdw>
          </a:effectLst>
          <a:scene3d>
            <a:camera prst="perspectiveContrastingRightFacing"/>
            <a:lightRig rig="threePt" dir="t"/>
          </a:scene3d>
        </p:spPr>
      </p:pic>
    </p:spTree>
    <p:extLst>
      <p:ext uri="{BB962C8B-B14F-4D97-AF65-F5344CB8AC3E}">
        <p14:creationId xmlns:p14="http://schemas.microsoft.com/office/powerpoint/2010/main" val="38080786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a:spLocks noGrp="1"/>
          </p:cNvSpPr>
          <p:nvPr>
            <p:ph type="title"/>
          </p:nvPr>
        </p:nvSpPr>
        <p:spPr>
          <a:xfrm>
            <a:off x="1589622" y="476672"/>
            <a:ext cx="6840000" cy="631263"/>
          </a:xfrm>
        </p:spPr>
        <p:txBody>
          <a:bodyPr/>
          <a:lstStyle/>
          <a:p>
            <a:r>
              <a:rPr lang="fr-FR" dirty="0" smtClean="0"/>
              <a:t>JEE Operating </a:t>
            </a:r>
            <a:r>
              <a:rPr lang="fr-FR" dirty="0" err="1" smtClean="0"/>
              <a:t>Principle</a:t>
            </a:r>
            <a:endParaRPr lang="fr-BE" dirty="0"/>
          </a:p>
        </p:txBody>
      </p:sp>
      <p:sp>
        <p:nvSpPr>
          <p:cNvPr id="65" name="Text Placeholder 2"/>
          <p:cNvSpPr>
            <a:spLocks noGrp="1"/>
          </p:cNvSpPr>
          <p:nvPr>
            <p:ph type="body" sz="quarter" idx="11"/>
          </p:nvPr>
        </p:nvSpPr>
        <p:spPr>
          <a:xfrm>
            <a:off x="1545290" y="1501167"/>
            <a:ext cx="6869152" cy="443198"/>
          </a:xfrm>
        </p:spPr>
        <p:txBody>
          <a:bodyPr/>
          <a:lstStyle/>
          <a:p>
            <a:endParaRPr lang="fr-BE" dirty="0"/>
          </a:p>
        </p:txBody>
      </p:sp>
      <p:sp>
        <p:nvSpPr>
          <p:cNvPr id="66" name="Text Placeholder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Reminder</a:t>
            </a:r>
            <a:endParaRPr lang="fr-BE" kern="0" dirty="0"/>
          </a:p>
        </p:txBody>
      </p:sp>
      <p:grpSp>
        <p:nvGrpSpPr>
          <p:cNvPr id="68" name="Groupe 62"/>
          <p:cNvGrpSpPr/>
          <p:nvPr/>
        </p:nvGrpSpPr>
        <p:grpSpPr>
          <a:xfrm>
            <a:off x="1763712" y="1773238"/>
            <a:ext cx="6624711" cy="4320058"/>
            <a:chOff x="1763713" y="1773238"/>
            <a:chExt cx="6292850" cy="4032250"/>
          </a:xfrm>
        </p:grpSpPr>
        <p:sp>
          <p:nvSpPr>
            <p:cNvPr id="69" name="Rectangle 68"/>
            <p:cNvSpPr/>
            <p:nvPr/>
          </p:nvSpPr>
          <p:spPr bwMode="auto">
            <a:xfrm>
              <a:off x="4452938" y="2484438"/>
              <a:ext cx="3603625" cy="332105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a:p>
          </p:txBody>
        </p:sp>
        <p:sp>
          <p:nvSpPr>
            <p:cNvPr id="70" name="Rectangle 69"/>
            <p:cNvSpPr/>
            <p:nvPr/>
          </p:nvSpPr>
          <p:spPr bwMode="auto">
            <a:xfrm>
              <a:off x="4452181" y="2129096"/>
              <a:ext cx="2138354" cy="296531"/>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fr-FR" sz="1400" dirty="0"/>
                <a:t>Application Server</a:t>
              </a:r>
            </a:p>
          </p:txBody>
        </p:sp>
        <p:pic>
          <p:nvPicPr>
            <p:cNvPr id="71" name="Picture 2" descr="V:\public\Banque_Image\Red\application-server.png"/>
            <p:cNvPicPr>
              <a:picLocks noChangeAspect="1" noChangeArrowheads="1"/>
            </p:cNvPicPr>
            <p:nvPr/>
          </p:nvPicPr>
          <p:blipFill>
            <a:blip r:embed="rId2" cstate="print"/>
            <a:srcRect/>
            <a:stretch>
              <a:fillRect/>
            </a:stretch>
          </p:blipFill>
          <p:spPr bwMode="auto">
            <a:xfrm>
              <a:off x="5979599" y="1773238"/>
              <a:ext cx="611505" cy="593593"/>
            </a:xfrm>
            <a:prstGeom prst="rect">
              <a:avLst/>
            </a:prstGeom>
            <a:noFill/>
            <a:ln w="9525">
              <a:noFill/>
              <a:miter lim="800000"/>
              <a:headEnd/>
              <a:tailEnd/>
            </a:ln>
          </p:spPr>
        </p:pic>
        <p:sp>
          <p:nvSpPr>
            <p:cNvPr id="72" name="Rectangle 71"/>
            <p:cNvSpPr/>
            <p:nvPr/>
          </p:nvSpPr>
          <p:spPr bwMode="auto">
            <a:xfrm>
              <a:off x="1763965" y="2129096"/>
              <a:ext cx="733150" cy="296531"/>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fr-FR" sz="1400" dirty="0"/>
                <a:t>Clients</a:t>
              </a:r>
            </a:p>
          </p:txBody>
        </p:sp>
        <p:sp>
          <p:nvSpPr>
            <p:cNvPr id="73" name="Rectangle 72"/>
            <p:cNvSpPr/>
            <p:nvPr/>
          </p:nvSpPr>
          <p:spPr bwMode="auto">
            <a:xfrm>
              <a:off x="1763713" y="2484438"/>
              <a:ext cx="1284287" cy="3203575"/>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endParaRPr lang="fr-FR" i="1" dirty="0">
                <a:latin typeface="Calibri" pitchFamily="34" charset="0"/>
              </a:endParaRPr>
            </a:p>
          </p:txBody>
        </p:sp>
        <p:grpSp>
          <p:nvGrpSpPr>
            <p:cNvPr id="74" name="Groupe 23"/>
            <p:cNvGrpSpPr>
              <a:grpSpLocks/>
            </p:cNvGrpSpPr>
            <p:nvPr/>
          </p:nvGrpSpPr>
          <p:grpSpPr bwMode="auto">
            <a:xfrm>
              <a:off x="2680972" y="1892218"/>
              <a:ext cx="610158" cy="533449"/>
              <a:chOff x="1331640" y="1340768"/>
              <a:chExt cx="1080120" cy="841276"/>
            </a:xfrm>
          </p:grpSpPr>
          <p:pic>
            <p:nvPicPr>
              <p:cNvPr id="118" name="Picture 4" descr="V:\public\Banque_Image\Red\client.png"/>
              <p:cNvPicPr>
                <a:picLocks noChangeAspect="1" noChangeArrowheads="1"/>
              </p:cNvPicPr>
              <p:nvPr/>
            </p:nvPicPr>
            <p:blipFill>
              <a:blip r:embed="rId3" cstate="print"/>
              <a:srcRect/>
              <a:stretch>
                <a:fillRect/>
              </a:stretch>
            </p:blipFill>
            <p:spPr bwMode="auto">
              <a:xfrm>
                <a:off x="1331640" y="1340768"/>
                <a:ext cx="841276" cy="841276"/>
              </a:xfrm>
              <a:prstGeom prst="rect">
                <a:avLst/>
              </a:prstGeom>
              <a:noFill/>
              <a:ln w="9525">
                <a:noFill/>
                <a:miter lim="800000"/>
                <a:headEnd/>
                <a:tailEnd/>
              </a:ln>
            </p:spPr>
          </p:pic>
          <p:pic>
            <p:nvPicPr>
              <p:cNvPr id="119" name="Picture 3" descr="V:\public\Banque_Image\Red\users1.png"/>
              <p:cNvPicPr>
                <a:picLocks noChangeAspect="1" noChangeArrowheads="1"/>
              </p:cNvPicPr>
              <p:nvPr/>
            </p:nvPicPr>
            <p:blipFill>
              <a:blip r:embed="rId4" cstate="print"/>
              <a:srcRect/>
              <a:stretch>
                <a:fillRect/>
              </a:stretch>
            </p:blipFill>
            <p:spPr bwMode="auto">
              <a:xfrm>
                <a:off x="1835696" y="1605980"/>
                <a:ext cx="576064" cy="576064"/>
              </a:xfrm>
              <a:prstGeom prst="rect">
                <a:avLst/>
              </a:prstGeom>
              <a:noFill/>
              <a:ln w="9525">
                <a:noFill/>
                <a:miter lim="800000"/>
                <a:headEnd/>
                <a:tailEnd/>
              </a:ln>
            </p:spPr>
          </p:pic>
        </p:grpSp>
        <p:sp>
          <p:nvSpPr>
            <p:cNvPr id="75" name="ZoneTexte 31"/>
            <p:cNvSpPr txBox="1">
              <a:spLocks noChangeArrowheads="1"/>
            </p:cNvSpPr>
            <p:nvPr/>
          </p:nvSpPr>
          <p:spPr bwMode="black">
            <a:xfrm>
              <a:off x="3230518" y="2722463"/>
              <a:ext cx="1099094" cy="152092"/>
            </a:xfrm>
            <a:prstGeom prst="rect">
              <a:avLst/>
            </a:prstGeom>
            <a:noFill/>
            <a:ln w="9525">
              <a:noFill/>
              <a:miter lim="800000"/>
              <a:headEnd/>
              <a:tailEnd/>
            </a:ln>
          </p:spPr>
          <p:txBody>
            <a:bodyPr lIns="85730" tIns="0" rIns="0" bIns="0">
              <a:spAutoFit/>
            </a:bodyPr>
            <a:lstStyle/>
            <a:p>
              <a:pPr>
                <a:buClr>
                  <a:schemeClr val="tx2"/>
                </a:buClr>
                <a:buFont typeface="Arial" pitchFamily="34" charset="0"/>
                <a:buNone/>
              </a:pPr>
              <a:r>
                <a:rPr lang="fr-FR" sz="1200">
                  <a:solidFill>
                    <a:schemeClr val="tx2"/>
                  </a:solidFill>
                  <a:latin typeface="Segoe UI" pitchFamily="34" charset="0"/>
                </a:rPr>
                <a:t>HTTP request </a:t>
              </a:r>
            </a:p>
          </p:txBody>
        </p:sp>
        <p:sp>
          <p:nvSpPr>
            <p:cNvPr id="76" name="ZoneTexte 35"/>
            <p:cNvSpPr txBox="1">
              <a:spLocks noChangeArrowheads="1"/>
            </p:cNvSpPr>
            <p:nvPr/>
          </p:nvSpPr>
          <p:spPr bwMode="black">
            <a:xfrm>
              <a:off x="3168560" y="3314750"/>
              <a:ext cx="1161052" cy="152092"/>
            </a:xfrm>
            <a:prstGeom prst="rect">
              <a:avLst/>
            </a:prstGeom>
            <a:noFill/>
            <a:ln w="9525">
              <a:noFill/>
              <a:miter lim="800000"/>
              <a:headEnd/>
              <a:tailEnd/>
            </a:ln>
          </p:spPr>
          <p:txBody>
            <a:bodyPr lIns="85730" tIns="0" rIns="0" bIns="0">
              <a:spAutoFit/>
            </a:bodyPr>
            <a:lstStyle/>
            <a:p>
              <a:pPr>
                <a:buClr>
                  <a:schemeClr val="tx2"/>
                </a:buClr>
                <a:buFont typeface="Arial" pitchFamily="34" charset="0"/>
                <a:buNone/>
              </a:pPr>
              <a:r>
                <a:rPr lang="fr-FR" sz="1200">
                  <a:solidFill>
                    <a:schemeClr val="tx2"/>
                  </a:solidFill>
                  <a:latin typeface="Segoe UI" pitchFamily="34" charset="0"/>
                </a:rPr>
                <a:t>HTTP response</a:t>
              </a:r>
            </a:p>
          </p:txBody>
        </p:sp>
        <p:sp>
          <p:nvSpPr>
            <p:cNvPr id="77" name="Rectangle 76"/>
            <p:cNvSpPr/>
            <p:nvPr/>
          </p:nvSpPr>
          <p:spPr bwMode="auto">
            <a:xfrm>
              <a:off x="4635500" y="2781300"/>
              <a:ext cx="3298825" cy="2906713"/>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a:p>
          </p:txBody>
        </p:sp>
        <p:sp>
          <p:nvSpPr>
            <p:cNvPr id="78" name="Rectangle 77"/>
            <p:cNvSpPr/>
            <p:nvPr/>
          </p:nvSpPr>
          <p:spPr bwMode="auto">
            <a:xfrm>
              <a:off x="4635500" y="2544763"/>
              <a:ext cx="1098550" cy="177800"/>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200" dirty="0"/>
                <a:t>Containers</a:t>
              </a:r>
            </a:p>
          </p:txBody>
        </p:sp>
        <p:pic>
          <p:nvPicPr>
            <p:cNvPr id="79" name="Picture 6" descr="V:\public\Banque_Image\Red\engine.png"/>
            <p:cNvPicPr>
              <a:picLocks noChangeAspect="1" noChangeArrowheads="1"/>
            </p:cNvPicPr>
            <p:nvPr/>
          </p:nvPicPr>
          <p:blipFill>
            <a:blip r:embed="rId5" cstate="print"/>
            <a:srcRect/>
            <a:stretch>
              <a:fillRect/>
            </a:stretch>
          </p:blipFill>
          <p:spPr bwMode="auto">
            <a:xfrm>
              <a:off x="5613234" y="2484504"/>
              <a:ext cx="245141" cy="237960"/>
            </a:xfrm>
            <a:prstGeom prst="rect">
              <a:avLst/>
            </a:prstGeom>
            <a:noFill/>
            <a:ln w="9525">
              <a:noFill/>
              <a:miter lim="800000"/>
              <a:headEnd/>
              <a:tailEnd/>
            </a:ln>
          </p:spPr>
        </p:pic>
        <p:sp>
          <p:nvSpPr>
            <p:cNvPr id="80" name="Rectangle 79"/>
            <p:cNvSpPr/>
            <p:nvPr/>
          </p:nvSpPr>
          <p:spPr bwMode="auto">
            <a:xfrm>
              <a:off x="4757738" y="2840038"/>
              <a:ext cx="1527175" cy="2195512"/>
            </a:xfrm>
            <a:prstGeom prst="rect">
              <a:avLst/>
            </a:prstGeom>
            <a:solidFill>
              <a:schemeClr val="tx2">
                <a:lumMod val="10000"/>
                <a:lumOff val="90000"/>
              </a:schemeClr>
            </a:solidFill>
            <a:ln>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dirty="0"/>
            </a:p>
          </p:txBody>
        </p:sp>
        <p:sp>
          <p:nvSpPr>
            <p:cNvPr id="81" name="Flèche droite 25"/>
            <p:cNvSpPr/>
            <p:nvPr/>
          </p:nvSpPr>
          <p:spPr bwMode="auto">
            <a:xfrm rot="5400000">
              <a:off x="5586413" y="3441700"/>
              <a:ext cx="338138" cy="39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2" name="Bouée 26"/>
            <p:cNvSpPr/>
            <p:nvPr/>
          </p:nvSpPr>
          <p:spPr bwMode="auto">
            <a:xfrm>
              <a:off x="4879975" y="3743325"/>
              <a:ext cx="244475" cy="22701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schemeClr val="tx1"/>
                </a:solidFill>
              </a:endParaRPr>
            </a:p>
          </p:txBody>
        </p:sp>
        <p:sp>
          <p:nvSpPr>
            <p:cNvPr id="83" name="ZoneTexte 27"/>
            <p:cNvSpPr txBox="1"/>
            <p:nvPr/>
          </p:nvSpPr>
          <p:spPr bwMode="black">
            <a:xfrm rot="16200000">
              <a:off x="4719804" y="3821147"/>
              <a:ext cx="1074880" cy="130568"/>
            </a:xfrm>
            <a:prstGeom prst="rect">
              <a:avLst/>
            </a:prstGeom>
            <a:noFill/>
            <a:scene3d>
              <a:camera prst="orthographicFront"/>
              <a:lightRig rig="threePt" dir="t"/>
            </a:scene3d>
            <a:sp3d>
              <a:bevelT w="165100" prst="coolSlant"/>
            </a:sp3d>
          </p:spPr>
          <p:txBody>
            <a:bodyPr lIns="85730" tIns="0" rIns="0" bIns="0">
              <a:spAutoFit/>
            </a:bodyPr>
            <a:lstStyle/>
            <a:p>
              <a:pPr fontAlgn="auto">
                <a:spcBef>
                  <a:spcPts val="0"/>
                </a:spcBef>
                <a:spcAft>
                  <a:spcPts val="0"/>
                </a:spcAft>
                <a:buClr>
                  <a:schemeClr val="tx2"/>
                </a:buClr>
                <a:defRPr/>
              </a:pPr>
              <a:r>
                <a:rPr lang="fr-FR" sz="1000" dirty="0" err="1">
                  <a:latin typeface="+mn-lt"/>
                  <a:cs typeface="+mn-cs"/>
                </a:rPr>
                <a:t>HTTPServletRequest</a:t>
              </a:r>
              <a:endParaRPr lang="fr-FR" sz="1000" dirty="0">
                <a:solidFill>
                  <a:schemeClr val="tx2"/>
                </a:solidFill>
                <a:latin typeface="+mn-lt"/>
                <a:cs typeface="+mn-cs"/>
              </a:endParaRPr>
            </a:p>
          </p:txBody>
        </p:sp>
        <p:sp>
          <p:nvSpPr>
            <p:cNvPr id="84" name="Bouée 28"/>
            <p:cNvSpPr/>
            <p:nvPr/>
          </p:nvSpPr>
          <p:spPr bwMode="auto">
            <a:xfrm>
              <a:off x="5613400" y="3743325"/>
              <a:ext cx="244475" cy="22701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schemeClr val="tx1"/>
                </a:solidFill>
              </a:endParaRPr>
            </a:p>
          </p:txBody>
        </p:sp>
        <p:sp>
          <p:nvSpPr>
            <p:cNvPr id="85" name="ZoneTexte 56"/>
            <p:cNvSpPr txBox="1">
              <a:spLocks noChangeArrowheads="1"/>
            </p:cNvSpPr>
            <p:nvPr/>
          </p:nvSpPr>
          <p:spPr bwMode="black">
            <a:xfrm rot="16200000">
              <a:off x="5282586" y="3871019"/>
              <a:ext cx="1303171" cy="146179"/>
            </a:xfrm>
            <a:prstGeom prst="rect">
              <a:avLst/>
            </a:prstGeom>
            <a:noFill/>
            <a:ln w="9525">
              <a:noFill/>
              <a:miter lim="800000"/>
              <a:headEnd/>
              <a:tailEnd/>
            </a:ln>
          </p:spPr>
          <p:txBody>
            <a:bodyPr wrap="square" lIns="85730" tIns="0" rIns="0" bIns="0">
              <a:spAutoFit/>
            </a:bodyPr>
            <a:lstStyle/>
            <a:p>
              <a:pPr>
                <a:buClr>
                  <a:schemeClr val="tx2"/>
                </a:buClr>
              </a:pPr>
              <a:r>
                <a:rPr lang="fr-FR" sz="1000" dirty="0" err="1">
                  <a:latin typeface="Segoe UI" pitchFamily="34" charset="0"/>
                </a:rPr>
                <a:t>HTTPServletResponse</a:t>
              </a:r>
              <a:endParaRPr lang="fr-FR" sz="1000" dirty="0">
                <a:solidFill>
                  <a:schemeClr val="tx2"/>
                </a:solidFill>
                <a:latin typeface="Segoe UI" pitchFamily="34" charset="0"/>
              </a:endParaRPr>
            </a:p>
          </p:txBody>
        </p:sp>
        <p:sp>
          <p:nvSpPr>
            <p:cNvPr id="86" name="Flèche droite 30"/>
            <p:cNvSpPr/>
            <p:nvPr/>
          </p:nvSpPr>
          <p:spPr bwMode="auto">
            <a:xfrm rot="5400000">
              <a:off x="4852988" y="3443287"/>
              <a:ext cx="338138" cy="36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7" name="Rectangle à coins arrondis 31"/>
            <p:cNvSpPr/>
            <p:nvPr/>
          </p:nvSpPr>
          <p:spPr bwMode="auto">
            <a:xfrm>
              <a:off x="4818896" y="2897774"/>
              <a:ext cx="1405064" cy="28201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100" dirty="0"/>
                <a:t>Web /</a:t>
              </a:r>
              <a:r>
                <a:rPr lang="fr-FR" sz="1100" dirty="0" err="1"/>
                <a:t>Servlet</a:t>
              </a:r>
              <a:r>
                <a:rPr lang="fr-FR" sz="1100" dirty="0"/>
                <a:t> Container</a:t>
              </a:r>
            </a:p>
          </p:txBody>
        </p:sp>
        <p:sp>
          <p:nvSpPr>
            <p:cNvPr id="88" name="Flèche droite 32"/>
            <p:cNvSpPr/>
            <p:nvPr/>
          </p:nvSpPr>
          <p:spPr bwMode="auto">
            <a:xfrm rot="5400000">
              <a:off x="4852194" y="4233069"/>
              <a:ext cx="339725" cy="36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9" name="Flèche droite 33"/>
            <p:cNvSpPr/>
            <p:nvPr/>
          </p:nvSpPr>
          <p:spPr bwMode="auto">
            <a:xfrm rot="5400000">
              <a:off x="5585619" y="4231482"/>
              <a:ext cx="339725" cy="39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0" name="Rectangle 89"/>
            <p:cNvSpPr/>
            <p:nvPr/>
          </p:nvSpPr>
          <p:spPr bwMode="auto">
            <a:xfrm>
              <a:off x="6345238" y="2840038"/>
              <a:ext cx="1528762" cy="2135187"/>
            </a:xfrm>
            <a:prstGeom prst="rect">
              <a:avLst/>
            </a:prstGeom>
            <a:solidFill>
              <a:schemeClr val="tx2">
                <a:lumMod val="10000"/>
                <a:lumOff val="90000"/>
              </a:schemeClr>
            </a:solidFill>
            <a:ln>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dirty="0"/>
            </a:p>
          </p:txBody>
        </p:sp>
        <p:sp>
          <p:nvSpPr>
            <p:cNvPr id="91" name="Rectangle à coins arrondis 35"/>
            <p:cNvSpPr/>
            <p:nvPr/>
          </p:nvSpPr>
          <p:spPr bwMode="auto">
            <a:xfrm>
              <a:off x="6407247" y="2900076"/>
              <a:ext cx="1405204" cy="2965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100" dirty="0"/>
                <a:t>EJB Container</a:t>
              </a:r>
            </a:p>
          </p:txBody>
        </p:sp>
        <p:sp>
          <p:nvSpPr>
            <p:cNvPr id="92" name="Rectangle 91"/>
            <p:cNvSpPr/>
            <p:nvPr/>
          </p:nvSpPr>
          <p:spPr bwMode="auto">
            <a:xfrm>
              <a:off x="1885950" y="2638425"/>
              <a:ext cx="1100138"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3" name="ZoneTexte 80"/>
            <p:cNvSpPr txBox="1">
              <a:spLocks noChangeArrowheads="1"/>
            </p:cNvSpPr>
            <p:nvPr/>
          </p:nvSpPr>
          <p:spPr bwMode="black">
            <a:xfrm>
              <a:off x="1886284" y="2959117"/>
              <a:ext cx="876496" cy="709762"/>
            </a:xfrm>
            <a:prstGeom prst="rect">
              <a:avLst/>
            </a:prstGeom>
            <a:noFill/>
            <a:ln w="9525">
              <a:noFill/>
              <a:miter lim="800000"/>
              <a:headEnd/>
              <a:tailEnd/>
            </a:ln>
          </p:spPr>
          <p:txBody>
            <a:bodyPr wrap="none" lIns="85730" tIns="0" rIns="0" bIns="0">
              <a:spAutoFit/>
            </a:bodyPr>
            <a:lstStyle/>
            <a:p>
              <a:r>
                <a:rPr lang="fr-FR" sz="1600" i="1" dirty="0">
                  <a:solidFill>
                    <a:schemeClr val="bg1"/>
                  </a:solidFill>
                  <a:latin typeface="Segoe UI" pitchFamily="34" charset="0"/>
                </a:rPr>
                <a:t>- </a:t>
              </a:r>
              <a:r>
                <a:rPr lang="fr-FR" sz="1600" i="1" dirty="0">
                  <a:solidFill>
                    <a:schemeClr val="bg1"/>
                  </a:solidFill>
                  <a:latin typeface="Calibri" pitchFamily="34" charset="0"/>
                </a:rPr>
                <a:t>CSS</a:t>
              </a:r>
            </a:p>
            <a:p>
              <a:r>
                <a:rPr lang="fr-FR" sz="1600" i="1" dirty="0">
                  <a:solidFill>
                    <a:schemeClr val="bg1"/>
                  </a:solidFill>
                  <a:latin typeface="Calibri" pitchFamily="34" charset="0"/>
                </a:rPr>
                <a:t>- JavaScript</a:t>
              </a:r>
            </a:p>
            <a:p>
              <a:r>
                <a:rPr lang="fr-FR" sz="1600" i="1" dirty="0">
                  <a:solidFill>
                    <a:schemeClr val="bg1"/>
                  </a:solidFill>
                  <a:latin typeface="Calibri" pitchFamily="34" charset="0"/>
                </a:rPr>
                <a:t>- HTML 5</a:t>
              </a:r>
            </a:p>
            <a:p>
              <a:pPr>
                <a:buClr>
                  <a:schemeClr val="tx2"/>
                </a:buClr>
                <a:buFont typeface="Arial" pitchFamily="34" charset="0"/>
                <a:buNone/>
              </a:pPr>
              <a:endParaRPr lang="fr-FR" sz="800" dirty="0">
                <a:solidFill>
                  <a:schemeClr val="tx2"/>
                </a:solidFill>
                <a:latin typeface="Segoe UI" pitchFamily="34" charset="0"/>
              </a:endParaRPr>
            </a:p>
          </p:txBody>
        </p:sp>
        <p:sp>
          <p:nvSpPr>
            <p:cNvPr id="94" name="Rectangle 93"/>
            <p:cNvSpPr/>
            <p:nvPr/>
          </p:nvSpPr>
          <p:spPr bwMode="auto">
            <a:xfrm>
              <a:off x="1885950" y="5094288"/>
              <a:ext cx="1100138" cy="474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dirty="0" err="1"/>
                <a:t>Others</a:t>
              </a:r>
              <a:endParaRPr lang="fr-FR" sz="1600" dirty="0"/>
            </a:p>
          </p:txBody>
        </p:sp>
        <p:sp>
          <p:nvSpPr>
            <p:cNvPr id="95" name="Flèche droite 39"/>
            <p:cNvSpPr/>
            <p:nvPr/>
          </p:nvSpPr>
          <p:spPr bwMode="auto">
            <a:xfrm rot="10800000">
              <a:off x="3108325" y="3492500"/>
              <a:ext cx="1587500" cy="60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6" name="Rectangle 95"/>
            <p:cNvSpPr/>
            <p:nvPr/>
          </p:nvSpPr>
          <p:spPr bwMode="auto">
            <a:xfrm>
              <a:off x="1885950" y="3849688"/>
              <a:ext cx="1100138"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dirty="0"/>
                <a:t>Application Java</a:t>
              </a:r>
            </a:p>
          </p:txBody>
        </p:sp>
        <p:sp>
          <p:nvSpPr>
            <p:cNvPr id="97" name="Flèche droite 41"/>
            <p:cNvSpPr/>
            <p:nvPr/>
          </p:nvSpPr>
          <p:spPr bwMode="auto">
            <a:xfrm>
              <a:off x="3108325" y="4560888"/>
              <a:ext cx="1247775" cy="936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8" name="Flèche droite 42"/>
            <p:cNvSpPr/>
            <p:nvPr/>
          </p:nvSpPr>
          <p:spPr bwMode="auto">
            <a:xfrm>
              <a:off x="3108325" y="5449888"/>
              <a:ext cx="1466850" cy="60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9" name="ZoneTexte 96"/>
            <p:cNvSpPr txBox="1">
              <a:spLocks noChangeArrowheads="1"/>
            </p:cNvSpPr>
            <p:nvPr/>
          </p:nvSpPr>
          <p:spPr bwMode="black">
            <a:xfrm>
              <a:off x="3203848" y="5332182"/>
              <a:ext cx="942583" cy="123111"/>
            </a:xfrm>
            <a:prstGeom prst="rect">
              <a:avLst/>
            </a:prstGeom>
            <a:noFill/>
            <a:ln w="9525">
              <a:noFill/>
              <a:miter lim="800000"/>
              <a:headEnd/>
              <a:tailEnd/>
            </a:ln>
          </p:spPr>
          <p:txBody>
            <a:bodyPr lIns="85730" tIns="0" rIns="0" bIns="0">
              <a:spAutoFit/>
            </a:bodyPr>
            <a:lstStyle/>
            <a:p>
              <a:pPr>
                <a:buClr>
                  <a:schemeClr val="tx2"/>
                </a:buClr>
                <a:buFont typeface="Arial" pitchFamily="34" charset="0"/>
                <a:buNone/>
              </a:pPr>
              <a:r>
                <a:rPr lang="fr-FR" sz="800">
                  <a:solidFill>
                    <a:schemeClr val="tx2"/>
                  </a:solidFill>
                  <a:latin typeface="Segoe UI" pitchFamily="34" charset="0"/>
                </a:rPr>
                <a:t>HTTP (REST, SOAP)</a:t>
              </a:r>
            </a:p>
          </p:txBody>
        </p:sp>
        <p:sp>
          <p:nvSpPr>
            <p:cNvPr id="100" name="ZoneTexte 98"/>
            <p:cNvSpPr txBox="1">
              <a:spLocks noChangeArrowheads="1"/>
            </p:cNvSpPr>
            <p:nvPr/>
          </p:nvSpPr>
          <p:spPr bwMode="black">
            <a:xfrm>
              <a:off x="3203848" y="4322812"/>
              <a:ext cx="1152128" cy="246221"/>
            </a:xfrm>
            <a:prstGeom prst="rect">
              <a:avLst/>
            </a:prstGeom>
            <a:noFill/>
            <a:ln w="9525">
              <a:noFill/>
              <a:miter lim="800000"/>
              <a:headEnd/>
              <a:tailEnd/>
            </a:ln>
          </p:spPr>
          <p:txBody>
            <a:bodyPr lIns="85730" tIns="0" rIns="0" bIns="0">
              <a:spAutoFit/>
            </a:bodyPr>
            <a:lstStyle/>
            <a:p>
              <a:pPr>
                <a:buClr>
                  <a:schemeClr val="tx2"/>
                </a:buClr>
                <a:buFont typeface="Arial" pitchFamily="34" charset="0"/>
                <a:buNone/>
              </a:pPr>
              <a:r>
                <a:rPr lang="fr-FR" sz="800">
                  <a:solidFill>
                    <a:schemeClr val="tx2"/>
                  </a:solidFill>
                  <a:latin typeface="Segoe UI" pitchFamily="34" charset="0"/>
                </a:rPr>
                <a:t>EJB</a:t>
              </a:r>
              <a:br>
                <a:rPr lang="fr-FR" sz="800">
                  <a:solidFill>
                    <a:schemeClr val="tx2"/>
                  </a:solidFill>
                  <a:latin typeface="Segoe UI" pitchFamily="34" charset="0"/>
                </a:rPr>
              </a:br>
              <a:r>
                <a:rPr lang="fr-FR" sz="800">
                  <a:solidFill>
                    <a:schemeClr val="tx2"/>
                  </a:solidFill>
                  <a:latin typeface="Segoe UI" pitchFamily="34" charset="0"/>
                </a:rPr>
                <a:t>(RMI, CORBA)</a:t>
              </a:r>
            </a:p>
          </p:txBody>
        </p:sp>
        <p:pic>
          <p:nvPicPr>
            <p:cNvPr id="101" name="Picture 7" descr="V:\public\Banque_Image\Red\engine.png"/>
            <p:cNvPicPr>
              <a:picLocks noChangeAspect="1" noChangeArrowheads="1"/>
            </p:cNvPicPr>
            <p:nvPr/>
          </p:nvPicPr>
          <p:blipFill>
            <a:blip r:embed="rId6" cstate="print"/>
            <a:srcRect/>
            <a:stretch>
              <a:fillRect/>
            </a:stretch>
          </p:blipFill>
          <p:spPr bwMode="auto">
            <a:xfrm>
              <a:off x="6712328" y="3433730"/>
              <a:ext cx="599384" cy="581826"/>
            </a:xfrm>
            <a:prstGeom prst="rect">
              <a:avLst/>
            </a:prstGeom>
            <a:noFill/>
            <a:ln w="9525">
              <a:noFill/>
              <a:miter lim="800000"/>
              <a:headEnd/>
              <a:tailEnd/>
            </a:ln>
          </p:spPr>
        </p:pic>
        <p:pic>
          <p:nvPicPr>
            <p:cNvPr id="102" name="Picture 7" descr="V:\public\Banque_Image\Red\engine.png"/>
            <p:cNvPicPr>
              <a:picLocks noChangeAspect="1" noChangeArrowheads="1"/>
            </p:cNvPicPr>
            <p:nvPr/>
          </p:nvPicPr>
          <p:blipFill>
            <a:blip r:embed="rId6" cstate="print"/>
            <a:srcRect/>
            <a:stretch>
              <a:fillRect/>
            </a:stretch>
          </p:blipFill>
          <p:spPr bwMode="auto">
            <a:xfrm>
              <a:off x="7140649" y="3967179"/>
              <a:ext cx="598037" cy="581826"/>
            </a:xfrm>
            <a:prstGeom prst="rect">
              <a:avLst/>
            </a:prstGeom>
            <a:noFill/>
            <a:ln w="9525">
              <a:noFill/>
              <a:miter lim="800000"/>
              <a:headEnd/>
              <a:tailEnd/>
            </a:ln>
          </p:spPr>
        </p:pic>
        <p:sp>
          <p:nvSpPr>
            <p:cNvPr id="103" name="Rectangle 102"/>
            <p:cNvSpPr/>
            <p:nvPr/>
          </p:nvSpPr>
          <p:spPr bwMode="auto">
            <a:xfrm>
              <a:off x="4757738" y="4975225"/>
              <a:ext cx="3116262" cy="652463"/>
            </a:xfrm>
            <a:prstGeom prst="rect">
              <a:avLst/>
            </a:prstGeom>
            <a:solidFill>
              <a:schemeClr val="tx2">
                <a:lumMod val="10000"/>
                <a:lumOff val="90000"/>
              </a:schemeClr>
            </a:solidFill>
            <a:ln>
              <a:solidFill>
                <a:schemeClr val="bg2">
                  <a:lumMod val="9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fr-FR" dirty="0"/>
            </a:p>
          </p:txBody>
        </p:sp>
        <p:sp>
          <p:nvSpPr>
            <p:cNvPr id="104" name="Flèche droite 48"/>
            <p:cNvSpPr/>
            <p:nvPr/>
          </p:nvSpPr>
          <p:spPr bwMode="auto">
            <a:xfrm>
              <a:off x="3108325" y="2900363"/>
              <a:ext cx="1587500" cy="58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105" name="Picture 7" descr="V:\public\Banque_Image\Red\engine.png"/>
            <p:cNvPicPr>
              <a:picLocks noChangeAspect="1" noChangeArrowheads="1"/>
            </p:cNvPicPr>
            <p:nvPr/>
          </p:nvPicPr>
          <p:blipFill>
            <a:blip r:embed="rId7" cstate="print"/>
            <a:srcRect/>
            <a:stretch>
              <a:fillRect/>
            </a:stretch>
          </p:blipFill>
          <p:spPr bwMode="auto">
            <a:xfrm>
              <a:off x="5184912" y="4441793"/>
              <a:ext cx="488935" cy="474613"/>
            </a:xfrm>
            <a:prstGeom prst="rect">
              <a:avLst/>
            </a:prstGeom>
            <a:noFill/>
            <a:ln w="9525">
              <a:noFill/>
              <a:miter lim="800000"/>
              <a:headEnd/>
              <a:tailEnd/>
            </a:ln>
          </p:spPr>
        </p:pic>
        <p:sp>
          <p:nvSpPr>
            <p:cNvPr id="106" name="Rectangle à coins arrondis 50"/>
            <p:cNvSpPr/>
            <p:nvPr/>
          </p:nvSpPr>
          <p:spPr bwMode="auto">
            <a:xfrm>
              <a:off x="4818756" y="5035099"/>
              <a:ext cx="2993695" cy="118612"/>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fr-FR" sz="1100" dirty="0"/>
                <a:t>JEE APIs </a:t>
              </a:r>
            </a:p>
          </p:txBody>
        </p:sp>
        <p:sp>
          <p:nvSpPr>
            <p:cNvPr id="107" name="Rectangle 106"/>
            <p:cNvSpPr/>
            <p:nvPr/>
          </p:nvSpPr>
          <p:spPr bwMode="auto">
            <a:xfrm>
              <a:off x="4879852"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JNDI</a:t>
              </a:r>
            </a:p>
          </p:txBody>
        </p:sp>
        <p:sp>
          <p:nvSpPr>
            <p:cNvPr id="108" name="Rectangle 107"/>
            <p:cNvSpPr/>
            <p:nvPr/>
          </p:nvSpPr>
          <p:spPr bwMode="auto">
            <a:xfrm>
              <a:off x="5124235"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JSF</a:t>
              </a:r>
            </a:p>
          </p:txBody>
        </p:sp>
        <p:sp>
          <p:nvSpPr>
            <p:cNvPr id="109" name="Rectangle 108"/>
            <p:cNvSpPr/>
            <p:nvPr/>
          </p:nvSpPr>
          <p:spPr bwMode="auto">
            <a:xfrm>
              <a:off x="5368618"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CDI</a:t>
              </a:r>
            </a:p>
          </p:txBody>
        </p:sp>
        <p:sp>
          <p:nvSpPr>
            <p:cNvPr id="110" name="Rectangle 109"/>
            <p:cNvSpPr/>
            <p:nvPr/>
          </p:nvSpPr>
          <p:spPr bwMode="auto">
            <a:xfrm>
              <a:off x="5613002"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JMS</a:t>
              </a:r>
            </a:p>
          </p:txBody>
        </p:sp>
        <p:sp>
          <p:nvSpPr>
            <p:cNvPr id="111" name="Rectangle 110"/>
            <p:cNvSpPr/>
            <p:nvPr/>
          </p:nvSpPr>
          <p:spPr bwMode="auto">
            <a:xfrm>
              <a:off x="5857385"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JPA</a:t>
              </a:r>
            </a:p>
          </p:txBody>
        </p:sp>
        <p:sp>
          <p:nvSpPr>
            <p:cNvPr id="112" name="Rectangle 111"/>
            <p:cNvSpPr/>
            <p:nvPr/>
          </p:nvSpPr>
          <p:spPr bwMode="auto">
            <a:xfrm>
              <a:off x="6101768"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JTA</a:t>
              </a:r>
            </a:p>
          </p:txBody>
        </p:sp>
        <p:sp>
          <p:nvSpPr>
            <p:cNvPr id="113" name="Rectangle 112"/>
            <p:cNvSpPr/>
            <p:nvPr/>
          </p:nvSpPr>
          <p:spPr bwMode="auto">
            <a:xfrm>
              <a:off x="6346152"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900" dirty="0"/>
                <a:t>JDBC</a:t>
              </a:r>
            </a:p>
          </p:txBody>
        </p:sp>
        <p:sp>
          <p:nvSpPr>
            <p:cNvPr id="114" name="Rectangle 113"/>
            <p:cNvSpPr/>
            <p:nvPr/>
          </p:nvSpPr>
          <p:spPr bwMode="auto">
            <a:xfrm>
              <a:off x="6590535" y="5213017"/>
              <a:ext cx="244383"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900" dirty="0"/>
                <a:t>JAX-WS</a:t>
              </a:r>
            </a:p>
          </p:txBody>
        </p:sp>
        <p:sp>
          <p:nvSpPr>
            <p:cNvPr id="115" name="Rectangle 114"/>
            <p:cNvSpPr/>
            <p:nvPr/>
          </p:nvSpPr>
          <p:spPr bwMode="auto">
            <a:xfrm>
              <a:off x="6896014"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JACC</a:t>
              </a:r>
            </a:p>
          </p:txBody>
        </p:sp>
        <p:sp>
          <p:nvSpPr>
            <p:cNvPr id="116" name="Rectangle 115"/>
            <p:cNvSpPr/>
            <p:nvPr/>
          </p:nvSpPr>
          <p:spPr bwMode="auto">
            <a:xfrm>
              <a:off x="7140397" y="5213017"/>
              <a:ext cx="183287"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JAAS</a:t>
              </a:r>
            </a:p>
          </p:txBody>
        </p:sp>
        <p:sp>
          <p:nvSpPr>
            <p:cNvPr id="117" name="Rectangle 116"/>
            <p:cNvSpPr/>
            <p:nvPr/>
          </p:nvSpPr>
          <p:spPr bwMode="auto">
            <a:xfrm>
              <a:off x="7384780" y="5213017"/>
              <a:ext cx="366575" cy="355837"/>
            </a:xfrm>
            <a:prstGeom prst="rect">
              <a:avLst/>
            </a:prstGeom>
          </p:spPr>
          <p:style>
            <a:lnRef idx="0">
              <a:schemeClr val="accent3"/>
            </a:lnRef>
            <a:fillRef idx="3">
              <a:schemeClr val="accent3"/>
            </a:fillRef>
            <a:effectRef idx="3">
              <a:schemeClr val="accent3"/>
            </a:effectRef>
            <a:fontRef idx="minor">
              <a:schemeClr val="lt1"/>
            </a:fontRef>
          </p:style>
          <p:txBody>
            <a:bodyPr vert="vert270" anchor="ctr"/>
            <a:lstStyle/>
            <a:p>
              <a:pPr algn="ctr">
                <a:defRPr/>
              </a:pPr>
              <a:r>
                <a:rPr lang="fr-FR" sz="1000" dirty="0"/>
                <a:t>….</a:t>
              </a:r>
            </a:p>
          </p:txBody>
        </p:sp>
      </p:grpSp>
      <p:pic>
        <p:nvPicPr>
          <p:cNvPr id="120" name="Picture 8" descr="C:\TAF\Sopra Brols\Logo Sopra Banking\Logo_SopraBanking_final_white-05.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97390" y="366705"/>
            <a:ext cx="651350" cy="126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48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510" y="1447800"/>
            <a:ext cx="6157890" cy="4222750"/>
          </a:xfrm>
        </p:spPr>
        <p:txBody>
          <a:bodyPr/>
          <a:lstStyle/>
          <a:p>
            <a:r>
              <a:rPr lang="fr-FR" dirty="0"/>
              <a:t>JSF </a:t>
            </a:r>
            <a:r>
              <a:rPr lang="fr-FR" dirty="0" err="1"/>
              <a:t>Overview</a:t>
            </a:r>
            <a:endParaRPr lang="fr-BE" dirty="0"/>
          </a:p>
          <a:p>
            <a:r>
              <a:rPr lang="fr-FR" dirty="0"/>
              <a:t>JSF </a:t>
            </a:r>
            <a:r>
              <a:rPr lang="fr-FR" dirty="0" err="1"/>
              <a:t>Request</a:t>
            </a:r>
            <a:r>
              <a:rPr lang="fr-FR" dirty="0"/>
              <a:t> </a:t>
            </a:r>
            <a:r>
              <a:rPr lang="fr-FR" dirty="0" err="1"/>
              <a:t>Processing</a:t>
            </a:r>
            <a:r>
              <a:rPr lang="fr-FR" dirty="0"/>
              <a:t> </a:t>
            </a:r>
            <a:r>
              <a:rPr lang="fr-FR" dirty="0" err="1"/>
              <a:t>LifeCycle</a:t>
            </a:r>
            <a:endParaRPr lang="fr-BE" dirty="0"/>
          </a:p>
          <a:p>
            <a:r>
              <a:rPr lang="fr-FR" dirty="0"/>
              <a:t>The </a:t>
            </a:r>
            <a:r>
              <a:rPr lang="fr-FR" dirty="0" err="1"/>
              <a:t>Facelets</a:t>
            </a:r>
            <a:r>
              <a:rPr lang="fr-FR" dirty="0"/>
              <a:t> (</a:t>
            </a:r>
            <a:r>
              <a:rPr lang="fr-FR" dirty="0" err="1"/>
              <a:t>Views</a:t>
            </a:r>
            <a:r>
              <a:rPr lang="fr-FR" dirty="0" smtClean="0"/>
              <a:t>)</a:t>
            </a:r>
          </a:p>
          <a:p>
            <a:r>
              <a:rPr lang="fr-FR" dirty="0" err="1" smtClean="0"/>
              <a:t>Practical</a:t>
            </a:r>
            <a:r>
              <a:rPr lang="fr-FR" dirty="0" smtClean="0"/>
              <a:t> </a:t>
            </a:r>
            <a:r>
              <a:rPr lang="fr-FR" dirty="0" err="1" smtClean="0"/>
              <a:t>Lab</a:t>
            </a:r>
            <a:r>
              <a:rPr lang="fr-FR" dirty="0" smtClean="0"/>
              <a:t> 1</a:t>
            </a:r>
            <a:endParaRPr lang="fr-BE" dirty="0"/>
          </a:p>
          <a:p>
            <a:r>
              <a:rPr lang="fr-FR" dirty="0" err="1"/>
              <a:t>Managed</a:t>
            </a:r>
            <a:r>
              <a:rPr lang="fr-FR" dirty="0"/>
              <a:t> Bean &amp; Expression </a:t>
            </a:r>
            <a:r>
              <a:rPr lang="fr-FR" dirty="0" err="1"/>
              <a:t>Language</a:t>
            </a:r>
            <a:endParaRPr lang="fr-BE" dirty="0"/>
          </a:p>
          <a:p>
            <a:r>
              <a:rPr lang="fr-FR" dirty="0" smtClean="0"/>
              <a:t>Navigation</a:t>
            </a:r>
          </a:p>
          <a:p>
            <a:r>
              <a:rPr lang="fr-FR" dirty="0" err="1"/>
              <a:t>Practical</a:t>
            </a:r>
            <a:r>
              <a:rPr lang="fr-FR" dirty="0"/>
              <a:t> </a:t>
            </a:r>
            <a:r>
              <a:rPr lang="fr-FR" dirty="0" err="1"/>
              <a:t>Lab</a:t>
            </a:r>
            <a:r>
              <a:rPr lang="fr-FR" dirty="0"/>
              <a:t> </a:t>
            </a:r>
            <a:r>
              <a:rPr lang="fr-FR" dirty="0" smtClean="0"/>
              <a:t>2</a:t>
            </a:r>
            <a:endParaRPr lang="fr-BE" dirty="0"/>
          </a:p>
          <a:p>
            <a:endParaRPr lang="fr-BE" dirty="0"/>
          </a:p>
          <a:p>
            <a:pPr marL="0" indent="0">
              <a:buNone/>
            </a:pPr>
            <a:endParaRPr lang="fr-BE" dirty="0"/>
          </a:p>
          <a:p>
            <a:endParaRPr lang="fr-BE" dirty="0" smtClean="0"/>
          </a:p>
          <a:p>
            <a:pPr marL="0" indent="0">
              <a:buNone/>
            </a:pPr>
            <a:endParaRPr lang="en-US" dirty="0"/>
          </a:p>
        </p:txBody>
      </p:sp>
    </p:spTree>
    <p:extLst>
      <p:ext uri="{BB962C8B-B14F-4D97-AF65-F5344CB8AC3E}">
        <p14:creationId xmlns:p14="http://schemas.microsoft.com/office/powerpoint/2010/main" val="154173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589622" y="476672"/>
            <a:ext cx="6840000" cy="631263"/>
          </a:xfrm>
        </p:spPr>
        <p:txBody>
          <a:bodyPr/>
          <a:lstStyle/>
          <a:p>
            <a:r>
              <a:rPr lang="fr-FR" dirty="0" smtClean="0"/>
              <a:t>JSF &amp; JEE </a:t>
            </a:r>
            <a:r>
              <a:rPr lang="fr-FR" dirty="0" err="1" smtClean="0"/>
              <a:t>Mechanisms</a:t>
            </a:r>
            <a:endParaRPr lang="fr-FR" dirty="0"/>
          </a:p>
        </p:txBody>
      </p:sp>
      <p:sp>
        <p:nvSpPr>
          <p:cNvPr id="12"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Overview</a:t>
            </a:r>
            <a:endParaRPr lang="fr-FR" kern="0" dirty="0"/>
          </a:p>
        </p:txBody>
      </p:sp>
      <p:pic>
        <p:nvPicPr>
          <p:cNvPr id="14" name="Picture 8" descr="C:\TAF\Sopra Brols\Logo Sopra Banking\Logo_SopraBanking_final_white-05.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7390" y="366705"/>
            <a:ext cx="651350" cy="126209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e 112"/>
          <p:cNvGrpSpPr/>
          <p:nvPr/>
        </p:nvGrpSpPr>
        <p:grpSpPr>
          <a:xfrm>
            <a:off x="1763688" y="1844824"/>
            <a:ext cx="6437313" cy="3816350"/>
            <a:chOff x="1763688" y="1844824"/>
            <a:chExt cx="6437313" cy="3816350"/>
          </a:xfrm>
        </p:grpSpPr>
        <p:grpSp>
          <p:nvGrpSpPr>
            <p:cNvPr id="16" name="Groupe 76"/>
            <p:cNvGrpSpPr/>
            <p:nvPr/>
          </p:nvGrpSpPr>
          <p:grpSpPr>
            <a:xfrm>
              <a:off x="1763688" y="2462362"/>
              <a:ext cx="6437313" cy="3198812"/>
              <a:chOff x="1908175" y="2967038"/>
              <a:chExt cx="6437313" cy="3198812"/>
            </a:xfrm>
          </p:grpSpPr>
          <p:sp>
            <p:nvSpPr>
              <p:cNvPr id="20" name="Rectangle 19"/>
              <p:cNvSpPr/>
              <p:nvPr/>
            </p:nvSpPr>
            <p:spPr>
              <a:xfrm>
                <a:off x="3032125" y="3303588"/>
                <a:ext cx="874713" cy="1516062"/>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fr-FR" dirty="0"/>
                  <a:t>Faces</a:t>
                </a:r>
                <a:br>
                  <a:rPr lang="fr-FR" dirty="0"/>
                </a:br>
                <a:r>
                  <a:rPr lang="fr-FR" dirty="0" err="1"/>
                  <a:t>Servlet</a:t>
                </a:r>
                <a:endParaRPr lang="fr-FR" dirty="0"/>
              </a:p>
            </p:txBody>
          </p:sp>
          <p:sp>
            <p:nvSpPr>
              <p:cNvPr id="21" name="Rectangle 20"/>
              <p:cNvSpPr/>
              <p:nvPr/>
            </p:nvSpPr>
            <p:spPr>
              <a:xfrm>
                <a:off x="2095500" y="5661025"/>
                <a:ext cx="1312863" cy="50482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fr-FR" sz="1400" dirty="0"/>
                  <a:t>Faces-config.xml</a:t>
                </a:r>
              </a:p>
            </p:txBody>
          </p:sp>
          <p:pic>
            <p:nvPicPr>
              <p:cNvPr id="22" name="Picture 4" descr="V:\public\Banque_Image\Red\engine.png"/>
              <p:cNvPicPr>
                <a:picLocks noChangeAspect="1" noChangeArrowheads="1"/>
              </p:cNvPicPr>
              <p:nvPr/>
            </p:nvPicPr>
            <p:blipFill>
              <a:blip r:embed="rId3" cstate="print"/>
              <a:srcRect/>
              <a:stretch>
                <a:fillRect/>
              </a:stretch>
            </p:blipFill>
            <p:spPr bwMode="auto">
              <a:xfrm>
                <a:off x="3157538" y="3022600"/>
                <a:ext cx="604837" cy="544513"/>
              </a:xfrm>
              <a:prstGeom prst="rect">
                <a:avLst/>
              </a:prstGeom>
              <a:noFill/>
              <a:ln w="9525">
                <a:noFill/>
                <a:miter lim="800000"/>
                <a:headEnd/>
                <a:tailEnd/>
              </a:ln>
            </p:spPr>
          </p:pic>
          <p:sp>
            <p:nvSpPr>
              <p:cNvPr id="23" name="Flèche droite à entaille 80"/>
              <p:cNvSpPr/>
              <p:nvPr/>
            </p:nvSpPr>
            <p:spPr>
              <a:xfrm>
                <a:off x="1908175" y="3471863"/>
                <a:ext cx="1062038"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4" name="Flèche droite à entaille 81"/>
              <p:cNvSpPr/>
              <p:nvPr/>
            </p:nvSpPr>
            <p:spPr>
              <a:xfrm>
                <a:off x="3970338" y="3527425"/>
                <a:ext cx="1249362"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5" name="Flèche droite à entaille 82"/>
              <p:cNvSpPr/>
              <p:nvPr/>
            </p:nvSpPr>
            <p:spPr>
              <a:xfrm rot="10800000">
                <a:off x="3970338" y="4425950"/>
                <a:ext cx="1249362"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6" name="Flèche droite à entaille 83"/>
              <p:cNvSpPr/>
              <p:nvPr/>
            </p:nvSpPr>
            <p:spPr>
              <a:xfrm rot="10800000">
                <a:off x="1908175" y="4651375"/>
                <a:ext cx="1062038"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7" name="Rectangle 26"/>
              <p:cNvSpPr/>
              <p:nvPr/>
            </p:nvSpPr>
            <p:spPr>
              <a:xfrm>
                <a:off x="4407414" y="3303198"/>
                <a:ext cx="374976" cy="1515560"/>
              </a:xfrm>
              <a:prstGeom prst="rect">
                <a:avLst/>
              </a:prstGeom>
            </p:spPr>
            <p:style>
              <a:lnRef idx="3">
                <a:schemeClr val="lt1"/>
              </a:lnRef>
              <a:fillRef idx="1">
                <a:schemeClr val="accent3"/>
              </a:fillRef>
              <a:effectRef idx="1">
                <a:schemeClr val="accent3"/>
              </a:effectRef>
              <a:fontRef idx="minor">
                <a:schemeClr val="lt1"/>
              </a:fontRef>
            </p:style>
            <p:txBody>
              <a:bodyPr vert="vert270" anchor="ctr"/>
              <a:lstStyle/>
              <a:p>
                <a:pPr algn="ctr" fontAlgn="auto">
                  <a:spcBef>
                    <a:spcPts val="0"/>
                  </a:spcBef>
                  <a:spcAft>
                    <a:spcPts val="0"/>
                  </a:spcAft>
                  <a:defRPr/>
                </a:pPr>
                <a:r>
                  <a:rPr lang="fr-FR" sz="2000" dirty="0" err="1"/>
                  <a:t>Renderer</a:t>
                </a:r>
                <a:endParaRPr lang="fr-FR" sz="2000" dirty="0"/>
              </a:p>
            </p:txBody>
          </p:sp>
          <p:pic>
            <p:nvPicPr>
              <p:cNvPr id="28" name="Picture 2" descr="V:\public\Banque_Image\Red\manufacturer_NEW.png"/>
              <p:cNvPicPr>
                <a:picLocks noChangeAspect="1" noChangeArrowheads="1"/>
              </p:cNvPicPr>
              <p:nvPr/>
            </p:nvPicPr>
            <p:blipFill>
              <a:blip r:embed="rId4" cstate="print"/>
              <a:srcRect/>
              <a:stretch>
                <a:fillRect/>
              </a:stretch>
            </p:blipFill>
            <p:spPr bwMode="auto">
              <a:xfrm>
                <a:off x="4283075" y="2967038"/>
                <a:ext cx="623888" cy="560387"/>
              </a:xfrm>
              <a:prstGeom prst="rect">
                <a:avLst/>
              </a:prstGeom>
              <a:noFill/>
              <a:ln w="9525">
                <a:noFill/>
                <a:miter lim="800000"/>
                <a:headEnd/>
                <a:tailEnd/>
              </a:ln>
            </p:spPr>
          </p:pic>
          <p:sp>
            <p:nvSpPr>
              <p:cNvPr id="29" name="Carré corné 86"/>
              <p:cNvSpPr/>
              <p:nvPr/>
            </p:nvSpPr>
            <p:spPr>
              <a:xfrm>
                <a:off x="5345113" y="3416300"/>
                <a:ext cx="1562100" cy="2132013"/>
              </a:xfrm>
              <a:prstGeom prst="foldedCorner">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30" name="Carré corné 87"/>
              <p:cNvSpPr/>
              <p:nvPr/>
            </p:nvSpPr>
            <p:spPr>
              <a:xfrm>
                <a:off x="5281613" y="3303588"/>
                <a:ext cx="1562100" cy="2076450"/>
              </a:xfrm>
              <a:prstGeom prst="foldedCorner">
                <a:avLst/>
              </a:prstGeom>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fr-FR" dirty="0"/>
              </a:p>
            </p:txBody>
          </p:sp>
          <p:sp>
            <p:nvSpPr>
              <p:cNvPr id="31" name="ZoneTexte 33"/>
              <p:cNvSpPr txBox="1">
                <a:spLocks noChangeArrowheads="1"/>
              </p:cNvSpPr>
              <p:nvPr/>
            </p:nvSpPr>
            <p:spPr bwMode="black">
              <a:xfrm>
                <a:off x="5594350" y="3359150"/>
                <a:ext cx="687388" cy="168275"/>
              </a:xfrm>
              <a:prstGeom prst="rect">
                <a:avLst/>
              </a:prstGeom>
              <a:noFill/>
              <a:ln w="9525">
                <a:noFill/>
                <a:miter lim="800000"/>
                <a:headEnd/>
                <a:tailEnd/>
              </a:ln>
            </p:spPr>
            <p:txBody>
              <a:bodyPr lIns="85730" tIns="0" rIns="0" bIns="0">
                <a:spAutoFit/>
              </a:bodyPr>
              <a:lstStyle/>
              <a:p>
                <a:pPr>
                  <a:buClr>
                    <a:schemeClr val="tx2"/>
                  </a:buClr>
                  <a:buFont typeface="Arial" pitchFamily="34" charset="0"/>
                  <a:buNone/>
                </a:pPr>
                <a:r>
                  <a:rPr lang="fr-FR" sz="1400">
                    <a:solidFill>
                      <a:schemeClr val="bg1"/>
                    </a:solidFill>
                    <a:latin typeface="Segoe UI" pitchFamily="34" charset="0"/>
                  </a:rPr>
                  <a:t>XHTML</a:t>
                </a:r>
              </a:p>
            </p:txBody>
          </p:sp>
          <p:sp>
            <p:nvSpPr>
              <p:cNvPr id="32" name="Rectangle 31"/>
              <p:cNvSpPr/>
              <p:nvPr/>
            </p:nvSpPr>
            <p:spPr>
              <a:xfrm>
                <a:off x="5407025" y="3640138"/>
                <a:ext cx="1312863" cy="2254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200" dirty="0"/>
                  <a:t>Component</a:t>
                </a:r>
                <a:endParaRPr lang="fr-FR" dirty="0"/>
              </a:p>
            </p:txBody>
          </p:sp>
          <p:sp>
            <p:nvSpPr>
              <p:cNvPr id="33" name="Rectangle 32"/>
              <p:cNvSpPr/>
              <p:nvPr/>
            </p:nvSpPr>
            <p:spPr>
              <a:xfrm>
                <a:off x="5407025" y="3976688"/>
                <a:ext cx="1312863" cy="2254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200" dirty="0"/>
                  <a:t>Component</a:t>
                </a:r>
                <a:endParaRPr lang="fr-FR" dirty="0"/>
              </a:p>
            </p:txBody>
          </p:sp>
          <p:sp>
            <p:nvSpPr>
              <p:cNvPr id="34" name="Rectangle 33"/>
              <p:cNvSpPr/>
              <p:nvPr/>
            </p:nvSpPr>
            <p:spPr>
              <a:xfrm>
                <a:off x="5407025" y="4706938"/>
                <a:ext cx="1312863" cy="22383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200" dirty="0"/>
                  <a:t>Component</a:t>
                </a:r>
                <a:endParaRPr lang="fr-FR" dirty="0"/>
              </a:p>
            </p:txBody>
          </p:sp>
          <p:pic>
            <p:nvPicPr>
              <p:cNvPr id="35" name="Picture 5" descr="V:\public\Banque_Image\Red\http.png"/>
              <p:cNvPicPr>
                <a:picLocks noChangeAspect="1" noChangeArrowheads="1"/>
              </p:cNvPicPr>
              <p:nvPr/>
            </p:nvPicPr>
            <p:blipFill>
              <a:blip r:embed="rId5" cstate="print"/>
              <a:srcRect/>
              <a:stretch>
                <a:fillRect/>
              </a:stretch>
            </p:blipFill>
            <p:spPr bwMode="auto">
              <a:xfrm>
                <a:off x="2033588" y="3808413"/>
                <a:ext cx="623887" cy="561975"/>
              </a:xfrm>
              <a:prstGeom prst="rect">
                <a:avLst/>
              </a:prstGeom>
              <a:noFill/>
              <a:ln w="9525">
                <a:noFill/>
                <a:miter lim="800000"/>
                <a:headEnd/>
                <a:tailEnd/>
              </a:ln>
            </p:spPr>
          </p:pic>
          <p:sp>
            <p:nvSpPr>
              <p:cNvPr id="36" name="ZoneTexte 42"/>
              <p:cNvSpPr txBox="1">
                <a:spLocks noChangeArrowheads="1"/>
              </p:cNvSpPr>
              <p:nvPr/>
            </p:nvSpPr>
            <p:spPr bwMode="black">
              <a:xfrm>
                <a:off x="2136775" y="3251200"/>
                <a:ext cx="492125" cy="192088"/>
              </a:xfrm>
              <a:prstGeom prst="rect">
                <a:avLst/>
              </a:prstGeom>
              <a:noFill/>
              <a:ln w="9525">
                <a:noFill/>
                <a:miter lim="800000"/>
                <a:headEnd/>
                <a:tailEnd/>
              </a:ln>
            </p:spPr>
            <p:txBody>
              <a:bodyPr wrap="none" lIns="85730" tIns="0" rIns="0" bIns="0">
                <a:spAutoFit/>
              </a:bodyPr>
              <a:lstStyle/>
              <a:p>
                <a:pPr>
                  <a:buClr>
                    <a:schemeClr val="tx2"/>
                  </a:buClr>
                  <a:buFont typeface="Arial" pitchFamily="34" charset="0"/>
                  <a:buNone/>
                </a:pPr>
                <a:r>
                  <a:rPr lang="fr-FR" sz="1600">
                    <a:solidFill>
                      <a:schemeClr val="tx2"/>
                    </a:solidFill>
                    <a:latin typeface="Segoe UI" pitchFamily="34" charset="0"/>
                  </a:rPr>
                  <a:t>HTTP</a:t>
                </a:r>
              </a:p>
            </p:txBody>
          </p:sp>
          <p:sp>
            <p:nvSpPr>
              <p:cNvPr id="37" name="ZoneTexte 45"/>
              <p:cNvSpPr txBox="1">
                <a:spLocks noChangeArrowheads="1"/>
              </p:cNvSpPr>
              <p:nvPr/>
            </p:nvSpPr>
            <p:spPr bwMode="black">
              <a:xfrm>
                <a:off x="2136775" y="3529013"/>
                <a:ext cx="590550" cy="166687"/>
              </a:xfrm>
              <a:prstGeom prst="rect">
                <a:avLst/>
              </a:prstGeom>
              <a:noFill/>
              <a:ln w="9525">
                <a:noFill/>
                <a:miter lim="800000"/>
                <a:headEnd/>
                <a:tailEnd/>
              </a:ln>
            </p:spPr>
            <p:txBody>
              <a:bodyPr wrap="none" lIns="85730" tIns="0" rIns="0" bIns="0">
                <a:spAutoFit/>
              </a:bodyPr>
              <a:lstStyle/>
              <a:p>
                <a:pPr>
                  <a:buClr>
                    <a:schemeClr val="tx2"/>
                  </a:buClr>
                  <a:buFont typeface="Arial" pitchFamily="34" charset="0"/>
                  <a:buNone/>
                </a:pPr>
                <a:r>
                  <a:rPr lang="fr-FR" sz="1400">
                    <a:solidFill>
                      <a:schemeClr val="tx2"/>
                    </a:solidFill>
                    <a:latin typeface="Segoe UI" pitchFamily="34" charset="0"/>
                  </a:rPr>
                  <a:t>request</a:t>
                </a:r>
              </a:p>
            </p:txBody>
          </p:sp>
          <p:sp>
            <p:nvSpPr>
              <p:cNvPr id="38" name="ZoneTexte 47"/>
              <p:cNvSpPr txBox="1">
                <a:spLocks noChangeArrowheads="1"/>
              </p:cNvSpPr>
              <p:nvPr/>
            </p:nvSpPr>
            <p:spPr bwMode="black">
              <a:xfrm>
                <a:off x="2136775" y="4430713"/>
                <a:ext cx="492125" cy="192087"/>
              </a:xfrm>
              <a:prstGeom prst="rect">
                <a:avLst/>
              </a:prstGeom>
              <a:noFill/>
              <a:ln w="9525">
                <a:noFill/>
                <a:miter lim="800000"/>
                <a:headEnd/>
                <a:tailEnd/>
              </a:ln>
            </p:spPr>
            <p:txBody>
              <a:bodyPr wrap="none" lIns="85730" tIns="0" rIns="0" bIns="0">
                <a:spAutoFit/>
              </a:bodyPr>
              <a:lstStyle/>
              <a:p>
                <a:pPr>
                  <a:buClr>
                    <a:schemeClr val="tx2"/>
                  </a:buClr>
                  <a:buFont typeface="Arial" pitchFamily="34" charset="0"/>
                  <a:buNone/>
                </a:pPr>
                <a:r>
                  <a:rPr lang="fr-FR" sz="1600" dirty="0">
                    <a:solidFill>
                      <a:schemeClr val="tx2"/>
                    </a:solidFill>
                    <a:latin typeface="Segoe UI" pitchFamily="34" charset="0"/>
                  </a:rPr>
                  <a:t>HTTP</a:t>
                </a:r>
              </a:p>
            </p:txBody>
          </p:sp>
          <p:sp>
            <p:nvSpPr>
              <p:cNvPr id="39" name="ZoneTexte 48"/>
              <p:cNvSpPr txBox="1">
                <a:spLocks noChangeArrowheads="1"/>
              </p:cNvSpPr>
              <p:nvPr/>
            </p:nvSpPr>
            <p:spPr bwMode="black">
              <a:xfrm>
                <a:off x="2070100" y="4776788"/>
                <a:ext cx="695325" cy="168275"/>
              </a:xfrm>
              <a:prstGeom prst="rect">
                <a:avLst/>
              </a:prstGeom>
              <a:noFill/>
              <a:ln w="9525">
                <a:noFill/>
                <a:miter lim="800000"/>
                <a:headEnd/>
                <a:tailEnd/>
              </a:ln>
            </p:spPr>
            <p:txBody>
              <a:bodyPr wrap="none" lIns="85730" tIns="0" rIns="0" bIns="0">
                <a:spAutoFit/>
              </a:bodyPr>
              <a:lstStyle/>
              <a:p>
                <a:pPr>
                  <a:buClr>
                    <a:schemeClr val="tx2"/>
                  </a:buClr>
                  <a:buFont typeface="Arial" pitchFamily="34" charset="0"/>
                  <a:buNone/>
                </a:pPr>
                <a:r>
                  <a:rPr lang="fr-FR" sz="1400">
                    <a:solidFill>
                      <a:schemeClr val="tx2"/>
                    </a:solidFill>
                    <a:latin typeface="Segoe UI" pitchFamily="34" charset="0"/>
                  </a:rPr>
                  <a:t>response</a:t>
                </a:r>
              </a:p>
            </p:txBody>
          </p:sp>
          <p:cxnSp>
            <p:nvCxnSpPr>
              <p:cNvPr id="40" name="Connecteur en angle 98"/>
              <p:cNvCxnSpPr/>
              <p:nvPr/>
            </p:nvCxnSpPr>
            <p:spPr>
              <a:xfrm rot="5400000">
                <a:off x="2570957" y="4899819"/>
                <a:ext cx="673100" cy="62388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1" name="Connecteur en angle 99"/>
              <p:cNvCxnSpPr/>
              <p:nvPr/>
            </p:nvCxnSpPr>
            <p:spPr>
              <a:xfrm rot="5400000" flipH="1" flipV="1">
                <a:off x="7175501" y="3178175"/>
                <a:ext cx="336550" cy="25082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42" name="Picture 3" descr="V:\public\Banque_Image\Red\framework.png"/>
              <p:cNvPicPr>
                <a:picLocks noChangeAspect="1" noChangeArrowheads="1"/>
              </p:cNvPicPr>
              <p:nvPr/>
            </p:nvPicPr>
            <p:blipFill>
              <a:blip r:embed="rId6" cstate="print"/>
              <a:srcRect/>
              <a:stretch>
                <a:fillRect/>
              </a:stretch>
            </p:blipFill>
            <p:spPr bwMode="auto">
              <a:xfrm rot="12246923">
                <a:off x="6584950" y="3135313"/>
                <a:ext cx="873125" cy="785812"/>
              </a:xfrm>
              <a:prstGeom prst="rect">
                <a:avLst/>
              </a:prstGeom>
              <a:noFill/>
              <a:ln w="9525">
                <a:noFill/>
                <a:miter lim="800000"/>
                <a:headEnd/>
                <a:tailEnd/>
              </a:ln>
            </p:spPr>
          </p:pic>
          <p:sp>
            <p:nvSpPr>
              <p:cNvPr id="43" name="Rectangle 42"/>
              <p:cNvSpPr/>
              <p:nvPr/>
            </p:nvSpPr>
            <p:spPr>
              <a:xfrm>
                <a:off x="5407025" y="4313238"/>
                <a:ext cx="1312863" cy="2254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fr-FR" sz="1200" dirty="0"/>
                  <a:t>Component</a:t>
                </a:r>
                <a:endParaRPr lang="fr-FR" dirty="0"/>
              </a:p>
            </p:txBody>
          </p:sp>
          <p:pic>
            <p:nvPicPr>
              <p:cNvPr id="44" name="Picture 8" descr="V:\public\Banque_Image\Red\adapters.png"/>
              <p:cNvPicPr>
                <a:picLocks noChangeAspect="1" noChangeArrowheads="1"/>
              </p:cNvPicPr>
              <p:nvPr/>
            </p:nvPicPr>
            <p:blipFill>
              <a:blip r:embed="rId7" cstate="print"/>
              <a:srcRect/>
              <a:stretch>
                <a:fillRect/>
              </a:stretch>
            </p:blipFill>
            <p:spPr bwMode="auto">
              <a:xfrm>
                <a:off x="7343775" y="3865563"/>
                <a:ext cx="481013" cy="430212"/>
              </a:xfrm>
              <a:prstGeom prst="rect">
                <a:avLst/>
              </a:prstGeom>
              <a:noFill/>
              <a:ln w="9525">
                <a:noFill/>
                <a:miter lim="800000"/>
                <a:headEnd/>
                <a:tailEnd/>
              </a:ln>
            </p:spPr>
          </p:pic>
          <p:cxnSp>
            <p:nvCxnSpPr>
              <p:cNvPr id="45" name="Connecteur droit 103"/>
              <p:cNvCxnSpPr>
                <a:stCxn id="43" idx="3"/>
              </p:cNvCxnSpPr>
              <p:nvPr/>
            </p:nvCxnSpPr>
            <p:spPr>
              <a:xfrm>
                <a:off x="6719888" y="4425950"/>
                <a:ext cx="436562" cy="0"/>
              </a:xfrm>
              <a:prstGeom prst="line">
                <a:avLst/>
              </a:prstGeom>
              <a:ln>
                <a:solidFill>
                  <a:srgbClr val="EE29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094538" y="4300761"/>
                <a:ext cx="1063625" cy="280987"/>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fr-FR" sz="1600" dirty="0" err="1"/>
                  <a:t>Converter</a:t>
                </a:r>
                <a:endParaRPr lang="fr-FR" sz="1600" dirty="0"/>
              </a:p>
            </p:txBody>
          </p:sp>
          <p:cxnSp>
            <p:nvCxnSpPr>
              <p:cNvPr id="47" name="Connecteur en angle 105"/>
              <p:cNvCxnSpPr>
                <a:stCxn id="34" idx="3"/>
              </p:cNvCxnSpPr>
              <p:nvPr/>
            </p:nvCxnSpPr>
            <p:spPr>
              <a:xfrm>
                <a:off x="6719888" y="4818857"/>
                <a:ext cx="561975" cy="3373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218363" y="4987925"/>
                <a:ext cx="1063625" cy="2809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fr-FR"/>
              </a:p>
            </p:txBody>
          </p:sp>
          <p:sp>
            <p:nvSpPr>
              <p:cNvPr id="49" name="Rectangle 48"/>
              <p:cNvSpPr/>
              <p:nvPr/>
            </p:nvSpPr>
            <p:spPr>
              <a:xfrm>
                <a:off x="7281863" y="5043488"/>
                <a:ext cx="1063625" cy="280987"/>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fr-FR" sz="1600" dirty="0" err="1"/>
                  <a:t>Validator</a:t>
                </a:r>
                <a:endParaRPr lang="fr-FR" sz="1600" dirty="0"/>
              </a:p>
            </p:txBody>
          </p:sp>
          <p:pic>
            <p:nvPicPr>
              <p:cNvPr id="50" name="Picture 10" descr="V:\public\Banque_Image\Red\validators.png"/>
              <p:cNvPicPr>
                <a:picLocks noChangeAspect="1" noChangeArrowheads="1"/>
              </p:cNvPicPr>
              <p:nvPr/>
            </p:nvPicPr>
            <p:blipFill>
              <a:blip r:embed="rId8" cstate="print"/>
              <a:srcRect/>
              <a:stretch>
                <a:fillRect/>
              </a:stretch>
            </p:blipFill>
            <p:spPr bwMode="auto">
              <a:xfrm>
                <a:off x="7407275" y="5380038"/>
                <a:ext cx="541338" cy="487362"/>
              </a:xfrm>
              <a:prstGeom prst="rect">
                <a:avLst/>
              </a:prstGeom>
              <a:noFill/>
              <a:ln w="9525">
                <a:noFill/>
                <a:miter lim="800000"/>
                <a:headEnd/>
                <a:tailEnd/>
              </a:ln>
            </p:spPr>
          </p:pic>
        </p:grpSp>
        <p:sp>
          <p:nvSpPr>
            <p:cNvPr id="17" name="Rectangle 16"/>
            <p:cNvSpPr/>
            <p:nvPr/>
          </p:nvSpPr>
          <p:spPr>
            <a:xfrm>
              <a:off x="6516216" y="2226767"/>
              <a:ext cx="1189037" cy="338137"/>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fr-FR" sz="1400" dirty="0"/>
                <a:t>Taglib.xml</a:t>
              </a:r>
            </a:p>
          </p:txBody>
        </p:sp>
        <p:sp>
          <p:nvSpPr>
            <p:cNvPr id="18" name="Rectangle 17"/>
            <p:cNvSpPr/>
            <p:nvPr/>
          </p:nvSpPr>
          <p:spPr>
            <a:xfrm>
              <a:off x="6623323" y="2298775"/>
              <a:ext cx="1189037" cy="338137"/>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fr-FR" sz="1400" dirty="0"/>
                <a:t>Taglib.xml</a:t>
              </a:r>
            </a:p>
          </p:txBody>
        </p:sp>
        <p:pic>
          <p:nvPicPr>
            <p:cNvPr id="19" name="Picture 7" descr="V:\public\Banque_Image\Red\xml.png"/>
            <p:cNvPicPr>
              <a:picLocks noChangeAspect="1" noChangeArrowheads="1"/>
            </p:cNvPicPr>
            <p:nvPr/>
          </p:nvPicPr>
          <p:blipFill>
            <a:blip r:embed="rId9" cstate="print"/>
            <a:srcRect/>
            <a:stretch>
              <a:fillRect/>
            </a:stretch>
          </p:blipFill>
          <p:spPr bwMode="auto">
            <a:xfrm>
              <a:off x="7512026" y="1844824"/>
              <a:ext cx="668337" cy="600075"/>
            </a:xfrm>
            <a:prstGeom prst="rect">
              <a:avLst/>
            </a:prstGeom>
            <a:noFill/>
            <a:ln w="9525">
              <a:noFill/>
              <a:miter lim="800000"/>
              <a:headEnd/>
              <a:tailEnd/>
            </a:ln>
          </p:spPr>
        </p:pic>
      </p:grpSp>
      <p:pic>
        <p:nvPicPr>
          <p:cNvPr id="51" name="Picture 7" descr="V:\public\Banque_Image\Red\xml.png"/>
          <p:cNvPicPr>
            <a:picLocks noChangeAspect="1" noChangeArrowheads="1"/>
          </p:cNvPicPr>
          <p:nvPr/>
        </p:nvPicPr>
        <p:blipFill>
          <a:blip r:embed="rId9" cstate="print"/>
          <a:srcRect/>
          <a:stretch>
            <a:fillRect/>
          </a:stretch>
        </p:blipFill>
        <p:spPr bwMode="auto">
          <a:xfrm>
            <a:off x="7524328" y="1916832"/>
            <a:ext cx="668337" cy="600075"/>
          </a:xfrm>
          <a:prstGeom prst="rect">
            <a:avLst/>
          </a:prstGeom>
          <a:noFill/>
          <a:ln w="9525">
            <a:noFill/>
            <a:miter lim="800000"/>
            <a:headEnd/>
            <a:tailEnd/>
          </a:ln>
        </p:spPr>
      </p:pic>
      <p:pic>
        <p:nvPicPr>
          <p:cNvPr id="52" name="Picture 7" descr="V:\public\Banque_Image\Red\xml.png"/>
          <p:cNvPicPr>
            <a:picLocks noChangeAspect="1" noChangeArrowheads="1"/>
          </p:cNvPicPr>
          <p:nvPr/>
        </p:nvPicPr>
        <p:blipFill>
          <a:blip r:embed="rId10" cstate="print"/>
          <a:srcRect/>
          <a:stretch>
            <a:fillRect/>
          </a:stretch>
        </p:blipFill>
        <p:spPr bwMode="auto">
          <a:xfrm>
            <a:off x="2951138" y="4707087"/>
            <a:ext cx="666750" cy="600075"/>
          </a:xfrm>
          <a:prstGeom prst="rect">
            <a:avLst/>
          </a:prstGeom>
          <a:noFill/>
          <a:ln w="9525">
            <a:noFill/>
            <a:miter lim="800000"/>
            <a:headEnd/>
            <a:tailEnd/>
          </a:ln>
        </p:spPr>
      </p:pic>
    </p:spTree>
    <p:extLst>
      <p:ext uri="{BB962C8B-B14F-4D97-AF65-F5344CB8AC3E}">
        <p14:creationId xmlns:p14="http://schemas.microsoft.com/office/powerpoint/2010/main" val="59837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Titre 1"/>
          <p:cNvSpPr>
            <a:spLocks noGrp="1"/>
          </p:cNvSpPr>
          <p:nvPr>
            <p:ph type="title"/>
          </p:nvPr>
        </p:nvSpPr>
        <p:spPr>
          <a:xfrm>
            <a:off x="1742022" y="629072"/>
            <a:ext cx="6840000" cy="631263"/>
          </a:xfrm>
        </p:spPr>
        <p:txBody>
          <a:bodyPr/>
          <a:lstStyle/>
          <a:p>
            <a:r>
              <a:rPr lang="fr-FR" dirty="0" smtClean="0"/>
              <a:t>JSF – Inside </a:t>
            </a:r>
            <a:r>
              <a:rPr lang="fr-FR" dirty="0" err="1" smtClean="0"/>
              <a:t>view</a:t>
            </a:r>
            <a:endParaRPr lang="fr-FR" dirty="0"/>
          </a:p>
        </p:txBody>
      </p:sp>
      <p:sp>
        <p:nvSpPr>
          <p:cNvPr id="54" name="Espace réservé du texte 2"/>
          <p:cNvSpPr>
            <a:spLocks noGrp="1"/>
          </p:cNvSpPr>
          <p:nvPr>
            <p:ph type="body" sz="quarter" idx="11"/>
          </p:nvPr>
        </p:nvSpPr>
        <p:spPr>
          <a:xfrm>
            <a:off x="1743680" y="2112404"/>
            <a:ext cx="6869152" cy="1252972"/>
          </a:xfrm>
        </p:spPr>
        <p:txBody>
          <a:bodyPr/>
          <a:lstStyle/>
          <a:p>
            <a:endParaRPr lang="fr-FR" dirty="0"/>
          </a:p>
        </p:txBody>
      </p:sp>
      <p:sp>
        <p:nvSpPr>
          <p:cNvPr id="55" name="Espace réservé du texte 4"/>
          <p:cNvSpPr txBox="1">
            <a:spLocks/>
          </p:cNvSpPr>
          <p:nvPr/>
        </p:nvSpPr>
        <p:spPr>
          <a:xfrm>
            <a:off x="6946392" y="2417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endParaRPr lang="fr-FR" kern="0" dirty="0"/>
          </a:p>
        </p:txBody>
      </p:sp>
      <p:grpSp>
        <p:nvGrpSpPr>
          <p:cNvPr id="56" name="Groupe 227"/>
          <p:cNvGrpSpPr>
            <a:grpSpLocks/>
          </p:cNvGrpSpPr>
          <p:nvPr/>
        </p:nvGrpSpPr>
        <p:grpSpPr bwMode="auto">
          <a:xfrm>
            <a:off x="1628775" y="1852613"/>
            <a:ext cx="7416800" cy="4508500"/>
            <a:chOff x="1475656" y="1700808"/>
            <a:chExt cx="7416824" cy="4507701"/>
          </a:xfrm>
        </p:grpSpPr>
        <p:grpSp>
          <p:nvGrpSpPr>
            <p:cNvPr id="57" name="Groupe 26"/>
            <p:cNvGrpSpPr>
              <a:grpSpLocks/>
            </p:cNvGrpSpPr>
            <p:nvPr/>
          </p:nvGrpSpPr>
          <p:grpSpPr bwMode="auto">
            <a:xfrm>
              <a:off x="1475656" y="3645024"/>
              <a:ext cx="648071" cy="1080120"/>
              <a:chOff x="1979711" y="2492896"/>
              <a:chExt cx="864097" cy="1224136"/>
            </a:xfrm>
          </p:grpSpPr>
          <p:grpSp>
            <p:nvGrpSpPr>
              <p:cNvPr id="176" name="Groupe 20"/>
              <p:cNvGrpSpPr>
                <a:grpSpLocks/>
              </p:cNvGrpSpPr>
              <p:nvPr/>
            </p:nvGrpSpPr>
            <p:grpSpPr bwMode="auto">
              <a:xfrm>
                <a:off x="1979712" y="2774382"/>
                <a:ext cx="864096" cy="942650"/>
                <a:chOff x="1907704" y="1772816"/>
                <a:chExt cx="1080120" cy="1440160"/>
              </a:xfrm>
            </p:grpSpPr>
            <p:sp>
              <p:nvSpPr>
                <p:cNvPr id="178" name="Carré corné 10"/>
                <p:cNvSpPr/>
                <p:nvPr/>
              </p:nvSpPr>
              <p:spPr>
                <a:xfrm>
                  <a:off x="1907704" y="1772816"/>
                  <a:ext cx="1080120" cy="1440160"/>
                </a:xfrm>
                <a:prstGeom prst="foldedCorner">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fr-FR" dirty="0"/>
                </a:p>
              </p:txBody>
            </p:sp>
            <p:sp>
              <p:nvSpPr>
                <p:cNvPr id="179" name="Organigramme : Processus 12"/>
                <p:cNvSpPr/>
                <p:nvPr/>
              </p:nvSpPr>
              <p:spPr>
                <a:xfrm>
                  <a:off x="2029411" y="1964088"/>
                  <a:ext cx="679984" cy="96189"/>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0" name="Organigramme : Processus 13"/>
                <p:cNvSpPr/>
                <p:nvPr/>
              </p:nvSpPr>
              <p:spPr>
                <a:xfrm>
                  <a:off x="2151121" y="2109746"/>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1" name="Organigramme : Processus 14"/>
                <p:cNvSpPr/>
                <p:nvPr/>
              </p:nvSpPr>
              <p:spPr>
                <a:xfrm>
                  <a:off x="2151121" y="2252655"/>
                  <a:ext cx="679984" cy="96188"/>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2" name="Organigramme : Processus 15"/>
                <p:cNvSpPr/>
                <p:nvPr/>
              </p:nvSpPr>
              <p:spPr>
                <a:xfrm>
                  <a:off x="2151121" y="2395563"/>
                  <a:ext cx="679984" cy="96188"/>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3" name="Organigramme : Processus 16"/>
                <p:cNvSpPr/>
                <p:nvPr/>
              </p:nvSpPr>
              <p:spPr>
                <a:xfrm>
                  <a:off x="2029411" y="2829785"/>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4" name="Organigramme : Processus 17"/>
                <p:cNvSpPr/>
                <p:nvPr/>
              </p:nvSpPr>
              <p:spPr>
                <a:xfrm>
                  <a:off x="2151121" y="2541219"/>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85" name="Organigramme : Processus 18"/>
                <p:cNvSpPr/>
                <p:nvPr/>
              </p:nvSpPr>
              <p:spPr>
                <a:xfrm>
                  <a:off x="2151121" y="2684128"/>
                  <a:ext cx="679984" cy="96189"/>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grpSp>
          <p:sp>
            <p:nvSpPr>
              <p:cNvPr id="177" name="Organigramme : Processus 127"/>
              <p:cNvSpPr/>
              <p:nvPr/>
            </p:nvSpPr>
            <p:spPr>
              <a:xfrm>
                <a:off x="1979711" y="2492896"/>
                <a:ext cx="864096" cy="216024"/>
              </a:xfrm>
              <a:prstGeom prst="flowChartProcess">
                <a:avLst/>
              </a:prstGeom>
            </p:spPr>
            <p:style>
              <a:lnRef idx="0">
                <a:schemeClr val="accent1"/>
              </a:lnRef>
              <a:fillRef idx="3">
                <a:schemeClr val="accent1"/>
              </a:fillRef>
              <a:effectRef idx="3">
                <a:schemeClr val="accent1"/>
              </a:effectRef>
              <a:fontRef idx="minor">
                <a:schemeClr val="lt1"/>
              </a:fontRef>
            </p:style>
            <p:txBody>
              <a:bodyPr anchor="b"/>
              <a:lstStyle/>
              <a:p>
                <a:pPr algn="ctr">
                  <a:defRPr/>
                </a:pPr>
                <a:r>
                  <a:rPr lang="fr-FR" sz="1000" dirty="0"/>
                  <a:t>XHTML</a:t>
                </a:r>
              </a:p>
            </p:txBody>
          </p:sp>
        </p:grpSp>
        <p:grpSp>
          <p:nvGrpSpPr>
            <p:cNvPr id="58" name="Groupe 64"/>
            <p:cNvGrpSpPr>
              <a:grpSpLocks/>
            </p:cNvGrpSpPr>
            <p:nvPr/>
          </p:nvGrpSpPr>
          <p:grpSpPr bwMode="auto">
            <a:xfrm>
              <a:off x="3635896" y="2924944"/>
              <a:ext cx="1584176" cy="1872207"/>
              <a:chOff x="3635896" y="1844824"/>
              <a:chExt cx="3816424" cy="4608512"/>
            </a:xfrm>
          </p:grpSpPr>
          <p:sp>
            <p:nvSpPr>
              <p:cNvPr id="158" name="Organigramme : Processus 108"/>
              <p:cNvSpPr/>
              <p:nvPr/>
            </p:nvSpPr>
            <p:spPr>
              <a:xfrm>
                <a:off x="3636751" y="1843862"/>
                <a:ext cx="3816795" cy="4610262"/>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fr-FR"/>
              </a:p>
            </p:txBody>
          </p:sp>
          <p:cxnSp>
            <p:nvCxnSpPr>
              <p:cNvPr id="159" name="Connecteur droit 109"/>
              <p:cNvCxnSpPr/>
              <p:nvPr/>
            </p:nvCxnSpPr>
            <p:spPr>
              <a:xfrm>
                <a:off x="4214241" y="2418192"/>
                <a:ext cx="0" cy="3602255"/>
              </a:xfrm>
              <a:prstGeom prst="line">
                <a:avLst/>
              </a:prstGeom>
            </p:spPr>
            <p:style>
              <a:lnRef idx="2">
                <a:schemeClr val="dk1"/>
              </a:lnRef>
              <a:fillRef idx="0">
                <a:schemeClr val="dk1"/>
              </a:fillRef>
              <a:effectRef idx="1">
                <a:schemeClr val="dk1"/>
              </a:effectRef>
              <a:fontRef idx="minor">
                <a:schemeClr val="tx1"/>
              </a:fontRef>
            </p:style>
          </p:cxnSp>
          <p:sp>
            <p:nvSpPr>
              <p:cNvPr id="160" name="Rectangle 159"/>
              <p:cNvSpPr/>
              <p:nvPr/>
            </p:nvSpPr>
            <p:spPr>
              <a:xfrm>
                <a:off x="3996249" y="2058748"/>
                <a:ext cx="2952471"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UIViewRoot</a:t>
                </a:r>
                <a:endParaRPr lang="fr-FR" sz="800" dirty="0"/>
              </a:p>
            </p:txBody>
          </p:sp>
          <p:cxnSp>
            <p:nvCxnSpPr>
              <p:cNvPr id="161" name="Connecteur droit 45"/>
              <p:cNvCxnSpPr/>
              <p:nvPr/>
            </p:nvCxnSpPr>
            <p:spPr>
              <a:xfrm>
                <a:off x="4646404" y="3066754"/>
                <a:ext cx="0" cy="2813041"/>
              </a:xfrm>
              <a:prstGeom prst="line">
                <a:avLst/>
              </a:prstGeom>
            </p:spPr>
            <p:style>
              <a:lnRef idx="2">
                <a:schemeClr val="dk1"/>
              </a:lnRef>
              <a:fillRef idx="0">
                <a:schemeClr val="dk1"/>
              </a:fillRef>
              <a:effectRef idx="1">
                <a:schemeClr val="dk1"/>
              </a:effectRef>
              <a:fontRef idx="minor">
                <a:schemeClr val="tx1"/>
              </a:fontRef>
            </p:style>
          </p:cxnSp>
          <p:cxnSp>
            <p:nvCxnSpPr>
              <p:cNvPr id="162" name="Connecteur droit 112"/>
              <p:cNvCxnSpPr/>
              <p:nvPr/>
            </p:nvCxnSpPr>
            <p:spPr>
              <a:xfrm>
                <a:off x="4646404" y="3500430"/>
                <a:ext cx="1078493" cy="0"/>
              </a:xfrm>
              <a:prstGeom prst="line">
                <a:avLst/>
              </a:prstGeom>
            </p:spPr>
            <p:style>
              <a:lnRef idx="2">
                <a:schemeClr val="dk1"/>
              </a:lnRef>
              <a:fillRef idx="0">
                <a:schemeClr val="dk1"/>
              </a:fillRef>
              <a:effectRef idx="1">
                <a:schemeClr val="dk1"/>
              </a:effectRef>
              <a:fontRef idx="minor">
                <a:schemeClr val="tx1"/>
              </a:fontRef>
            </p:style>
          </p:cxnSp>
          <p:sp>
            <p:nvSpPr>
              <p:cNvPr id="163" name="Rectangle 162"/>
              <p:cNvSpPr/>
              <p:nvPr/>
            </p:nvSpPr>
            <p:spPr>
              <a:xfrm>
                <a:off x="5220071" y="3285547"/>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cxnSp>
            <p:nvCxnSpPr>
              <p:cNvPr id="164" name="Connecteur droit 114"/>
              <p:cNvCxnSpPr/>
              <p:nvPr/>
            </p:nvCxnSpPr>
            <p:spPr>
              <a:xfrm>
                <a:off x="4646404" y="4004435"/>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165" name="Connecteur droit 115"/>
              <p:cNvCxnSpPr/>
              <p:nvPr/>
            </p:nvCxnSpPr>
            <p:spPr>
              <a:xfrm>
                <a:off x="4646404" y="4508437"/>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166" name="Connecteur droit 52"/>
              <p:cNvCxnSpPr/>
              <p:nvPr/>
            </p:nvCxnSpPr>
            <p:spPr>
              <a:xfrm>
                <a:off x="4646404" y="5446117"/>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167" name="Connecteur droit 53"/>
              <p:cNvCxnSpPr/>
              <p:nvPr/>
            </p:nvCxnSpPr>
            <p:spPr>
              <a:xfrm>
                <a:off x="4646404" y="4942115"/>
                <a:ext cx="1078493" cy="0"/>
              </a:xfrm>
              <a:prstGeom prst="line">
                <a:avLst/>
              </a:prstGeom>
            </p:spPr>
            <p:style>
              <a:lnRef idx="2">
                <a:schemeClr val="dk1"/>
              </a:lnRef>
              <a:fillRef idx="0">
                <a:schemeClr val="dk1"/>
              </a:fillRef>
              <a:effectRef idx="1">
                <a:schemeClr val="dk1"/>
              </a:effectRef>
              <a:fontRef idx="minor">
                <a:schemeClr val="tx1"/>
              </a:fontRef>
            </p:style>
          </p:cxnSp>
          <p:sp>
            <p:nvSpPr>
              <p:cNvPr id="168" name="Rectangle 54"/>
              <p:cNvSpPr/>
              <p:nvPr/>
            </p:nvSpPr>
            <p:spPr>
              <a:xfrm>
                <a:off x="5220071" y="4797555"/>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169" name="Rectangle 168"/>
              <p:cNvSpPr/>
              <p:nvPr/>
            </p:nvSpPr>
            <p:spPr>
              <a:xfrm>
                <a:off x="5220071" y="5301559"/>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170" name="Rectangle 169"/>
              <p:cNvSpPr/>
              <p:nvPr/>
            </p:nvSpPr>
            <p:spPr>
              <a:xfrm>
                <a:off x="5220071" y="4293553"/>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171" name="Rectangle 170"/>
              <p:cNvSpPr/>
              <p:nvPr/>
            </p:nvSpPr>
            <p:spPr>
              <a:xfrm>
                <a:off x="5220071" y="3789548"/>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cxnSp>
            <p:nvCxnSpPr>
              <p:cNvPr id="172" name="Connecteur droit 122"/>
              <p:cNvCxnSpPr/>
              <p:nvPr/>
            </p:nvCxnSpPr>
            <p:spPr>
              <a:xfrm>
                <a:off x="4214241" y="2926102"/>
                <a:ext cx="864324" cy="0"/>
              </a:xfrm>
              <a:prstGeom prst="line">
                <a:avLst/>
              </a:prstGeom>
            </p:spPr>
            <p:style>
              <a:lnRef idx="2">
                <a:schemeClr val="dk1"/>
              </a:lnRef>
              <a:fillRef idx="0">
                <a:schemeClr val="dk1"/>
              </a:fillRef>
              <a:effectRef idx="1">
                <a:schemeClr val="dk1"/>
              </a:effectRef>
              <a:fontRef idx="minor">
                <a:schemeClr val="tx1"/>
              </a:fontRef>
            </p:style>
          </p:cxnSp>
          <p:cxnSp>
            <p:nvCxnSpPr>
              <p:cNvPr id="173" name="Connecteur droit 123"/>
              <p:cNvCxnSpPr/>
              <p:nvPr/>
            </p:nvCxnSpPr>
            <p:spPr>
              <a:xfrm>
                <a:off x="4214241" y="6020448"/>
                <a:ext cx="864324" cy="0"/>
              </a:xfrm>
              <a:prstGeom prst="line">
                <a:avLst/>
              </a:prstGeom>
            </p:spPr>
            <p:style>
              <a:lnRef idx="2">
                <a:schemeClr val="dk1"/>
              </a:lnRef>
              <a:fillRef idx="0">
                <a:schemeClr val="dk1"/>
              </a:fillRef>
              <a:effectRef idx="1">
                <a:schemeClr val="dk1"/>
              </a:effectRef>
              <a:fontRef idx="minor">
                <a:schemeClr val="tx1"/>
              </a:fontRef>
            </p:style>
          </p:cxnSp>
          <p:sp>
            <p:nvSpPr>
              <p:cNvPr id="174" name="Rectangle 173"/>
              <p:cNvSpPr/>
              <p:nvPr/>
            </p:nvSpPr>
            <p:spPr>
              <a:xfrm>
                <a:off x="4573739" y="5805561"/>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175" name="Rectangle 174"/>
              <p:cNvSpPr/>
              <p:nvPr/>
            </p:nvSpPr>
            <p:spPr>
              <a:xfrm>
                <a:off x="4501076" y="2707310"/>
                <a:ext cx="1801312"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grpSp>
        <p:grpSp>
          <p:nvGrpSpPr>
            <p:cNvPr id="59" name="Groupe 77"/>
            <p:cNvGrpSpPr/>
            <p:nvPr/>
          </p:nvGrpSpPr>
          <p:grpSpPr>
            <a:xfrm>
              <a:off x="6156176" y="2492896"/>
              <a:ext cx="1368152" cy="1800200"/>
              <a:chOff x="6948264" y="3212976"/>
              <a:chExt cx="1368152" cy="1656183"/>
            </a:xfrm>
            <a:scene3d>
              <a:camera prst="perspectiveFront" fov="2700000">
                <a:rot lat="19086000" lon="19067999" rev="3108000"/>
              </a:camera>
              <a:lightRig rig="threePt" dir="t">
                <a:rot lat="0" lon="0" rev="0"/>
              </a:lightRig>
            </a:scene3d>
          </p:grpSpPr>
          <p:sp>
            <p:nvSpPr>
              <p:cNvPr id="144" name="Organigramme : Processus 44"/>
              <p:cNvSpPr/>
              <p:nvPr/>
            </p:nvSpPr>
            <p:spPr bwMode="auto">
              <a:xfrm>
                <a:off x="6948264" y="3212976"/>
                <a:ext cx="1368152" cy="1656183"/>
              </a:xfrm>
              <a:prstGeom prst="flowChartProcess">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fr-FR"/>
              </a:p>
            </p:txBody>
          </p:sp>
          <p:cxnSp>
            <p:nvCxnSpPr>
              <p:cNvPr id="145" name="Connecteur droit 95"/>
              <p:cNvCxnSpPr/>
              <p:nvPr/>
            </p:nvCxnSpPr>
            <p:spPr bwMode="auto">
              <a:xfrm>
                <a:off x="7150576" y="3493981"/>
                <a:ext cx="0" cy="1141398"/>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146" name="Connecteur droit 96"/>
              <p:cNvCxnSpPr/>
              <p:nvPr/>
            </p:nvCxnSpPr>
            <p:spPr bwMode="auto">
              <a:xfrm>
                <a:off x="7150576" y="3669807"/>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sp>
            <p:nvSpPr>
              <p:cNvPr id="147" name="Rectangle 64"/>
              <p:cNvSpPr/>
              <p:nvPr/>
            </p:nvSpPr>
            <p:spPr bwMode="auto">
              <a:xfrm>
                <a:off x="7389837" y="3582385"/>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cxnSp>
            <p:nvCxnSpPr>
              <p:cNvPr id="148" name="Connecteur droit 65"/>
              <p:cNvCxnSpPr/>
              <p:nvPr/>
            </p:nvCxnSpPr>
            <p:spPr bwMode="auto">
              <a:xfrm>
                <a:off x="7150576" y="3874119"/>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149" name="Connecteur droit 66"/>
              <p:cNvCxnSpPr/>
              <p:nvPr/>
            </p:nvCxnSpPr>
            <p:spPr bwMode="auto">
              <a:xfrm>
                <a:off x="7150576" y="4079414"/>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150" name="Connecteur droit 67"/>
              <p:cNvCxnSpPr/>
              <p:nvPr/>
            </p:nvCxnSpPr>
            <p:spPr bwMode="auto">
              <a:xfrm>
                <a:off x="7150576" y="4459552"/>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151" name="Connecteur droit 68"/>
              <p:cNvCxnSpPr/>
              <p:nvPr/>
            </p:nvCxnSpPr>
            <p:spPr bwMode="auto">
              <a:xfrm>
                <a:off x="7150576" y="4255240"/>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sp>
            <p:nvSpPr>
              <p:cNvPr id="152" name="Rectangle 151"/>
              <p:cNvSpPr/>
              <p:nvPr/>
            </p:nvSpPr>
            <p:spPr bwMode="auto">
              <a:xfrm>
                <a:off x="7389837" y="4196304"/>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153" name="Rectangle 152"/>
              <p:cNvSpPr/>
              <p:nvPr/>
            </p:nvSpPr>
            <p:spPr bwMode="auto">
              <a:xfrm>
                <a:off x="7389837" y="4401598"/>
                <a:ext cx="717040" cy="145376"/>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154" name="Rectangle 153"/>
              <p:cNvSpPr/>
              <p:nvPr/>
            </p:nvSpPr>
            <p:spPr bwMode="auto">
              <a:xfrm>
                <a:off x="7389837" y="3991991"/>
                <a:ext cx="717040" cy="145376"/>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155" name="Rectangle 154"/>
              <p:cNvSpPr/>
              <p:nvPr/>
            </p:nvSpPr>
            <p:spPr bwMode="auto">
              <a:xfrm>
                <a:off x="7389837" y="3786697"/>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156" name="Rectangle 155"/>
              <p:cNvSpPr/>
              <p:nvPr/>
            </p:nvSpPr>
            <p:spPr bwMode="auto">
              <a:xfrm>
                <a:off x="7120854" y="4605911"/>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157" name="Rectangle 156"/>
              <p:cNvSpPr/>
              <p:nvPr/>
            </p:nvSpPr>
            <p:spPr bwMode="auto">
              <a:xfrm>
                <a:off x="7091132" y="3347622"/>
                <a:ext cx="746762"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grpSp>
        <p:grpSp>
          <p:nvGrpSpPr>
            <p:cNvPr id="60" name="Groupe 223"/>
            <p:cNvGrpSpPr>
              <a:grpSpLocks/>
            </p:cNvGrpSpPr>
            <p:nvPr/>
          </p:nvGrpSpPr>
          <p:grpSpPr bwMode="auto">
            <a:xfrm>
              <a:off x="1547664" y="1700808"/>
              <a:ext cx="1571547" cy="1152130"/>
              <a:chOff x="1547664" y="1700808"/>
              <a:chExt cx="1571547" cy="1152130"/>
            </a:xfrm>
          </p:grpSpPr>
          <p:sp>
            <p:nvSpPr>
              <p:cNvPr id="141" name="Rectangle 140"/>
              <p:cNvSpPr/>
              <p:nvPr/>
            </p:nvSpPr>
            <p:spPr>
              <a:xfrm>
                <a:off x="1547094" y="2388073"/>
                <a:ext cx="1241429" cy="46505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50" dirty="0"/>
                  <a:t>TagLib.xml</a:t>
                </a:r>
                <a:br>
                  <a:rPr lang="fr-FR" sz="1050" dirty="0"/>
                </a:br>
                <a:r>
                  <a:rPr lang="fr-FR" sz="1050" dirty="0"/>
                  <a:t>Faces-Config.xml</a:t>
                </a:r>
              </a:p>
            </p:txBody>
          </p:sp>
          <p:pic>
            <p:nvPicPr>
              <p:cNvPr id="142" name="Picture 41" descr="V:\public\Banque_Image\Red\xml.png"/>
              <p:cNvPicPr>
                <a:picLocks noChangeAspect="1" noChangeArrowheads="1"/>
              </p:cNvPicPr>
              <p:nvPr/>
            </p:nvPicPr>
            <p:blipFill>
              <a:blip r:embed="rId2" cstate="print"/>
              <a:srcRect/>
              <a:stretch>
                <a:fillRect/>
              </a:stretch>
            </p:blipFill>
            <p:spPr bwMode="auto">
              <a:xfrm>
                <a:off x="2339752" y="1700808"/>
                <a:ext cx="707451" cy="750895"/>
              </a:xfrm>
              <a:prstGeom prst="rect">
                <a:avLst/>
              </a:prstGeom>
              <a:noFill/>
              <a:ln w="9525">
                <a:noFill/>
                <a:miter lim="800000"/>
                <a:headEnd/>
                <a:tailEnd/>
              </a:ln>
            </p:spPr>
          </p:pic>
          <p:pic>
            <p:nvPicPr>
              <p:cNvPr id="143" name="Picture 41" descr="V:\public\Banque_Image\Red\xml.png"/>
              <p:cNvPicPr>
                <a:picLocks noChangeAspect="1" noChangeArrowheads="1"/>
              </p:cNvPicPr>
              <p:nvPr/>
            </p:nvPicPr>
            <p:blipFill>
              <a:blip r:embed="rId2" cstate="print"/>
              <a:srcRect/>
              <a:stretch>
                <a:fillRect/>
              </a:stretch>
            </p:blipFill>
            <p:spPr bwMode="auto">
              <a:xfrm>
                <a:off x="2411760" y="1844824"/>
                <a:ext cx="707451" cy="750895"/>
              </a:xfrm>
              <a:prstGeom prst="rect">
                <a:avLst/>
              </a:prstGeom>
              <a:noFill/>
              <a:ln w="9525">
                <a:noFill/>
                <a:miter lim="800000"/>
                <a:headEnd/>
                <a:tailEnd/>
              </a:ln>
            </p:spPr>
          </p:pic>
        </p:grpSp>
        <p:grpSp>
          <p:nvGrpSpPr>
            <p:cNvPr id="61" name="Groupe 97"/>
            <p:cNvGrpSpPr>
              <a:grpSpLocks/>
            </p:cNvGrpSpPr>
            <p:nvPr/>
          </p:nvGrpSpPr>
          <p:grpSpPr bwMode="auto">
            <a:xfrm>
              <a:off x="4788024" y="1844824"/>
              <a:ext cx="3168352" cy="1728192"/>
              <a:chOff x="4788024" y="1844824"/>
              <a:chExt cx="3168352" cy="1728192"/>
            </a:xfrm>
          </p:grpSpPr>
          <p:sp>
            <p:nvSpPr>
              <p:cNvPr id="134" name="Rectangle 133"/>
              <p:cNvSpPr/>
              <p:nvPr/>
            </p:nvSpPr>
            <p:spPr>
              <a:xfrm>
                <a:off x="5652383" y="1845244"/>
                <a:ext cx="2303469" cy="50473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dirty="0"/>
              </a:p>
            </p:txBody>
          </p:sp>
          <p:cxnSp>
            <p:nvCxnSpPr>
              <p:cNvPr id="135" name="Connecteur droit 85"/>
              <p:cNvCxnSpPr/>
              <p:nvPr/>
            </p:nvCxnSpPr>
            <p:spPr>
              <a:xfrm flipH="1">
                <a:off x="4933242" y="2349980"/>
                <a:ext cx="719140" cy="1007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necteur droit 86"/>
              <p:cNvCxnSpPr/>
              <p:nvPr/>
            </p:nvCxnSpPr>
            <p:spPr>
              <a:xfrm flipV="1">
                <a:off x="4788780" y="2349980"/>
                <a:ext cx="3167072" cy="1007885"/>
              </a:xfrm>
              <a:prstGeom prst="line">
                <a:avLst/>
              </a:prstGeom>
            </p:spPr>
            <p:style>
              <a:lnRef idx="1">
                <a:schemeClr val="accent1"/>
              </a:lnRef>
              <a:fillRef idx="0">
                <a:schemeClr val="accent1"/>
              </a:fillRef>
              <a:effectRef idx="0">
                <a:schemeClr val="accent1"/>
              </a:effectRef>
              <a:fontRef idx="minor">
                <a:schemeClr val="tx1"/>
              </a:fontRef>
            </p:style>
          </p:cxnSp>
          <p:pic>
            <p:nvPicPr>
              <p:cNvPr id="137" name="Picture 43" descr="V:\public\Banque_Image\Red\zoom.png"/>
              <p:cNvPicPr>
                <a:picLocks noChangeAspect="1" noChangeArrowheads="1"/>
              </p:cNvPicPr>
              <p:nvPr/>
            </p:nvPicPr>
            <p:blipFill>
              <a:blip r:embed="rId3" cstate="print"/>
              <a:srcRect/>
              <a:stretch>
                <a:fillRect/>
              </a:stretch>
            </p:blipFill>
            <p:spPr bwMode="auto">
              <a:xfrm>
                <a:off x="4788024" y="3068960"/>
                <a:ext cx="504056" cy="504056"/>
              </a:xfrm>
              <a:prstGeom prst="rect">
                <a:avLst/>
              </a:prstGeom>
              <a:noFill/>
              <a:ln w="9525">
                <a:noFill/>
                <a:miter lim="800000"/>
                <a:headEnd/>
                <a:tailEnd/>
              </a:ln>
            </p:spPr>
          </p:pic>
          <p:sp>
            <p:nvSpPr>
              <p:cNvPr id="138" name="Rectangle 137"/>
              <p:cNvSpPr/>
              <p:nvPr/>
            </p:nvSpPr>
            <p:spPr>
              <a:xfrm>
                <a:off x="5652383" y="1845244"/>
                <a:ext cx="863603" cy="14443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900" dirty="0"/>
                  <a:t>Component:</a:t>
                </a:r>
              </a:p>
            </p:txBody>
          </p:sp>
          <p:sp>
            <p:nvSpPr>
              <p:cNvPr id="139" name="Rectangle 138"/>
              <p:cNvSpPr/>
              <p:nvPr/>
            </p:nvSpPr>
            <p:spPr>
              <a:xfrm>
                <a:off x="6589011" y="1916669"/>
                <a:ext cx="1295404" cy="144436"/>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a:t>Component-Type</a:t>
                </a:r>
              </a:p>
            </p:txBody>
          </p:sp>
          <p:sp>
            <p:nvSpPr>
              <p:cNvPr id="140" name="Rectangle 139"/>
              <p:cNvSpPr/>
              <p:nvPr/>
            </p:nvSpPr>
            <p:spPr>
              <a:xfrm>
                <a:off x="6589011" y="2134118"/>
                <a:ext cx="1295404" cy="1428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Renderer</a:t>
                </a:r>
                <a:r>
                  <a:rPr lang="fr-FR" sz="800" dirty="0"/>
                  <a:t>-Type</a:t>
                </a:r>
              </a:p>
            </p:txBody>
          </p:sp>
        </p:grpSp>
        <p:grpSp>
          <p:nvGrpSpPr>
            <p:cNvPr id="62" name="Groupe 138"/>
            <p:cNvGrpSpPr>
              <a:grpSpLocks/>
            </p:cNvGrpSpPr>
            <p:nvPr/>
          </p:nvGrpSpPr>
          <p:grpSpPr bwMode="auto">
            <a:xfrm>
              <a:off x="3635896" y="5157192"/>
              <a:ext cx="864096" cy="1051317"/>
              <a:chOff x="3275856" y="5085184"/>
              <a:chExt cx="864096" cy="1314146"/>
            </a:xfrm>
          </p:grpSpPr>
          <p:grpSp>
            <p:nvGrpSpPr>
              <p:cNvPr id="119" name="Groupe 38"/>
              <p:cNvGrpSpPr>
                <a:grpSpLocks/>
              </p:cNvGrpSpPr>
              <p:nvPr/>
            </p:nvGrpSpPr>
            <p:grpSpPr bwMode="auto">
              <a:xfrm>
                <a:off x="3275856" y="5085184"/>
                <a:ext cx="864096" cy="1314146"/>
                <a:chOff x="3491880" y="4365104"/>
                <a:chExt cx="864096" cy="1314146"/>
              </a:xfrm>
            </p:grpSpPr>
            <p:sp>
              <p:nvSpPr>
                <p:cNvPr id="132" name="Rectangle 131"/>
                <p:cNvSpPr/>
                <p:nvPr/>
              </p:nvSpPr>
              <p:spPr>
                <a:xfrm>
                  <a:off x="3492235" y="4365826"/>
                  <a:ext cx="863603" cy="107930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33" name="Rectangle 37"/>
                <p:cNvSpPr/>
                <p:nvPr/>
              </p:nvSpPr>
              <p:spPr>
                <a:xfrm>
                  <a:off x="3492235" y="5534416"/>
                  <a:ext cx="863603" cy="14483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Components</a:t>
                  </a:r>
                </a:p>
              </p:txBody>
            </p:sp>
          </p:grpSp>
          <p:grpSp>
            <p:nvGrpSpPr>
              <p:cNvPr id="120" name="Groupe 113"/>
              <p:cNvGrpSpPr>
                <a:grpSpLocks/>
              </p:cNvGrpSpPr>
              <p:nvPr/>
            </p:nvGrpSpPr>
            <p:grpSpPr bwMode="auto">
              <a:xfrm>
                <a:off x="3419872" y="5301208"/>
                <a:ext cx="144016" cy="216024"/>
                <a:chOff x="3491880" y="4365104"/>
                <a:chExt cx="864096" cy="1080120"/>
              </a:xfrm>
            </p:grpSpPr>
            <p:sp>
              <p:nvSpPr>
                <p:cNvPr id="130" name="Rectangle 129"/>
                <p:cNvSpPr/>
                <p:nvPr/>
              </p:nvSpPr>
              <p:spPr>
                <a:xfrm>
                  <a:off x="3506214" y="4369884"/>
                  <a:ext cx="847722" cy="11804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31" name="Rectangle 130"/>
                <p:cNvSpPr/>
                <p:nvPr/>
              </p:nvSpPr>
              <p:spPr>
                <a:xfrm>
                  <a:off x="3506214" y="4369884"/>
                  <a:ext cx="847722" cy="14880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21" name="Groupe 116"/>
              <p:cNvGrpSpPr>
                <a:grpSpLocks/>
              </p:cNvGrpSpPr>
              <p:nvPr/>
            </p:nvGrpSpPr>
            <p:grpSpPr bwMode="auto">
              <a:xfrm>
                <a:off x="3635896" y="5517232"/>
                <a:ext cx="144016" cy="216024"/>
                <a:chOff x="3491880" y="4365104"/>
                <a:chExt cx="864096" cy="1080120"/>
              </a:xfrm>
            </p:grpSpPr>
            <p:sp>
              <p:nvSpPr>
                <p:cNvPr id="128" name="Rectangle 127"/>
                <p:cNvSpPr/>
                <p:nvPr/>
              </p:nvSpPr>
              <p:spPr>
                <a:xfrm>
                  <a:off x="3495948" y="4470260"/>
                  <a:ext cx="857250" cy="97217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29" name="Rectangle 128"/>
                <p:cNvSpPr/>
                <p:nvPr/>
              </p:nvSpPr>
              <p:spPr>
                <a:xfrm>
                  <a:off x="3495948" y="4470260"/>
                  <a:ext cx="857250" cy="3968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22" name="Groupe 119"/>
              <p:cNvGrpSpPr>
                <a:grpSpLocks/>
              </p:cNvGrpSpPr>
              <p:nvPr/>
            </p:nvGrpSpPr>
            <p:grpSpPr bwMode="auto">
              <a:xfrm>
                <a:off x="3419872" y="5661248"/>
                <a:ext cx="144016" cy="216024"/>
                <a:chOff x="3491880" y="4365104"/>
                <a:chExt cx="864096" cy="1080120"/>
              </a:xfrm>
            </p:grpSpPr>
            <p:sp>
              <p:nvSpPr>
                <p:cNvPr id="126" name="Rectangle 125"/>
                <p:cNvSpPr/>
                <p:nvPr/>
              </p:nvSpPr>
              <p:spPr>
                <a:xfrm>
                  <a:off x="3506214" y="4365229"/>
                  <a:ext cx="847722" cy="108128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27" name="Rectangle 126"/>
                <p:cNvSpPr/>
                <p:nvPr/>
              </p:nvSpPr>
              <p:spPr>
                <a:xfrm>
                  <a:off x="3506214" y="4365229"/>
                  <a:ext cx="847722" cy="14879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23" name="Groupe 122"/>
              <p:cNvGrpSpPr>
                <a:grpSpLocks/>
              </p:cNvGrpSpPr>
              <p:nvPr/>
            </p:nvGrpSpPr>
            <p:grpSpPr bwMode="auto">
              <a:xfrm>
                <a:off x="3923928" y="5301208"/>
                <a:ext cx="144016" cy="216024"/>
                <a:chOff x="3491880" y="4365104"/>
                <a:chExt cx="864096" cy="1080120"/>
              </a:xfrm>
            </p:grpSpPr>
            <p:sp>
              <p:nvSpPr>
                <p:cNvPr id="124" name="Rectangle 123"/>
                <p:cNvSpPr/>
                <p:nvPr/>
              </p:nvSpPr>
              <p:spPr>
                <a:xfrm>
                  <a:off x="3491790" y="4369884"/>
                  <a:ext cx="866772" cy="11804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25" name="Rectangle 124"/>
                <p:cNvSpPr/>
                <p:nvPr/>
              </p:nvSpPr>
              <p:spPr>
                <a:xfrm>
                  <a:off x="3491790" y="4369884"/>
                  <a:ext cx="866772" cy="14880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sp>
          <p:nvSpPr>
            <p:cNvPr id="63" name="Ellipse 13"/>
            <p:cNvSpPr/>
            <p:nvPr/>
          </p:nvSpPr>
          <p:spPr>
            <a:xfrm>
              <a:off x="2483768" y="3356992"/>
              <a:ext cx="576064" cy="57606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sp>
          <p:nvSpPr>
            <p:cNvPr id="64" name="Flèche droite à entaille 14"/>
            <p:cNvSpPr/>
            <p:nvPr/>
          </p:nvSpPr>
          <p:spPr>
            <a:xfrm rot="19063698">
              <a:off x="2119254" y="3983031"/>
              <a:ext cx="420374" cy="149206"/>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sp>
          <p:nvSpPr>
            <p:cNvPr id="65" name="Flèche droite à entaille 15"/>
            <p:cNvSpPr/>
            <p:nvPr/>
          </p:nvSpPr>
          <p:spPr>
            <a:xfrm>
              <a:off x="3131840" y="3573016"/>
              <a:ext cx="432048" cy="144016"/>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sp>
          <p:nvSpPr>
            <p:cNvPr id="66" name="Flèche droite à entaille 16"/>
            <p:cNvSpPr/>
            <p:nvPr/>
          </p:nvSpPr>
          <p:spPr>
            <a:xfrm rot="3686113">
              <a:off x="2315611" y="3001149"/>
              <a:ext cx="447453" cy="160087"/>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pic>
          <p:nvPicPr>
            <p:cNvPr id="67" name="Picture 42" descr="V:\public\Banque_Image\Red\engine.png"/>
            <p:cNvPicPr>
              <a:picLocks noChangeAspect="1" noChangeArrowheads="1"/>
            </p:cNvPicPr>
            <p:nvPr/>
          </p:nvPicPr>
          <p:blipFill>
            <a:blip r:embed="rId4" cstate="print"/>
            <a:srcRect/>
            <a:stretch>
              <a:fillRect/>
            </a:stretch>
          </p:blipFill>
          <p:spPr bwMode="auto">
            <a:xfrm>
              <a:off x="2588507" y="3494462"/>
              <a:ext cx="366586" cy="366586"/>
            </a:xfrm>
            <a:prstGeom prst="rect">
              <a:avLst/>
            </a:prstGeom>
            <a:noFill/>
            <a:ln w="9525">
              <a:noFill/>
              <a:miter lim="800000"/>
              <a:headEnd/>
              <a:tailEnd/>
            </a:ln>
          </p:spPr>
        </p:pic>
        <p:grpSp>
          <p:nvGrpSpPr>
            <p:cNvPr id="68" name="Groupe 181"/>
            <p:cNvGrpSpPr>
              <a:grpSpLocks/>
            </p:cNvGrpSpPr>
            <p:nvPr/>
          </p:nvGrpSpPr>
          <p:grpSpPr bwMode="auto">
            <a:xfrm>
              <a:off x="5436096" y="4581128"/>
              <a:ext cx="1584176" cy="1491263"/>
              <a:chOff x="5292080" y="5229200"/>
              <a:chExt cx="1584176" cy="1491263"/>
            </a:xfrm>
          </p:grpSpPr>
          <p:sp>
            <p:nvSpPr>
              <p:cNvPr id="91" name="Arrondir un rectangle avec un coin du même côté 41"/>
              <p:cNvSpPr/>
              <p:nvPr/>
            </p:nvSpPr>
            <p:spPr>
              <a:xfrm>
                <a:off x="5292466" y="5229681"/>
                <a:ext cx="1584330" cy="1295171"/>
              </a:xfrm>
              <a:prstGeom prst="round2SameRect">
                <a:avLst/>
              </a:prstGeom>
              <a:noFill/>
              <a:ln>
                <a:solidFill>
                  <a:srgbClr val="2989A4"/>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nvGrpSpPr>
              <p:cNvPr id="92" name="Groupe 180"/>
              <p:cNvGrpSpPr>
                <a:grpSpLocks/>
              </p:cNvGrpSpPr>
              <p:nvPr/>
            </p:nvGrpSpPr>
            <p:grpSpPr bwMode="auto">
              <a:xfrm>
                <a:off x="5508104" y="5301208"/>
                <a:ext cx="1080120" cy="1419255"/>
                <a:chOff x="5508104" y="5301208"/>
                <a:chExt cx="1080120" cy="1419255"/>
              </a:xfrm>
            </p:grpSpPr>
            <p:grpSp>
              <p:nvGrpSpPr>
                <p:cNvPr id="93" name="Groupe 166"/>
                <p:cNvGrpSpPr>
                  <a:grpSpLocks/>
                </p:cNvGrpSpPr>
                <p:nvPr/>
              </p:nvGrpSpPr>
              <p:grpSpPr bwMode="auto">
                <a:xfrm>
                  <a:off x="5508104" y="5301208"/>
                  <a:ext cx="1080120" cy="1152128"/>
                  <a:chOff x="4283968" y="4264291"/>
                  <a:chExt cx="1368152" cy="2073830"/>
                </a:xfrm>
              </p:grpSpPr>
              <p:grpSp>
                <p:nvGrpSpPr>
                  <p:cNvPr id="95" name="Groupe 101"/>
                  <p:cNvGrpSpPr>
                    <a:grpSpLocks/>
                  </p:cNvGrpSpPr>
                  <p:nvPr/>
                </p:nvGrpSpPr>
                <p:grpSpPr bwMode="auto">
                  <a:xfrm>
                    <a:off x="4283968" y="4264291"/>
                    <a:ext cx="1368152" cy="2073830"/>
                    <a:chOff x="3491880" y="4509120"/>
                    <a:chExt cx="864096" cy="1152128"/>
                  </a:xfrm>
                </p:grpSpPr>
                <p:sp>
                  <p:nvSpPr>
                    <p:cNvPr id="117" name="Rectangle 116"/>
                    <p:cNvSpPr/>
                    <p:nvPr/>
                  </p:nvSpPr>
                  <p:spPr>
                    <a:xfrm>
                      <a:off x="3492090" y="4509018"/>
                      <a:ext cx="877572" cy="93645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18" name="Rectangle 117"/>
                    <p:cNvSpPr/>
                    <p:nvPr/>
                  </p:nvSpPr>
                  <p:spPr>
                    <a:xfrm>
                      <a:off x="3492090" y="5516902"/>
                      <a:ext cx="877572" cy="14443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Renderers</a:t>
                      </a:r>
                      <a:endParaRPr lang="fr-FR" sz="800" dirty="0"/>
                    </a:p>
                  </p:txBody>
                </p:sp>
              </p:grpSp>
              <p:grpSp>
                <p:nvGrpSpPr>
                  <p:cNvPr id="96" name="Groupe 164"/>
                  <p:cNvGrpSpPr>
                    <a:grpSpLocks/>
                  </p:cNvGrpSpPr>
                  <p:nvPr/>
                </p:nvGrpSpPr>
                <p:grpSpPr bwMode="auto">
                  <a:xfrm>
                    <a:off x="4427984" y="5157192"/>
                    <a:ext cx="882097" cy="576064"/>
                    <a:chOff x="4427984" y="5589240"/>
                    <a:chExt cx="882097" cy="576064"/>
                  </a:xfrm>
                </p:grpSpPr>
                <p:sp>
                  <p:nvSpPr>
                    <p:cNvPr id="106" name="Rectangle à coins arrondis 56"/>
                    <p:cNvSpPr/>
                    <p:nvPr/>
                  </p:nvSpPr>
                  <p:spPr>
                    <a:xfrm>
                      <a:off x="4449189" y="5590394"/>
                      <a:ext cx="792271" cy="57425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grpSp>
                  <p:nvGrpSpPr>
                    <p:cNvPr id="107" name="Groupe 153"/>
                    <p:cNvGrpSpPr>
                      <a:grpSpLocks/>
                    </p:cNvGrpSpPr>
                    <p:nvPr/>
                  </p:nvGrpSpPr>
                  <p:grpSpPr bwMode="auto">
                    <a:xfrm>
                      <a:off x="4716016" y="5661248"/>
                      <a:ext cx="144016" cy="216024"/>
                      <a:chOff x="3491880" y="4365104"/>
                      <a:chExt cx="864096" cy="1080120"/>
                    </a:xfrm>
                  </p:grpSpPr>
                  <p:sp>
                    <p:nvSpPr>
                      <p:cNvPr id="115" name="Rectangle 114"/>
                      <p:cNvSpPr/>
                      <p:nvPr/>
                    </p:nvSpPr>
                    <p:spPr>
                      <a:xfrm>
                        <a:off x="3495566" y="4367956"/>
                        <a:ext cx="989337"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16" name="Rectangle 115"/>
                      <p:cNvSpPr/>
                      <p:nvPr/>
                    </p:nvSpPr>
                    <p:spPr>
                      <a:xfrm>
                        <a:off x="3495566" y="4367956"/>
                        <a:ext cx="989337"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08" name="Groupe 156"/>
                    <p:cNvGrpSpPr>
                      <a:grpSpLocks/>
                    </p:cNvGrpSpPr>
                    <p:nvPr/>
                  </p:nvGrpSpPr>
                  <p:grpSpPr bwMode="auto">
                    <a:xfrm>
                      <a:off x="4499992" y="5661248"/>
                      <a:ext cx="144016" cy="216024"/>
                      <a:chOff x="3491880" y="4365104"/>
                      <a:chExt cx="864096" cy="1080120"/>
                    </a:xfrm>
                  </p:grpSpPr>
                  <p:sp>
                    <p:nvSpPr>
                      <p:cNvPr id="113" name="Rectangle 112"/>
                      <p:cNvSpPr/>
                      <p:nvPr/>
                    </p:nvSpPr>
                    <p:spPr>
                      <a:xfrm>
                        <a:off x="3621408" y="4367956"/>
                        <a:ext cx="868686"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14" name="Rectangle 113"/>
                      <p:cNvSpPr/>
                      <p:nvPr/>
                    </p:nvSpPr>
                    <p:spPr>
                      <a:xfrm>
                        <a:off x="3621408" y="4367956"/>
                        <a:ext cx="868686"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09" name="Groupe 159"/>
                    <p:cNvGrpSpPr>
                      <a:grpSpLocks/>
                    </p:cNvGrpSpPr>
                    <p:nvPr/>
                  </p:nvGrpSpPr>
                  <p:grpSpPr bwMode="auto">
                    <a:xfrm>
                      <a:off x="4932040" y="5661248"/>
                      <a:ext cx="144016" cy="216024"/>
                      <a:chOff x="3491880" y="4365104"/>
                      <a:chExt cx="864096" cy="1080120"/>
                    </a:xfrm>
                  </p:grpSpPr>
                  <p:sp>
                    <p:nvSpPr>
                      <p:cNvPr id="111" name="Rectangle 110"/>
                      <p:cNvSpPr/>
                      <p:nvPr/>
                    </p:nvSpPr>
                    <p:spPr>
                      <a:xfrm>
                        <a:off x="3623095" y="4367956"/>
                        <a:ext cx="868686"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12" name="Rectangle 111"/>
                      <p:cNvSpPr/>
                      <p:nvPr/>
                    </p:nvSpPr>
                    <p:spPr>
                      <a:xfrm>
                        <a:off x="3623095" y="4367956"/>
                        <a:ext cx="868686"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sp>
                  <p:nvSpPr>
                    <p:cNvPr id="110" name="Rectangle 109"/>
                    <p:cNvSpPr/>
                    <p:nvPr/>
                  </p:nvSpPr>
                  <p:spPr>
                    <a:xfrm>
                      <a:off x="4521580" y="5950375"/>
                      <a:ext cx="810368" cy="165706"/>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Family</a:t>
                      </a:r>
                      <a:r>
                        <a:rPr lang="fr-FR" sz="800" dirty="0"/>
                        <a:t> 2</a:t>
                      </a:r>
                    </a:p>
                  </p:txBody>
                </p:sp>
              </p:grpSp>
              <p:grpSp>
                <p:nvGrpSpPr>
                  <p:cNvPr id="97" name="Groupe 165"/>
                  <p:cNvGrpSpPr>
                    <a:grpSpLocks/>
                  </p:cNvGrpSpPr>
                  <p:nvPr/>
                </p:nvGrpSpPr>
                <p:grpSpPr bwMode="auto">
                  <a:xfrm>
                    <a:off x="4572000" y="4437112"/>
                    <a:ext cx="823591" cy="576064"/>
                    <a:chOff x="4427984" y="4509120"/>
                    <a:chExt cx="823591" cy="576064"/>
                  </a:xfrm>
                </p:grpSpPr>
                <p:sp>
                  <p:nvSpPr>
                    <p:cNvPr id="98" name="Rectangle à coins arrondis 48"/>
                    <p:cNvSpPr/>
                    <p:nvPr/>
                  </p:nvSpPr>
                  <p:spPr>
                    <a:xfrm>
                      <a:off x="4427835" y="4510391"/>
                      <a:ext cx="792270" cy="57425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grpSp>
                  <p:nvGrpSpPr>
                    <p:cNvPr id="99" name="Groupe 140"/>
                    <p:cNvGrpSpPr>
                      <a:grpSpLocks/>
                    </p:cNvGrpSpPr>
                    <p:nvPr/>
                  </p:nvGrpSpPr>
                  <p:grpSpPr bwMode="auto">
                    <a:xfrm>
                      <a:off x="4499992" y="4581128"/>
                      <a:ext cx="144016" cy="216024"/>
                      <a:chOff x="3491880" y="4365104"/>
                      <a:chExt cx="864096" cy="1080120"/>
                    </a:xfrm>
                  </p:grpSpPr>
                  <p:sp>
                    <p:nvSpPr>
                      <p:cNvPr id="104" name="Rectangle 103"/>
                      <p:cNvSpPr/>
                      <p:nvPr/>
                    </p:nvSpPr>
                    <p:spPr>
                      <a:xfrm>
                        <a:off x="3493278" y="4368541"/>
                        <a:ext cx="868679"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05" name="Rectangle 104"/>
                      <p:cNvSpPr/>
                      <p:nvPr/>
                    </p:nvSpPr>
                    <p:spPr>
                      <a:xfrm>
                        <a:off x="3493278" y="4368541"/>
                        <a:ext cx="868679"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100" name="Groupe 143"/>
                    <p:cNvGrpSpPr>
                      <a:grpSpLocks/>
                    </p:cNvGrpSpPr>
                    <p:nvPr/>
                  </p:nvGrpSpPr>
                  <p:grpSpPr bwMode="auto">
                    <a:xfrm>
                      <a:off x="4716016" y="4581128"/>
                      <a:ext cx="144016" cy="216024"/>
                      <a:chOff x="3491880" y="4365104"/>
                      <a:chExt cx="864096" cy="1080120"/>
                    </a:xfrm>
                  </p:grpSpPr>
                  <p:sp>
                    <p:nvSpPr>
                      <p:cNvPr id="102" name="Rectangle 101"/>
                      <p:cNvSpPr/>
                      <p:nvPr/>
                    </p:nvSpPr>
                    <p:spPr>
                      <a:xfrm>
                        <a:off x="3488095" y="4368541"/>
                        <a:ext cx="868679"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03" name="Rectangle 102"/>
                      <p:cNvSpPr/>
                      <p:nvPr/>
                    </p:nvSpPr>
                    <p:spPr>
                      <a:xfrm>
                        <a:off x="3488095" y="4368541"/>
                        <a:ext cx="868679"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sp>
                  <p:nvSpPr>
                    <p:cNvPr id="101" name="Rectangle 100"/>
                    <p:cNvSpPr/>
                    <p:nvPr/>
                  </p:nvSpPr>
                  <p:spPr>
                    <a:xfrm>
                      <a:off x="4500225" y="4870372"/>
                      <a:ext cx="752053" cy="177134"/>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Family</a:t>
                      </a:r>
                      <a:r>
                        <a:rPr lang="fr-FR" sz="800" dirty="0"/>
                        <a:t> 1</a:t>
                      </a:r>
                    </a:p>
                  </p:txBody>
                </p:sp>
              </p:grpSp>
            </p:grpSp>
            <p:sp>
              <p:nvSpPr>
                <p:cNvPr id="94" name="ZoneTexte 44"/>
                <p:cNvSpPr txBox="1"/>
                <p:nvPr/>
              </p:nvSpPr>
              <p:spPr bwMode="black">
                <a:xfrm>
                  <a:off x="5579804" y="6596277"/>
                  <a:ext cx="881065" cy="123803"/>
                </a:xfrm>
                <a:prstGeom prst="rect">
                  <a:avLst/>
                </a:prstGeom>
                <a:noFill/>
                <a:ln>
                  <a:solidFill>
                    <a:srgbClr val="2989A4"/>
                  </a:solidFill>
                </a:ln>
              </p:spPr>
              <p:txBody>
                <a:bodyPr lIns="85730" tIns="0" rIns="0" bIns="0">
                  <a:spAutoFit/>
                </a:bodyPr>
                <a:lstStyle/>
                <a:p>
                  <a:pPr>
                    <a:buClr>
                      <a:schemeClr val="tx2"/>
                    </a:buClr>
                    <a:buFont typeface="Arial" pitchFamily="34" charset="0"/>
                    <a:buNone/>
                    <a:defRPr/>
                  </a:pPr>
                  <a:r>
                    <a:rPr lang="fr-FR" sz="800" dirty="0" err="1">
                      <a:solidFill>
                        <a:schemeClr val="tx2"/>
                      </a:solidFill>
                      <a:latin typeface="+mn-lt"/>
                    </a:rPr>
                    <a:t>Renderer</a:t>
                  </a:r>
                  <a:r>
                    <a:rPr lang="fr-FR" sz="800" dirty="0">
                      <a:solidFill>
                        <a:schemeClr val="tx2"/>
                      </a:solidFill>
                      <a:latin typeface="+mn-lt"/>
                    </a:rPr>
                    <a:t>-Kit</a:t>
                  </a:r>
                </a:p>
              </p:txBody>
            </p:sp>
          </p:grpSp>
        </p:grpSp>
        <p:cxnSp>
          <p:nvCxnSpPr>
            <p:cNvPr id="69" name="Connecteur droit 19"/>
            <p:cNvCxnSpPr/>
            <p:nvPr/>
          </p:nvCxnSpPr>
          <p:spPr>
            <a:xfrm flipH="1">
              <a:off x="6012746" y="3284852"/>
              <a:ext cx="431801" cy="1439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20"/>
            <p:cNvCxnSpPr/>
            <p:nvPr/>
          </p:nvCxnSpPr>
          <p:spPr>
            <a:xfrm flipH="1">
              <a:off x="6300085" y="3861012"/>
              <a:ext cx="863603" cy="1368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21"/>
            <p:cNvCxnSpPr/>
            <p:nvPr/>
          </p:nvCxnSpPr>
          <p:spPr>
            <a:xfrm flipV="1">
              <a:off x="4428416" y="4724459"/>
              <a:ext cx="215901" cy="576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cteur droit avec flèche 22"/>
            <p:cNvCxnSpPr/>
            <p:nvPr/>
          </p:nvCxnSpPr>
          <p:spPr>
            <a:xfrm flipV="1">
              <a:off x="6804911" y="4797471"/>
              <a:ext cx="215901" cy="71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Connecteur droit avec flèche 23"/>
            <p:cNvCxnSpPr/>
            <p:nvPr/>
          </p:nvCxnSpPr>
          <p:spPr>
            <a:xfrm>
              <a:off x="6804911" y="5445056"/>
              <a:ext cx="215901" cy="365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74" name="Groupe 215"/>
            <p:cNvGrpSpPr>
              <a:grpSpLocks/>
            </p:cNvGrpSpPr>
            <p:nvPr/>
          </p:nvGrpSpPr>
          <p:grpSpPr bwMode="auto">
            <a:xfrm>
              <a:off x="7884368" y="4005064"/>
              <a:ext cx="1008112" cy="1800200"/>
              <a:chOff x="7884368" y="4005064"/>
              <a:chExt cx="1008112" cy="1800200"/>
            </a:xfrm>
          </p:grpSpPr>
          <p:sp>
            <p:nvSpPr>
              <p:cNvPr id="78" name="Carré corné 28"/>
              <p:cNvSpPr/>
              <p:nvPr/>
            </p:nvSpPr>
            <p:spPr>
              <a:xfrm>
                <a:off x="7884415" y="4221312"/>
                <a:ext cx="1008065" cy="1584044"/>
              </a:xfrm>
              <a:prstGeom prst="foldedCorner">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a:p>
            </p:txBody>
          </p:sp>
          <p:cxnSp>
            <p:nvCxnSpPr>
              <p:cNvPr id="79" name="Connecteur droit 29"/>
              <p:cNvCxnSpPr/>
              <p:nvPr/>
            </p:nvCxnSpPr>
            <p:spPr>
              <a:xfrm>
                <a:off x="8171753" y="4581610"/>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80" name="Connecteur droit 30"/>
              <p:cNvCxnSpPr/>
              <p:nvPr/>
            </p:nvCxnSpPr>
            <p:spPr>
              <a:xfrm>
                <a:off x="8244778" y="4653035"/>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1" name="Connecteur droit 31"/>
              <p:cNvCxnSpPr/>
              <p:nvPr/>
            </p:nvCxnSpPr>
            <p:spPr>
              <a:xfrm>
                <a:off x="8244778" y="4726047"/>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2" name="Connecteur droit 32"/>
              <p:cNvCxnSpPr/>
              <p:nvPr/>
            </p:nvCxnSpPr>
            <p:spPr>
              <a:xfrm>
                <a:off x="8244778" y="4797472"/>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3" name="Connecteur droit 33"/>
              <p:cNvCxnSpPr/>
              <p:nvPr/>
            </p:nvCxnSpPr>
            <p:spPr>
              <a:xfrm>
                <a:off x="8244778" y="5229195"/>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4" name="Connecteur droit 34"/>
              <p:cNvCxnSpPr/>
              <p:nvPr/>
            </p:nvCxnSpPr>
            <p:spPr>
              <a:xfrm>
                <a:off x="8244778" y="5300620"/>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5" name="Connecteur droit 35"/>
              <p:cNvCxnSpPr/>
              <p:nvPr/>
            </p:nvCxnSpPr>
            <p:spPr>
              <a:xfrm>
                <a:off x="8244778" y="5373632"/>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6" name="Connecteur droit 36"/>
              <p:cNvCxnSpPr/>
              <p:nvPr/>
            </p:nvCxnSpPr>
            <p:spPr>
              <a:xfrm>
                <a:off x="8244778" y="4868897"/>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87" name="Connecteur droit 37"/>
              <p:cNvCxnSpPr/>
              <p:nvPr/>
            </p:nvCxnSpPr>
            <p:spPr>
              <a:xfrm>
                <a:off x="8171753" y="5157771"/>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88" name="Connecteur droit 38"/>
              <p:cNvCxnSpPr/>
              <p:nvPr/>
            </p:nvCxnSpPr>
            <p:spPr>
              <a:xfrm>
                <a:off x="8171753" y="4941909"/>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89" name="Connecteur droit 39"/>
              <p:cNvCxnSpPr/>
              <p:nvPr/>
            </p:nvCxnSpPr>
            <p:spPr>
              <a:xfrm>
                <a:off x="8171753" y="5445057"/>
                <a:ext cx="504827" cy="0"/>
              </a:xfrm>
              <a:prstGeom prst="line">
                <a:avLst/>
              </a:prstGeom>
            </p:spPr>
            <p:style>
              <a:lnRef idx="2">
                <a:schemeClr val="dk1"/>
              </a:lnRef>
              <a:fillRef idx="0">
                <a:schemeClr val="dk1"/>
              </a:fillRef>
              <a:effectRef idx="1">
                <a:schemeClr val="dk1"/>
              </a:effectRef>
              <a:fontRef idx="minor">
                <a:schemeClr val="tx1"/>
              </a:fontRef>
            </p:style>
          </p:cxnSp>
          <p:sp>
            <p:nvSpPr>
              <p:cNvPr id="90" name="Arrondir un rectangle avec un coin du même côté 40"/>
              <p:cNvSpPr/>
              <p:nvPr/>
            </p:nvSpPr>
            <p:spPr>
              <a:xfrm>
                <a:off x="7884415" y="4005450"/>
                <a:ext cx="1008065" cy="144436"/>
              </a:xfrm>
              <a:prstGeom prst="round2Same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FR" sz="1000" dirty="0"/>
                  <a:t>HTML</a:t>
                </a:r>
              </a:p>
            </p:txBody>
          </p:sp>
        </p:grpSp>
        <p:cxnSp>
          <p:nvCxnSpPr>
            <p:cNvPr id="75" name="Connecteur droit 25"/>
            <p:cNvCxnSpPr/>
            <p:nvPr/>
          </p:nvCxnSpPr>
          <p:spPr>
            <a:xfrm flipV="1">
              <a:off x="5039606" y="3284852"/>
              <a:ext cx="1331916" cy="288874"/>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6" name="Picture 42" descr="V:\public\Banque_Image\Red\engine.png"/>
            <p:cNvPicPr>
              <a:picLocks noChangeAspect="1" noChangeArrowheads="1"/>
            </p:cNvPicPr>
            <p:nvPr/>
          </p:nvPicPr>
          <p:blipFill>
            <a:blip r:embed="rId5" cstate="print"/>
            <a:srcRect/>
            <a:stretch>
              <a:fillRect/>
            </a:stretch>
          </p:blipFill>
          <p:spPr bwMode="auto">
            <a:xfrm>
              <a:off x="6804248" y="4653136"/>
              <a:ext cx="144016" cy="144016"/>
            </a:xfrm>
            <a:prstGeom prst="rect">
              <a:avLst/>
            </a:prstGeom>
            <a:noFill/>
            <a:ln w="9525">
              <a:noFill/>
              <a:miter lim="800000"/>
              <a:headEnd/>
              <a:tailEnd/>
            </a:ln>
          </p:spPr>
        </p:pic>
        <p:pic>
          <p:nvPicPr>
            <p:cNvPr id="77" name="Picture 42" descr="V:\public\Banque_Image\Red\engine.png"/>
            <p:cNvPicPr>
              <a:picLocks noChangeAspect="1" noChangeArrowheads="1"/>
            </p:cNvPicPr>
            <p:nvPr/>
          </p:nvPicPr>
          <p:blipFill>
            <a:blip r:embed="rId5" cstate="print"/>
            <a:srcRect/>
            <a:stretch>
              <a:fillRect/>
            </a:stretch>
          </p:blipFill>
          <p:spPr bwMode="auto">
            <a:xfrm>
              <a:off x="6804248" y="5229200"/>
              <a:ext cx="144016" cy="144016"/>
            </a:xfrm>
            <a:prstGeom prst="rect">
              <a:avLst/>
            </a:prstGeom>
            <a:noFill/>
            <a:ln w="9525">
              <a:noFill/>
              <a:miter lim="800000"/>
              <a:headEnd/>
              <a:tailEnd/>
            </a:ln>
          </p:spPr>
        </p:pic>
      </p:grpSp>
      <p:sp>
        <p:nvSpPr>
          <p:cNvPr id="186" name="Flèche courbée vers le bas 136"/>
          <p:cNvSpPr/>
          <p:nvPr/>
        </p:nvSpPr>
        <p:spPr>
          <a:xfrm>
            <a:off x="7316788" y="4445000"/>
            <a:ext cx="936625" cy="360363"/>
          </a:xfrm>
          <a:prstGeom prst="curved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a:solidFill>
                <a:schemeClr val="tx1"/>
              </a:solidFill>
            </a:endParaRPr>
          </a:p>
        </p:txBody>
      </p:sp>
      <p:pic>
        <p:nvPicPr>
          <p:cNvPr id="187" name="Picture 40" descr="V:\public\Banque_Image\Red\html.png"/>
          <p:cNvPicPr>
            <a:picLocks noChangeAspect="1" noChangeArrowheads="1"/>
          </p:cNvPicPr>
          <p:nvPr/>
        </p:nvPicPr>
        <p:blipFill>
          <a:blip r:embed="rId6" cstate="print"/>
          <a:srcRect/>
          <a:stretch>
            <a:fillRect/>
          </a:stretch>
        </p:blipFill>
        <p:spPr bwMode="auto">
          <a:xfrm>
            <a:off x="7172325" y="4660900"/>
            <a:ext cx="360363" cy="360363"/>
          </a:xfrm>
          <a:prstGeom prst="rect">
            <a:avLst/>
          </a:prstGeom>
          <a:noFill/>
          <a:ln w="9525">
            <a:noFill/>
            <a:miter lim="800000"/>
            <a:headEnd/>
            <a:tailEnd/>
          </a:ln>
        </p:spPr>
      </p:pic>
      <p:sp>
        <p:nvSpPr>
          <p:cNvPr id="188" name="Flèche courbée vers le bas 138"/>
          <p:cNvSpPr/>
          <p:nvPr/>
        </p:nvSpPr>
        <p:spPr>
          <a:xfrm>
            <a:off x="7316788" y="5237163"/>
            <a:ext cx="936625" cy="360362"/>
          </a:xfrm>
          <a:prstGeom prst="curved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a:solidFill>
                <a:schemeClr val="tx1"/>
              </a:solidFill>
            </a:endParaRPr>
          </a:p>
        </p:txBody>
      </p:sp>
      <p:pic>
        <p:nvPicPr>
          <p:cNvPr id="189" name="Picture 40" descr="V:\public\Banque_Image\Red\html.png"/>
          <p:cNvPicPr>
            <a:picLocks noChangeAspect="1" noChangeArrowheads="1"/>
          </p:cNvPicPr>
          <p:nvPr/>
        </p:nvPicPr>
        <p:blipFill>
          <a:blip r:embed="rId6" cstate="print"/>
          <a:srcRect/>
          <a:stretch>
            <a:fillRect/>
          </a:stretch>
        </p:blipFill>
        <p:spPr bwMode="auto">
          <a:xfrm>
            <a:off x="7172325" y="5453063"/>
            <a:ext cx="360363" cy="360362"/>
          </a:xfrm>
          <a:prstGeom prst="rect">
            <a:avLst/>
          </a:prstGeom>
          <a:noFill/>
          <a:ln w="9525">
            <a:noFill/>
            <a:miter lim="800000"/>
            <a:headEnd/>
            <a:tailEnd/>
          </a:ln>
        </p:spPr>
      </p:pic>
    </p:spTree>
    <p:extLst>
      <p:ext uri="{BB962C8B-B14F-4D97-AF65-F5344CB8AC3E}">
        <p14:creationId xmlns:p14="http://schemas.microsoft.com/office/powerpoint/2010/main" val="319321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 name="Titre 1"/>
          <p:cNvSpPr>
            <a:spLocks noGrp="1"/>
          </p:cNvSpPr>
          <p:nvPr>
            <p:ph type="title"/>
          </p:nvPr>
        </p:nvSpPr>
        <p:spPr>
          <a:xfrm>
            <a:off x="1589622" y="476672"/>
            <a:ext cx="6840000" cy="631263"/>
          </a:xfrm>
        </p:spPr>
        <p:txBody>
          <a:bodyPr/>
          <a:lstStyle/>
          <a:p>
            <a:r>
              <a:rPr lang="fr-FR" dirty="0" smtClean="0"/>
              <a:t>JSF – Inside </a:t>
            </a:r>
            <a:r>
              <a:rPr lang="fr-FR" dirty="0" err="1" smtClean="0"/>
              <a:t>view</a:t>
            </a:r>
            <a:endParaRPr lang="fr-FR" dirty="0"/>
          </a:p>
        </p:txBody>
      </p:sp>
      <p:sp>
        <p:nvSpPr>
          <p:cNvPr id="191" name="Espace réservé du texte 2"/>
          <p:cNvSpPr>
            <a:spLocks noGrp="1"/>
          </p:cNvSpPr>
          <p:nvPr>
            <p:ph type="body" sz="quarter" idx="11"/>
          </p:nvPr>
        </p:nvSpPr>
        <p:spPr>
          <a:xfrm>
            <a:off x="1591280" y="1960004"/>
            <a:ext cx="6869152" cy="1252972"/>
          </a:xfrm>
        </p:spPr>
        <p:txBody>
          <a:bodyPr/>
          <a:lstStyle/>
          <a:p>
            <a:endParaRPr lang="fr-FR" dirty="0"/>
          </a:p>
        </p:txBody>
      </p:sp>
      <p:grpSp>
        <p:nvGrpSpPr>
          <p:cNvPr id="193" name="Groupe 26"/>
          <p:cNvGrpSpPr>
            <a:grpSpLocks/>
          </p:cNvGrpSpPr>
          <p:nvPr/>
        </p:nvGrpSpPr>
        <p:grpSpPr bwMode="auto">
          <a:xfrm>
            <a:off x="2195736" y="1412585"/>
            <a:ext cx="648069" cy="1080311"/>
            <a:chOff x="1979711" y="2492896"/>
            <a:chExt cx="864097" cy="1224136"/>
          </a:xfrm>
        </p:grpSpPr>
        <p:grpSp>
          <p:nvGrpSpPr>
            <p:cNvPr id="194" name="Groupe 20"/>
            <p:cNvGrpSpPr>
              <a:grpSpLocks/>
            </p:cNvGrpSpPr>
            <p:nvPr/>
          </p:nvGrpSpPr>
          <p:grpSpPr bwMode="auto">
            <a:xfrm>
              <a:off x="1979712" y="2774382"/>
              <a:ext cx="864096" cy="942650"/>
              <a:chOff x="1907704" y="1772816"/>
              <a:chExt cx="1080120" cy="1440160"/>
            </a:xfrm>
          </p:grpSpPr>
          <p:sp>
            <p:nvSpPr>
              <p:cNvPr id="196" name="Carré corné 10"/>
              <p:cNvSpPr/>
              <p:nvPr/>
            </p:nvSpPr>
            <p:spPr>
              <a:xfrm>
                <a:off x="1907704" y="1772816"/>
                <a:ext cx="1080120" cy="1440160"/>
              </a:xfrm>
              <a:prstGeom prst="foldedCorner">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fr-FR" dirty="0"/>
              </a:p>
            </p:txBody>
          </p:sp>
          <p:sp>
            <p:nvSpPr>
              <p:cNvPr id="197" name="Organigramme : Processus 12"/>
              <p:cNvSpPr/>
              <p:nvPr/>
            </p:nvSpPr>
            <p:spPr>
              <a:xfrm>
                <a:off x="2029411" y="1964088"/>
                <a:ext cx="679984" cy="96189"/>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98" name="Organigramme : Processus 13"/>
              <p:cNvSpPr/>
              <p:nvPr/>
            </p:nvSpPr>
            <p:spPr>
              <a:xfrm>
                <a:off x="2151121" y="2109746"/>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199" name="Organigramme : Processus 14"/>
              <p:cNvSpPr/>
              <p:nvPr/>
            </p:nvSpPr>
            <p:spPr>
              <a:xfrm>
                <a:off x="2151121" y="2252655"/>
                <a:ext cx="679984" cy="96188"/>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00" name="Organigramme : Processus 15"/>
              <p:cNvSpPr/>
              <p:nvPr/>
            </p:nvSpPr>
            <p:spPr>
              <a:xfrm>
                <a:off x="2151121" y="2395563"/>
                <a:ext cx="679984" cy="96188"/>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01" name="Organigramme : Processus 16"/>
              <p:cNvSpPr/>
              <p:nvPr/>
            </p:nvSpPr>
            <p:spPr>
              <a:xfrm>
                <a:off x="2029411" y="2829785"/>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02" name="Organigramme : Processus 17"/>
              <p:cNvSpPr/>
              <p:nvPr/>
            </p:nvSpPr>
            <p:spPr>
              <a:xfrm>
                <a:off x="2151121" y="2541219"/>
                <a:ext cx="679984" cy="9344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03" name="Organigramme : Processus 18"/>
              <p:cNvSpPr/>
              <p:nvPr/>
            </p:nvSpPr>
            <p:spPr>
              <a:xfrm>
                <a:off x="2151121" y="2684128"/>
                <a:ext cx="679984" cy="96189"/>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grpSp>
        <p:sp>
          <p:nvSpPr>
            <p:cNvPr id="195" name="Organigramme : Processus 127"/>
            <p:cNvSpPr/>
            <p:nvPr/>
          </p:nvSpPr>
          <p:spPr>
            <a:xfrm>
              <a:off x="1979711" y="2492896"/>
              <a:ext cx="864096" cy="216024"/>
            </a:xfrm>
            <a:prstGeom prst="flowChartProcess">
              <a:avLst/>
            </a:prstGeom>
          </p:spPr>
          <p:style>
            <a:lnRef idx="0">
              <a:schemeClr val="accent1"/>
            </a:lnRef>
            <a:fillRef idx="3">
              <a:schemeClr val="accent1"/>
            </a:fillRef>
            <a:effectRef idx="3">
              <a:schemeClr val="accent1"/>
            </a:effectRef>
            <a:fontRef idx="minor">
              <a:schemeClr val="lt1"/>
            </a:fontRef>
          </p:style>
          <p:txBody>
            <a:bodyPr anchor="b"/>
            <a:lstStyle/>
            <a:p>
              <a:pPr algn="ctr">
                <a:defRPr/>
              </a:pPr>
              <a:r>
                <a:rPr lang="fr-FR" sz="1000" dirty="0"/>
                <a:t>XHTML</a:t>
              </a:r>
            </a:p>
          </p:txBody>
        </p:sp>
      </p:grpSp>
      <p:grpSp>
        <p:nvGrpSpPr>
          <p:cNvPr id="204" name="Groupe 64"/>
          <p:cNvGrpSpPr>
            <a:grpSpLocks/>
          </p:cNvGrpSpPr>
          <p:nvPr/>
        </p:nvGrpSpPr>
        <p:grpSpPr bwMode="auto">
          <a:xfrm>
            <a:off x="5076056" y="1124744"/>
            <a:ext cx="1656184" cy="2016224"/>
            <a:chOff x="3636751" y="1843190"/>
            <a:chExt cx="3816795" cy="4610264"/>
          </a:xfrm>
        </p:grpSpPr>
        <p:sp>
          <p:nvSpPr>
            <p:cNvPr id="205" name="Organigramme : Processus 108"/>
            <p:cNvSpPr/>
            <p:nvPr/>
          </p:nvSpPr>
          <p:spPr>
            <a:xfrm>
              <a:off x="3636751" y="1843190"/>
              <a:ext cx="3816795" cy="4610264"/>
            </a:xfrm>
            <a:prstGeom prst="flowChartProcess">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fr-FR"/>
            </a:p>
          </p:txBody>
        </p:sp>
        <p:cxnSp>
          <p:nvCxnSpPr>
            <p:cNvPr id="206" name="Connecteur droit 109"/>
            <p:cNvCxnSpPr/>
            <p:nvPr/>
          </p:nvCxnSpPr>
          <p:spPr>
            <a:xfrm>
              <a:off x="4214241" y="2418192"/>
              <a:ext cx="0" cy="3602255"/>
            </a:xfrm>
            <a:prstGeom prst="line">
              <a:avLst/>
            </a:prstGeom>
          </p:spPr>
          <p:style>
            <a:lnRef idx="2">
              <a:schemeClr val="dk1"/>
            </a:lnRef>
            <a:fillRef idx="0">
              <a:schemeClr val="dk1"/>
            </a:fillRef>
            <a:effectRef idx="1">
              <a:schemeClr val="dk1"/>
            </a:effectRef>
            <a:fontRef idx="minor">
              <a:schemeClr val="tx1"/>
            </a:fontRef>
          </p:style>
        </p:cxnSp>
        <p:sp>
          <p:nvSpPr>
            <p:cNvPr id="207" name="Rectangle 206"/>
            <p:cNvSpPr/>
            <p:nvPr/>
          </p:nvSpPr>
          <p:spPr>
            <a:xfrm>
              <a:off x="3996249" y="2058748"/>
              <a:ext cx="2952471"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UIViewRoot</a:t>
              </a:r>
              <a:endParaRPr lang="fr-FR" sz="800" dirty="0"/>
            </a:p>
          </p:txBody>
        </p:sp>
        <p:cxnSp>
          <p:nvCxnSpPr>
            <p:cNvPr id="208" name="Connecteur droit 45"/>
            <p:cNvCxnSpPr/>
            <p:nvPr/>
          </p:nvCxnSpPr>
          <p:spPr>
            <a:xfrm>
              <a:off x="4646404" y="3066754"/>
              <a:ext cx="0" cy="2813041"/>
            </a:xfrm>
            <a:prstGeom prst="line">
              <a:avLst/>
            </a:prstGeom>
          </p:spPr>
          <p:style>
            <a:lnRef idx="2">
              <a:schemeClr val="dk1"/>
            </a:lnRef>
            <a:fillRef idx="0">
              <a:schemeClr val="dk1"/>
            </a:fillRef>
            <a:effectRef idx="1">
              <a:schemeClr val="dk1"/>
            </a:effectRef>
            <a:fontRef idx="minor">
              <a:schemeClr val="tx1"/>
            </a:fontRef>
          </p:style>
        </p:cxnSp>
        <p:cxnSp>
          <p:nvCxnSpPr>
            <p:cNvPr id="209" name="Connecteur droit 112"/>
            <p:cNvCxnSpPr/>
            <p:nvPr/>
          </p:nvCxnSpPr>
          <p:spPr>
            <a:xfrm>
              <a:off x="4646404" y="3500430"/>
              <a:ext cx="1078493" cy="0"/>
            </a:xfrm>
            <a:prstGeom prst="line">
              <a:avLst/>
            </a:prstGeom>
          </p:spPr>
          <p:style>
            <a:lnRef idx="2">
              <a:schemeClr val="dk1"/>
            </a:lnRef>
            <a:fillRef idx="0">
              <a:schemeClr val="dk1"/>
            </a:fillRef>
            <a:effectRef idx="1">
              <a:schemeClr val="dk1"/>
            </a:effectRef>
            <a:fontRef idx="minor">
              <a:schemeClr val="tx1"/>
            </a:fontRef>
          </p:style>
        </p:cxnSp>
        <p:sp>
          <p:nvSpPr>
            <p:cNvPr id="210" name="Rectangle 209"/>
            <p:cNvSpPr/>
            <p:nvPr/>
          </p:nvSpPr>
          <p:spPr>
            <a:xfrm>
              <a:off x="5220071" y="3285547"/>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cxnSp>
          <p:nvCxnSpPr>
            <p:cNvPr id="211" name="Connecteur droit 114"/>
            <p:cNvCxnSpPr/>
            <p:nvPr/>
          </p:nvCxnSpPr>
          <p:spPr>
            <a:xfrm>
              <a:off x="4646404" y="4004435"/>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212" name="Connecteur droit 115"/>
            <p:cNvCxnSpPr/>
            <p:nvPr/>
          </p:nvCxnSpPr>
          <p:spPr>
            <a:xfrm>
              <a:off x="4646404" y="4508437"/>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213" name="Connecteur droit 52"/>
            <p:cNvCxnSpPr/>
            <p:nvPr/>
          </p:nvCxnSpPr>
          <p:spPr>
            <a:xfrm>
              <a:off x="4646404" y="5446117"/>
              <a:ext cx="1078493" cy="0"/>
            </a:xfrm>
            <a:prstGeom prst="line">
              <a:avLst/>
            </a:prstGeom>
          </p:spPr>
          <p:style>
            <a:lnRef idx="2">
              <a:schemeClr val="dk1"/>
            </a:lnRef>
            <a:fillRef idx="0">
              <a:schemeClr val="dk1"/>
            </a:fillRef>
            <a:effectRef idx="1">
              <a:schemeClr val="dk1"/>
            </a:effectRef>
            <a:fontRef idx="minor">
              <a:schemeClr val="tx1"/>
            </a:fontRef>
          </p:style>
        </p:cxnSp>
        <p:cxnSp>
          <p:nvCxnSpPr>
            <p:cNvPr id="214" name="Connecteur droit 53"/>
            <p:cNvCxnSpPr/>
            <p:nvPr/>
          </p:nvCxnSpPr>
          <p:spPr>
            <a:xfrm>
              <a:off x="4646404" y="4942115"/>
              <a:ext cx="1078493" cy="0"/>
            </a:xfrm>
            <a:prstGeom prst="line">
              <a:avLst/>
            </a:prstGeom>
          </p:spPr>
          <p:style>
            <a:lnRef idx="2">
              <a:schemeClr val="dk1"/>
            </a:lnRef>
            <a:fillRef idx="0">
              <a:schemeClr val="dk1"/>
            </a:fillRef>
            <a:effectRef idx="1">
              <a:schemeClr val="dk1"/>
            </a:effectRef>
            <a:fontRef idx="minor">
              <a:schemeClr val="tx1"/>
            </a:fontRef>
          </p:style>
        </p:cxnSp>
        <p:sp>
          <p:nvSpPr>
            <p:cNvPr id="215" name="Rectangle 54"/>
            <p:cNvSpPr/>
            <p:nvPr/>
          </p:nvSpPr>
          <p:spPr>
            <a:xfrm>
              <a:off x="5220071" y="4797555"/>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216" name="Rectangle 215"/>
            <p:cNvSpPr/>
            <p:nvPr/>
          </p:nvSpPr>
          <p:spPr>
            <a:xfrm>
              <a:off x="5220071" y="5301559"/>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217" name="Rectangle 216"/>
            <p:cNvSpPr/>
            <p:nvPr/>
          </p:nvSpPr>
          <p:spPr>
            <a:xfrm>
              <a:off x="5220071" y="4293553"/>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218" name="Rectangle 217"/>
            <p:cNvSpPr/>
            <p:nvPr/>
          </p:nvSpPr>
          <p:spPr>
            <a:xfrm>
              <a:off x="5220071" y="3789548"/>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cxnSp>
          <p:nvCxnSpPr>
            <p:cNvPr id="219" name="Connecteur droit 122"/>
            <p:cNvCxnSpPr/>
            <p:nvPr/>
          </p:nvCxnSpPr>
          <p:spPr>
            <a:xfrm>
              <a:off x="4214241" y="2926102"/>
              <a:ext cx="864324" cy="0"/>
            </a:xfrm>
            <a:prstGeom prst="line">
              <a:avLst/>
            </a:prstGeom>
          </p:spPr>
          <p:style>
            <a:lnRef idx="2">
              <a:schemeClr val="dk1"/>
            </a:lnRef>
            <a:fillRef idx="0">
              <a:schemeClr val="dk1"/>
            </a:fillRef>
            <a:effectRef idx="1">
              <a:schemeClr val="dk1"/>
            </a:effectRef>
            <a:fontRef idx="minor">
              <a:schemeClr val="tx1"/>
            </a:fontRef>
          </p:style>
        </p:cxnSp>
        <p:cxnSp>
          <p:nvCxnSpPr>
            <p:cNvPr id="220" name="Connecteur droit 123"/>
            <p:cNvCxnSpPr/>
            <p:nvPr/>
          </p:nvCxnSpPr>
          <p:spPr>
            <a:xfrm>
              <a:off x="4214241" y="6020448"/>
              <a:ext cx="864324" cy="0"/>
            </a:xfrm>
            <a:prstGeom prst="line">
              <a:avLst/>
            </a:prstGeom>
          </p:spPr>
          <p:style>
            <a:lnRef idx="2">
              <a:schemeClr val="dk1"/>
            </a:lnRef>
            <a:fillRef idx="0">
              <a:schemeClr val="dk1"/>
            </a:fillRef>
            <a:effectRef idx="1">
              <a:schemeClr val="dk1"/>
            </a:effectRef>
            <a:fontRef idx="minor">
              <a:schemeClr val="tx1"/>
            </a:fontRef>
          </p:style>
        </p:cxnSp>
        <p:sp>
          <p:nvSpPr>
            <p:cNvPr id="221" name="Rectangle 220"/>
            <p:cNvSpPr/>
            <p:nvPr/>
          </p:nvSpPr>
          <p:spPr>
            <a:xfrm>
              <a:off x="4573739" y="5805561"/>
              <a:ext cx="1728649"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sp>
          <p:nvSpPr>
            <p:cNvPr id="222" name="Rectangle 221"/>
            <p:cNvSpPr/>
            <p:nvPr/>
          </p:nvSpPr>
          <p:spPr>
            <a:xfrm>
              <a:off x="4501076" y="2707310"/>
              <a:ext cx="1801312" cy="35944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a:t>
              </a:r>
            </a:p>
          </p:txBody>
        </p:sp>
      </p:grpSp>
      <p:grpSp>
        <p:nvGrpSpPr>
          <p:cNvPr id="223" name="Groupe 223"/>
          <p:cNvGrpSpPr>
            <a:grpSpLocks/>
          </p:cNvGrpSpPr>
          <p:nvPr/>
        </p:nvGrpSpPr>
        <p:grpSpPr bwMode="auto">
          <a:xfrm>
            <a:off x="3275856" y="1052736"/>
            <a:ext cx="1512168" cy="1152334"/>
            <a:chOff x="1547664" y="1700808"/>
            <a:chExt cx="1571547" cy="1152130"/>
          </a:xfrm>
        </p:grpSpPr>
        <p:sp>
          <p:nvSpPr>
            <p:cNvPr id="224" name="Rectangle 223"/>
            <p:cNvSpPr/>
            <p:nvPr/>
          </p:nvSpPr>
          <p:spPr>
            <a:xfrm>
              <a:off x="1547094" y="2388073"/>
              <a:ext cx="1241429" cy="46505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1050" dirty="0"/>
                <a:t>TagLib.xml</a:t>
              </a:r>
              <a:br>
                <a:rPr lang="fr-FR" sz="1050" dirty="0"/>
              </a:br>
              <a:r>
                <a:rPr lang="fr-FR" sz="1050" dirty="0"/>
                <a:t>Faces-Config.xml</a:t>
              </a:r>
            </a:p>
          </p:txBody>
        </p:sp>
        <p:pic>
          <p:nvPicPr>
            <p:cNvPr id="225" name="Picture 41" descr="V:\public\Banque_Image\Red\xml.png"/>
            <p:cNvPicPr>
              <a:picLocks noChangeAspect="1" noChangeArrowheads="1"/>
            </p:cNvPicPr>
            <p:nvPr/>
          </p:nvPicPr>
          <p:blipFill>
            <a:blip r:embed="rId2" cstate="print"/>
            <a:srcRect/>
            <a:stretch>
              <a:fillRect/>
            </a:stretch>
          </p:blipFill>
          <p:spPr bwMode="auto">
            <a:xfrm>
              <a:off x="2339752" y="1700808"/>
              <a:ext cx="707451" cy="750895"/>
            </a:xfrm>
            <a:prstGeom prst="rect">
              <a:avLst/>
            </a:prstGeom>
            <a:noFill/>
            <a:ln w="9525">
              <a:noFill/>
              <a:miter lim="800000"/>
              <a:headEnd/>
              <a:tailEnd/>
            </a:ln>
          </p:spPr>
        </p:pic>
        <p:pic>
          <p:nvPicPr>
            <p:cNvPr id="226" name="Picture 41" descr="V:\public\Banque_Image\Red\xml.png"/>
            <p:cNvPicPr>
              <a:picLocks noChangeAspect="1" noChangeArrowheads="1"/>
            </p:cNvPicPr>
            <p:nvPr/>
          </p:nvPicPr>
          <p:blipFill>
            <a:blip r:embed="rId2" cstate="print"/>
            <a:srcRect/>
            <a:stretch>
              <a:fillRect/>
            </a:stretch>
          </p:blipFill>
          <p:spPr bwMode="auto">
            <a:xfrm>
              <a:off x="2411760" y="1844824"/>
              <a:ext cx="707451" cy="750895"/>
            </a:xfrm>
            <a:prstGeom prst="rect">
              <a:avLst/>
            </a:prstGeom>
            <a:noFill/>
            <a:ln w="9525">
              <a:noFill/>
              <a:miter lim="800000"/>
              <a:headEnd/>
              <a:tailEnd/>
            </a:ln>
          </p:spPr>
        </p:pic>
      </p:grpSp>
      <p:grpSp>
        <p:nvGrpSpPr>
          <p:cNvPr id="227" name="Groupe 138"/>
          <p:cNvGrpSpPr>
            <a:grpSpLocks/>
          </p:cNvGrpSpPr>
          <p:nvPr/>
        </p:nvGrpSpPr>
        <p:grpSpPr bwMode="auto">
          <a:xfrm>
            <a:off x="7596336" y="2348880"/>
            <a:ext cx="864093" cy="1051503"/>
            <a:chOff x="3275856" y="5085184"/>
            <a:chExt cx="864096" cy="1314146"/>
          </a:xfrm>
        </p:grpSpPr>
        <p:grpSp>
          <p:nvGrpSpPr>
            <p:cNvPr id="228" name="Groupe 38"/>
            <p:cNvGrpSpPr>
              <a:grpSpLocks/>
            </p:cNvGrpSpPr>
            <p:nvPr/>
          </p:nvGrpSpPr>
          <p:grpSpPr bwMode="auto">
            <a:xfrm>
              <a:off x="3275856" y="5085184"/>
              <a:ext cx="864096" cy="1314146"/>
              <a:chOff x="3491880" y="4365104"/>
              <a:chExt cx="864096" cy="1314146"/>
            </a:xfrm>
          </p:grpSpPr>
          <p:sp>
            <p:nvSpPr>
              <p:cNvPr id="241" name="Rectangle 240"/>
              <p:cNvSpPr/>
              <p:nvPr/>
            </p:nvSpPr>
            <p:spPr>
              <a:xfrm>
                <a:off x="3492235" y="4365826"/>
                <a:ext cx="863603" cy="107930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42" name="Rectangle 37"/>
              <p:cNvSpPr/>
              <p:nvPr/>
            </p:nvSpPr>
            <p:spPr>
              <a:xfrm>
                <a:off x="3492235" y="5534416"/>
                <a:ext cx="863603" cy="14483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a:t>Components</a:t>
                </a:r>
              </a:p>
            </p:txBody>
          </p:sp>
        </p:grpSp>
        <p:grpSp>
          <p:nvGrpSpPr>
            <p:cNvPr id="229" name="Groupe 113"/>
            <p:cNvGrpSpPr>
              <a:grpSpLocks/>
            </p:cNvGrpSpPr>
            <p:nvPr/>
          </p:nvGrpSpPr>
          <p:grpSpPr bwMode="auto">
            <a:xfrm>
              <a:off x="3419872" y="5301208"/>
              <a:ext cx="144016" cy="216024"/>
              <a:chOff x="3491880" y="4365104"/>
              <a:chExt cx="864096" cy="1080120"/>
            </a:xfrm>
          </p:grpSpPr>
          <p:sp>
            <p:nvSpPr>
              <p:cNvPr id="239" name="Rectangle 238"/>
              <p:cNvSpPr/>
              <p:nvPr/>
            </p:nvSpPr>
            <p:spPr>
              <a:xfrm>
                <a:off x="3506214" y="4369884"/>
                <a:ext cx="847722" cy="11804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40" name="Rectangle 239"/>
              <p:cNvSpPr/>
              <p:nvPr/>
            </p:nvSpPr>
            <p:spPr>
              <a:xfrm>
                <a:off x="3506214" y="4369884"/>
                <a:ext cx="847722" cy="14880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30" name="Groupe 116"/>
            <p:cNvGrpSpPr>
              <a:grpSpLocks/>
            </p:cNvGrpSpPr>
            <p:nvPr/>
          </p:nvGrpSpPr>
          <p:grpSpPr bwMode="auto">
            <a:xfrm>
              <a:off x="3635896" y="5517232"/>
              <a:ext cx="144016" cy="216024"/>
              <a:chOff x="3491880" y="4365104"/>
              <a:chExt cx="864096" cy="1080120"/>
            </a:xfrm>
          </p:grpSpPr>
          <p:sp>
            <p:nvSpPr>
              <p:cNvPr id="237" name="Rectangle 236"/>
              <p:cNvSpPr/>
              <p:nvPr/>
            </p:nvSpPr>
            <p:spPr>
              <a:xfrm>
                <a:off x="3495948" y="4470260"/>
                <a:ext cx="857250" cy="97217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38" name="Rectangle 237"/>
              <p:cNvSpPr/>
              <p:nvPr/>
            </p:nvSpPr>
            <p:spPr>
              <a:xfrm>
                <a:off x="3495948" y="4470260"/>
                <a:ext cx="857250" cy="3968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31" name="Groupe 119"/>
            <p:cNvGrpSpPr>
              <a:grpSpLocks/>
            </p:cNvGrpSpPr>
            <p:nvPr/>
          </p:nvGrpSpPr>
          <p:grpSpPr bwMode="auto">
            <a:xfrm>
              <a:off x="3419872" y="5661248"/>
              <a:ext cx="144016" cy="216024"/>
              <a:chOff x="3491880" y="4365104"/>
              <a:chExt cx="864096" cy="1080120"/>
            </a:xfrm>
          </p:grpSpPr>
          <p:sp>
            <p:nvSpPr>
              <p:cNvPr id="235" name="Rectangle 234"/>
              <p:cNvSpPr/>
              <p:nvPr/>
            </p:nvSpPr>
            <p:spPr>
              <a:xfrm>
                <a:off x="3506214" y="4365229"/>
                <a:ext cx="847722" cy="108128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36" name="Rectangle 235"/>
              <p:cNvSpPr/>
              <p:nvPr/>
            </p:nvSpPr>
            <p:spPr>
              <a:xfrm>
                <a:off x="3506214" y="4365229"/>
                <a:ext cx="847722" cy="14879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32" name="Groupe 122"/>
            <p:cNvGrpSpPr>
              <a:grpSpLocks/>
            </p:cNvGrpSpPr>
            <p:nvPr/>
          </p:nvGrpSpPr>
          <p:grpSpPr bwMode="auto">
            <a:xfrm>
              <a:off x="3923928" y="5301208"/>
              <a:ext cx="144016" cy="216024"/>
              <a:chOff x="3491880" y="4365104"/>
              <a:chExt cx="864096" cy="1080120"/>
            </a:xfrm>
          </p:grpSpPr>
          <p:sp>
            <p:nvSpPr>
              <p:cNvPr id="233" name="Rectangle 232"/>
              <p:cNvSpPr/>
              <p:nvPr/>
            </p:nvSpPr>
            <p:spPr>
              <a:xfrm>
                <a:off x="3491790" y="4369884"/>
                <a:ext cx="866772" cy="11804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34" name="Rectangle 233"/>
              <p:cNvSpPr/>
              <p:nvPr/>
            </p:nvSpPr>
            <p:spPr>
              <a:xfrm>
                <a:off x="3491790" y="4369884"/>
                <a:ext cx="866772" cy="14880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sp>
        <p:nvSpPr>
          <p:cNvPr id="243" name="Flèche droite à entaille 14"/>
          <p:cNvSpPr/>
          <p:nvPr/>
        </p:nvSpPr>
        <p:spPr bwMode="auto">
          <a:xfrm>
            <a:off x="4079619" y="2919728"/>
            <a:ext cx="852421" cy="149232"/>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sp>
        <p:nvSpPr>
          <p:cNvPr id="244" name="Flèche droite à entaille 16"/>
          <p:cNvSpPr/>
          <p:nvPr/>
        </p:nvSpPr>
        <p:spPr bwMode="auto">
          <a:xfrm rot="2207738">
            <a:off x="2831240" y="2580163"/>
            <a:ext cx="518495" cy="130491"/>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grpSp>
        <p:nvGrpSpPr>
          <p:cNvPr id="245" name="Groupe 145"/>
          <p:cNvGrpSpPr/>
          <p:nvPr/>
        </p:nvGrpSpPr>
        <p:grpSpPr>
          <a:xfrm>
            <a:off x="3347864" y="2708920"/>
            <a:ext cx="576062" cy="576166"/>
            <a:chOff x="2484484" y="3356691"/>
            <a:chExt cx="576062" cy="576166"/>
          </a:xfrm>
        </p:grpSpPr>
        <p:sp>
          <p:nvSpPr>
            <p:cNvPr id="246" name="Ellipse 13"/>
            <p:cNvSpPr/>
            <p:nvPr/>
          </p:nvSpPr>
          <p:spPr bwMode="auto">
            <a:xfrm>
              <a:off x="2484484" y="3356691"/>
              <a:ext cx="576062" cy="576166"/>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pic>
          <p:nvPicPr>
            <p:cNvPr id="247" name="Picture 42" descr="V:\public\Banque_Image\Red\engine.png"/>
            <p:cNvPicPr>
              <a:picLocks noChangeAspect="1" noChangeArrowheads="1"/>
            </p:cNvPicPr>
            <p:nvPr/>
          </p:nvPicPr>
          <p:blipFill>
            <a:blip r:embed="rId3" cstate="print"/>
            <a:srcRect/>
            <a:stretch>
              <a:fillRect/>
            </a:stretch>
          </p:blipFill>
          <p:spPr bwMode="auto">
            <a:xfrm>
              <a:off x="2555776" y="3494397"/>
              <a:ext cx="366585" cy="366651"/>
            </a:xfrm>
            <a:prstGeom prst="rect">
              <a:avLst/>
            </a:prstGeom>
            <a:noFill/>
            <a:ln w="9525">
              <a:noFill/>
              <a:miter lim="800000"/>
              <a:headEnd/>
              <a:tailEnd/>
            </a:ln>
          </p:spPr>
        </p:pic>
      </p:grpSp>
      <p:grpSp>
        <p:nvGrpSpPr>
          <p:cNvPr id="248" name="Groupe 181"/>
          <p:cNvGrpSpPr>
            <a:grpSpLocks/>
          </p:cNvGrpSpPr>
          <p:nvPr/>
        </p:nvGrpSpPr>
        <p:grpSpPr bwMode="auto">
          <a:xfrm>
            <a:off x="7236296" y="4025705"/>
            <a:ext cx="1584171" cy="1491527"/>
            <a:chOff x="5292080" y="5229200"/>
            <a:chExt cx="1584176" cy="1491263"/>
          </a:xfrm>
        </p:grpSpPr>
        <p:sp>
          <p:nvSpPr>
            <p:cNvPr id="249" name="Arrondir un rectangle avec un coin du même côté 41"/>
            <p:cNvSpPr/>
            <p:nvPr/>
          </p:nvSpPr>
          <p:spPr>
            <a:xfrm>
              <a:off x="5292466" y="5229681"/>
              <a:ext cx="1584330" cy="1295171"/>
            </a:xfrm>
            <a:prstGeom prst="round2SameRect">
              <a:avLst/>
            </a:prstGeom>
            <a:noFill/>
            <a:ln>
              <a:solidFill>
                <a:srgbClr val="2989A4"/>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nvGrpSpPr>
            <p:cNvPr id="250" name="Groupe 180"/>
            <p:cNvGrpSpPr>
              <a:grpSpLocks/>
            </p:cNvGrpSpPr>
            <p:nvPr/>
          </p:nvGrpSpPr>
          <p:grpSpPr bwMode="auto">
            <a:xfrm>
              <a:off x="5508104" y="5301208"/>
              <a:ext cx="1080120" cy="1419255"/>
              <a:chOff x="5508104" y="5301208"/>
              <a:chExt cx="1080120" cy="1419255"/>
            </a:xfrm>
          </p:grpSpPr>
          <p:grpSp>
            <p:nvGrpSpPr>
              <p:cNvPr id="251" name="Groupe 166"/>
              <p:cNvGrpSpPr>
                <a:grpSpLocks/>
              </p:cNvGrpSpPr>
              <p:nvPr/>
            </p:nvGrpSpPr>
            <p:grpSpPr bwMode="auto">
              <a:xfrm>
                <a:off x="5508104" y="5301208"/>
                <a:ext cx="1080120" cy="1152128"/>
                <a:chOff x="4283968" y="4264291"/>
                <a:chExt cx="1368152" cy="2073830"/>
              </a:xfrm>
            </p:grpSpPr>
            <p:grpSp>
              <p:nvGrpSpPr>
                <p:cNvPr id="253" name="Groupe 101"/>
                <p:cNvGrpSpPr>
                  <a:grpSpLocks/>
                </p:cNvGrpSpPr>
                <p:nvPr/>
              </p:nvGrpSpPr>
              <p:grpSpPr bwMode="auto">
                <a:xfrm>
                  <a:off x="4283968" y="4264291"/>
                  <a:ext cx="1368152" cy="2073830"/>
                  <a:chOff x="3491880" y="4509120"/>
                  <a:chExt cx="864096" cy="1152128"/>
                </a:xfrm>
              </p:grpSpPr>
              <p:sp>
                <p:nvSpPr>
                  <p:cNvPr id="275" name="Rectangle 274"/>
                  <p:cNvSpPr/>
                  <p:nvPr/>
                </p:nvSpPr>
                <p:spPr>
                  <a:xfrm>
                    <a:off x="3492090" y="4509018"/>
                    <a:ext cx="877572" cy="93645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76" name="Rectangle 275"/>
                  <p:cNvSpPr/>
                  <p:nvPr/>
                </p:nvSpPr>
                <p:spPr>
                  <a:xfrm>
                    <a:off x="3492090" y="5516902"/>
                    <a:ext cx="877572" cy="14443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Renderers</a:t>
                    </a:r>
                    <a:endParaRPr lang="fr-FR" sz="800" dirty="0"/>
                  </a:p>
                </p:txBody>
              </p:sp>
            </p:grpSp>
            <p:grpSp>
              <p:nvGrpSpPr>
                <p:cNvPr id="254" name="Groupe 164"/>
                <p:cNvGrpSpPr>
                  <a:grpSpLocks/>
                </p:cNvGrpSpPr>
                <p:nvPr/>
              </p:nvGrpSpPr>
              <p:grpSpPr bwMode="auto">
                <a:xfrm>
                  <a:off x="4427984" y="5157192"/>
                  <a:ext cx="882097" cy="576064"/>
                  <a:chOff x="4427984" y="5589240"/>
                  <a:chExt cx="882097" cy="576064"/>
                </a:xfrm>
              </p:grpSpPr>
              <p:sp>
                <p:nvSpPr>
                  <p:cNvPr id="264" name="Rectangle à coins arrondis 56"/>
                  <p:cNvSpPr/>
                  <p:nvPr/>
                </p:nvSpPr>
                <p:spPr>
                  <a:xfrm>
                    <a:off x="4449189" y="5590394"/>
                    <a:ext cx="792271" cy="57425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grpSp>
                <p:nvGrpSpPr>
                  <p:cNvPr id="265" name="Groupe 153"/>
                  <p:cNvGrpSpPr>
                    <a:grpSpLocks/>
                  </p:cNvGrpSpPr>
                  <p:nvPr/>
                </p:nvGrpSpPr>
                <p:grpSpPr bwMode="auto">
                  <a:xfrm>
                    <a:off x="4716016" y="5661248"/>
                    <a:ext cx="144016" cy="216024"/>
                    <a:chOff x="3491880" y="4365104"/>
                    <a:chExt cx="864096" cy="1080120"/>
                  </a:xfrm>
                </p:grpSpPr>
                <p:sp>
                  <p:nvSpPr>
                    <p:cNvPr id="273" name="Rectangle 272"/>
                    <p:cNvSpPr/>
                    <p:nvPr/>
                  </p:nvSpPr>
                  <p:spPr>
                    <a:xfrm>
                      <a:off x="3495566" y="4367956"/>
                      <a:ext cx="989337"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74" name="Rectangle 273"/>
                    <p:cNvSpPr/>
                    <p:nvPr/>
                  </p:nvSpPr>
                  <p:spPr>
                    <a:xfrm>
                      <a:off x="3495566" y="4367956"/>
                      <a:ext cx="989337"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66" name="Groupe 156"/>
                  <p:cNvGrpSpPr>
                    <a:grpSpLocks/>
                  </p:cNvGrpSpPr>
                  <p:nvPr/>
                </p:nvGrpSpPr>
                <p:grpSpPr bwMode="auto">
                  <a:xfrm>
                    <a:off x="4499992" y="5661248"/>
                    <a:ext cx="144016" cy="216024"/>
                    <a:chOff x="3491880" y="4365104"/>
                    <a:chExt cx="864096" cy="1080120"/>
                  </a:xfrm>
                </p:grpSpPr>
                <p:sp>
                  <p:nvSpPr>
                    <p:cNvPr id="271" name="Rectangle 270"/>
                    <p:cNvSpPr/>
                    <p:nvPr/>
                  </p:nvSpPr>
                  <p:spPr>
                    <a:xfrm>
                      <a:off x="3621408" y="4367956"/>
                      <a:ext cx="868686"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72" name="Rectangle 271"/>
                    <p:cNvSpPr/>
                    <p:nvPr/>
                  </p:nvSpPr>
                  <p:spPr>
                    <a:xfrm>
                      <a:off x="3621408" y="4367956"/>
                      <a:ext cx="868686"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67" name="Groupe 159"/>
                  <p:cNvGrpSpPr>
                    <a:grpSpLocks/>
                  </p:cNvGrpSpPr>
                  <p:nvPr/>
                </p:nvGrpSpPr>
                <p:grpSpPr bwMode="auto">
                  <a:xfrm>
                    <a:off x="4932040" y="5661248"/>
                    <a:ext cx="144016" cy="216024"/>
                    <a:chOff x="3491880" y="4365104"/>
                    <a:chExt cx="864096" cy="1080120"/>
                  </a:xfrm>
                </p:grpSpPr>
                <p:sp>
                  <p:nvSpPr>
                    <p:cNvPr id="269" name="Rectangle 268"/>
                    <p:cNvSpPr/>
                    <p:nvPr/>
                  </p:nvSpPr>
                  <p:spPr>
                    <a:xfrm>
                      <a:off x="3623095" y="4367956"/>
                      <a:ext cx="868686"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70" name="Rectangle 269"/>
                    <p:cNvSpPr/>
                    <p:nvPr/>
                  </p:nvSpPr>
                  <p:spPr>
                    <a:xfrm>
                      <a:off x="3623095" y="4367956"/>
                      <a:ext cx="868686"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sp>
                <p:nvSpPr>
                  <p:cNvPr id="268" name="Rectangle 267"/>
                  <p:cNvSpPr/>
                  <p:nvPr/>
                </p:nvSpPr>
                <p:spPr>
                  <a:xfrm>
                    <a:off x="4521580" y="5950375"/>
                    <a:ext cx="810368" cy="165706"/>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Family</a:t>
                    </a:r>
                    <a:r>
                      <a:rPr lang="fr-FR" sz="800" dirty="0"/>
                      <a:t> 2</a:t>
                    </a:r>
                  </a:p>
                </p:txBody>
              </p:sp>
            </p:grpSp>
            <p:grpSp>
              <p:nvGrpSpPr>
                <p:cNvPr id="255" name="Groupe 165"/>
                <p:cNvGrpSpPr>
                  <a:grpSpLocks/>
                </p:cNvGrpSpPr>
                <p:nvPr/>
              </p:nvGrpSpPr>
              <p:grpSpPr bwMode="auto">
                <a:xfrm>
                  <a:off x="4572000" y="4437112"/>
                  <a:ext cx="823591" cy="576064"/>
                  <a:chOff x="4427984" y="4509120"/>
                  <a:chExt cx="823591" cy="576064"/>
                </a:xfrm>
              </p:grpSpPr>
              <p:sp>
                <p:nvSpPr>
                  <p:cNvPr id="256" name="Rectangle à coins arrondis 48"/>
                  <p:cNvSpPr/>
                  <p:nvPr/>
                </p:nvSpPr>
                <p:spPr>
                  <a:xfrm>
                    <a:off x="4427835" y="4510391"/>
                    <a:ext cx="792270" cy="57425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fr-FR"/>
                  </a:p>
                </p:txBody>
              </p:sp>
              <p:grpSp>
                <p:nvGrpSpPr>
                  <p:cNvPr id="257" name="Groupe 140"/>
                  <p:cNvGrpSpPr>
                    <a:grpSpLocks/>
                  </p:cNvGrpSpPr>
                  <p:nvPr/>
                </p:nvGrpSpPr>
                <p:grpSpPr bwMode="auto">
                  <a:xfrm>
                    <a:off x="4499992" y="4581128"/>
                    <a:ext cx="144016" cy="216024"/>
                    <a:chOff x="3491880" y="4365104"/>
                    <a:chExt cx="864096" cy="1080120"/>
                  </a:xfrm>
                </p:grpSpPr>
                <p:sp>
                  <p:nvSpPr>
                    <p:cNvPr id="262" name="Rectangle 261"/>
                    <p:cNvSpPr/>
                    <p:nvPr/>
                  </p:nvSpPr>
                  <p:spPr>
                    <a:xfrm>
                      <a:off x="3493278" y="4368541"/>
                      <a:ext cx="868679"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63" name="Rectangle 262"/>
                    <p:cNvSpPr/>
                    <p:nvPr/>
                  </p:nvSpPr>
                  <p:spPr>
                    <a:xfrm>
                      <a:off x="3493278" y="4368541"/>
                      <a:ext cx="868679"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grpSp>
                <p:nvGrpSpPr>
                  <p:cNvPr id="258" name="Groupe 143"/>
                  <p:cNvGrpSpPr>
                    <a:grpSpLocks/>
                  </p:cNvGrpSpPr>
                  <p:nvPr/>
                </p:nvGrpSpPr>
                <p:grpSpPr bwMode="auto">
                  <a:xfrm>
                    <a:off x="4716016" y="4581128"/>
                    <a:ext cx="144016" cy="216024"/>
                    <a:chOff x="3491880" y="4365104"/>
                    <a:chExt cx="864096" cy="1080120"/>
                  </a:xfrm>
                </p:grpSpPr>
                <p:sp>
                  <p:nvSpPr>
                    <p:cNvPr id="260" name="Rectangle 259"/>
                    <p:cNvSpPr/>
                    <p:nvPr/>
                  </p:nvSpPr>
                  <p:spPr>
                    <a:xfrm>
                      <a:off x="3488095" y="4368541"/>
                      <a:ext cx="868679" cy="122850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a:p>
                  </p:txBody>
                </p:sp>
                <p:sp>
                  <p:nvSpPr>
                    <p:cNvPr id="261" name="Rectangle 260"/>
                    <p:cNvSpPr/>
                    <p:nvPr/>
                  </p:nvSpPr>
                  <p:spPr>
                    <a:xfrm>
                      <a:off x="3488095" y="4368541"/>
                      <a:ext cx="868679" cy="14284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sz="800" dirty="0"/>
                    </a:p>
                  </p:txBody>
                </p:sp>
              </p:grpSp>
              <p:sp>
                <p:nvSpPr>
                  <p:cNvPr id="259" name="Rectangle 258"/>
                  <p:cNvSpPr/>
                  <p:nvPr/>
                </p:nvSpPr>
                <p:spPr>
                  <a:xfrm>
                    <a:off x="4500225" y="4870372"/>
                    <a:ext cx="752053" cy="177134"/>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Family</a:t>
                    </a:r>
                    <a:r>
                      <a:rPr lang="fr-FR" sz="800" dirty="0"/>
                      <a:t> 1</a:t>
                    </a:r>
                  </a:p>
                </p:txBody>
              </p:sp>
            </p:grpSp>
          </p:grpSp>
          <p:sp>
            <p:nvSpPr>
              <p:cNvPr id="252" name="ZoneTexte 44"/>
              <p:cNvSpPr txBox="1"/>
              <p:nvPr/>
            </p:nvSpPr>
            <p:spPr bwMode="black">
              <a:xfrm>
                <a:off x="5579804" y="6596277"/>
                <a:ext cx="881065" cy="123803"/>
              </a:xfrm>
              <a:prstGeom prst="rect">
                <a:avLst/>
              </a:prstGeom>
              <a:noFill/>
              <a:ln>
                <a:solidFill>
                  <a:srgbClr val="2989A4"/>
                </a:solidFill>
              </a:ln>
            </p:spPr>
            <p:txBody>
              <a:bodyPr lIns="85730" tIns="0" rIns="0" bIns="0">
                <a:spAutoFit/>
              </a:bodyPr>
              <a:lstStyle/>
              <a:p>
                <a:pPr>
                  <a:buClr>
                    <a:schemeClr val="tx2"/>
                  </a:buClr>
                  <a:buFont typeface="Arial" pitchFamily="34" charset="0"/>
                  <a:buNone/>
                  <a:defRPr/>
                </a:pPr>
                <a:r>
                  <a:rPr lang="fr-FR" sz="800" dirty="0" err="1">
                    <a:solidFill>
                      <a:schemeClr val="tx2"/>
                    </a:solidFill>
                    <a:latin typeface="+mn-lt"/>
                  </a:rPr>
                  <a:t>Renderer</a:t>
                </a:r>
                <a:r>
                  <a:rPr lang="fr-FR" sz="800" dirty="0">
                    <a:solidFill>
                      <a:schemeClr val="tx2"/>
                    </a:solidFill>
                    <a:latin typeface="+mn-lt"/>
                  </a:rPr>
                  <a:t>-Kit</a:t>
                </a:r>
              </a:p>
            </p:txBody>
          </p:sp>
        </p:grpSp>
      </p:grpSp>
      <p:cxnSp>
        <p:nvCxnSpPr>
          <p:cNvPr id="277" name="Connecteur droit 21"/>
          <p:cNvCxnSpPr>
            <a:endCxn id="210" idx="1"/>
          </p:cNvCxnSpPr>
          <p:nvPr/>
        </p:nvCxnSpPr>
        <p:spPr bwMode="auto">
          <a:xfrm flipV="1">
            <a:off x="5724128" y="1834134"/>
            <a:ext cx="38962" cy="325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Connecteur droit avec flèche 22"/>
          <p:cNvCxnSpPr>
            <a:endCxn id="295" idx="3"/>
          </p:cNvCxnSpPr>
          <p:nvPr/>
        </p:nvCxnSpPr>
        <p:spPr bwMode="auto">
          <a:xfrm flipH="1">
            <a:off x="3996259" y="5373216"/>
            <a:ext cx="791765" cy="1798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79" name="Groupe 215"/>
          <p:cNvGrpSpPr>
            <a:grpSpLocks/>
          </p:cNvGrpSpPr>
          <p:nvPr/>
        </p:nvGrpSpPr>
        <p:grpSpPr bwMode="auto">
          <a:xfrm>
            <a:off x="1403648" y="5012857"/>
            <a:ext cx="1008109" cy="1512487"/>
            <a:chOff x="7884368" y="4005064"/>
            <a:chExt cx="1008112" cy="1800200"/>
          </a:xfrm>
        </p:grpSpPr>
        <p:sp>
          <p:nvSpPr>
            <p:cNvPr id="280" name="Carré corné 28"/>
            <p:cNvSpPr/>
            <p:nvPr/>
          </p:nvSpPr>
          <p:spPr>
            <a:xfrm>
              <a:off x="7884415" y="4221312"/>
              <a:ext cx="1008065" cy="1584044"/>
            </a:xfrm>
            <a:prstGeom prst="foldedCorner">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fr-FR"/>
            </a:p>
          </p:txBody>
        </p:sp>
        <p:cxnSp>
          <p:nvCxnSpPr>
            <p:cNvPr id="281" name="Connecteur droit 29"/>
            <p:cNvCxnSpPr/>
            <p:nvPr/>
          </p:nvCxnSpPr>
          <p:spPr>
            <a:xfrm>
              <a:off x="8171753" y="4581610"/>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282" name="Connecteur droit 30"/>
            <p:cNvCxnSpPr/>
            <p:nvPr/>
          </p:nvCxnSpPr>
          <p:spPr>
            <a:xfrm>
              <a:off x="8244778" y="4653035"/>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3" name="Connecteur droit 31"/>
            <p:cNvCxnSpPr/>
            <p:nvPr/>
          </p:nvCxnSpPr>
          <p:spPr>
            <a:xfrm>
              <a:off x="8244778" y="4726047"/>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4" name="Connecteur droit 32"/>
            <p:cNvCxnSpPr/>
            <p:nvPr/>
          </p:nvCxnSpPr>
          <p:spPr>
            <a:xfrm>
              <a:off x="8244778" y="4797472"/>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5" name="Connecteur droit 33"/>
            <p:cNvCxnSpPr/>
            <p:nvPr/>
          </p:nvCxnSpPr>
          <p:spPr>
            <a:xfrm>
              <a:off x="8244778" y="5229195"/>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6" name="Connecteur droit 34"/>
            <p:cNvCxnSpPr/>
            <p:nvPr/>
          </p:nvCxnSpPr>
          <p:spPr>
            <a:xfrm>
              <a:off x="8244778" y="5300620"/>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7" name="Connecteur droit 35"/>
            <p:cNvCxnSpPr/>
            <p:nvPr/>
          </p:nvCxnSpPr>
          <p:spPr>
            <a:xfrm>
              <a:off x="8244778" y="5373632"/>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8" name="Connecteur droit 36"/>
            <p:cNvCxnSpPr/>
            <p:nvPr/>
          </p:nvCxnSpPr>
          <p:spPr>
            <a:xfrm>
              <a:off x="8244778" y="4868897"/>
              <a:ext cx="503239" cy="0"/>
            </a:xfrm>
            <a:prstGeom prst="line">
              <a:avLst/>
            </a:prstGeom>
          </p:spPr>
          <p:style>
            <a:lnRef idx="2">
              <a:schemeClr val="dk1"/>
            </a:lnRef>
            <a:fillRef idx="0">
              <a:schemeClr val="dk1"/>
            </a:fillRef>
            <a:effectRef idx="1">
              <a:schemeClr val="dk1"/>
            </a:effectRef>
            <a:fontRef idx="minor">
              <a:schemeClr val="tx1"/>
            </a:fontRef>
          </p:style>
        </p:cxnSp>
        <p:cxnSp>
          <p:nvCxnSpPr>
            <p:cNvPr id="289" name="Connecteur droit 37"/>
            <p:cNvCxnSpPr/>
            <p:nvPr/>
          </p:nvCxnSpPr>
          <p:spPr>
            <a:xfrm>
              <a:off x="8171753" y="5157771"/>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290" name="Connecteur droit 38"/>
            <p:cNvCxnSpPr/>
            <p:nvPr/>
          </p:nvCxnSpPr>
          <p:spPr>
            <a:xfrm>
              <a:off x="8171753" y="4941909"/>
              <a:ext cx="504827" cy="0"/>
            </a:xfrm>
            <a:prstGeom prst="line">
              <a:avLst/>
            </a:prstGeom>
          </p:spPr>
          <p:style>
            <a:lnRef idx="2">
              <a:schemeClr val="dk1"/>
            </a:lnRef>
            <a:fillRef idx="0">
              <a:schemeClr val="dk1"/>
            </a:fillRef>
            <a:effectRef idx="1">
              <a:schemeClr val="dk1"/>
            </a:effectRef>
            <a:fontRef idx="minor">
              <a:schemeClr val="tx1"/>
            </a:fontRef>
          </p:style>
        </p:cxnSp>
        <p:cxnSp>
          <p:nvCxnSpPr>
            <p:cNvPr id="291" name="Connecteur droit 39"/>
            <p:cNvCxnSpPr/>
            <p:nvPr/>
          </p:nvCxnSpPr>
          <p:spPr>
            <a:xfrm>
              <a:off x="8171753" y="5445057"/>
              <a:ext cx="504827" cy="0"/>
            </a:xfrm>
            <a:prstGeom prst="line">
              <a:avLst/>
            </a:prstGeom>
          </p:spPr>
          <p:style>
            <a:lnRef idx="2">
              <a:schemeClr val="dk1"/>
            </a:lnRef>
            <a:fillRef idx="0">
              <a:schemeClr val="dk1"/>
            </a:fillRef>
            <a:effectRef idx="1">
              <a:schemeClr val="dk1"/>
            </a:effectRef>
            <a:fontRef idx="minor">
              <a:schemeClr val="tx1"/>
            </a:fontRef>
          </p:style>
        </p:cxnSp>
        <p:sp>
          <p:nvSpPr>
            <p:cNvPr id="292" name="Arrondir un rectangle avec un coin du même côté 40"/>
            <p:cNvSpPr/>
            <p:nvPr/>
          </p:nvSpPr>
          <p:spPr>
            <a:xfrm>
              <a:off x="7884415" y="4005450"/>
              <a:ext cx="1008065" cy="144436"/>
            </a:xfrm>
            <a:prstGeom prst="round2Same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fr-FR" sz="1000" dirty="0"/>
                <a:t>HTML</a:t>
              </a:r>
            </a:p>
          </p:txBody>
        </p:sp>
      </p:grpSp>
      <p:pic>
        <p:nvPicPr>
          <p:cNvPr id="293" name="Picture 42" descr="V:\public\Banque_Image\Red\engine.png"/>
          <p:cNvPicPr>
            <a:picLocks noChangeAspect="1" noChangeArrowheads="1"/>
          </p:cNvPicPr>
          <p:nvPr/>
        </p:nvPicPr>
        <p:blipFill>
          <a:blip r:embed="rId4" cstate="print"/>
          <a:srcRect/>
          <a:stretch>
            <a:fillRect/>
          </a:stretch>
        </p:blipFill>
        <p:spPr bwMode="auto">
          <a:xfrm>
            <a:off x="4211296" y="5228497"/>
            <a:ext cx="216688" cy="216727"/>
          </a:xfrm>
          <a:prstGeom prst="rect">
            <a:avLst/>
          </a:prstGeom>
          <a:noFill/>
          <a:ln w="9525">
            <a:noFill/>
            <a:miter lim="800000"/>
            <a:headEnd/>
            <a:tailEnd/>
          </a:ln>
        </p:spPr>
      </p:pic>
      <p:sp>
        <p:nvSpPr>
          <p:cNvPr id="294" name="Flèche courbée vers le bas 136"/>
          <p:cNvSpPr/>
          <p:nvPr/>
        </p:nvSpPr>
        <p:spPr>
          <a:xfrm flipH="1">
            <a:off x="2267744" y="5228877"/>
            <a:ext cx="1368152" cy="360363"/>
          </a:xfrm>
          <a:prstGeom prst="curved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a:solidFill>
                <a:schemeClr val="tx1"/>
              </a:solidFill>
            </a:endParaRPr>
          </a:p>
        </p:txBody>
      </p:sp>
      <p:pic>
        <p:nvPicPr>
          <p:cNvPr id="295" name="Picture 40" descr="V:\public\Banque_Image\Red\html.png"/>
          <p:cNvPicPr>
            <a:picLocks noChangeAspect="1" noChangeArrowheads="1"/>
          </p:cNvPicPr>
          <p:nvPr/>
        </p:nvPicPr>
        <p:blipFill>
          <a:blip r:embed="rId5" cstate="print"/>
          <a:srcRect/>
          <a:stretch>
            <a:fillRect/>
          </a:stretch>
        </p:blipFill>
        <p:spPr bwMode="auto">
          <a:xfrm>
            <a:off x="3635896" y="5372893"/>
            <a:ext cx="360363" cy="360363"/>
          </a:xfrm>
          <a:prstGeom prst="rect">
            <a:avLst/>
          </a:prstGeom>
          <a:noFill/>
          <a:ln w="9525">
            <a:noFill/>
            <a:miter lim="800000"/>
            <a:headEnd/>
            <a:tailEnd/>
          </a:ln>
        </p:spPr>
      </p:pic>
      <p:sp>
        <p:nvSpPr>
          <p:cNvPr id="296" name="Flèche courbée vers le bas 138"/>
          <p:cNvSpPr/>
          <p:nvPr/>
        </p:nvSpPr>
        <p:spPr>
          <a:xfrm flipH="1">
            <a:off x="2339752" y="5804942"/>
            <a:ext cx="1296144" cy="360362"/>
          </a:xfrm>
          <a:prstGeom prst="curvedDown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a:solidFill>
                <a:schemeClr val="tx1"/>
              </a:solidFill>
            </a:endParaRPr>
          </a:p>
        </p:txBody>
      </p:sp>
      <p:pic>
        <p:nvPicPr>
          <p:cNvPr id="297" name="Picture 40" descr="V:\public\Banque_Image\Red\html.png"/>
          <p:cNvPicPr>
            <a:picLocks noChangeAspect="1" noChangeArrowheads="1"/>
          </p:cNvPicPr>
          <p:nvPr/>
        </p:nvPicPr>
        <p:blipFill>
          <a:blip r:embed="rId5" cstate="print"/>
          <a:srcRect/>
          <a:stretch>
            <a:fillRect/>
          </a:stretch>
        </p:blipFill>
        <p:spPr bwMode="auto">
          <a:xfrm>
            <a:off x="3635896" y="6020966"/>
            <a:ext cx="360363" cy="360362"/>
          </a:xfrm>
          <a:prstGeom prst="rect">
            <a:avLst/>
          </a:prstGeom>
          <a:noFill/>
          <a:ln w="9525">
            <a:noFill/>
            <a:miter lim="800000"/>
            <a:headEnd/>
            <a:tailEnd/>
          </a:ln>
        </p:spPr>
      </p:pic>
      <p:pic>
        <p:nvPicPr>
          <p:cNvPr id="298" name="Picture 8" descr="C:\TAF\Sopra Brols\Logo Sopra Banking\Logo_SopraBanking_final_white-05.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97390" y="366705"/>
            <a:ext cx="651350" cy="1262095"/>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42" descr="V:\public\Banque_Image\Red\engine.png"/>
          <p:cNvPicPr>
            <a:picLocks noChangeAspect="1" noChangeArrowheads="1"/>
          </p:cNvPicPr>
          <p:nvPr/>
        </p:nvPicPr>
        <p:blipFill>
          <a:blip r:embed="rId4" cstate="print"/>
          <a:srcRect/>
          <a:stretch>
            <a:fillRect/>
          </a:stretch>
        </p:blipFill>
        <p:spPr bwMode="auto">
          <a:xfrm>
            <a:off x="4571336" y="5877272"/>
            <a:ext cx="216688" cy="216727"/>
          </a:xfrm>
          <a:prstGeom prst="rect">
            <a:avLst/>
          </a:prstGeom>
          <a:noFill/>
          <a:ln w="9525">
            <a:noFill/>
            <a:miter lim="800000"/>
            <a:headEnd/>
            <a:tailEnd/>
          </a:ln>
        </p:spPr>
      </p:pic>
      <p:cxnSp>
        <p:nvCxnSpPr>
          <p:cNvPr id="300" name="Connecteur droit avec flèche 161"/>
          <p:cNvCxnSpPr/>
          <p:nvPr/>
        </p:nvCxnSpPr>
        <p:spPr bwMode="auto">
          <a:xfrm flipH="1">
            <a:off x="3995936" y="5445224"/>
            <a:ext cx="1152128"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01" name="Groupe 168"/>
          <p:cNvGrpSpPr/>
          <p:nvPr/>
        </p:nvGrpSpPr>
        <p:grpSpPr>
          <a:xfrm>
            <a:off x="1691680" y="2780928"/>
            <a:ext cx="1134046" cy="288032"/>
            <a:chOff x="1907704" y="2852936"/>
            <a:chExt cx="1134046" cy="288032"/>
          </a:xfrm>
        </p:grpSpPr>
        <p:sp>
          <p:nvSpPr>
            <p:cNvPr id="302" name="Flèche droite à entaille 166"/>
            <p:cNvSpPr/>
            <p:nvPr/>
          </p:nvSpPr>
          <p:spPr>
            <a:xfrm>
              <a:off x="1979712" y="3106043"/>
              <a:ext cx="1062038"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03" name="ZoneTexte 167"/>
            <p:cNvSpPr txBox="1"/>
            <p:nvPr/>
          </p:nvSpPr>
          <p:spPr bwMode="black">
            <a:xfrm>
              <a:off x="1907704" y="2852936"/>
              <a:ext cx="1052601"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HTTP </a:t>
              </a:r>
              <a:r>
                <a:rPr lang="fr-FR" sz="1400" b="1" noProof="0" dirty="0" err="1" smtClean="0">
                  <a:solidFill>
                    <a:schemeClr val="tx2"/>
                  </a:solidFill>
                  <a:latin typeface="+mn-lt"/>
                </a:rPr>
                <a:t>request</a:t>
              </a:r>
              <a:endParaRPr lang="fr-FR" sz="1400" b="1" noProof="0" dirty="0" smtClean="0">
                <a:solidFill>
                  <a:schemeClr val="tx2"/>
                </a:solidFill>
                <a:latin typeface="+mn-lt"/>
              </a:endParaRPr>
            </a:p>
          </p:txBody>
        </p:sp>
      </p:grpSp>
      <p:grpSp>
        <p:nvGrpSpPr>
          <p:cNvPr id="304" name="Groupe 171"/>
          <p:cNvGrpSpPr/>
          <p:nvPr/>
        </p:nvGrpSpPr>
        <p:grpSpPr>
          <a:xfrm>
            <a:off x="2350537" y="4509120"/>
            <a:ext cx="1357367" cy="322377"/>
            <a:chOff x="2915816" y="4293676"/>
            <a:chExt cx="1141343" cy="250369"/>
          </a:xfrm>
        </p:grpSpPr>
        <p:sp>
          <p:nvSpPr>
            <p:cNvPr id="305" name="Flèche droite à entaille 169"/>
            <p:cNvSpPr/>
            <p:nvPr/>
          </p:nvSpPr>
          <p:spPr>
            <a:xfrm rot="10800000">
              <a:off x="2987824" y="4509120"/>
              <a:ext cx="1062038" cy="349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06" name="ZoneTexte 170"/>
            <p:cNvSpPr txBox="1"/>
            <p:nvPr/>
          </p:nvSpPr>
          <p:spPr bwMode="black">
            <a:xfrm>
              <a:off x="2915816" y="4293676"/>
              <a:ext cx="1141343"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HTTP </a:t>
              </a:r>
              <a:r>
                <a:rPr lang="fr-FR" sz="1400" b="1" noProof="0" dirty="0" err="1" smtClean="0">
                  <a:solidFill>
                    <a:schemeClr val="tx2"/>
                  </a:solidFill>
                  <a:latin typeface="+mn-lt"/>
                </a:rPr>
                <a:t>response</a:t>
              </a:r>
              <a:endParaRPr lang="fr-FR" sz="1400" b="1" noProof="0" dirty="0" smtClean="0">
                <a:solidFill>
                  <a:schemeClr val="tx2"/>
                </a:solidFill>
                <a:latin typeface="+mn-lt"/>
              </a:endParaRPr>
            </a:p>
          </p:txBody>
        </p:sp>
      </p:grpSp>
      <p:grpSp>
        <p:nvGrpSpPr>
          <p:cNvPr id="307" name="Groupe 185"/>
          <p:cNvGrpSpPr/>
          <p:nvPr/>
        </p:nvGrpSpPr>
        <p:grpSpPr>
          <a:xfrm>
            <a:off x="7307781" y="1196752"/>
            <a:ext cx="1512691" cy="864543"/>
            <a:chOff x="7092280" y="548680"/>
            <a:chExt cx="1512691" cy="864543"/>
          </a:xfrm>
        </p:grpSpPr>
        <p:sp>
          <p:nvSpPr>
            <p:cNvPr id="308" name="Rectangle 307"/>
            <p:cNvSpPr/>
            <p:nvPr/>
          </p:nvSpPr>
          <p:spPr bwMode="auto">
            <a:xfrm>
              <a:off x="7093074" y="549127"/>
              <a:ext cx="1511897" cy="86409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fr-FR" dirty="0"/>
            </a:p>
          </p:txBody>
        </p:sp>
        <p:sp>
          <p:nvSpPr>
            <p:cNvPr id="309" name="Rectangle 308"/>
            <p:cNvSpPr/>
            <p:nvPr/>
          </p:nvSpPr>
          <p:spPr bwMode="auto">
            <a:xfrm>
              <a:off x="7092280" y="548680"/>
              <a:ext cx="863600" cy="1444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900" dirty="0"/>
                <a:t>Component:</a:t>
              </a:r>
            </a:p>
          </p:txBody>
        </p:sp>
        <p:sp>
          <p:nvSpPr>
            <p:cNvPr id="310" name="Rectangle 309"/>
            <p:cNvSpPr/>
            <p:nvPr/>
          </p:nvSpPr>
          <p:spPr bwMode="auto">
            <a:xfrm>
              <a:off x="7164811" y="765151"/>
              <a:ext cx="1295400" cy="144462"/>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a:t>Component-Type</a:t>
              </a:r>
            </a:p>
          </p:txBody>
        </p:sp>
        <p:sp>
          <p:nvSpPr>
            <p:cNvPr id="311" name="Rectangle 310"/>
            <p:cNvSpPr/>
            <p:nvPr/>
          </p:nvSpPr>
          <p:spPr bwMode="auto">
            <a:xfrm>
              <a:off x="7164811" y="982316"/>
              <a:ext cx="1295400" cy="1428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a:t>Renderer</a:t>
              </a:r>
              <a:r>
                <a:rPr lang="fr-FR" sz="800" dirty="0"/>
                <a:t>-Type</a:t>
              </a:r>
            </a:p>
          </p:txBody>
        </p:sp>
        <p:sp>
          <p:nvSpPr>
            <p:cNvPr id="312" name="Rectangle 311"/>
            <p:cNvSpPr/>
            <p:nvPr/>
          </p:nvSpPr>
          <p:spPr bwMode="auto">
            <a:xfrm>
              <a:off x="7165032" y="1197893"/>
              <a:ext cx="1295400" cy="1428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fr-FR" sz="800" dirty="0" err="1" smtClean="0"/>
                <a:t>Family</a:t>
              </a:r>
              <a:endParaRPr lang="fr-FR" sz="800" dirty="0"/>
            </a:p>
          </p:txBody>
        </p:sp>
      </p:grpSp>
      <p:sp>
        <p:nvSpPr>
          <p:cNvPr id="313" name="Flèche droite à entaille 184"/>
          <p:cNvSpPr/>
          <p:nvPr/>
        </p:nvSpPr>
        <p:spPr bwMode="auto">
          <a:xfrm rot="5400000">
            <a:off x="3438333" y="2381489"/>
            <a:ext cx="380978" cy="129868"/>
          </a:xfrm>
          <a:prstGeom prst="notched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fr-FR"/>
          </a:p>
        </p:txBody>
      </p:sp>
      <p:cxnSp>
        <p:nvCxnSpPr>
          <p:cNvPr id="314" name="Connecteur droit 188"/>
          <p:cNvCxnSpPr/>
          <p:nvPr/>
        </p:nvCxnSpPr>
        <p:spPr bwMode="auto">
          <a:xfrm flipH="1">
            <a:off x="6228185" y="1412776"/>
            <a:ext cx="1080119"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Connecteur droit 191"/>
          <p:cNvCxnSpPr/>
          <p:nvPr/>
        </p:nvCxnSpPr>
        <p:spPr bwMode="auto">
          <a:xfrm flipV="1">
            <a:off x="7740352" y="1988840"/>
            <a:ext cx="0" cy="504082"/>
          </a:xfrm>
          <a:prstGeom prst="line">
            <a:avLst/>
          </a:prstGeom>
        </p:spPr>
        <p:style>
          <a:lnRef idx="1">
            <a:schemeClr val="accent1"/>
          </a:lnRef>
          <a:fillRef idx="0">
            <a:schemeClr val="accent1"/>
          </a:fillRef>
          <a:effectRef idx="0">
            <a:schemeClr val="accent1"/>
          </a:effectRef>
          <a:fontRef idx="minor">
            <a:schemeClr val="tx1"/>
          </a:fontRef>
        </p:style>
      </p:cxnSp>
      <p:pic>
        <p:nvPicPr>
          <p:cNvPr id="316" name="Picture 43" descr="V:\public\Banque_Image\Red\zoom.png"/>
          <p:cNvPicPr>
            <a:picLocks noChangeAspect="1" noChangeArrowheads="1"/>
          </p:cNvPicPr>
          <p:nvPr/>
        </p:nvPicPr>
        <p:blipFill>
          <a:blip r:embed="rId7" cstate="print"/>
          <a:srcRect/>
          <a:stretch>
            <a:fillRect/>
          </a:stretch>
        </p:blipFill>
        <p:spPr bwMode="auto">
          <a:xfrm>
            <a:off x="7524328" y="2348880"/>
            <a:ext cx="288032" cy="288084"/>
          </a:xfrm>
          <a:prstGeom prst="rect">
            <a:avLst/>
          </a:prstGeom>
          <a:noFill/>
          <a:ln w="9525">
            <a:noFill/>
            <a:miter lim="800000"/>
            <a:headEnd/>
            <a:tailEnd/>
          </a:ln>
        </p:spPr>
      </p:pic>
      <p:grpSp>
        <p:nvGrpSpPr>
          <p:cNvPr id="317" name="Groupe 77"/>
          <p:cNvGrpSpPr/>
          <p:nvPr/>
        </p:nvGrpSpPr>
        <p:grpSpPr bwMode="auto">
          <a:xfrm>
            <a:off x="5148068" y="4581128"/>
            <a:ext cx="1368148" cy="2013863"/>
            <a:chOff x="6948264" y="3347622"/>
            <a:chExt cx="1368152" cy="1852425"/>
          </a:xfrm>
          <a:scene3d>
            <a:camera prst="perspectiveFront" fov="2700000">
              <a:rot lat="19086000" lon="19067999" rev="3108000"/>
            </a:camera>
            <a:lightRig rig="threePt" dir="t">
              <a:rot lat="0" lon="0" rev="0"/>
            </a:lightRig>
          </a:scene3d>
        </p:grpSpPr>
        <p:sp>
          <p:nvSpPr>
            <p:cNvPr id="318" name="Organigramme : Processus 44"/>
            <p:cNvSpPr/>
            <p:nvPr/>
          </p:nvSpPr>
          <p:spPr bwMode="auto">
            <a:xfrm>
              <a:off x="6948264" y="3543863"/>
              <a:ext cx="1368152" cy="1656184"/>
            </a:xfrm>
            <a:prstGeom prst="flowChartProcess">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fr-FR"/>
            </a:p>
          </p:txBody>
        </p:sp>
        <p:cxnSp>
          <p:nvCxnSpPr>
            <p:cNvPr id="319" name="Connecteur droit 195"/>
            <p:cNvCxnSpPr/>
            <p:nvPr/>
          </p:nvCxnSpPr>
          <p:spPr bwMode="auto">
            <a:xfrm>
              <a:off x="7150576" y="3493981"/>
              <a:ext cx="0" cy="1141398"/>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320" name="Connecteur droit 196"/>
            <p:cNvCxnSpPr/>
            <p:nvPr/>
          </p:nvCxnSpPr>
          <p:spPr bwMode="auto">
            <a:xfrm>
              <a:off x="7150576" y="3669807"/>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sp>
          <p:nvSpPr>
            <p:cNvPr id="321" name="Rectangle 64"/>
            <p:cNvSpPr/>
            <p:nvPr/>
          </p:nvSpPr>
          <p:spPr bwMode="auto">
            <a:xfrm>
              <a:off x="7389837" y="3582385"/>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cxnSp>
          <p:nvCxnSpPr>
            <p:cNvPr id="322" name="Connecteur droit 65"/>
            <p:cNvCxnSpPr/>
            <p:nvPr/>
          </p:nvCxnSpPr>
          <p:spPr bwMode="auto">
            <a:xfrm>
              <a:off x="7150576" y="3874119"/>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323" name="Connecteur droit 66"/>
            <p:cNvCxnSpPr/>
            <p:nvPr/>
          </p:nvCxnSpPr>
          <p:spPr bwMode="auto">
            <a:xfrm>
              <a:off x="7150576" y="4079414"/>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324" name="Connecteur droit 67"/>
            <p:cNvCxnSpPr/>
            <p:nvPr/>
          </p:nvCxnSpPr>
          <p:spPr bwMode="auto">
            <a:xfrm>
              <a:off x="7150576" y="4459552"/>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cxnSp>
          <p:nvCxnSpPr>
            <p:cNvPr id="325" name="Connecteur droit 68"/>
            <p:cNvCxnSpPr/>
            <p:nvPr/>
          </p:nvCxnSpPr>
          <p:spPr bwMode="auto">
            <a:xfrm>
              <a:off x="7150576" y="4255240"/>
              <a:ext cx="448800" cy="0"/>
            </a:xfrm>
            <a:prstGeom prst="line">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2">
              <a:schemeClr val="dk1"/>
            </a:lnRef>
            <a:fillRef idx="0">
              <a:schemeClr val="dk1"/>
            </a:fillRef>
            <a:effectRef idx="1">
              <a:schemeClr val="dk1"/>
            </a:effectRef>
            <a:fontRef idx="minor">
              <a:schemeClr val="tx1"/>
            </a:fontRef>
          </p:style>
        </p:cxnSp>
        <p:sp>
          <p:nvSpPr>
            <p:cNvPr id="326" name="Rectangle 325"/>
            <p:cNvSpPr/>
            <p:nvPr/>
          </p:nvSpPr>
          <p:spPr bwMode="auto">
            <a:xfrm>
              <a:off x="7389837" y="4196304"/>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327" name="Rectangle 326"/>
            <p:cNvSpPr/>
            <p:nvPr/>
          </p:nvSpPr>
          <p:spPr bwMode="auto">
            <a:xfrm>
              <a:off x="7389837" y="4401598"/>
              <a:ext cx="717040" cy="145376"/>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328" name="Rectangle 327"/>
            <p:cNvSpPr/>
            <p:nvPr/>
          </p:nvSpPr>
          <p:spPr bwMode="auto">
            <a:xfrm>
              <a:off x="7389837" y="3991991"/>
              <a:ext cx="717040" cy="145376"/>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329" name="Rectangle 328"/>
            <p:cNvSpPr/>
            <p:nvPr/>
          </p:nvSpPr>
          <p:spPr bwMode="auto">
            <a:xfrm>
              <a:off x="7389837" y="3786697"/>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330" name="Rectangle 329"/>
            <p:cNvSpPr/>
            <p:nvPr/>
          </p:nvSpPr>
          <p:spPr bwMode="auto">
            <a:xfrm>
              <a:off x="7120854" y="4605911"/>
              <a:ext cx="717040"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sp>
          <p:nvSpPr>
            <p:cNvPr id="331" name="Rectangle 330"/>
            <p:cNvSpPr/>
            <p:nvPr/>
          </p:nvSpPr>
          <p:spPr bwMode="auto">
            <a:xfrm>
              <a:off x="7091132" y="3347622"/>
              <a:ext cx="746762" cy="146358"/>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prst="softRound"/>
              <a:bevelB prst="softRound"/>
            </a:sp3d>
          </p:spPr>
          <p:style>
            <a:lnRef idx="1">
              <a:schemeClr val="accent1"/>
            </a:lnRef>
            <a:fillRef idx="2">
              <a:schemeClr val="accent1"/>
            </a:fillRef>
            <a:effectRef idx="1">
              <a:schemeClr val="accent1"/>
            </a:effectRef>
            <a:fontRef idx="minor">
              <a:schemeClr val="dk1"/>
            </a:fontRef>
          </p:style>
          <p:txBody>
            <a:bodyPr anchor="ctr"/>
            <a:lstStyle/>
            <a:p>
              <a:pPr algn="ctr">
                <a:defRPr/>
              </a:pPr>
              <a:r>
                <a:rPr lang="fr-FR" sz="800" dirty="0" err="1"/>
                <a:t>Renderer</a:t>
              </a:r>
              <a:endParaRPr lang="fr-FR" sz="800" dirty="0"/>
            </a:p>
          </p:txBody>
        </p:sp>
      </p:grpSp>
      <p:cxnSp>
        <p:nvCxnSpPr>
          <p:cNvPr id="332" name="Connecteur droit 212"/>
          <p:cNvCxnSpPr>
            <a:stCxn id="263" idx="2"/>
          </p:cNvCxnSpPr>
          <p:nvPr/>
        </p:nvCxnSpPr>
        <p:spPr bwMode="auto">
          <a:xfrm flipH="1">
            <a:off x="5364088" y="4250024"/>
            <a:ext cx="2429806" cy="8351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3" name="Connecteur droit 223"/>
          <p:cNvCxnSpPr>
            <a:stCxn id="222" idx="1"/>
          </p:cNvCxnSpPr>
          <p:nvPr/>
        </p:nvCxnSpPr>
        <p:spPr bwMode="auto">
          <a:xfrm flipH="1">
            <a:off x="5148064" y="1581252"/>
            <a:ext cx="303040" cy="3647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Connecteur droit 240"/>
          <p:cNvCxnSpPr>
            <a:stCxn id="271" idx="1"/>
          </p:cNvCxnSpPr>
          <p:nvPr/>
        </p:nvCxnSpPr>
        <p:spPr bwMode="auto">
          <a:xfrm flipH="1">
            <a:off x="5796136" y="4702462"/>
            <a:ext cx="1843771" cy="4547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5" name="Flèche courbée vers la gauche 254"/>
          <p:cNvSpPr/>
          <p:nvPr/>
        </p:nvSpPr>
        <p:spPr>
          <a:xfrm>
            <a:off x="3779912" y="3573016"/>
            <a:ext cx="1080120" cy="1080120"/>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572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234" y="3048000"/>
            <a:ext cx="433776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fr-FR" dirty="0"/>
              <a:t>JSF </a:t>
            </a:r>
            <a:r>
              <a:rPr lang="fr-FR" dirty="0" err="1"/>
              <a:t>Request</a:t>
            </a:r>
            <a:r>
              <a:rPr lang="fr-FR" dirty="0"/>
              <a:t> </a:t>
            </a:r>
            <a:r>
              <a:rPr lang="fr-FR" dirty="0" err="1"/>
              <a:t>Processing</a:t>
            </a:r>
            <a:r>
              <a:rPr lang="fr-FR" dirty="0"/>
              <a:t> </a:t>
            </a:r>
            <a:r>
              <a:rPr lang="fr-FR" dirty="0" err="1"/>
              <a:t>Lifecycle</a:t>
            </a:r>
            <a:endParaRPr lang="en-US" dirty="0">
              <a:solidFill>
                <a:schemeClr val="tx1">
                  <a:lumMod val="75000"/>
                  <a:lumOff val="25000"/>
                </a:schemeClr>
              </a:solidFill>
            </a:endParaRPr>
          </a:p>
        </p:txBody>
      </p:sp>
      <p:sp>
        <p:nvSpPr>
          <p:cNvPr id="9" name="Content Placeholder 8"/>
          <p:cNvSpPr>
            <a:spLocks noGrp="1"/>
          </p:cNvSpPr>
          <p:nvPr>
            <p:ph sz="quarter" idx="10"/>
          </p:nvPr>
        </p:nvSpPr>
        <p:spPr>
          <a:xfrm>
            <a:off x="457200" y="1782762"/>
            <a:ext cx="8229600" cy="4389438"/>
          </a:xfrm>
        </p:spPr>
        <p:txBody>
          <a:bodyPr/>
          <a:lstStyle/>
          <a:p>
            <a:endParaRPr lang="fr-FR" i="1" dirty="0"/>
          </a:p>
          <a:p>
            <a:pPr marL="342900" lvl="0" indent="-342900">
              <a:buFont typeface="Wingdings" panose="05000000000000000000" pitchFamily="2" charset="2"/>
              <a:buChar char="§"/>
            </a:pPr>
            <a:endParaRPr lang="fr-BE" dirty="0"/>
          </a:p>
        </p:txBody>
      </p:sp>
      <p:sp>
        <p:nvSpPr>
          <p:cNvPr id="10" name="Text Placeholder 9"/>
          <p:cNvSpPr>
            <a:spLocks noGrp="1"/>
          </p:cNvSpPr>
          <p:nvPr>
            <p:ph type="body" sz="quarter" idx="11"/>
          </p:nvPr>
        </p:nvSpPr>
        <p:spPr>
          <a:xfrm>
            <a:off x="457200" y="1066801"/>
            <a:ext cx="8229600" cy="2590800"/>
          </a:xfrm>
        </p:spPr>
        <p:txBody>
          <a:bodyPr/>
          <a:lstStyle/>
          <a:p>
            <a:r>
              <a:rPr lang="en-US" sz="1800" dirty="0"/>
              <a:t>The life cycle of a </a:t>
            </a:r>
            <a:r>
              <a:rPr lang="en-US" sz="1800" dirty="0" smtClean="0"/>
              <a:t>JSF </a:t>
            </a:r>
            <a:r>
              <a:rPr lang="en-US" sz="1800" dirty="0"/>
              <a:t>page is somewhat similar to that of a JSP page: </a:t>
            </a:r>
            <a:r>
              <a:rPr lang="en-US" sz="1800" b="1" dirty="0"/>
              <a:t>The client makes an HTTP request for the page, and the server responds with the page translated to HTML</a:t>
            </a:r>
            <a:r>
              <a:rPr lang="en-US" sz="1800" dirty="0"/>
              <a:t>. </a:t>
            </a:r>
            <a:endParaRPr lang="fr-FR" sz="1800" dirty="0"/>
          </a:p>
          <a:p>
            <a:r>
              <a:rPr lang="en-US" sz="1800" dirty="0" smtClean="0"/>
              <a:t>However</a:t>
            </a:r>
            <a:r>
              <a:rPr lang="en-US" sz="1800" dirty="0"/>
              <a:t>, the </a:t>
            </a:r>
            <a:r>
              <a:rPr lang="en-US" sz="1800" dirty="0" err="1"/>
              <a:t>JavaServer</a:t>
            </a:r>
            <a:r>
              <a:rPr lang="en-US" sz="1800" dirty="0"/>
              <a:t> Faces life cycle differs from the JSP life cycle in that it is split up into multiple phases in order to support the sophisticated UI component model</a:t>
            </a:r>
            <a:r>
              <a:rPr lang="en-US" sz="1800" dirty="0" smtClean="0"/>
              <a:t>: </a:t>
            </a:r>
            <a:r>
              <a:rPr lang="en-US" sz="1800" dirty="0"/>
              <a:t>This model requires that component data be converted and validated, component events be handled, and component data be propagated to beans in an orderly fashion</a:t>
            </a:r>
            <a:r>
              <a:rPr lang="en-US" sz="1800" dirty="0" smtClean="0"/>
              <a:t>.</a:t>
            </a:r>
            <a:r>
              <a:rPr lang="en-US" sz="1800" dirty="0"/>
              <a:t> </a:t>
            </a:r>
            <a:endParaRPr lang="en-US" sz="1800" dirty="0" smtClean="0"/>
          </a:p>
          <a:p>
            <a:r>
              <a:rPr lang="en-US" dirty="0"/>
              <a:t> </a:t>
            </a:r>
            <a:endParaRPr lang="en-US" dirty="0">
              <a:solidFill>
                <a:schemeClr val="tx1">
                  <a:lumMod val="75000"/>
                  <a:lumOff val="25000"/>
                </a:schemeClr>
              </a:solidFill>
            </a:endParaRPr>
          </a:p>
        </p:txBody>
      </p:sp>
      <p:sp>
        <p:nvSpPr>
          <p:cNvPr id="3" name="TextBox 2"/>
          <p:cNvSpPr txBox="1"/>
          <p:nvPr/>
        </p:nvSpPr>
        <p:spPr bwMode="black">
          <a:xfrm>
            <a:off x="521970" y="3564791"/>
            <a:ext cx="4495800" cy="1046440"/>
          </a:xfrm>
          <a:prstGeom prst="rect">
            <a:avLst/>
          </a:prstGeom>
          <a:noFill/>
        </p:spPr>
        <p:txBody>
          <a:bodyPr wrap="square" lIns="85730" tIns="0" rIns="0" bIns="0" rtlCol="0">
            <a:spAutoFit/>
          </a:bodyPr>
          <a:lstStyle/>
          <a:p>
            <a:pPr>
              <a:buClr>
                <a:schemeClr val="tx2"/>
              </a:buClr>
            </a:pPr>
            <a:r>
              <a:rPr lang="en-US" dirty="0">
                <a:solidFill>
                  <a:schemeClr val="tx1">
                    <a:lumMod val="75000"/>
                    <a:lumOff val="25000"/>
                  </a:schemeClr>
                </a:solidFill>
              </a:rPr>
              <a:t>Also JSF page is also different from a JSP page </a:t>
            </a:r>
            <a:r>
              <a:rPr lang="en-US" dirty="0" smtClean="0">
                <a:solidFill>
                  <a:schemeClr val="tx1">
                    <a:lumMod val="75000"/>
                    <a:lumOff val="25000"/>
                  </a:schemeClr>
                </a:solidFill>
              </a:rPr>
              <a:t>in that </a:t>
            </a:r>
            <a:r>
              <a:rPr lang="en-US" dirty="0">
                <a:solidFill>
                  <a:schemeClr val="tx1">
                    <a:lumMod val="75000"/>
                    <a:lumOff val="25000"/>
                  </a:schemeClr>
                </a:solidFill>
              </a:rPr>
              <a:t>it is represented by a tree of UI components, called a view.</a:t>
            </a:r>
          </a:p>
          <a:p>
            <a:pPr marL="0" indent="0" algn="l">
              <a:buClr>
                <a:schemeClr val="tx2"/>
              </a:buClr>
              <a:buFont typeface="Arial" pitchFamily="34" charset="0"/>
              <a:buNone/>
              <a:tabLst/>
            </a:pPr>
            <a:endParaRPr lang="en-IN" sz="1400" noProof="0" dirty="0" smtClean="0">
              <a:solidFill>
                <a:schemeClr val="tx2"/>
              </a:solidFill>
              <a:latin typeface="+mn-lt"/>
            </a:endParaRPr>
          </a:p>
        </p:txBody>
      </p:sp>
    </p:spTree>
    <p:extLst>
      <p:ext uri="{BB962C8B-B14F-4D97-AF65-F5344CB8AC3E}">
        <p14:creationId xmlns:p14="http://schemas.microsoft.com/office/powerpoint/2010/main" val="310529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dirty="0"/>
              <a:t>JSF </a:t>
            </a:r>
            <a:r>
              <a:rPr lang="fr-FR" dirty="0" err="1"/>
              <a:t>Request</a:t>
            </a:r>
            <a:r>
              <a:rPr lang="fr-FR" dirty="0"/>
              <a:t> </a:t>
            </a:r>
            <a:r>
              <a:rPr lang="fr-FR" dirty="0" err="1"/>
              <a:t>Processing</a:t>
            </a:r>
            <a:r>
              <a:rPr lang="fr-FR" dirty="0"/>
              <a:t> </a:t>
            </a:r>
            <a:r>
              <a:rPr lang="fr-FR" dirty="0" err="1"/>
              <a:t>Lifecycle</a:t>
            </a:r>
            <a:endParaRPr lang="en-US" dirty="0">
              <a:solidFill>
                <a:schemeClr val="tx1">
                  <a:lumMod val="75000"/>
                  <a:lumOff val="25000"/>
                </a:schemeClr>
              </a:solidFill>
            </a:endParaRPr>
          </a:p>
        </p:txBody>
      </p:sp>
      <p:sp>
        <p:nvSpPr>
          <p:cNvPr id="9" name="Content Placeholder 8"/>
          <p:cNvSpPr>
            <a:spLocks noGrp="1"/>
          </p:cNvSpPr>
          <p:nvPr>
            <p:ph sz="quarter" idx="10"/>
          </p:nvPr>
        </p:nvSpPr>
        <p:spPr>
          <a:xfrm>
            <a:off x="457200" y="1782762"/>
            <a:ext cx="8229600" cy="4389438"/>
          </a:xfrm>
        </p:spPr>
        <p:txBody>
          <a:bodyPr/>
          <a:lstStyle/>
          <a:p>
            <a:r>
              <a:rPr lang="fr-FR" i="1" dirty="0" err="1"/>
              <a:t>Why</a:t>
            </a:r>
            <a:r>
              <a:rPr lang="fr-FR" i="1" dirty="0"/>
              <a:t> JSF </a:t>
            </a:r>
            <a:r>
              <a:rPr lang="fr-FR" i="1" dirty="0" err="1"/>
              <a:t>request</a:t>
            </a:r>
            <a:r>
              <a:rPr lang="fr-FR" i="1" dirty="0"/>
              <a:t> </a:t>
            </a:r>
            <a:r>
              <a:rPr lang="fr-FR" i="1" dirty="0" err="1"/>
              <a:t>processing</a:t>
            </a:r>
            <a:r>
              <a:rPr lang="fr-FR" i="1" dirty="0"/>
              <a:t> </a:t>
            </a:r>
            <a:r>
              <a:rPr lang="fr-FR" i="1" dirty="0" err="1" smtClean="0"/>
              <a:t>is</a:t>
            </a:r>
            <a:r>
              <a:rPr lang="fr-FR" i="1" dirty="0" smtClean="0"/>
              <a:t> </a:t>
            </a:r>
            <a:r>
              <a:rPr lang="fr-FR" i="1" dirty="0" err="1"/>
              <a:t>so</a:t>
            </a:r>
            <a:r>
              <a:rPr lang="fr-FR" i="1" dirty="0"/>
              <a:t> Important to </a:t>
            </a:r>
            <a:r>
              <a:rPr lang="fr-FR" i="1" dirty="0" err="1"/>
              <a:t>understand</a:t>
            </a:r>
            <a:r>
              <a:rPr lang="fr-FR" i="1" dirty="0"/>
              <a:t> ?</a:t>
            </a:r>
          </a:p>
          <a:p>
            <a:pPr marL="457200" indent="-457200">
              <a:buFont typeface="Wingdings" pitchFamily="2" charset="2"/>
              <a:buChar char="§"/>
            </a:pPr>
            <a:r>
              <a:rPr lang="fr-FR" dirty="0"/>
              <a:t>The </a:t>
            </a:r>
            <a:r>
              <a:rPr lang="fr-FR" dirty="0" err="1"/>
              <a:t>request</a:t>
            </a:r>
            <a:r>
              <a:rPr lang="fr-FR" dirty="0"/>
              <a:t> </a:t>
            </a:r>
            <a:r>
              <a:rPr lang="fr-FR" dirty="0" err="1"/>
              <a:t>processing</a:t>
            </a:r>
            <a:r>
              <a:rPr lang="fr-FR" dirty="0"/>
              <a:t> </a:t>
            </a:r>
            <a:r>
              <a:rPr lang="en-US" dirty="0"/>
              <a:t>lifecycle serves as the “behind-the-scenes” engine that makes </a:t>
            </a:r>
            <a:r>
              <a:rPr lang="en-US" dirty="0" err="1"/>
              <a:t>JavaServer</a:t>
            </a:r>
            <a:r>
              <a:rPr lang="en-US" dirty="0"/>
              <a:t> Faces possible</a:t>
            </a:r>
          </a:p>
          <a:p>
            <a:pPr marL="457200" indent="-457200">
              <a:buFont typeface="Wingdings" pitchFamily="2" charset="2"/>
              <a:buChar char="§"/>
            </a:pPr>
            <a:r>
              <a:rPr lang="en-US" dirty="0"/>
              <a:t>Component-based framework vs request-based framework (JSF  vs JSP/Servlet )</a:t>
            </a:r>
          </a:p>
          <a:p>
            <a:pPr marL="457200" indent="-457200">
              <a:buFont typeface="Wingdings" pitchFamily="2" charset="2"/>
              <a:buChar char="§"/>
            </a:pPr>
            <a:r>
              <a:rPr lang="en-US" dirty="0"/>
              <a:t>It is responsible for the automatic Server-Side View Management and Synchronization</a:t>
            </a:r>
            <a:endParaRPr lang="fr-FR" i="1" dirty="0"/>
          </a:p>
          <a:p>
            <a:pPr marL="342900" lvl="0" indent="-342900">
              <a:buFont typeface="Wingdings" panose="05000000000000000000" pitchFamily="2" charset="2"/>
              <a:buChar char="§"/>
            </a:pPr>
            <a:endParaRPr lang="fr-BE" dirty="0"/>
          </a:p>
        </p:txBody>
      </p:sp>
      <p:sp>
        <p:nvSpPr>
          <p:cNvPr id="10" name="Text Placeholder 9"/>
          <p:cNvSpPr>
            <a:spLocks noGrp="1"/>
          </p:cNvSpPr>
          <p:nvPr>
            <p:ph type="body" sz="quarter" idx="11"/>
          </p:nvPr>
        </p:nvSpPr>
        <p:spPr/>
        <p:txBody>
          <a:bodyPr/>
          <a:lstStyle/>
          <a:p>
            <a:r>
              <a:rPr lang="fr-FR" dirty="0"/>
              <a:t>A </a:t>
            </a:r>
            <a:r>
              <a:rPr lang="fr-FR" dirty="0" err="1"/>
              <a:t>Process</a:t>
            </a:r>
            <a:r>
              <a:rPr lang="fr-FR" dirty="0"/>
              <a:t> to </a:t>
            </a:r>
            <a:r>
              <a:rPr lang="fr-FR" dirty="0" err="1"/>
              <a:t>keep</a:t>
            </a:r>
            <a:r>
              <a:rPr lang="fr-FR" dirty="0"/>
              <a:t> in </a:t>
            </a:r>
            <a:r>
              <a:rPr lang="fr-FR" dirty="0" err="1"/>
              <a:t>Mind</a:t>
            </a:r>
            <a:endParaRPr lang="fr-FR" dirty="0"/>
          </a:p>
          <a:p>
            <a:endParaRPr lang="en-US" dirty="0">
              <a:solidFill>
                <a:schemeClr val="tx1">
                  <a:lumMod val="75000"/>
                  <a:lumOff val="25000"/>
                </a:schemeClr>
              </a:solidFill>
            </a:endParaRPr>
          </a:p>
        </p:txBody>
      </p:sp>
    </p:spTree>
    <p:extLst>
      <p:ext uri="{BB962C8B-B14F-4D97-AF65-F5344CB8AC3E}">
        <p14:creationId xmlns:p14="http://schemas.microsoft.com/office/powerpoint/2010/main" val="162898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589622" y="476672"/>
            <a:ext cx="6840000" cy="1144929"/>
          </a:xfrm>
        </p:spPr>
        <p:txBody>
          <a:bodyPr/>
          <a:lstStyle/>
          <a:p>
            <a:r>
              <a:rPr lang="fr-FR" dirty="0" smtClean="0"/>
              <a:t>The </a:t>
            </a:r>
            <a:r>
              <a:rPr lang="fr-FR" dirty="0" err="1" smtClean="0"/>
              <a:t>JavaServer</a:t>
            </a:r>
            <a:r>
              <a:rPr lang="fr-FR" dirty="0" smtClean="0"/>
              <a:t> Faces </a:t>
            </a:r>
            <a:r>
              <a:rPr lang="fr-FR" dirty="0" err="1" smtClean="0"/>
              <a:t>request</a:t>
            </a:r>
            <a:r>
              <a:rPr lang="fr-FR" dirty="0" smtClean="0"/>
              <a:t> </a:t>
            </a:r>
            <a:r>
              <a:rPr lang="fr-FR" dirty="0" err="1" smtClean="0"/>
              <a:t>Processing</a:t>
            </a:r>
            <a:r>
              <a:rPr lang="fr-FR" dirty="0" smtClean="0"/>
              <a:t> </a:t>
            </a:r>
            <a:r>
              <a:rPr lang="fr-FR" dirty="0" err="1" smtClean="0"/>
              <a:t>Lifecycle</a:t>
            </a:r>
            <a:endParaRPr lang="fr-FR" dirty="0"/>
          </a:p>
        </p:txBody>
      </p:sp>
      <p:sp>
        <p:nvSpPr>
          <p:cNvPr id="8" name="Espace réservé du texte 2"/>
          <p:cNvSpPr>
            <a:spLocks noGrp="1"/>
          </p:cNvSpPr>
          <p:nvPr>
            <p:ph type="body" sz="quarter" idx="11"/>
          </p:nvPr>
        </p:nvSpPr>
        <p:spPr>
          <a:xfrm>
            <a:off x="1591280" y="1960004"/>
            <a:ext cx="6869152" cy="3917268"/>
          </a:xfrm>
        </p:spPr>
        <p:txBody>
          <a:bodyPr/>
          <a:lstStyle/>
          <a:p>
            <a:r>
              <a:rPr lang="fr-FR" dirty="0" err="1" smtClean="0"/>
              <a:t>Lifecycle</a:t>
            </a:r>
            <a:r>
              <a:rPr lang="fr-FR" dirty="0" smtClean="0"/>
              <a:t> </a:t>
            </a:r>
            <a:r>
              <a:rPr lang="fr-FR" dirty="0" err="1" smtClean="0"/>
              <a:t>schema</a:t>
            </a:r>
            <a:endParaRPr lang="fr-FR" dirty="0" smtClean="0"/>
          </a:p>
          <a:p>
            <a:endParaRPr lang="fr-FR" dirty="0"/>
          </a:p>
        </p:txBody>
      </p:sp>
      <p:pic>
        <p:nvPicPr>
          <p:cNvPr id="10" name="Picture 2" descr="D:\Profiles\lFauchart\Desktop\jsfIntro-lifecycle.gif"/>
          <p:cNvPicPr>
            <a:picLocks noChangeAspect="1" noChangeArrowheads="1"/>
          </p:cNvPicPr>
          <p:nvPr/>
        </p:nvPicPr>
        <p:blipFill>
          <a:blip r:embed="rId2" cstate="print"/>
          <a:srcRect/>
          <a:stretch>
            <a:fillRect/>
          </a:stretch>
        </p:blipFill>
        <p:spPr bwMode="auto">
          <a:xfrm>
            <a:off x="1691680" y="2420887"/>
            <a:ext cx="6552728" cy="3991141"/>
          </a:xfrm>
          <a:prstGeom prst="rect">
            <a:avLst/>
          </a:prstGeom>
          <a:noFill/>
          <a:ln w="9525">
            <a:noFill/>
            <a:miter lim="800000"/>
            <a:headEnd/>
            <a:tailEnd/>
          </a:ln>
        </p:spPr>
      </p:pic>
    </p:spTree>
    <p:extLst>
      <p:ext uri="{BB962C8B-B14F-4D97-AF65-F5344CB8AC3E}">
        <p14:creationId xmlns:p14="http://schemas.microsoft.com/office/powerpoint/2010/main" val="99265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457200" y="476673"/>
            <a:ext cx="7972422" cy="666328"/>
          </a:xfrm>
        </p:spPr>
        <p:txBody>
          <a:bodyPr/>
          <a:lstStyle/>
          <a:p>
            <a:pPr algn="ctr"/>
            <a:r>
              <a:rPr lang="fr-FR" sz="2800" dirty="0" err="1" smtClean="0"/>
              <a:t>JavaServer</a:t>
            </a:r>
            <a:r>
              <a:rPr lang="fr-FR" sz="2800" dirty="0" smtClean="0"/>
              <a:t> Faces </a:t>
            </a:r>
            <a:r>
              <a:rPr lang="fr-FR" sz="2800" dirty="0" err="1" smtClean="0"/>
              <a:t>request</a:t>
            </a:r>
            <a:r>
              <a:rPr lang="fr-FR" sz="2800" dirty="0" smtClean="0"/>
              <a:t> </a:t>
            </a:r>
            <a:r>
              <a:rPr lang="fr-FR" sz="2800" dirty="0" err="1" smtClean="0"/>
              <a:t>Processing</a:t>
            </a:r>
            <a:r>
              <a:rPr lang="fr-FR" sz="2800" dirty="0" smtClean="0"/>
              <a:t> </a:t>
            </a:r>
            <a:r>
              <a:rPr lang="fr-FR" sz="2800" dirty="0" err="1" smtClean="0"/>
              <a:t>Lifecycle</a:t>
            </a:r>
            <a:endParaRPr lang="fr-FR" sz="2800" dirty="0"/>
          </a:p>
        </p:txBody>
      </p:sp>
      <p:sp>
        <p:nvSpPr>
          <p:cNvPr id="8" name="Espace réservé du texte 2"/>
          <p:cNvSpPr>
            <a:spLocks noGrp="1"/>
          </p:cNvSpPr>
          <p:nvPr>
            <p:ph type="body" sz="quarter" idx="11"/>
          </p:nvPr>
        </p:nvSpPr>
        <p:spPr>
          <a:xfrm>
            <a:off x="1591280" y="1960004"/>
            <a:ext cx="6869152" cy="3917268"/>
          </a:xfrm>
        </p:spPr>
        <p:txBody>
          <a:bodyPr/>
          <a:lstStyle/>
          <a:p>
            <a:endParaRPr lang="fr-FR" dirty="0" smtClean="0"/>
          </a:p>
          <a:p>
            <a:endParaRPr lang="fr-FR" dirty="0"/>
          </a:p>
        </p:txBody>
      </p:sp>
      <p:sp>
        <p:nvSpPr>
          <p:cNvPr id="2" name="TextBox 1"/>
          <p:cNvSpPr txBox="1"/>
          <p:nvPr/>
        </p:nvSpPr>
        <p:spPr bwMode="black">
          <a:xfrm>
            <a:off x="914400" y="1447800"/>
            <a:ext cx="7086600" cy="3385542"/>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IN" sz="2000" dirty="0">
                <a:latin typeface="Roboto Condensed" panose="02000000000000000000" pitchFamily="2" charset="0"/>
                <a:ea typeface="Roboto Condensed" panose="02000000000000000000" pitchFamily="2" charset="0"/>
                <a:cs typeface="Calibri" pitchFamily="34" charset="0"/>
              </a:rPr>
              <a:t>The Life cycle handles two kind of request : </a:t>
            </a:r>
          </a:p>
          <a:p>
            <a:pPr marL="285750" indent="-285750" algn="l">
              <a:buClr>
                <a:schemeClr val="tx2"/>
              </a:buClr>
              <a:buFont typeface="Arial" pitchFamily="34" charset="0"/>
              <a:buChar char="•"/>
              <a:tabLst/>
            </a:pPr>
            <a:r>
              <a:rPr lang="en-IN" sz="2000" b="1" dirty="0">
                <a:latin typeface="Roboto Condensed" panose="02000000000000000000" pitchFamily="2" charset="0"/>
                <a:ea typeface="Roboto Condensed" panose="02000000000000000000" pitchFamily="2" charset="0"/>
                <a:cs typeface="Calibri" pitchFamily="34" charset="0"/>
              </a:rPr>
              <a:t>Initial Request </a:t>
            </a:r>
          </a:p>
          <a:p>
            <a:pPr marL="285750" indent="-285750" algn="l">
              <a:buClr>
                <a:schemeClr val="tx2"/>
              </a:buClr>
              <a:buFont typeface="Arial" pitchFamily="34" charset="0"/>
              <a:buChar char="•"/>
              <a:tabLst/>
            </a:pPr>
            <a:r>
              <a:rPr lang="en-IN" sz="2000" b="1" dirty="0" err="1">
                <a:latin typeface="Roboto Condensed" panose="02000000000000000000" pitchFamily="2" charset="0"/>
                <a:ea typeface="Roboto Condensed" panose="02000000000000000000" pitchFamily="2" charset="0"/>
                <a:cs typeface="Calibri" pitchFamily="34" charset="0"/>
              </a:rPr>
              <a:t>Postbacks</a:t>
            </a:r>
            <a:endParaRPr lang="en-IN" sz="2000" b="1" dirty="0">
              <a:latin typeface="Roboto Condensed" panose="02000000000000000000" pitchFamily="2" charset="0"/>
              <a:ea typeface="Roboto Condensed" panose="02000000000000000000" pitchFamily="2" charset="0"/>
              <a:cs typeface="Calibri" pitchFamily="34" charset="0"/>
            </a:endParaRPr>
          </a:p>
          <a:p>
            <a:pPr algn="l">
              <a:buClr>
                <a:schemeClr val="tx2"/>
              </a:buClr>
              <a:tabLst/>
            </a:pPr>
            <a:endParaRPr lang="en-IN"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a:latin typeface="Roboto Condensed" panose="02000000000000000000" pitchFamily="2" charset="0"/>
                <a:ea typeface="Roboto Condensed" panose="02000000000000000000" pitchFamily="2" charset="0"/>
                <a:cs typeface="Calibri" pitchFamily="34" charset="0"/>
              </a:rPr>
              <a:t>Initial Request </a:t>
            </a:r>
            <a:r>
              <a:rPr lang="en-IN" sz="2000" dirty="0">
                <a:latin typeface="Roboto Condensed" panose="02000000000000000000" pitchFamily="2" charset="0"/>
                <a:ea typeface="Roboto Condensed" panose="02000000000000000000" pitchFamily="2" charset="0"/>
                <a:cs typeface="Calibri" pitchFamily="34" charset="0"/>
              </a:rPr>
              <a:t>:: </a:t>
            </a:r>
            <a:r>
              <a:rPr lang="en-US" sz="2000" dirty="0">
                <a:latin typeface="Roboto Condensed" panose="02000000000000000000" pitchFamily="2" charset="0"/>
                <a:ea typeface="Roboto Condensed" panose="02000000000000000000" pitchFamily="2" charset="0"/>
                <a:cs typeface="Calibri" pitchFamily="34" charset="0"/>
              </a:rPr>
              <a:t> When a user makes an initial request for a page, he or she is requesting the page for the first time.</a:t>
            </a:r>
          </a:p>
          <a:p>
            <a:pPr>
              <a:buClr>
                <a:schemeClr val="tx2"/>
              </a:buClr>
            </a:pPr>
            <a:endParaRPr lang="en-US"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err="1">
                <a:latin typeface="Roboto Condensed" panose="02000000000000000000" pitchFamily="2" charset="0"/>
                <a:ea typeface="Roboto Condensed" panose="02000000000000000000" pitchFamily="2" charset="0"/>
                <a:cs typeface="Calibri" pitchFamily="34" charset="0"/>
              </a:rPr>
              <a:t>Postbacks</a:t>
            </a:r>
            <a:r>
              <a:rPr lang="en-IN" sz="2000" dirty="0">
                <a:latin typeface="Roboto Condensed" panose="02000000000000000000" pitchFamily="2" charset="0"/>
                <a:ea typeface="Roboto Condensed" panose="02000000000000000000" pitchFamily="2" charset="0"/>
                <a:cs typeface="Calibri" pitchFamily="34" charset="0"/>
              </a:rPr>
              <a:t> :: </a:t>
            </a:r>
            <a:r>
              <a:rPr lang="en-US" sz="2000" dirty="0">
                <a:latin typeface="Roboto Condensed" panose="02000000000000000000" pitchFamily="2" charset="0"/>
                <a:ea typeface="Roboto Condensed" panose="02000000000000000000" pitchFamily="2" charset="0"/>
                <a:cs typeface="Calibri" pitchFamily="34" charset="0"/>
              </a:rPr>
              <a:t>When a user executes a </a:t>
            </a:r>
            <a:r>
              <a:rPr lang="en-US" sz="2000" dirty="0" err="1">
                <a:latin typeface="Roboto Condensed" panose="02000000000000000000" pitchFamily="2" charset="0"/>
                <a:ea typeface="Roboto Condensed" panose="02000000000000000000" pitchFamily="2" charset="0"/>
                <a:cs typeface="Calibri" pitchFamily="34" charset="0"/>
              </a:rPr>
              <a:t>postback</a:t>
            </a:r>
            <a:r>
              <a:rPr lang="en-US" sz="2000" dirty="0">
                <a:latin typeface="Roboto Condensed" panose="02000000000000000000" pitchFamily="2" charset="0"/>
                <a:ea typeface="Roboto Condensed" panose="02000000000000000000" pitchFamily="2" charset="0"/>
                <a:cs typeface="Calibri" pitchFamily="34" charset="0"/>
              </a:rPr>
              <a:t>, he or she submits the form contained on a page that was previously loaded into the browser as a result of executing an initial request.</a:t>
            </a:r>
            <a:endParaRPr lang="en-IN" sz="2000" dirty="0">
              <a:latin typeface="Roboto Condensed" panose="02000000000000000000" pitchFamily="2" charset="0"/>
              <a:ea typeface="Roboto Condensed" panose="02000000000000000000" pitchFamily="2" charset="0"/>
              <a:cs typeface="Calibri" pitchFamily="34" charset="0"/>
            </a:endParaRPr>
          </a:p>
        </p:txBody>
      </p:sp>
    </p:spTree>
    <p:extLst>
      <p:ext uri="{BB962C8B-B14F-4D97-AF65-F5344CB8AC3E}">
        <p14:creationId xmlns:p14="http://schemas.microsoft.com/office/powerpoint/2010/main" val="203448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471489" y="152400"/>
            <a:ext cx="7972422" cy="666328"/>
          </a:xfrm>
        </p:spPr>
        <p:txBody>
          <a:bodyPr/>
          <a:lstStyle/>
          <a:p>
            <a:pPr marL="0" indent="0">
              <a:tabLst/>
            </a:pPr>
            <a:r>
              <a:rPr lang="en-IN" sz="2800" dirty="0"/>
              <a:t>Restore View Phase </a:t>
            </a:r>
          </a:p>
        </p:txBody>
      </p:sp>
      <p:sp>
        <p:nvSpPr>
          <p:cNvPr id="8" name="Espace réservé du texte 2"/>
          <p:cNvSpPr>
            <a:spLocks noGrp="1"/>
          </p:cNvSpPr>
          <p:nvPr>
            <p:ph type="body" sz="quarter" idx="11"/>
          </p:nvPr>
        </p:nvSpPr>
        <p:spPr>
          <a:xfrm>
            <a:off x="1591280" y="1960004"/>
            <a:ext cx="6869152" cy="3917268"/>
          </a:xfrm>
        </p:spPr>
        <p:txBody>
          <a:bodyPr/>
          <a:lstStyle/>
          <a:p>
            <a:endParaRPr lang="fr-FR" dirty="0" smtClean="0"/>
          </a:p>
          <a:p>
            <a:endParaRPr lang="fr-FR" dirty="0"/>
          </a:p>
        </p:txBody>
      </p:sp>
      <p:sp>
        <p:nvSpPr>
          <p:cNvPr id="2" name="TextBox 1"/>
          <p:cNvSpPr txBox="1"/>
          <p:nvPr/>
        </p:nvSpPr>
        <p:spPr bwMode="black">
          <a:xfrm>
            <a:off x="533400" y="762000"/>
            <a:ext cx="8382000" cy="4308872"/>
          </a:xfrm>
          <a:prstGeom prst="rect">
            <a:avLst/>
          </a:prstGeom>
          <a:noFill/>
        </p:spPr>
        <p:txBody>
          <a:bodyPr wrap="square" lIns="85730" tIns="0" rIns="0" bIns="0" rtlCol="0">
            <a:spAutoFit/>
          </a:bodyPr>
          <a:lstStyle/>
          <a:p>
            <a:pPr marL="0" indent="0" algn="l">
              <a:buClr>
                <a:schemeClr val="tx2"/>
              </a:buClr>
              <a:buFont typeface="Arial" pitchFamily="34" charset="0"/>
              <a:buNone/>
              <a:tabLst/>
            </a:pPr>
            <a:endParaRPr lang="en-IN"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US" sz="2000" dirty="0" smtClean="0"/>
              <a:t>During </a:t>
            </a:r>
            <a:r>
              <a:rPr lang="en-US" sz="2000" dirty="0"/>
              <a:t>this phase, the </a:t>
            </a:r>
            <a:r>
              <a:rPr lang="en-US" sz="2000" dirty="0" err="1"/>
              <a:t>JavaServer</a:t>
            </a:r>
            <a:r>
              <a:rPr lang="en-US" sz="2000" dirty="0"/>
              <a:t> Faces implementation builds the view of the page, wires event handlers and validators to components in the view, and saves the view in the </a:t>
            </a:r>
            <a:r>
              <a:rPr lang="en-US" sz="2000" dirty="0" err="1" smtClean="0"/>
              <a:t>FacesContext</a:t>
            </a:r>
            <a:r>
              <a:rPr lang="en-US" sz="2000" dirty="0" smtClean="0"/>
              <a:t> instance</a:t>
            </a:r>
            <a:r>
              <a:rPr lang="en-US" sz="2000" dirty="0"/>
              <a:t>, which contains all the information needed to process a single request</a:t>
            </a:r>
            <a:r>
              <a:rPr lang="en-US" sz="2000" dirty="0" smtClean="0"/>
              <a:t>.</a:t>
            </a:r>
          </a:p>
          <a:p>
            <a:pPr>
              <a:buClr>
                <a:schemeClr val="tx2"/>
              </a:buClr>
            </a:pPr>
            <a:endParaRPr lang="en-US"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a:t>I</a:t>
            </a:r>
            <a:r>
              <a:rPr lang="en-IN" sz="2000" b="1" dirty="0" smtClean="0"/>
              <a:t>nitial request </a:t>
            </a:r>
            <a:r>
              <a:rPr lang="en-IN" sz="2000" dirty="0" smtClean="0"/>
              <a:t>:</a:t>
            </a:r>
            <a:r>
              <a:rPr lang="en-US" sz="2000" dirty="0"/>
              <a:t> </a:t>
            </a:r>
            <a:r>
              <a:rPr lang="en-US" sz="2000" dirty="0" err="1" smtClean="0"/>
              <a:t>JavaServer</a:t>
            </a:r>
            <a:r>
              <a:rPr lang="en-US" sz="2000" dirty="0" smtClean="0"/>
              <a:t> </a:t>
            </a:r>
            <a:r>
              <a:rPr lang="en-US" sz="2000" dirty="0"/>
              <a:t>Faces implementation creates an empty view during this phase and the life cycle advances to the render response phase, during which the empty view is populated with the components referenced by the tags in the page</a:t>
            </a:r>
            <a:r>
              <a:rPr lang="en-US" sz="2000" dirty="0" smtClean="0"/>
              <a:t>.</a:t>
            </a:r>
          </a:p>
          <a:p>
            <a:pPr>
              <a:buClr>
                <a:schemeClr val="tx2"/>
              </a:buClr>
            </a:pPr>
            <a:endParaRPr lang="en-US"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err="1" smtClean="0"/>
              <a:t>Postback</a:t>
            </a:r>
            <a:r>
              <a:rPr lang="en-IN" sz="2000" b="1" dirty="0" smtClean="0"/>
              <a:t> </a:t>
            </a:r>
            <a:r>
              <a:rPr lang="en-IN" sz="2000" dirty="0" smtClean="0"/>
              <a:t>: </a:t>
            </a:r>
            <a:r>
              <a:rPr lang="en-US" sz="2000" dirty="0" smtClean="0"/>
              <a:t> </a:t>
            </a:r>
            <a:r>
              <a:rPr lang="en-US" sz="2000" dirty="0"/>
              <a:t>V</a:t>
            </a:r>
            <a:r>
              <a:rPr lang="en-US" sz="2000" dirty="0" smtClean="0"/>
              <a:t>iew </a:t>
            </a:r>
            <a:r>
              <a:rPr lang="en-US" sz="2000" dirty="0"/>
              <a:t>corresponding to this page already exists. During this phase, the </a:t>
            </a:r>
            <a:r>
              <a:rPr lang="en-US" sz="2000" dirty="0" err="1"/>
              <a:t>JavaServer</a:t>
            </a:r>
            <a:r>
              <a:rPr lang="en-US" sz="2000" dirty="0"/>
              <a:t> Faces implementation restores the view by using the state information saved on the client or the server.</a:t>
            </a:r>
            <a:endParaRPr lang="en-IN" sz="2000" dirty="0">
              <a:latin typeface="Roboto Condensed" panose="02000000000000000000" pitchFamily="2" charset="0"/>
              <a:ea typeface="Roboto Condensed" panose="02000000000000000000" pitchFamily="2" charset="0"/>
              <a:cs typeface="Calibri" pitchFamily="34" charset="0"/>
            </a:endParaRPr>
          </a:p>
        </p:txBody>
      </p:sp>
    </p:spTree>
    <p:extLst>
      <p:ext uri="{BB962C8B-B14F-4D97-AF65-F5344CB8AC3E}">
        <p14:creationId xmlns:p14="http://schemas.microsoft.com/office/powerpoint/2010/main" val="313754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2"/>
          <p:cNvSpPr>
            <a:spLocks noGrp="1"/>
          </p:cNvSpPr>
          <p:nvPr>
            <p:ph type="body" sz="quarter" idx="11"/>
          </p:nvPr>
        </p:nvSpPr>
        <p:spPr>
          <a:xfrm>
            <a:off x="1591280" y="1960004"/>
            <a:ext cx="6869152" cy="1606594"/>
          </a:xfrm>
        </p:spPr>
        <p:txBody>
          <a:bodyPr/>
          <a:lstStyle/>
          <a:p>
            <a:endParaRPr lang="fr-FR" dirty="0" smtClean="0"/>
          </a:p>
          <a:p>
            <a:endParaRPr lang="fr-FR" dirty="0" smtClean="0"/>
          </a:p>
          <a:p>
            <a:endParaRPr lang="fr-FR" dirty="0"/>
          </a:p>
        </p:txBody>
      </p:sp>
      <p:sp>
        <p:nvSpPr>
          <p:cNvPr id="9"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endParaRPr lang="fr-FR" kern="0" dirty="0"/>
          </a:p>
        </p:txBody>
      </p:sp>
      <p:pic>
        <p:nvPicPr>
          <p:cNvPr id="13" name="Picture 3"/>
          <p:cNvPicPr>
            <a:picLocks noChangeAspect="1" noChangeArrowheads="1"/>
          </p:cNvPicPr>
          <p:nvPr/>
        </p:nvPicPr>
        <p:blipFill>
          <a:blip r:embed="rId3" cstate="print"/>
          <a:srcRect/>
          <a:stretch>
            <a:fillRect/>
          </a:stretch>
        </p:blipFill>
        <p:spPr bwMode="auto">
          <a:xfrm>
            <a:off x="914400" y="1041473"/>
            <a:ext cx="7373889" cy="5511727"/>
          </a:xfrm>
          <a:prstGeom prst="rect">
            <a:avLst/>
          </a:prstGeom>
          <a:noFill/>
          <a:ln w="9525">
            <a:noFill/>
            <a:miter lim="800000"/>
            <a:headEnd/>
            <a:tailEnd/>
          </a:ln>
        </p:spPr>
      </p:pic>
      <p:sp>
        <p:nvSpPr>
          <p:cNvPr id="2" name="Title 1"/>
          <p:cNvSpPr>
            <a:spLocks noGrp="1"/>
          </p:cNvSpPr>
          <p:nvPr>
            <p:ph type="title"/>
          </p:nvPr>
        </p:nvSpPr>
        <p:spPr/>
        <p:txBody>
          <a:bodyPr/>
          <a:lstStyle/>
          <a:p>
            <a:r>
              <a:rPr lang="fr-FR" dirty="0"/>
              <a:t>Phase 1 - Restore </a:t>
            </a:r>
            <a:r>
              <a:rPr lang="fr-FR" dirty="0" err="1"/>
              <a:t>View</a:t>
            </a:r>
            <a:r>
              <a:rPr lang="fr-FR" dirty="0"/>
              <a:t/>
            </a:r>
            <a:br>
              <a:rPr lang="fr-FR" dirty="0"/>
            </a:br>
            <a:endParaRPr lang="en-IN" dirty="0"/>
          </a:p>
        </p:txBody>
      </p:sp>
    </p:spTree>
    <p:extLst>
      <p:ext uri="{BB962C8B-B14F-4D97-AF65-F5344CB8AC3E}">
        <p14:creationId xmlns:p14="http://schemas.microsoft.com/office/powerpoint/2010/main" val="74190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471489" y="152400"/>
            <a:ext cx="7972422" cy="666328"/>
          </a:xfrm>
        </p:spPr>
        <p:txBody>
          <a:bodyPr/>
          <a:lstStyle/>
          <a:p>
            <a:pPr marL="0" indent="0">
              <a:tabLst/>
            </a:pPr>
            <a:r>
              <a:rPr lang="en-IN" sz="2800" dirty="0" smtClean="0"/>
              <a:t>Apply Request Value </a:t>
            </a:r>
            <a:endParaRPr lang="en-IN" sz="2800" dirty="0"/>
          </a:p>
        </p:txBody>
      </p:sp>
      <p:sp>
        <p:nvSpPr>
          <p:cNvPr id="8" name="Espace réservé du texte 2"/>
          <p:cNvSpPr>
            <a:spLocks noGrp="1"/>
          </p:cNvSpPr>
          <p:nvPr>
            <p:ph type="body" sz="quarter" idx="11"/>
          </p:nvPr>
        </p:nvSpPr>
        <p:spPr>
          <a:xfrm>
            <a:off x="1591280" y="1960004"/>
            <a:ext cx="6869152" cy="3917268"/>
          </a:xfrm>
        </p:spPr>
        <p:txBody>
          <a:bodyPr/>
          <a:lstStyle/>
          <a:p>
            <a:endParaRPr lang="fr-FR" dirty="0" smtClean="0"/>
          </a:p>
          <a:p>
            <a:endParaRPr lang="fr-FR" dirty="0"/>
          </a:p>
        </p:txBody>
      </p:sp>
      <p:sp>
        <p:nvSpPr>
          <p:cNvPr id="2" name="TextBox 1"/>
          <p:cNvSpPr txBox="1"/>
          <p:nvPr/>
        </p:nvSpPr>
        <p:spPr bwMode="black">
          <a:xfrm>
            <a:off x="533400" y="762000"/>
            <a:ext cx="8382000" cy="4308872"/>
          </a:xfrm>
          <a:prstGeom prst="rect">
            <a:avLst/>
          </a:prstGeom>
          <a:noFill/>
        </p:spPr>
        <p:txBody>
          <a:bodyPr wrap="square" lIns="85730" tIns="0" rIns="0" bIns="0" rtlCol="0">
            <a:spAutoFit/>
          </a:bodyPr>
          <a:lstStyle/>
          <a:p>
            <a:pPr marL="0" indent="0" algn="l">
              <a:buClr>
                <a:schemeClr val="tx2"/>
              </a:buClr>
              <a:buFont typeface="Arial" pitchFamily="34" charset="0"/>
              <a:buNone/>
              <a:tabLst/>
            </a:pPr>
            <a:endParaRPr lang="en-IN"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US" sz="2000" dirty="0" smtClean="0"/>
              <a:t>During </a:t>
            </a:r>
            <a:r>
              <a:rPr lang="en-US" sz="2000" dirty="0"/>
              <a:t>this phase, the </a:t>
            </a:r>
            <a:r>
              <a:rPr lang="en-US" sz="2000" dirty="0" err="1"/>
              <a:t>JavaServer</a:t>
            </a:r>
            <a:r>
              <a:rPr lang="en-US" sz="2000" dirty="0"/>
              <a:t> Faces implementation builds the view of the page, wires event handlers and validators to components in the view, and saves the view in the </a:t>
            </a:r>
            <a:r>
              <a:rPr lang="en-US" sz="2000" dirty="0" err="1" smtClean="0"/>
              <a:t>FacesContext</a:t>
            </a:r>
            <a:r>
              <a:rPr lang="en-US" sz="2000" dirty="0" smtClean="0"/>
              <a:t> instance</a:t>
            </a:r>
            <a:r>
              <a:rPr lang="en-US" sz="2000" dirty="0"/>
              <a:t>, which contains all the information needed to process a single request</a:t>
            </a:r>
            <a:r>
              <a:rPr lang="en-US" sz="2000" dirty="0" smtClean="0"/>
              <a:t>.</a:t>
            </a:r>
          </a:p>
          <a:p>
            <a:pPr>
              <a:buClr>
                <a:schemeClr val="tx2"/>
              </a:buClr>
            </a:pPr>
            <a:endParaRPr lang="en-US"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a:t>I</a:t>
            </a:r>
            <a:r>
              <a:rPr lang="en-IN" sz="2000" b="1" dirty="0" smtClean="0"/>
              <a:t>nitial request </a:t>
            </a:r>
            <a:r>
              <a:rPr lang="en-IN" sz="2000" dirty="0" smtClean="0"/>
              <a:t>:</a:t>
            </a:r>
            <a:r>
              <a:rPr lang="en-US" sz="2000" dirty="0"/>
              <a:t> </a:t>
            </a:r>
            <a:r>
              <a:rPr lang="en-US" sz="2000" dirty="0" err="1" smtClean="0"/>
              <a:t>JavaServer</a:t>
            </a:r>
            <a:r>
              <a:rPr lang="en-US" sz="2000" dirty="0" smtClean="0"/>
              <a:t> </a:t>
            </a:r>
            <a:r>
              <a:rPr lang="en-US" sz="2000" dirty="0"/>
              <a:t>Faces implementation creates an empty view during this phase and the life cycle advances to the render response phase, during which the empty view is populated with the components referenced by the tags in the page</a:t>
            </a:r>
            <a:r>
              <a:rPr lang="en-US" sz="2000" dirty="0" smtClean="0"/>
              <a:t>.</a:t>
            </a:r>
          </a:p>
          <a:p>
            <a:pPr>
              <a:buClr>
                <a:schemeClr val="tx2"/>
              </a:buClr>
            </a:pPr>
            <a:endParaRPr lang="en-US" sz="2000" dirty="0">
              <a:latin typeface="Roboto Condensed" panose="02000000000000000000" pitchFamily="2" charset="0"/>
              <a:ea typeface="Roboto Condensed" panose="02000000000000000000" pitchFamily="2" charset="0"/>
              <a:cs typeface="Calibri" pitchFamily="34" charset="0"/>
            </a:endParaRPr>
          </a:p>
          <a:p>
            <a:pPr>
              <a:buClr>
                <a:schemeClr val="tx2"/>
              </a:buClr>
            </a:pPr>
            <a:r>
              <a:rPr lang="en-IN" sz="2000" b="1" dirty="0" err="1" smtClean="0"/>
              <a:t>Postback</a:t>
            </a:r>
            <a:r>
              <a:rPr lang="en-IN" sz="2000" b="1" dirty="0" smtClean="0"/>
              <a:t> </a:t>
            </a:r>
            <a:r>
              <a:rPr lang="en-IN" sz="2000" dirty="0" smtClean="0"/>
              <a:t>: </a:t>
            </a:r>
            <a:r>
              <a:rPr lang="en-US" sz="2000" dirty="0" smtClean="0"/>
              <a:t> </a:t>
            </a:r>
            <a:r>
              <a:rPr lang="en-US" sz="2000" dirty="0"/>
              <a:t>V</a:t>
            </a:r>
            <a:r>
              <a:rPr lang="en-US" sz="2000" dirty="0" smtClean="0"/>
              <a:t>iew </a:t>
            </a:r>
            <a:r>
              <a:rPr lang="en-US" sz="2000" dirty="0"/>
              <a:t>corresponding to this page already exists. During this phase, the </a:t>
            </a:r>
            <a:r>
              <a:rPr lang="en-US" sz="2000" dirty="0" err="1"/>
              <a:t>JavaServer</a:t>
            </a:r>
            <a:r>
              <a:rPr lang="en-US" sz="2000" dirty="0"/>
              <a:t> Faces implementation restores the view by using the state information saved on the client or the server.</a:t>
            </a:r>
            <a:endParaRPr lang="en-IN" sz="2000" dirty="0">
              <a:latin typeface="Roboto Condensed" panose="02000000000000000000" pitchFamily="2" charset="0"/>
              <a:ea typeface="Roboto Condensed" panose="02000000000000000000" pitchFamily="2" charset="0"/>
              <a:cs typeface="Calibri" pitchFamily="34" charset="0"/>
            </a:endParaRPr>
          </a:p>
        </p:txBody>
      </p:sp>
    </p:spTree>
    <p:extLst>
      <p:ext uri="{BB962C8B-B14F-4D97-AF65-F5344CB8AC3E}">
        <p14:creationId xmlns:p14="http://schemas.microsoft.com/office/powerpoint/2010/main" val="356257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511164" y="3834127"/>
            <a:ext cx="4515828" cy="600164"/>
          </a:xfrm>
        </p:spPr>
        <p:txBody>
          <a:bodyPr/>
          <a:lstStyle/>
          <a:p>
            <a:r>
              <a:rPr lang="fr-FR" dirty="0" smtClean="0"/>
              <a:t>JSF OVERVIEW</a:t>
            </a:r>
            <a:endParaRPr lang="fr-FR" dirty="0"/>
          </a:p>
        </p:txBody>
      </p:sp>
    </p:spTree>
    <p:extLst>
      <p:ext uri="{BB962C8B-B14F-4D97-AF65-F5344CB8AC3E}">
        <p14:creationId xmlns:p14="http://schemas.microsoft.com/office/powerpoint/2010/main" val="22389696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a:spLocks noGrp="1"/>
          </p:cNvSpPr>
          <p:nvPr>
            <p:ph type="title"/>
          </p:nvPr>
        </p:nvSpPr>
        <p:spPr>
          <a:xfrm>
            <a:off x="1589622" y="476672"/>
            <a:ext cx="6840000" cy="631263"/>
          </a:xfrm>
        </p:spPr>
        <p:txBody>
          <a:bodyPr/>
          <a:lstStyle/>
          <a:p>
            <a:r>
              <a:rPr lang="fr-FR" dirty="0" smtClean="0"/>
              <a:t>JSF </a:t>
            </a:r>
            <a:r>
              <a:rPr lang="fr-FR" dirty="0" err="1" smtClean="0"/>
              <a:t>Request</a:t>
            </a:r>
            <a:r>
              <a:rPr lang="fr-FR" dirty="0" smtClean="0"/>
              <a:t> </a:t>
            </a:r>
            <a:r>
              <a:rPr lang="fr-FR" dirty="0" err="1" smtClean="0"/>
              <a:t>Lifecycle</a:t>
            </a:r>
            <a:endParaRPr lang="fr-FR" dirty="0"/>
          </a:p>
        </p:txBody>
      </p:sp>
      <p:sp>
        <p:nvSpPr>
          <p:cNvPr id="12" name="Espace réservé du texte 2"/>
          <p:cNvSpPr>
            <a:spLocks noGrp="1"/>
          </p:cNvSpPr>
          <p:nvPr>
            <p:ph type="body" sz="quarter" idx="11"/>
          </p:nvPr>
        </p:nvSpPr>
        <p:spPr>
          <a:xfrm>
            <a:off x="1591280" y="1960004"/>
            <a:ext cx="6869152" cy="1252972"/>
          </a:xfrm>
        </p:spPr>
        <p:txBody>
          <a:bodyPr/>
          <a:lstStyle/>
          <a:p>
            <a:endParaRPr lang="fr-FR"/>
          </a:p>
        </p:txBody>
      </p:sp>
      <p:sp>
        <p:nvSpPr>
          <p:cNvPr id="14"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Phase 2 - Applying Request Value</a:t>
            </a:r>
            <a:endParaRPr lang="fr-FR" kern="0" dirty="0"/>
          </a:p>
        </p:txBody>
      </p:sp>
      <p:pic>
        <p:nvPicPr>
          <p:cNvPr id="15" name="Picture 2"/>
          <p:cNvPicPr>
            <a:picLocks noChangeAspect="1" noChangeArrowheads="1"/>
          </p:cNvPicPr>
          <p:nvPr/>
        </p:nvPicPr>
        <p:blipFill>
          <a:blip r:embed="rId3" cstate="print"/>
          <a:srcRect/>
          <a:stretch>
            <a:fillRect/>
          </a:stretch>
        </p:blipFill>
        <p:spPr bwMode="auto">
          <a:xfrm>
            <a:off x="1475656" y="1556792"/>
            <a:ext cx="7061168" cy="4968552"/>
          </a:xfrm>
          <a:prstGeom prst="rect">
            <a:avLst/>
          </a:prstGeom>
          <a:noFill/>
          <a:ln w="9525">
            <a:noFill/>
            <a:miter lim="800000"/>
            <a:headEnd/>
            <a:tailEnd/>
          </a:ln>
        </p:spPr>
      </p:pic>
    </p:spTree>
    <p:extLst>
      <p:ext uri="{BB962C8B-B14F-4D97-AF65-F5344CB8AC3E}">
        <p14:creationId xmlns:p14="http://schemas.microsoft.com/office/powerpoint/2010/main" val="244887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a:spLocks noGrp="1"/>
          </p:cNvSpPr>
          <p:nvPr>
            <p:ph type="title"/>
          </p:nvPr>
        </p:nvSpPr>
        <p:spPr>
          <a:xfrm>
            <a:off x="1589622" y="476672"/>
            <a:ext cx="6840000" cy="631263"/>
          </a:xfrm>
        </p:spPr>
        <p:txBody>
          <a:bodyPr/>
          <a:lstStyle/>
          <a:p>
            <a:r>
              <a:rPr lang="fr-FR" dirty="0" smtClean="0"/>
              <a:t>JSF </a:t>
            </a:r>
            <a:r>
              <a:rPr lang="fr-FR" dirty="0" err="1" smtClean="0"/>
              <a:t>Request</a:t>
            </a:r>
            <a:r>
              <a:rPr lang="fr-FR" dirty="0" smtClean="0"/>
              <a:t> </a:t>
            </a:r>
            <a:r>
              <a:rPr lang="fr-FR" dirty="0" err="1" smtClean="0"/>
              <a:t>Lifecycle</a:t>
            </a:r>
            <a:endParaRPr lang="fr-FR" dirty="0"/>
          </a:p>
        </p:txBody>
      </p:sp>
      <p:sp>
        <p:nvSpPr>
          <p:cNvPr id="21" name="Espace réservé du texte 3"/>
          <p:cNvSpPr>
            <a:spLocks noGrp="1"/>
          </p:cNvSpPr>
          <p:nvPr>
            <p:ph type="body" sz="quarter" idx="4294967295"/>
          </p:nvPr>
        </p:nvSpPr>
        <p:spPr>
          <a:xfrm>
            <a:off x="1589622" y="1113893"/>
            <a:ext cx="6840000" cy="409343"/>
          </a:xfrm>
          <a:prstGeom prst="rect">
            <a:avLst/>
          </a:prstGeom>
        </p:spPr>
        <p:txBody>
          <a:bodyPr/>
          <a:lstStyle/>
          <a:p>
            <a:r>
              <a:rPr lang="fr-FR" dirty="0" smtClean="0"/>
              <a:t>Phase 3 - Validations </a:t>
            </a:r>
            <a:r>
              <a:rPr lang="fr-FR" dirty="0" err="1"/>
              <a:t>Process</a:t>
            </a:r>
            <a:endParaRPr lang="fr-FR" dirty="0"/>
          </a:p>
        </p:txBody>
      </p:sp>
      <p:pic>
        <p:nvPicPr>
          <p:cNvPr id="22" name="Picture 3"/>
          <p:cNvPicPr>
            <a:picLocks noChangeAspect="1" noChangeArrowheads="1"/>
          </p:cNvPicPr>
          <p:nvPr/>
        </p:nvPicPr>
        <p:blipFill>
          <a:blip r:embed="rId3" cstate="print"/>
          <a:srcRect/>
          <a:stretch>
            <a:fillRect/>
          </a:stretch>
        </p:blipFill>
        <p:spPr bwMode="auto">
          <a:xfrm>
            <a:off x="1691680" y="1484784"/>
            <a:ext cx="4536504" cy="5041168"/>
          </a:xfrm>
          <a:prstGeom prst="rect">
            <a:avLst/>
          </a:prstGeom>
          <a:noFill/>
          <a:ln w="9525">
            <a:noFill/>
            <a:miter lim="800000"/>
            <a:headEnd/>
            <a:tailEnd/>
          </a:ln>
        </p:spPr>
      </p:pic>
    </p:spTree>
    <p:extLst>
      <p:ext uri="{BB962C8B-B14F-4D97-AF65-F5344CB8AC3E}">
        <p14:creationId xmlns:p14="http://schemas.microsoft.com/office/powerpoint/2010/main" val="280338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589622" y="476672"/>
            <a:ext cx="6840000" cy="631263"/>
          </a:xfrm>
        </p:spPr>
        <p:txBody>
          <a:bodyPr/>
          <a:lstStyle/>
          <a:p>
            <a:r>
              <a:rPr lang="fr-FR" dirty="0" smtClean="0"/>
              <a:t>JSF </a:t>
            </a:r>
            <a:r>
              <a:rPr lang="fr-FR" dirty="0" err="1" smtClean="0"/>
              <a:t>Request</a:t>
            </a:r>
            <a:r>
              <a:rPr lang="fr-FR" dirty="0" smtClean="0"/>
              <a:t> </a:t>
            </a:r>
            <a:r>
              <a:rPr lang="fr-FR" dirty="0" err="1" smtClean="0"/>
              <a:t>Lifecycle</a:t>
            </a:r>
            <a:endParaRPr lang="fr-FR" dirty="0"/>
          </a:p>
        </p:txBody>
      </p:sp>
      <p:sp>
        <p:nvSpPr>
          <p:cNvPr id="7" name="Espace réservé du texte 2"/>
          <p:cNvSpPr>
            <a:spLocks noGrp="1"/>
          </p:cNvSpPr>
          <p:nvPr>
            <p:ph type="body" sz="quarter" idx="11"/>
          </p:nvPr>
        </p:nvSpPr>
        <p:spPr>
          <a:xfrm>
            <a:off x="1591280" y="1960004"/>
            <a:ext cx="6869152" cy="1252972"/>
          </a:xfrm>
        </p:spPr>
        <p:txBody>
          <a:bodyPr/>
          <a:lstStyle/>
          <a:p>
            <a:endParaRPr lang="fr-FR"/>
          </a:p>
        </p:txBody>
      </p:sp>
      <p:sp>
        <p:nvSpPr>
          <p:cNvPr id="8"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Phase 4 - Update Model Values</a:t>
            </a:r>
            <a:endParaRPr lang="fr-FR" kern="0" dirty="0"/>
          </a:p>
        </p:txBody>
      </p:sp>
      <p:sp>
        <p:nvSpPr>
          <p:cNvPr id="9" name="Espace réservé du texte 4"/>
          <p:cNvSpPr txBox="1">
            <a:spLocks/>
          </p:cNvSpPr>
          <p:nvPr/>
        </p:nvSpPr>
        <p:spPr>
          <a:xfrm>
            <a:off x="6793992" y="893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JSF Request Processing Lifecycle</a:t>
            </a:r>
            <a:endParaRPr lang="fr-FR" kern="0" dirty="0"/>
          </a:p>
        </p:txBody>
      </p:sp>
      <p:pic>
        <p:nvPicPr>
          <p:cNvPr id="10" name="Picture 3"/>
          <p:cNvPicPr>
            <a:picLocks noChangeAspect="1" noChangeArrowheads="1"/>
          </p:cNvPicPr>
          <p:nvPr/>
        </p:nvPicPr>
        <p:blipFill>
          <a:blip r:embed="rId3" cstate="print"/>
          <a:srcRect/>
          <a:stretch>
            <a:fillRect/>
          </a:stretch>
        </p:blipFill>
        <p:spPr bwMode="auto">
          <a:xfrm>
            <a:off x="1320388" y="1609948"/>
            <a:ext cx="7284060" cy="4843388"/>
          </a:xfrm>
          <a:prstGeom prst="rect">
            <a:avLst/>
          </a:prstGeom>
          <a:noFill/>
          <a:ln w="9525">
            <a:noFill/>
            <a:miter lim="800000"/>
            <a:headEnd/>
            <a:tailEnd/>
          </a:ln>
        </p:spPr>
      </p:pic>
    </p:spTree>
    <p:extLst>
      <p:ext uri="{BB962C8B-B14F-4D97-AF65-F5344CB8AC3E}">
        <p14:creationId xmlns:p14="http://schemas.microsoft.com/office/powerpoint/2010/main" val="231191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cstate="print"/>
          <a:srcRect/>
          <a:stretch>
            <a:fillRect/>
          </a:stretch>
        </p:blipFill>
        <p:spPr bwMode="auto">
          <a:xfrm>
            <a:off x="762000" y="2110594"/>
            <a:ext cx="5410200" cy="3905890"/>
          </a:xfrm>
          <a:prstGeom prst="rect">
            <a:avLst/>
          </a:prstGeom>
          <a:noFill/>
          <a:ln w="9525">
            <a:noFill/>
            <a:miter lim="800000"/>
            <a:headEnd/>
            <a:tailEnd/>
          </a:ln>
        </p:spPr>
      </p:pic>
      <p:sp>
        <p:nvSpPr>
          <p:cNvPr id="16" name="Titre 1"/>
          <p:cNvSpPr>
            <a:spLocks noGrp="1"/>
          </p:cNvSpPr>
          <p:nvPr>
            <p:ph type="title"/>
          </p:nvPr>
        </p:nvSpPr>
        <p:spPr>
          <a:xfrm>
            <a:off x="1589622" y="476672"/>
            <a:ext cx="6840000" cy="631263"/>
          </a:xfrm>
        </p:spPr>
        <p:txBody>
          <a:bodyPr/>
          <a:lstStyle/>
          <a:p>
            <a:r>
              <a:rPr lang="fr-FR" dirty="0" smtClean="0"/>
              <a:t>JSF </a:t>
            </a:r>
            <a:r>
              <a:rPr lang="fr-FR" dirty="0" err="1" smtClean="0"/>
              <a:t>Request</a:t>
            </a:r>
            <a:r>
              <a:rPr lang="fr-FR" dirty="0" smtClean="0"/>
              <a:t> </a:t>
            </a:r>
            <a:r>
              <a:rPr lang="fr-FR" dirty="0" err="1" smtClean="0"/>
              <a:t>Lifecycle</a:t>
            </a:r>
            <a:endParaRPr lang="fr-FR" dirty="0"/>
          </a:p>
        </p:txBody>
      </p:sp>
      <p:sp>
        <p:nvSpPr>
          <p:cNvPr id="17" name="Espace réservé du texte 2"/>
          <p:cNvSpPr>
            <a:spLocks noGrp="1"/>
          </p:cNvSpPr>
          <p:nvPr>
            <p:ph type="body" sz="quarter" idx="11"/>
          </p:nvPr>
        </p:nvSpPr>
        <p:spPr>
          <a:xfrm>
            <a:off x="4191000" y="1545007"/>
            <a:ext cx="6869152" cy="1339341"/>
          </a:xfrm>
        </p:spPr>
        <p:txBody>
          <a:bodyPr/>
          <a:lstStyle/>
          <a:p>
            <a:pPr marL="457200" indent="-457200">
              <a:buFont typeface="Wingdings" pitchFamily="2" charset="2"/>
              <a:buChar char="§"/>
            </a:pPr>
            <a:r>
              <a:rPr lang="en-US" dirty="0" smtClean="0"/>
              <a:t>Call business</a:t>
            </a:r>
          </a:p>
          <a:p>
            <a:pPr marL="636588" lvl="1" indent="-457200">
              <a:buFont typeface="Wingdings" pitchFamily="2" charset="2"/>
              <a:buChar char="Ø"/>
            </a:pPr>
            <a:r>
              <a:rPr lang="en-US" dirty="0" smtClean="0"/>
              <a:t>#{</a:t>
            </a:r>
            <a:r>
              <a:rPr lang="en-US" dirty="0" err="1" smtClean="0"/>
              <a:t>userController.addConfirmedUser</a:t>
            </a:r>
            <a:r>
              <a:rPr lang="en-US" dirty="0" smtClean="0"/>
              <a:t>}</a:t>
            </a:r>
          </a:p>
          <a:p>
            <a:pPr marL="457200" indent="-457200">
              <a:buFont typeface="Wingdings" pitchFamily="2" charset="2"/>
              <a:buChar char="§"/>
            </a:pPr>
            <a:r>
              <a:rPr lang="en-US" dirty="0" smtClean="0"/>
              <a:t>In charge of navigation</a:t>
            </a:r>
            <a:endParaRPr lang="en-US" dirty="0"/>
          </a:p>
        </p:txBody>
      </p:sp>
      <p:sp>
        <p:nvSpPr>
          <p:cNvPr id="18"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Phase 5 - Invoke Application</a:t>
            </a:r>
            <a:endParaRPr lang="fr-FR" kern="0" dirty="0"/>
          </a:p>
        </p:txBody>
      </p:sp>
      <p:sp>
        <p:nvSpPr>
          <p:cNvPr id="19" name="Espace réservé du texte 4"/>
          <p:cNvSpPr txBox="1">
            <a:spLocks/>
          </p:cNvSpPr>
          <p:nvPr/>
        </p:nvSpPr>
        <p:spPr>
          <a:xfrm>
            <a:off x="6793992" y="893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dirty="0" smtClean="0"/>
              <a:t>JSF </a:t>
            </a:r>
            <a:r>
              <a:rPr lang="fr-FR" kern="0" dirty="0" err="1" smtClean="0"/>
              <a:t>Request</a:t>
            </a:r>
            <a:r>
              <a:rPr lang="fr-FR" kern="0" dirty="0" smtClean="0"/>
              <a:t> </a:t>
            </a:r>
            <a:r>
              <a:rPr lang="fr-FR" kern="0" dirty="0" err="1" smtClean="0"/>
              <a:t>Processing</a:t>
            </a:r>
            <a:r>
              <a:rPr lang="fr-FR" kern="0" dirty="0" smtClean="0"/>
              <a:t> </a:t>
            </a:r>
            <a:r>
              <a:rPr lang="fr-FR" kern="0" dirty="0" err="1" smtClean="0"/>
              <a:t>Lifecycle</a:t>
            </a:r>
            <a:endParaRPr lang="fr-FR" kern="0" dirty="0"/>
          </a:p>
        </p:txBody>
      </p:sp>
    </p:spTree>
    <p:extLst>
      <p:ext uri="{BB962C8B-B14F-4D97-AF65-F5344CB8AC3E}">
        <p14:creationId xmlns:p14="http://schemas.microsoft.com/office/powerpoint/2010/main" val="401245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589622" y="476672"/>
            <a:ext cx="6840000" cy="631263"/>
          </a:xfrm>
        </p:spPr>
        <p:txBody>
          <a:bodyPr/>
          <a:lstStyle/>
          <a:p>
            <a:r>
              <a:rPr lang="fr-FR" dirty="0" smtClean="0"/>
              <a:t>JSF </a:t>
            </a:r>
            <a:r>
              <a:rPr lang="fr-FR" dirty="0" err="1" smtClean="0"/>
              <a:t>Request</a:t>
            </a:r>
            <a:r>
              <a:rPr lang="fr-FR" dirty="0" smtClean="0"/>
              <a:t> </a:t>
            </a:r>
            <a:r>
              <a:rPr lang="fr-FR" dirty="0" err="1" smtClean="0"/>
              <a:t>Lifecycle</a:t>
            </a:r>
            <a:endParaRPr lang="fr-FR" dirty="0"/>
          </a:p>
        </p:txBody>
      </p:sp>
      <p:sp>
        <p:nvSpPr>
          <p:cNvPr id="12" name="Espace réservé du texte 2"/>
          <p:cNvSpPr>
            <a:spLocks noGrp="1"/>
          </p:cNvSpPr>
          <p:nvPr>
            <p:ph type="body" sz="quarter" idx="11"/>
          </p:nvPr>
        </p:nvSpPr>
        <p:spPr>
          <a:xfrm>
            <a:off x="1591280" y="1960004"/>
            <a:ext cx="6869152" cy="1252972"/>
          </a:xfrm>
        </p:spPr>
        <p:txBody>
          <a:bodyPr/>
          <a:lstStyle/>
          <a:p>
            <a:endParaRPr lang="fr-FR" dirty="0"/>
          </a:p>
        </p:txBody>
      </p:sp>
      <p:sp>
        <p:nvSpPr>
          <p:cNvPr id="13"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Phase 6 - Rendering Response</a:t>
            </a:r>
            <a:endParaRPr lang="fr-FR" kern="0" dirty="0"/>
          </a:p>
        </p:txBody>
      </p:sp>
      <p:pic>
        <p:nvPicPr>
          <p:cNvPr id="15" name="Picture 2"/>
          <p:cNvPicPr>
            <a:picLocks noChangeAspect="1" noChangeArrowheads="1"/>
          </p:cNvPicPr>
          <p:nvPr/>
        </p:nvPicPr>
        <p:blipFill>
          <a:blip r:embed="rId3" cstate="print"/>
          <a:srcRect/>
          <a:stretch>
            <a:fillRect/>
          </a:stretch>
        </p:blipFill>
        <p:spPr bwMode="auto">
          <a:xfrm>
            <a:off x="1259632" y="1628800"/>
            <a:ext cx="7633966" cy="3672408"/>
          </a:xfrm>
          <a:prstGeom prst="rect">
            <a:avLst/>
          </a:prstGeom>
          <a:noFill/>
          <a:ln w="9525">
            <a:noFill/>
            <a:miter lim="800000"/>
            <a:headEnd/>
            <a:tailEnd/>
          </a:ln>
        </p:spPr>
      </p:pic>
    </p:spTree>
    <p:extLst>
      <p:ext uri="{BB962C8B-B14F-4D97-AF65-F5344CB8AC3E}">
        <p14:creationId xmlns:p14="http://schemas.microsoft.com/office/powerpoint/2010/main" val="35870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511164" y="3557128"/>
            <a:ext cx="4515828" cy="1154162"/>
          </a:xfrm>
        </p:spPr>
        <p:txBody>
          <a:bodyPr/>
          <a:lstStyle/>
          <a:p>
            <a:r>
              <a:rPr lang="fr-FR" dirty="0" smtClean="0"/>
              <a:t>The </a:t>
            </a:r>
            <a:r>
              <a:rPr lang="fr-FR" dirty="0" err="1" smtClean="0"/>
              <a:t>Facelets</a:t>
            </a:r>
            <a:r>
              <a:rPr lang="fr-FR" dirty="0" smtClean="0"/>
              <a:t> (Pages, </a:t>
            </a:r>
            <a:r>
              <a:rPr lang="fr-FR" dirty="0" err="1" smtClean="0"/>
              <a:t>views</a:t>
            </a:r>
            <a:r>
              <a:rPr lang="fr-FR" dirty="0" smtClean="0"/>
              <a:t>)</a:t>
            </a:r>
            <a:endParaRPr lang="fr-FR" dirty="0"/>
          </a:p>
        </p:txBody>
      </p:sp>
    </p:spTree>
    <p:extLst>
      <p:ext uri="{BB962C8B-B14F-4D97-AF65-F5344CB8AC3E}">
        <p14:creationId xmlns:p14="http://schemas.microsoft.com/office/powerpoint/2010/main" val="315474203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589622" y="476672"/>
            <a:ext cx="6840000" cy="631263"/>
          </a:xfrm>
        </p:spPr>
        <p:txBody>
          <a:bodyPr/>
          <a:lstStyle/>
          <a:p>
            <a:r>
              <a:rPr lang="fr-FR" dirty="0"/>
              <a:t>The </a:t>
            </a:r>
            <a:r>
              <a:rPr lang="en-US" dirty="0" err="1"/>
              <a:t>Facelets</a:t>
            </a:r>
            <a:r>
              <a:rPr lang="fr-FR" dirty="0"/>
              <a:t> </a:t>
            </a:r>
            <a:r>
              <a:rPr lang="fr-FR" dirty="0" err="1"/>
              <a:t>View</a:t>
            </a:r>
            <a:endParaRPr lang="fr-FR" dirty="0"/>
          </a:p>
        </p:txBody>
      </p:sp>
      <p:sp>
        <p:nvSpPr>
          <p:cNvPr id="12" name="Espace réservé du texte 2"/>
          <p:cNvSpPr>
            <a:spLocks noGrp="1"/>
          </p:cNvSpPr>
          <p:nvPr>
            <p:ph type="body" sz="quarter" idx="11"/>
          </p:nvPr>
        </p:nvSpPr>
        <p:spPr>
          <a:xfrm>
            <a:off x="1143000" y="1960004"/>
            <a:ext cx="7317432" cy="4288396"/>
          </a:xfrm>
        </p:spPr>
        <p:txBody>
          <a:bodyPr/>
          <a:lstStyle/>
          <a:p>
            <a:pPr marL="457200" indent="-457200">
              <a:buFont typeface="Wingdings" pitchFamily="2" charset="2"/>
              <a:buChar char="§"/>
            </a:pPr>
            <a:r>
              <a:rPr lang="en-US" dirty="0"/>
              <a:t>Provide a server-side templating facility that allows composing the actual view from several separate physical pages in a way that maximizes markup code reuse and eliminates redundancy among views.</a:t>
            </a:r>
          </a:p>
          <a:p>
            <a:pPr marL="457200" indent="-457200">
              <a:buFont typeface="Wingdings" pitchFamily="2" charset="2"/>
              <a:buChar char="§"/>
            </a:pPr>
            <a:r>
              <a:rPr lang="en-US" dirty="0"/>
              <a:t>Provide an extensible “tag library” feature.</a:t>
            </a:r>
          </a:p>
          <a:p>
            <a:pPr marL="457200" indent="-457200">
              <a:buFont typeface="Wingdings" pitchFamily="2" charset="2"/>
              <a:buChar char="§"/>
            </a:pPr>
            <a:r>
              <a:rPr lang="en-US" dirty="0"/>
              <a:t>Enforce clean Model-View-Controller separation by disallowing the inclusion of </a:t>
            </a:r>
            <a:r>
              <a:rPr lang="fr-FR" dirty="0"/>
              <a:t>Java code in </a:t>
            </a:r>
            <a:r>
              <a:rPr lang="fr-FR" dirty="0" err="1"/>
              <a:t>markup</a:t>
            </a:r>
            <a:r>
              <a:rPr lang="fr-FR" dirty="0"/>
              <a:t> pages.</a:t>
            </a:r>
          </a:p>
          <a:p>
            <a:endParaRPr lang="fr-FR" dirty="0"/>
          </a:p>
        </p:txBody>
      </p:sp>
    </p:spTree>
    <p:extLst>
      <p:ext uri="{BB962C8B-B14F-4D97-AF65-F5344CB8AC3E}">
        <p14:creationId xmlns:p14="http://schemas.microsoft.com/office/powerpoint/2010/main" val="340184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589622" y="476672"/>
            <a:ext cx="6840000" cy="631263"/>
          </a:xfrm>
        </p:spPr>
        <p:txBody>
          <a:bodyPr/>
          <a:lstStyle/>
          <a:p>
            <a:r>
              <a:rPr lang="fr-FR" dirty="0"/>
              <a:t>Standard JSF TAGS</a:t>
            </a:r>
          </a:p>
        </p:txBody>
      </p:sp>
      <p:sp>
        <p:nvSpPr>
          <p:cNvPr id="12" name="Espace réservé du texte 2"/>
          <p:cNvSpPr>
            <a:spLocks noGrp="1"/>
          </p:cNvSpPr>
          <p:nvPr>
            <p:ph type="body" sz="quarter" idx="11"/>
          </p:nvPr>
        </p:nvSpPr>
        <p:spPr>
          <a:xfrm>
            <a:off x="1143000" y="1960004"/>
            <a:ext cx="7317432" cy="4516996"/>
          </a:xfrm>
        </p:spPr>
        <p:txBody>
          <a:bodyPr/>
          <a:lstStyle/>
          <a:p>
            <a:pPr marL="457200" indent="-457200">
              <a:buFont typeface="Wingdings" pitchFamily="2" charset="2"/>
              <a:buChar char="§"/>
            </a:pPr>
            <a:r>
              <a:rPr lang="en-US" dirty="0"/>
              <a:t>The most popular extension used for JSF pages, is    </a:t>
            </a:r>
            <a:r>
              <a:rPr lang="en-US" i="1" dirty="0"/>
              <a:t>XHTML</a:t>
            </a:r>
          </a:p>
          <a:p>
            <a:pPr marL="457200" indent="-457200">
              <a:buFont typeface="Wingdings" pitchFamily="2" charset="2"/>
              <a:buChar char="§"/>
            </a:pPr>
            <a:r>
              <a:rPr lang="en-US" dirty="0"/>
              <a:t>A JSF page is defined by a set of component and its tag libraries</a:t>
            </a:r>
          </a:p>
          <a:p>
            <a:pPr marL="457200" indent="-457200">
              <a:buFont typeface="Wingdings" pitchFamily="2" charset="2"/>
              <a:buChar char="§"/>
            </a:pPr>
            <a:r>
              <a:rPr lang="en-US" dirty="0"/>
              <a:t>Each component belongs to a specific Library defined by its namespace</a:t>
            </a:r>
          </a:p>
          <a:p>
            <a:pPr marL="457200" indent="-457200">
              <a:buFont typeface="Wingdings" pitchFamily="2" charset="2"/>
              <a:buChar char="§"/>
            </a:pPr>
            <a:r>
              <a:rPr lang="en-US" i="1" dirty="0"/>
              <a:t> 3 main natives Libraries</a:t>
            </a:r>
          </a:p>
          <a:p>
            <a:pPr marL="636588" lvl="1" indent="-457200">
              <a:spcBef>
                <a:spcPct val="0"/>
              </a:spcBef>
              <a:buFont typeface="Wingdings" pitchFamily="2" charset="2"/>
              <a:buChar char="Ø"/>
            </a:pPr>
            <a:r>
              <a:rPr lang="en-US" dirty="0" err="1"/>
              <a:t>xmlns:h</a:t>
            </a:r>
            <a:r>
              <a:rPr lang="en-US" dirty="0"/>
              <a:t>="http://java.sun.com/</a:t>
            </a:r>
            <a:r>
              <a:rPr lang="en-US" dirty="0" err="1"/>
              <a:t>jsf</a:t>
            </a:r>
            <a:r>
              <a:rPr lang="en-US" dirty="0"/>
              <a:t>/html"</a:t>
            </a:r>
          </a:p>
          <a:p>
            <a:pPr marL="636588" lvl="1" indent="-457200">
              <a:spcBef>
                <a:spcPct val="0"/>
              </a:spcBef>
              <a:buFont typeface="Wingdings" pitchFamily="2" charset="2"/>
              <a:buChar char="Ø"/>
            </a:pPr>
            <a:r>
              <a:rPr lang="en-US" dirty="0" err="1"/>
              <a:t>xmlns:ui</a:t>
            </a:r>
            <a:r>
              <a:rPr lang="en-US" dirty="0"/>
              <a:t>= "http://java.sun.com/</a:t>
            </a:r>
            <a:r>
              <a:rPr lang="en-US" dirty="0" err="1"/>
              <a:t>jsf</a:t>
            </a:r>
            <a:r>
              <a:rPr lang="en-US" dirty="0"/>
              <a:t>/</a:t>
            </a:r>
            <a:r>
              <a:rPr lang="en-US" dirty="0" err="1"/>
              <a:t>facelets</a:t>
            </a:r>
            <a:r>
              <a:rPr lang="en-US" dirty="0"/>
              <a:t>"</a:t>
            </a:r>
          </a:p>
          <a:p>
            <a:pPr marL="636588" lvl="1" indent="-457200">
              <a:spcBef>
                <a:spcPct val="0"/>
              </a:spcBef>
              <a:buFont typeface="Wingdings" pitchFamily="2" charset="2"/>
              <a:buChar char="Ø"/>
            </a:pPr>
            <a:r>
              <a:rPr lang="en-US" dirty="0" err="1"/>
              <a:t>xmlns:f</a:t>
            </a:r>
            <a:r>
              <a:rPr lang="en-US" dirty="0"/>
              <a:t> ="http://java.sun.com/</a:t>
            </a:r>
            <a:r>
              <a:rPr lang="en-US" dirty="0" err="1"/>
              <a:t>jsf</a:t>
            </a:r>
            <a:r>
              <a:rPr lang="en-US" dirty="0"/>
              <a:t>/core"</a:t>
            </a:r>
          </a:p>
          <a:p>
            <a:endParaRPr lang="fr-FR" dirty="0"/>
          </a:p>
        </p:txBody>
      </p:sp>
    </p:spTree>
    <p:extLst>
      <p:ext uri="{BB962C8B-B14F-4D97-AF65-F5344CB8AC3E}">
        <p14:creationId xmlns:p14="http://schemas.microsoft.com/office/powerpoint/2010/main" val="371466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589622" y="476672"/>
            <a:ext cx="6840000" cy="631263"/>
          </a:xfrm>
        </p:spPr>
        <p:txBody>
          <a:bodyPr/>
          <a:lstStyle/>
          <a:p>
            <a:r>
              <a:rPr lang="fr-FR" dirty="0" err="1" smtClean="0"/>
              <a:t>Facelets</a:t>
            </a:r>
            <a:r>
              <a:rPr lang="fr-FR" dirty="0" smtClean="0"/>
              <a:t> Page </a:t>
            </a:r>
            <a:r>
              <a:rPr lang="fr-FR" dirty="0" err="1" smtClean="0"/>
              <a:t>layout</a:t>
            </a:r>
            <a:endParaRPr lang="fr-FR" dirty="0"/>
          </a:p>
        </p:txBody>
      </p:sp>
      <p:sp>
        <p:nvSpPr>
          <p:cNvPr id="5" name="Espace réservé du texte 2"/>
          <p:cNvSpPr>
            <a:spLocks noGrp="1"/>
          </p:cNvSpPr>
          <p:nvPr>
            <p:ph type="body" sz="quarter" idx="11"/>
          </p:nvPr>
        </p:nvSpPr>
        <p:spPr>
          <a:xfrm>
            <a:off x="1591280" y="1960004"/>
            <a:ext cx="6869152" cy="1252972"/>
          </a:xfrm>
        </p:spPr>
        <p:txBody>
          <a:bodyPr/>
          <a:lstStyle/>
          <a:p>
            <a:endParaRPr lang="fr-FR" dirty="0"/>
          </a:p>
        </p:txBody>
      </p:sp>
      <p:pic>
        <p:nvPicPr>
          <p:cNvPr id="7" name="Picture 2"/>
          <p:cNvPicPr>
            <a:picLocks noChangeAspect="1" noChangeArrowheads="1"/>
          </p:cNvPicPr>
          <p:nvPr/>
        </p:nvPicPr>
        <p:blipFill>
          <a:blip r:embed="rId2" cstate="print"/>
          <a:srcRect/>
          <a:stretch>
            <a:fillRect/>
          </a:stretch>
        </p:blipFill>
        <p:spPr bwMode="auto">
          <a:xfrm>
            <a:off x="10260632" y="2348880"/>
            <a:ext cx="6269037" cy="4078288"/>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2507529" y="2852936"/>
            <a:ext cx="6168927" cy="3264065"/>
          </a:xfrm>
          <a:prstGeom prst="rect">
            <a:avLst/>
          </a:prstGeom>
          <a:noFill/>
          <a:ln w="9525">
            <a:noFill/>
            <a:miter lim="800000"/>
            <a:headEnd/>
            <a:tailEnd/>
          </a:ln>
        </p:spPr>
      </p:pic>
      <p:grpSp>
        <p:nvGrpSpPr>
          <p:cNvPr id="9" name="Groupe 17"/>
          <p:cNvGrpSpPr>
            <a:grpSpLocks/>
          </p:cNvGrpSpPr>
          <p:nvPr/>
        </p:nvGrpSpPr>
        <p:grpSpPr bwMode="auto">
          <a:xfrm>
            <a:off x="1619250" y="2204864"/>
            <a:ext cx="6769174" cy="2879899"/>
            <a:chOff x="1619672" y="3068960"/>
            <a:chExt cx="5256584" cy="2016224"/>
          </a:xfrm>
        </p:grpSpPr>
        <p:sp>
          <p:nvSpPr>
            <p:cNvPr id="10" name="Rectangle 9"/>
            <p:cNvSpPr/>
            <p:nvPr/>
          </p:nvSpPr>
          <p:spPr>
            <a:xfrm>
              <a:off x="2699248" y="3825155"/>
              <a:ext cx="4177008" cy="68373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13" name="Connecteur droit 15"/>
            <p:cNvCxnSpPr/>
            <p:nvPr/>
          </p:nvCxnSpPr>
          <p:spPr>
            <a:xfrm>
              <a:off x="2195976" y="4077071"/>
              <a:ext cx="50327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19672" y="3068960"/>
              <a:ext cx="50405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fr-FR" dirty="0" err="1"/>
                <a:t>TagLibs</a:t>
              </a:r>
              <a:endParaRPr lang="fr-FR" dirty="0"/>
            </a:p>
          </p:txBody>
        </p:sp>
      </p:grpSp>
      <p:pic>
        <p:nvPicPr>
          <p:cNvPr id="15" name="Picture 2" descr="http://www.w3.org/html/logo/downloads/HTML5_Logo_256.png"/>
          <p:cNvPicPr>
            <a:picLocks noChangeAspect="1" noChangeArrowheads="1"/>
          </p:cNvPicPr>
          <p:nvPr/>
        </p:nvPicPr>
        <p:blipFill>
          <a:blip r:embed="rId4" cstate="print"/>
          <a:srcRect/>
          <a:stretch>
            <a:fillRect/>
          </a:stretch>
        </p:blipFill>
        <p:spPr bwMode="auto">
          <a:xfrm>
            <a:off x="7236296" y="1268760"/>
            <a:ext cx="1224136" cy="1224136"/>
          </a:xfrm>
          <a:prstGeom prst="rect">
            <a:avLst/>
          </a:prstGeom>
          <a:noFill/>
        </p:spPr>
      </p:pic>
    </p:spTree>
    <p:extLst>
      <p:ext uri="{BB962C8B-B14F-4D97-AF65-F5344CB8AC3E}">
        <p14:creationId xmlns:p14="http://schemas.microsoft.com/office/powerpoint/2010/main" val="24398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589622" y="476672"/>
            <a:ext cx="6840000" cy="631263"/>
          </a:xfrm>
        </p:spPr>
        <p:txBody>
          <a:bodyPr/>
          <a:lstStyle/>
          <a:p>
            <a:r>
              <a:rPr lang="fr-FR" dirty="0" err="1" smtClean="0"/>
              <a:t>Facelets</a:t>
            </a:r>
            <a:r>
              <a:rPr lang="fr-FR" dirty="0" smtClean="0"/>
              <a:t> Page </a:t>
            </a:r>
            <a:r>
              <a:rPr lang="fr-FR" dirty="0" err="1" smtClean="0"/>
              <a:t>layout</a:t>
            </a:r>
            <a:r>
              <a:rPr lang="fr-FR" dirty="0" smtClean="0"/>
              <a:t> (Template)</a:t>
            </a:r>
            <a:endParaRPr lang="fr-FR" dirty="0"/>
          </a:p>
        </p:txBody>
      </p:sp>
      <p:sp>
        <p:nvSpPr>
          <p:cNvPr id="5" name="Espace réservé du texte 2"/>
          <p:cNvSpPr>
            <a:spLocks noGrp="1"/>
          </p:cNvSpPr>
          <p:nvPr>
            <p:ph type="body" sz="quarter" idx="11"/>
          </p:nvPr>
        </p:nvSpPr>
        <p:spPr>
          <a:xfrm>
            <a:off x="381000" y="1107935"/>
            <a:ext cx="8153400" cy="5292865"/>
          </a:xfrm>
        </p:spPr>
        <p:txBody>
          <a:bodyPr/>
          <a:lstStyle/>
          <a:p>
            <a:r>
              <a:rPr lang="en-US" b="1" dirty="0" err="1" smtClean="0"/>
              <a:t>ui:insert</a:t>
            </a:r>
            <a:r>
              <a:rPr lang="en-US" dirty="0" err="1"/>
              <a:t>:</a:t>
            </a:r>
            <a:r>
              <a:rPr lang="en-US" dirty="0" err="1" smtClean="0"/>
              <a:t>Used</a:t>
            </a:r>
            <a:r>
              <a:rPr lang="en-US" dirty="0" smtClean="0"/>
              <a:t> </a:t>
            </a:r>
            <a:r>
              <a:rPr lang="en-US" dirty="0"/>
              <a:t>in template file. It defines contents to be placed in a template. </a:t>
            </a:r>
          </a:p>
          <a:p>
            <a:r>
              <a:rPr lang="en-US" b="1" dirty="0" err="1" smtClean="0"/>
              <a:t>ui:define</a:t>
            </a:r>
            <a:r>
              <a:rPr lang="en-US" dirty="0" err="1"/>
              <a:t>:</a:t>
            </a:r>
            <a:r>
              <a:rPr lang="en-US" dirty="0" err="1" smtClean="0"/>
              <a:t>Defines</a:t>
            </a:r>
            <a:r>
              <a:rPr lang="en-US" dirty="0" smtClean="0"/>
              <a:t> </a:t>
            </a:r>
            <a:r>
              <a:rPr lang="en-US" dirty="0"/>
              <a:t>the contents to be inserted in a template.</a:t>
            </a:r>
          </a:p>
          <a:p>
            <a:r>
              <a:rPr lang="en-US" b="1" dirty="0" err="1" smtClean="0"/>
              <a:t>ui:include</a:t>
            </a:r>
            <a:r>
              <a:rPr lang="en-US" dirty="0" err="1"/>
              <a:t>:</a:t>
            </a:r>
            <a:r>
              <a:rPr lang="en-US" dirty="0" err="1" smtClean="0"/>
              <a:t>Includes</a:t>
            </a:r>
            <a:r>
              <a:rPr lang="en-US" dirty="0" smtClean="0"/>
              <a:t> </a:t>
            </a:r>
            <a:r>
              <a:rPr lang="en-US" dirty="0"/>
              <a:t>contents of one </a:t>
            </a:r>
            <a:r>
              <a:rPr lang="en-US" dirty="0" err="1"/>
              <a:t>xhtml</a:t>
            </a:r>
            <a:r>
              <a:rPr lang="en-US" dirty="0"/>
              <a:t> page into another </a:t>
            </a:r>
            <a:r>
              <a:rPr lang="en-US" dirty="0" err="1"/>
              <a:t>xhtml</a:t>
            </a:r>
            <a:r>
              <a:rPr lang="en-US" dirty="0"/>
              <a:t> page.</a:t>
            </a:r>
          </a:p>
          <a:p>
            <a:r>
              <a:rPr lang="en-US" b="1" dirty="0" err="1" smtClean="0"/>
              <a:t>ui:composition</a:t>
            </a:r>
            <a:r>
              <a:rPr lang="en-US" dirty="0" err="1"/>
              <a:t>:</a:t>
            </a:r>
            <a:r>
              <a:rPr lang="en-US" dirty="0" err="1" smtClean="0"/>
              <a:t>Loads</a:t>
            </a:r>
            <a:r>
              <a:rPr lang="en-US" dirty="0" smtClean="0"/>
              <a:t> </a:t>
            </a:r>
            <a:r>
              <a:rPr lang="en-US" dirty="0"/>
              <a:t>a template using </a:t>
            </a:r>
            <a:r>
              <a:rPr lang="en-US" b="1" dirty="0"/>
              <a:t>template</a:t>
            </a:r>
            <a:r>
              <a:rPr lang="en-US" dirty="0"/>
              <a:t> attribute. It can also define a group of components to be inserted in </a:t>
            </a:r>
            <a:r>
              <a:rPr lang="en-US" dirty="0" err="1"/>
              <a:t>xhtml</a:t>
            </a:r>
            <a:r>
              <a:rPr lang="en-US" dirty="0"/>
              <a:t> page.</a:t>
            </a:r>
          </a:p>
          <a:p>
            <a:endParaRPr lang="en-US" dirty="0"/>
          </a:p>
          <a:p>
            <a:endParaRPr lang="fr-FR" dirty="0"/>
          </a:p>
        </p:txBody>
      </p:sp>
      <p:pic>
        <p:nvPicPr>
          <p:cNvPr id="7" name="Picture 2"/>
          <p:cNvPicPr>
            <a:picLocks noChangeAspect="1" noChangeArrowheads="1"/>
          </p:cNvPicPr>
          <p:nvPr/>
        </p:nvPicPr>
        <p:blipFill>
          <a:blip r:embed="rId3" cstate="print"/>
          <a:srcRect/>
          <a:stretch>
            <a:fillRect/>
          </a:stretch>
        </p:blipFill>
        <p:spPr bwMode="auto">
          <a:xfrm>
            <a:off x="10293860" y="2200101"/>
            <a:ext cx="6269037" cy="4078288"/>
          </a:xfrm>
          <a:prstGeom prst="rect">
            <a:avLst/>
          </a:prstGeom>
          <a:noFill/>
          <a:ln w="9525">
            <a:noFill/>
            <a:miter lim="800000"/>
            <a:headEnd/>
            <a:tailEnd/>
          </a:ln>
        </p:spPr>
      </p:pic>
    </p:spTree>
    <p:extLst>
      <p:ext uri="{BB962C8B-B14F-4D97-AF65-F5344CB8AC3E}">
        <p14:creationId xmlns:p14="http://schemas.microsoft.com/office/powerpoint/2010/main" val="64076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1300" y="304800"/>
            <a:ext cx="8229600" cy="601661"/>
          </a:xfrm>
        </p:spPr>
        <p:txBody>
          <a:bodyPr/>
          <a:lstStyle/>
          <a:p>
            <a:r>
              <a:rPr lang="fr-FR" dirty="0"/>
              <a:t>JSF OVERVIEW</a:t>
            </a:r>
            <a:endParaRPr lang="en-US" dirty="0"/>
          </a:p>
        </p:txBody>
      </p:sp>
      <p:sp>
        <p:nvSpPr>
          <p:cNvPr id="9" name="Content Placeholder 8"/>
          <p:cNvSpPr>
            <a:spLocks noGrp="1"/>
          </p:cNvSpPr>
          <p:nvPr>
            <p:ph sz="quarter" idx="10"/>
          </p:nvPr>
        </p:nvSpPr>
        <p:spPr>
          <a:xfrm>
            <a:off x="241300" y="1066800"/>
            <a:ext cx="8229600" cy="5791200"/>
          </a:xfrm>
        </p:spPr>
        <p:txBody>
          <a:bodyPr/>
          <a:lstStyle/>
          <a:p>
            <a:pPr marL="457200" indent="-457200">
              <a:buFont typeface="Wingdings" pitchFamily="2" charset="2"/>
              <a:buChar char="§"/>
            </a:pPr>
            <a:r>
              <a:rPr lang="en-US" dirty="0" err="1"/>
              <a:t>JavaServer</a:t>
            </a:r>
            <a:r>
              <a:rPr lang="en-US" dirty="0"/>
              <a:t> Faces (JSF) is a Java specification for building component-based user interfaces for web </a:t>
            </a:r>
            <a:r>
              <a:rPr lang="en-US" dirty="0" smtClean="0"/>
              <a:t>applications</a:t>
            </a:r>
            <a:r>
              <a:rPr lang="fr-FR" dirty="0" smtClean="0"/>
              <a:t>.</a:t>
            </a:r>
          </a:p>
          <a:p>
            <a:pPr marL="457200" indent="-457200">
              <a:buFont typeface="Wingdings" pitchFamily="2" charset="2"/>
              <a:buChar char="§"/>
            </a:pPr>
            <a:r>
              <a:rPr lang="en-US" dirty="0"/>
              <a:t>JSF is </a:t>
            </a:r>
            <a:r>
              <a:rPr lang="en-US" altLang="en-US" dirty="0"/>
              <a:t>a server side user interface component framework for web-applications development in </a:t>
            </a:r>
            <a:r>
              <a:rPr lang="en-US" altLang="en-US" dirty="0" smtClean="0"/>
              <a:t>Java</a:t>
            </a:r>
          </a:p>
          <a:p>
            <a:pPr marL="457200" indent="-457200">
              <a:buFont typeface="Wingdings" pitchFamily="2" charset="2"/>
              <a:buChar char="§"/>
            </a:pPr>
            <a:r>
              <a:rPr lang="en-US" dirty="0" smtClean="0"/>
              <a:t>It </a:t>
            </a:r>
            <a:r>
              <a:rPr lang="en-US" dirty="0"/>
              <a:t>helps </a:t>
            </a:r>
            <a:r>
              <a:rPr lang="en-US" dirty="0" smtClean="0"/>
              <a:t>in </a:t>
            </a:r>
            <a:r>
              <a:rPr lang="en-US" dirty="0"/>
              <a:t>designing and </a:t>
            </a:r>
            <a:r>
              <a:rPr lang="en-US" dirty="0" smtClean="0"/>
              <a:t>structuring </a:t>
            </a:r>
            <a:r>
              <a:rPr lang="en-US" dirty="0"/>
              <a:t>web applications. Other Java web application frameworks includes Apache Struts, </a:t>
            </a:r>
            <a:r>
              <a:rPr lang="en-US" dirty="0" smtClean="0"/>
              <a:t>Spring.</a:t>
            </a:r>
          </a:p>
          <a:p>
            <a:endParaRPr lang="fr-BE" dirty="0"/>
          </a:p>
          <a:p>
            <a:pPr marL="457200" indent="-457200">
              <a:buFont typeface="Wingdings" pitchFamily="2" charset="2"/>
              <a:buChar char="§"/>
            </a:pPr>
            <a:endParaRPr lang="fr-FR" dirty="0"/>
          </a:p>
        </p:txBody>
      </p:sp>
    </p:spTree>
    <p:extLst>
      <p:ext uri="{BB962C8B-B14F-4D97-AF65-F5344CB8AC3E}">
        <p14:creationId xmlns:p14="http://schemas.microsoft.com/office/powerpoint/2010/main" val="75539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589622" y="476672"/>
            <a:ext cx="6840000" cy="631263"/>
          </a:xfrm>
        </p:spPr>
        <p:txBody>
          <a:bodyPr/>
          <a:lstStyle/>
          <a:p>
            <a:r>
              <a:rPr lang="fr-FR" dirty="0" smtClean="0"/>
              <a:t>JSF </a:t>
            </a:r>
            <a:r>
              <a:rPr lang="fr-FR" dirty="0" err="1" smtClean="0"/>
              <a:t>Libraries</a:t>
            </a:r>
            <a:r>
              <a:rPr lang="fr-FR" dirty="0" smtClean="0"/>
              <a:t> </a:t>
            </a:r>
            <a:r>
              <a:rPr lang="fr-FR" dirty="0" err="1" smtClean="0"/>
              <a:t>Overview</a:t>
            </a:r>
            <a:endParaRPr lang="fr-FR" dirty="0"/>
          </a:p>
        </p:txBody>
      </p:sp>
      <p:sp>
        <p:nvSpPr>
          <p:cNvPr id="6" name="Espace réservé du texte 2"/>
          <p:cNvSpPr>
            <a:spLocks noGrp="1"/>
          </p:cNvSpPr>
          <p:nvPr>
            <p:ph type="body" sz="quarter" idx="11"/>
          </p:nvPr>
        </p:nvSpPr>
        <p:spPr>
          <a:xfrm>
            <a:off x="1591280" y="1960004"/>
            <a:ext cx="6869152" cy="1252972"/>
          </a:xfrm>
        </p:spPr>
        <p:txBody>
          <a:bodyPr/>
          <a:lstStyle/>
          <a:p>
            <a:endParaRPr lang="fr-FR"/>
          </a:p>
        </p:txBody>
      </p:sp>
      <p:sp>
        <p:nvSpPr>
          <p:cNvPr id="7" name="Espace réservé du texte 3"/>
          <p:cNvSpPr txBox="1">
            <a:spLocks/>
          </p:cNvSpPr>
          <p:nvPr/>
        </p:nvSpPr>
        <p:spPr>
          <a:xfrm>
            <a:off x="1589622" y="1113893"/>
            <a:ext cx="6840000" cy="104951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All natives</a:t>
            </a:r>
          </a:p>
          <a:p>
            <a:endParaRPr lang="fr-FR" kern="0" dirty="0"/>
          </a:p>
        </p:txBody>
      </p:sp>
      <p:pic>
        <p:nvPicPr>
          <p:cNvPr id="9" name="Picture 2"/>
          <p:cNvPicPr>
            <a:picLocks noChangeAspect="1" noChangeArrowheads="1"/>
          </p:cNvPicPr>
          <p:nvPr/>
        </p:nvPicPr>
        <p:blipFill>
          <a:blip r:embed="rId2" cstate="print"/>
          <a:srcRect/>
          <a:stretch>
            <a:fillRect/>
          </a:stretch>
        </p:blipFill>
        <p:spPr bwMode="auto">
          <a:xfrm>
            <a:off x="9195983" y="1772816"/>
            <a:ext cx="4809065" cy="4752529"/>
          </a:xfrm>
          <a:prstGeom prst="rect">
            <a:avLst/>
          </a:prstGeom>
          <a:noFill/>
          <a:ln w="9525">
            <a:noFill/>
            <a:miter lim="800000"/>
            <a:headEnd/>
            <a:tailEnd/>
          </a:ln>
        </p:spPr>
      </p:pic>
      <p:graphicFrame>
        <p:nvGraphicFramePr>
          <p:cNvPr id="10" name="Tableau 8"/>
          <p:cNvGraphicFramePr>
            <a:graphicFrameLocks noGrp="1"/>
          </p:cNvGraphicFramePr>
          <p:nvPr>
            <p:extLst>
              <p:ext uri="{D42A27DB-BD31-4B8C-83A1-F6EECF244321}">
                <p14:modId xmlns:p14="http://schemas.microsoft.com/office/powerpoint/2010/main" val="1034149506"/>
              </p:ext>
            </p:extLst>
          </p:nvPr>
        </p:nvGraphicFramePr>
        <p:xfrm>
          <a:off x="1691680" y="1916832"/>
          <a:ext cx="6768753" cy="3840480"/>
        </p:xfrm>
        <a:graphic>
          <a:graphicData uri="http://schemas.openxmlformats.org/drawingml/2006/table">
            <a:tbl>
              <a:tblPr firstRow="1" bandRow="1">
                <a:tableStyleId>{5C22544A-7EE6-4342-B048-85BDC9FD1C3A}</a:tableStyleId>
              </a:tblPr>
              <a:tblGrid>
                <a:gridCol w="2256251">
                  <a:extLst>
                    <a:ext uri="{9D8B030D-6E8A-4147-A177-3AD203B41FA5}">
                      <a16:colId xmlns="" xmlns:a16="http://schemas.microsoft.com/office/drawing/2014/main" val="20000"/>
                    </a:ext>
                  </a:extLst>
                </a:gridCol>
                <a:gridCol w="2256251">
                  <a:extLst>
                    <a:ext uri="{9D8B030D-6E8A-4147-A177-3AD203B41FA5}">
                      <a16:colId xmlns="" xmlns:a16="http://schemas.microsoft.com/office/drawing/2014/main" val="20001"/>
                    </a:ext>
                  </a:extLst>
                </a:gridCol>
                <a:gridCol w="2256251">
                  <a:extLst>
                    <a:ext uri="{9D8B030D-6E8A-4147-A177-3AD203B41FA5}">
                      <a16:colId xmlns="" xmlns:a16="http://schemas.microsoft.com/office/drawing/2014/main" val="20002"/>
                    </a:ext>
                  </a:extLst>
                </a:gridCol>
              </a:tblGrid>
              <a:tr h="370840">
                <a:tc>
                  <a:txBody>
                    <a:bodyPr/>
                    <a:lstStyle/>
                    <a:p>
                      <a:r>
                        <a:rPr lang="fr-FR" dirty="0" smtClean="0"/>
                        <a:t>Library</a:t>
                      </a:r>
                      <a:endParaRPr lang="fr-FR" dirty="0"/>
                    </a:p>
                  </a:txBody>
                  <a:tcPr/>
                </a:tc>
                <a:tc>
                  <a:txBody>
                    <a:bodyPr/>
                    <a:lstStyle/>
                    <a:p>
                      <a:r>
                        <a:rPr lang="fr-FR" dirty="0" err="1" smtClean="0"/>
                        <a:t>Namespace</a:t>
                      </a:r>
                      <a:r>
                        <a:rPr lang="fr-FR" dirty="0" smtClean="0"/>
                        <a:t> Identifier</a:t>
                      </a:r>
                      <a:endParaRPr lang="fr-FR" dirty="0"/>
                    </a:p>
                  </a:txBody>
                  <a:tcPr/>
                </a:tc>
                <a:tc>
                  <a:txBody>
                    <a:bodyPr/>
                    <a:lstStyle/>
                    <a:p>
                      <a:r>
                        <a:rPr lang="fr-FR" dirty="0" err="1" smtClean="0"/>
                        <a:t>Commonly</a:t>
                      </a:r>
                      <a:r>
                        <a:rPr lang="fr-FR" dirty="0" smtClean="0"/>
                        <a:t> </a:t>
                      </a:r>
                      <a:r>
                        <a:rPr lang="fr-FR" dirty="0" err="1" smtClean="0"/>
                        <a:t>Used</a:t>
                      </a:r>
                      <a:r>
                        <a:rPr lang="fr-FR" baseline="0" dirty="0" smtClean="0"/>
                        <a:t> </a:t>
                      </a:r>
                      <a:r>
                        <a:rPr lang="fr-FR" baseline="0" dirty="0" err="1" smtClean="0"/>
                        <a:t>Prefix</a:t>
                      </a:r>
                      <a:endParaRPr lang="fr-FR" dirty="0"/>
                    </a:p>
                  </a:txBody>
                  <a:tcPr/>
                </a:tc>
                <a:extLst>
                  <a:ext uri="{0D108BD9-81ED-4DB2-BD59-A6C34878D82A}">
                    <a16:rowId xmlns="" xmlns:a16="http://schemas.microsoft.com/office/drawing/2014/main" val="10000"/>
                  </a:ext>
                </a:extLst>
              </a:tr>
              <a:tr h="370840">
                <a:tc>
                  <a:txBody>
                    <a:bodyPr/>
                    <a:lstStyle/>
                    <a:p>
                      <a:r>
                        <a:rPr lang="fr-FR" dirty="0" err="1" smtClean="0"/>
                        <a:t>Core</a:t>
                      </a:r>
                      <a:endParaRPr lang="fr-FR" dirty="0"/>
                    </a:p>
                  </a:txBody>
                  <a:tcPr/>
                </a:tc>
                <a:tc>
                  <a:txBody>
                    <a:bodyPr/>
                    <a:lstStyle/>
                    <a:p>
                      <a:r>
                        <a:rPr lang="fr-FR" sz="1800" kern="1200" baseline="0" dirty="0" smtClean="0">
                          <a:solidFill>
                            <a:schemeClr val="dk1"/>
                          </a:solidFill>
                          <a:latin typeface="+mn-lt"/>
                          <a:ea typeface="+mn-ea"/>
                          <a:cs typeface="+mn-cs"/>
                        </a:rPr>
                        <a:t>http://java.sun.com/</a:t>
                      </a:r>
                    </a:p>
                    <a:p>
                      <a:r>
                        <a:rPr lang="fr-FR" sz="1800" kern="1200" baseline="0" dirty="0" err="1" smtClean="0">
                          <a:solidFill>
                            <a:schemeClr val="dk1"/>
                          </a:solidFill>
                          <a:latin typeface="+mn-lt"/>
                          <a:ea typeface="+mn-ea"/>
                          <a:cs typeface="+mn-cs"/>
                        </a:rPr>
                        <a:t>jsf</a:t>
                      </a:r>
                      <a:r>
                        <a:rPr lang="fr-FR" sz="1800" kern="1200" baseline="0" dirty="0" smtClean="0">
                          <a:solidFill>
                            <a:schemeClr val="dk1"/>
                          </a:solidFill>
                          <a:latin typeface="+mn-lt"/>
                          <a:ea typeface="+mn-ea"/>
                          <a:cs typeface="+mn-cs"/>
                        </a:rPr>
                        <a:t>/</a:t>
                      </a:r>
                      <a:r>
                        <a:rPr lang="fr-FR" sz="1800" kern="1200" baseline="0" dirty="0" err="1" smtClean="0">
                          <a:solidFill>
                            <a:schemeClr val="dk1"/>
                          </a:solidFill>
                          <a:latin typeface="+mn-lt"/>
                          <a:ea typeface="+mn-ea"/>
                          <a:cs typeface="+mn-cs"/>
                        </a:rPr>
                        <a:t>core</a:t>
                      </a:r>
                      <a:endParaRPr lang="fr-FR" dirty="0"/>
                    </a:p>
                  </a:txBody>
                  <a:tcPr/>
                </a:tc>
                <a:tc>
                  <a:txBody>
                    <a:bodyPr/>
                    <a:lstStyle/>
                    <a:p>
                      <a:r>
                        <a:rPr lang="fr-FR" sz="1800" kern="1200" baseline="0" dirty="0" smtClean="0">
                          <a:solidFill>
                            <a:schemeClr val="dk1"/>
                          </a:solidFill>
                          <a:latin typeface="+mn-lt"/>
                          <a:ea typeface="+mn-ea"/>
                          <a:cs typeface="+mn-cs"/>
                        </a:rPr>
                        <a:t>f:</a:t>
                      </a:r>
                      <a:endParaRPr lang="fr-FR" dirty="0"/>
                    </a:p>
                  </a:txBody>
                  <a:tcPr/>
                </a:tc>
                <a:extLst>
                  <a:ext uri="{0D108BD9-81ED-4DB2-BD59-A6C34878D82A}">
                    <a16:rowId xmlns="" xmlns:a16="http://schemas.microsoft.com/office/drawing/2014/main" val="10001"/>
                  </a:ext>
                </a:extLst>
              </a:tr>
              <a:tr h="370840">
                <a:tc>
                  <a:txBody>
                    <a:bodyPr/>
                    <a:lstStyle/>
                    <a:p>
                      <a:r>
                        <a:rPr lang="fr-FR" sz="1800" kern="1200" baseline="0" dirty="0" smtClean="0">
                          <a:solidFill>
                            <a:schemeClr val="dk1"/>
                          </a:solidFill>
                          <a:latin typeface="+mn-lt"/>
                          <a:ea typeface="+mn-ea"/>
                          <a:cs typeface="+mn-cs"/>
                        </a:rPr>
                        <a:t>HTML</a:t>
                      </a:r>
                      <a:endParaRPr lang="fr-FR" dirty="0"/>
                    </a:p>
                  </a:txBody>
                  <a:tcPr/>
                </a:tc>
                <a:tc>
                  <a:txBody>
                    <a:bodyPr/>
                    <a:lstStyle/>
                    <a:p>
                      <a:r>
                        <a:rPr lang="fr-FR" sz="1800" kern="1200" baseline="0" dirty="0" smtClean="0">
                          <a:solidFill>
                            <a:schemeClr val="dk1"/>
                          </a:solidFill>
                          <a:latin typeface="+mn-lt"/>
                          <a:ea typeface="+mn-ea"/>
                          <a:cs typeface="+mn-cs"/>
                        </a:rPr>
                        <a:t>http://java.sun.com/</a:t>
                      </a:r>
                    </a:p>
                    <a:p>
                      <a:r>
                        <a:rPr lang="fr-FR" sz="1800" kern="1200" baseline="0" dirty="0" err="1" smtClean="0">
                          <a:solidFill>
                            <a:schemeClr val="dk1"/>
                          </a:solidFill>
                          <a:latin typeface="+mn-lt"/>
                          <a:ea typeface="+mn-ea"/>
                          <a:cs typeface="+mn-cs"/>
                        </a:rPr>
                        <a:t>jsf</a:t>
                      </a:r>
                      <a:r>
                        <a:rPr lang="fr-FR" sz="1800" kern="1200" baseline="0" dirty="0" smtClean="0">
                          <a:solidFill>
                            <a:schemeClr val="dk1"/>
                          </a:solidFill>
                          <a:latin typeface="+mn-lt"/>
                          <a:ea typeface="+mn-ea"/>
                          <a:cs typeface="+mn-cs"/>
                        </a:rPr>
                        <a:t>/html</a:t>
                      </a:r>
                      <a:endParaRPr lang="fr-FR" dirty="0"/>
                    </a:p>
                  </a:txBody>
                  <a:tcPr/>
                </a:tc>
                <a:tc>
                  <a:txBody>
                    <a:bodyPr/>
                    <a:lstStyle/>
                    <a:p>
                      <a:r>
                        <a:rPr lang="fr-FR" sz="1800" kern="1200" baseline="0" dirty="0" smtClean="0">
                          <a:solidFill>
                            <a:schemeClr val="dk1"/>
                          </a:solidFill>
                          <a:latin typeface="+mn-lt"/>
                          <a:ea typeface="+mn-ea"/>
                          <a:cs typeface="+mn-cs"/>
                        </a:rPr>
                        <a:t>h:</a:t>
                      </a:r>
                      <a:endParaRPr lang="fr-FR" dirty="0"/>
                    </a:p>
                  </a:txBody>
                  <a:tcPr/>
                </a:tc>
                <a:extLst>
                  <a:ext uri="{0D108BD9-81ED-4DB2-BD59-A6C34878D82A}">
                    <a16:rowId xmlns="" xmlns:a16="http://schemas.microsoft.com/office/drawing/2014/main" val="10002"/>
                  </a:ext>
                </a:extLst>
              </a:tr>
              <a:tr h="370840">
                <a:tc>
                  <a:txBody>
                    <a:bodyPr/>
                    <a:lstStyle/>
                    <a:p>
                      <a:r>
                        <a:rPr lang="fr-FR" sz="1800" kern="1200" baseline="0" dirty="0" err="1" smtClean="0">
                          <a:solidFill>
                            <a:schemeClr val="dk1"/>
                          </a:solidFill>
                          <a:latin typeface="+mn-lt"/>
                          <a:ea typeface="+mn-ea"/>
                          <a:cs typeface="+mn-cs"/>
                        </a:rPr>
                        <a:t>Facelets</a:t>
                      </a:r>
                      <a:endParaRPr lang="fr-FR" dirty="0"/>
                    </a:p>
                  </a:txBody>
                  <a:tcPr/>
                </a:tc>
                <a:tc>
                  <a:txBody>
                    <a:bodyPr/>
                    <a:lstStyle/>
                    <a:p>
                      <a:r>
                        <a:rPr lang="fr-FR" sz="1800" kern="1200" baseline="0" dirty="0" smtClean="0">
                          <a:solidFill>
                            <a:schemeClr val="dk1"/>
                          </a:solidFill>
                          <a:latin typeface="+mn-lt"/>
                          <a:ea typeface="+mn-ea"/>
                          <a:cs typeface="+mn-cs"/>
                        </a:rPr>
                        <a:t>http://java.sun.com/</a:t>
                      </a:r>
                    </a:p>
                    <a:p>
                      <a:r>
                        <a:rPr lang="fr-FR" sz="1800" kern="1200" baseline="0" dirty="0" err="1" smtClean="0">
                          <a:solidFill>
                            <a:schemeClr val="dk1"/>
                          </a:solidFill>
                          <a:latin typeface="+mn-lt"/>
                          <a:ea typeface="+mn-ea"/>
                          <a:cs typeface="+mn-cs"/>
                        </a:rPr>
                        <a:t>jsf</a:t>
                      </a:r>
                      <a:r>
                        <a:rPr lang="fr-FR" sz="1800" kern="1200" baseline="0" dirty="0" smtClean="0">
                          <a:solidFill>
                            <a:schemeClr val="dk1"/>
                          </a:solidFill>
                          <a:latin typeface="+mn-lt"/>
                          <a:ea typeface="+mn-ea"/>
                          <a:cs typeface="+mn-cs"/>
                        </a:rPr>
                        <a:t>/</a:t>
                      </a:r>
                      <a:r>
                        <a:rPr lang="fr-FR" sz="1800" kern="1200" baseline="0" dirty="0" err="1" smtClean="0">
                          <a:solidFill>
                            <a:schemeClr val="dk1"/>
                          </a:solidFill>
                          <a:latin typeface="+mn-lt"/>
                          <a:ea typeface="+mn-ea"/>
                          <a:cs typeface="+mn-cs"/>
                        </a:rPr>
                        <a:t>facelets</a:t>
                      </a:r>
                      <a:endParaRPr lang="fr-FR" dirty="0"/>
                    </a:p>
                  </a:txBody>
                  <a:tcPr/>
                </a:tc>
                <a:tc>
                  <a:txBody>
                    <a:bodyPr/>
                    <a:lstStyle/>
                    <a:p>
                      <a:r>
                        <a:rPr lang="fr-FR" sz="1800" kern="1200" baseline="0" dirty="0" err="1" smtClean="0">
                          <a:solidFill>
                            <a:schemeClr val="dk1"/>
                          </a:solidFill>
                          <a:latin typeface="+mn-lt"/>
                          <a:ea typeface="+mn-ea"/>
                          <a:cs typeface="+mn-cs"/>
                        </a:rPr>
                        <a:t>ui</a:t>
                      </a:r>
                      <a:r>
                        <a:rPr lang="fr-FR" sz="1800" kern="1200" baseline="0" dirty="0" smtClean="0">
                          <a:solidFill>
                            <a:schemeClr val="dk1"/>
                          </a:solidFill>
                          <a:latin typeface="+mn-lt"/>
                          <a:ea typeface="+mn-ea"/>
                          <a:cs typeface="+mn-cs"/>
                        </a:rPr>
                        <a:t>:</a:t>
                      </a:r>
                      <a:endParaRPr lang="fr-FR" dirty="0"/>
                    </a:p>
                  </a:txBody>
                  <a:tcPr/>
                </a:tc>
                <a:extLst>
                  <a:ext uri="{0D108BD9-81ED-4DB2-BD59-A6C34878D82A}">
                    <a16:rowId xmlns="" xmlns:a16="http://schemas.microsoft.com/office/drawing/2014/main" val="10003"/>
                  </a:ext>
                </a:extLst>
              </a:tr>
              <a:tr h="370840">
                <a:tc>
                  <a:txBody>
                    <a:bodyPr/>
                    <a:lstStyle/>
                    <a:p>
                      <a:r>
                        <a:rPr lang="fr-FR" sz="1800" kern="1200" baseline="0" dirty="0" smtClean="0">
                          <a:solidFill>
                            <a:schemeClr val="dk1"/>
                          </a:solidFill>
                          <a:latin typeface="+mn-lt"/>
                          <a:ea typeface="+mn-ea"/>
                          <a:cs typeface="+mn-cs"/>
                        </a:rPr>
                        <a:t>Composite</a:t>
                      </a:r>
                    </a:p>
                    <a:p>
                      <a:r>
                        <a:rPr lang="fr-FR" sz="1800" kern="1200" baseline="0" dirty="0" smtClean="0">
                          <a:solidFill>
                            <a:schemeClr val="dk1"/>
                          </a:solidFill>
                          <a:latin typeface="+mn-lt"/>
                          <a:ea typeface="+mn-ea"/>
                          <a:cs typeface="+mn-cs"/>
                        </a:rPr>
                        <a:t>Components</a:t>
                      </a:r>
                      <a:endParaRPr lang="fr-FR" dirty="0"/>
                    </a:p>
                  </a:txBody>
                  <a:tcPr/>
                </a:tc>
                <a:tc>
                  <a:txBody>
                    <a:bodyPr/>
                    <a:lstStyle/>
                    <a:p>
                      <a:r>
                        <a:rPr lang="fr-FR" sz="1800" kern="1200" baseline="0" dirty="0" smtClean="0">
                          <a:solidFill>
                            <a:schemeClr val="dk1"/>
                          </a:solidFill>
                          <a:latin typeface="+mn-lt"/>
                          <a:ea typeface="+mn-ea"/>
                          <a:cs typeface="+mn-cs"/>
                        </a:rPr>
                        <a:t>http://java.sun.com/</a:t>
                      </a:r>
                    </a:p>
                    <a:p>
                      <a:r>
                        <a:rPr lang="fr-FR" sz="1800" kern="1200" baseline="0" dirty="0" err="1" smtClean="0">
                          <a:solidFill>
                            <a:schemeClr val="dk1"/>
                          </a:solidFill>
                          <a:latin typeface="+mn-lt"/>
                          <a:ea typeface="+mn-ea"/>
                          <a:cs typeface="+mn-cs"/>
                        </a:rPr>
                        <a:t>jsf</a:t>
                      </a:r>
                      <a:r>
                        <a:rPr lang="fr-FR" sz="1800" kern="1200" baseline="0" dirty="0" smtClean="0">
                          <a:solidFill>
                            <a:schemeClr val="dk1"/>
                          </a:solidFill>
                          <a:latin typeface="+mn-lt"/>
                          <a:ea typeface="+mn-ea"/>
                          <a:cs typeface="+mn-cs"/>
                        </a:rPr>
                        <a:t>/composite</a:t>
                      </a:r>
                      <a:endParaRPr lang="fr-FR" dirty="0"/>
                    </a:p>
                  </a:txBody>
                  <a:tcPr/>
                </a:tc>
                <a:tc>
                  <a:txBody>
                    <a:bodyPr/>
                    <a:lstStyle/>
                    <a:p>
                      <a:r>
                        <a:rPr lang="fr-FR" sz="1800" kern="1200" baseline="0" dirty="0" smtClean="0">
                          <a:solidFill>
                            <a:schemeClr val="dk1"/>
                          </a:solidFill>
                          <a:latin typeface="+mn-lt"/>
                          <a:ea typeface="+mn-ea"/>
                          <a:cs typeface="+mn-cs"/>
                        </a:rPr>
                        <a:t>composite:</a:t>
                      </a:r>
                      <a:endParaRPr lang="fr-FR" dirty="0"/>
                    </a:p>
                  </a:txBody>
                  <a:tcPr/>
                </a:tc>
                <a:extLst>
                  <a:ext uri="{0D108BD9-81ED-4DB2-BD59-A6C34878D82A}">
                    <a16:rowId xmlns="" xmlns:a16="http://schemas.microsoft.com/office/drawing/2014/main" val="10004"/>
                  </a:ext>
                </a:extLst>
              </a:tr>
              <a:tr h="370840">
                <a:tc>
                  <a:txBody>
                    <a:bodyPr/>
                    <a:lstStyle/>
                    <a:p>
                      <a:r>
                        <a:rPr lang="fr-FR" sz="1800" kern="1200" baseline="0" dirty="0" smtClean="0">
                          <a:solidFill>
                            <a:schemeClr val="dk1"/>
                          </a:solidFill>
                          <a:latin typeface="+mn-lt"/>
                          <a:ea typeface="+mn-ea"/>
                          <a:cs typeface="+mn-cs"/>
                        </a:rPr>
                        <a:t>JSTL </a:t>
                      </a:r>
                      <a:r>
                        <a:rPr lang="fr-FR" sz="1800" kern="1200" baseline="0" dirty="0" err="1" smtClean="0">
                          <a:solidFill>
                            <a:schemeClr val="dk1"/>
                          </a:solidFill>
                          <a:latin typeface="+mn-lt"/>
                          <a:ea typeface="+mn-ea"/>
                          <a:cs typeface="+mn-cs"/>
                        </a:rPr>
                        <a:t>Core</a:t>
                      </a:r>
                      <a:endParaRPr lang="fr-FR" dirty="0"/>
                    </a:p>
                  </a:txBody>
                  <a:tcPr/>
                </a:tc>
                <a:tc>
                  <a:txBody>
                    <a:bodyPr/>
                    <a:lstStyle/>
                    <a:p>
                      <a:r>
                        <a:rPr lang="fr-FR" sz="1800" kern="1200" baseline="0" dirty="0" smtClean="0">
                          <a:solidFill>
                            <a:schemeClr val="dk1"/>
                          </a:solidFill>
                          <a:latin typeface="+mn-lt"/>
                          <a:ea typeface="+mn-ea"/>
                          <a:cs typeface="+mn-cs"/>
                        </a:rPr>
                        <a:t>http://java.sun.com/</a:t>
                      </a:r>
                    </a:p>
                    <a:p>
                      <a:r>
                        <a:rPr lang="fr-FR" sz="1800" kern="1200" baseline="0" dirty="0" err="1" smtClean="0">
                          <a:solidFill>
                            <a:schemeClr val="dk1"/>
                          </a:solidFill>
                          <a:latin typeface="+mn-lt"/>
                          <a:ea typeface="+mn-ea"/>
                          <a:cs typeface="+mn-cs"/>
                        </a:rPr>
                        <a:t>jsp</a:t>
                      </a:r>
                      <a:r>
                        <a:rPr lang="fr-FR" sz="1800" kern="1200" baseline="0" dirty="0" smtClean="0">
                          <a:solidFill>
                            <a:schemeClr val="dk1"/>
                          </a:solidFill>
                          <a:latin typeface="+mn-lt"/>
                          <a:ea typeface="+mn-ea"/>
                          <a:cs typeface="+mn-cs"/>
                        </a:rPr>
                        <a:t>/</a:t>
                      </a:r>
                      <a:r>
                        <a:rPr lang="fr-FR" sz="1800" kern="1200" baseline="0" dirty="0" err="1" smtClean="0">
                          <a:solidFill>
                            <a:schemeClr val="dk1"/>
                          </a:solidFill>
                          <a:latin typeface="+mn-lt"/>
                          <a:ea typeface="+mn-ea"/>
                          <a:cs typeface="+mn-cs"/>
                        </a:rPr>
                        <a:t>jstl</a:t>
                      </a:r>
                      <a:r>
                        <a:rPr lang="fr-FR" sz="1800" kern="1200" baseline="0" dirty="0" smtClean="0">
                          <a:solidFill>
                            <a:schemeClr val="dk1"/>
                          </a:solidFill>
                          <a:latin typeface="+mn-lt"/>
                          <a:ea typeface="+mn-ea"/>
                          <a:cs typeface="+mn-cs"/>
                        </a:rPr>
                        <a:t>/</a:t>
                      </a:r>
                      <a:r>
                        <a:rPr lang="fr-FR" sz="1800" kern="1200" baseline="0" dirty="0" err="1" smtClean="0">
                          <a:solidFill>
                            <a:schemeClr val="dk1"/>
                          </a:solidFill>
                          <a:latin typeface="+mn-lt"/>
                          <a:ea typeface="+mn-ea"/>
                          <a:cs typeface="+mn-cs"/>
                        </a:rPr>
                        <a:t>core</a:t>
                      </a:r>
                      <a:endParaRPr lang="fr-FR" dirty="0"/>
                    </a:p>
                  </a:txBody>
                  <a:tcPr/>
                </a:tc>
                <a:tc>
                  <a:txBody>
                    <a:bodyPr/>
                    <a:lstStyle/>
                    <a:p>
                      <a:r>
                        <a:rPr lang="fr-FR" sz="1800" kern="1200" baseline="0" dirty="0" smtClean="0">
                          <a:solidFill>
                            <a:schemeClr val="dk1"/>
                          </a:solidFill>
                          <a:latin typeface="+mn-lt"/>
                          <a:ea typeface="+mn-ea"/>
                          <a:cs typeface="+mn-cs"/>
                        </a:rPr>
                        <a:t>c:</a:t>
                      </a:r>
                      <a:endParaRPr lang="fr-FR" dirty="0"/>
                    </a:p>
                  </a:txBody>
                  <a:tcPr/>
                </a:tc>
                <a:extLst>
                  <a:ext uri="{0D108BD9-81ED-4DB2-BD59-A6C34878D82A}">
                    <a16:rowId xmlns="" xmlns:a16="http://schemas.microsoft.com/office/drawing/2014/main" val="10005"/>
                  </a:ext>
                </a:extLst>
              </a:tr>
            </a:tbl>
          </a:graphicData>
        </a:graphic>
      </p:graphicFrame>
      <p:pic>
        <p:nvPicPr>
          <p:cNvPr id="13" name="Picture 2"/>
          <p:cNvPicPr>
            <a:picLocks noChangeAspect="1" noChangeArrowheads="1"/>
          </p:cNvPicPr>
          <p:nvPr/>
        </p:nvPicPr>
        <p:blipFill>
          <a:blip r:embed="rId3" cstate="print"/>
          <a:srcRect/>
          <a:stretch>
            <a:fillRect/>
          </a:stretch>
        </p:blipFill>
        <p:spPr bwMode="auto">
          <a:xfrm>
            <a:off x="2771800" y="3645024"/>
            <a:ext cx="752475" cy="219075"/>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a:stretch>
            <a:fillRect/>
          </a:stretch>
        </p:blipFill>
        <p:spPr bwMode="auto">
          <a:xfrm>
            <a:off x="3059832" y="4434061"/>
            <a:ext cx="752475" cy="219075"/>
          </a:xfrm>
          <a:prstGeom prst="rect">
            <a:avLst/>
          </a:prstGeom>
          <a:noFill/>
          <a:ln w="9525">
            <a:noFill/>
            <a:miter lim="800000"/>
            <a:headEnd/>
            <a:tailEnd/>
          </a:ln>
        </p:spPr>
      </p:pic>
      <p:pic>
        <p:nvPicPr>
          <p:cNvPr id="15" name="Picture 2"/>
          <p:cNvPicPr>
            <a:picLocks noChangeAspect="1" noChangeArrowheads="1"/>
          </p:cNvPicPr>
          <p:nvPr/>
        </p:nvPicPr>
        <p:blipFill>
          <a:blip r:embed="rId3" cstate="print"/>
          <a:srcRect/>
          <a:stretch>
            <a:fillRect/>
          </a:stretch>
        </p:blipFill>
        <p:spPr bwMode="auto">
          <a:xfrm>
            <a:off x="3059832" y="5013176"/>
            <a:ext cx="752475" cy="219075"/>
          </a:xfrm>
          <a:prstGeom prst="rect">
            <a:avLst/>
          </a:prstGeom>
          <a:noFill/>
          <a:ln w="9525">
            <a:noFill/>
            <a:miter lim="800000"/>
            <a:headEnd/>
            <a:tailEnd/>
          </a:ln>
        </p:spPr>
      </p:pic>
    </p:spTree>
    <p:extLst>
      <p:ext uri="{BB962C8B-B14F-4D97-AF65-F5344CB8AC3E}">
        <p14:creationId xmlns:p14="http://schemas.microsoft.com/office/powerpoint/2010/main" val="1165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589622" y="476672"/>
            <a:ext cx="6840000" cy="631263"/>
          </a:xfrm>
        </p:spPr>
        <p:txBody>
          <a:bodyPr/>
          <a:lstStyle/>
          <a:p>
            <a:r>
              <a:rPr lang="fr-FR" dirty="0" smtClean="0"/>
              <a:t>JSF HTML Library</a:t>
            </a:r>
            <a:endParaRPr lang="fr-FR" dirty="0"/>
          </a:p>
        </p:txBody>
      </p:sp>
      <p:sp>
        <p:nvSpPr>
          <p:cNvPr id="6" name="Espace réservé du texte 2"/>
          <p:cNvSpPr>
            <a:spLocks noGrp="1"/>
          </p:cNvSpPr>
          <p:nvPr>
            <p:ph type="body" sz="quarter" idx="11"/>
          </p:nvPr>
        </p:nvSpPr>
        <p:spPr>
          <a:xfrm>
            <a:off x="1591280" y="1960004"/>
            <a:ext cx="6869152" cy="1252972"/>
          </a:xfrm>
        </p:spPr>
        <p:txBody>
          <a:bodyPr/>
          <a:lstStyle/>
          <a:p>
            <a:endParaRPr lang="fr-FR"/>
          </a:p>
        </p:txBody>
      </p:sp>
      <p:sp>
        <p:nvSpPr>
          <p:cNvPr id="7" name="Espace réservé du texte 3"/>
          <p:cNvSpPr txBox="1">
            <a:spLocks/>
          </p:cNvSpPr>
          <p:nvPr/>
        </p:nvSpPr>
        <p:spPr>
          <a:xfrm>
            <a:off x="1589622" y="1113893"/>
            <a:ext cx="6840000" cy="104951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xmlns:</a:t>
            </a:r>
            <a:r>
              <a:rPr lang="fr-FR" kern="0" smtClean="0">
                <a:solidFill>
                  <a:srgbClr val="EE2930"/>
                </a:solidFill>
                <a:cs typeface="Calibri" pitchFamily="34" charset="0"/>
              </a:rPr>
              <a:t>h</a:t>
            </a:r>
            <a:r>
              <a:rPr lang="fr-FR" kern="0" smtClean="0"/>
              <a:t>="http://java.sun.com/jsf/html"</a:t>
            </a:r>
          </a:p>
          <a:p>
            <a:endParaRPr lang="fr-FR" kern="0" dirty="0"/>
          </a:p>
        </p:txBody>
      </p:sp>
      <p:pic>
        <p:nvPicPr>
          <p:cNvPr id="9" name="Picture 2"/>
          <p:cNvPicPr>
            <a:picLocks noChangeAspect="1" noChangeArrowheads="1"/>
          </p:cNvPicPr>
          <p:nvPr/>
        </p:nvPicPr>
        <p:blipFill>
          <a:blip r:embed="rId2" cstate="print"/>
          <a:srcRect/>
          <a:stretch>
            <a:fillRect/>
          </a:stretch>
        </p:blipFill>
        <p:spPr bwMode="auto">
          <a:xfrm>
            <a:off x="9900592" y="1916832"/>
            <a:ext cx="7070318" cy="4176464"/>
          </a:xfrm>
          <a:prstGeom prst="rect">
            <a:avLst/>
          </a:prstGeom>
          <a:noFill/>
          <a:ln w="9525">
            <a:noFill/>
            <a:miter lim="800000"/>
            <a:headEnd/>
            <a:tailEnd/>
          </a:ln>
        </p:spPr>
      </p:pic>
      <p:graphicFrame>
        <p:nvGraphicFramePr>
          <p:cNvPr id="10" name="Tableau 9"/>
          <p:cNvGraphicFramePr>
            <a:graphicFrameLocks noGrp="1"/>
          </p:cNvGraphicFramePr>
          <p:nvPr/>
        </p:nvGraphicFramePr>
        <p:xfrm>
          <a:off x="1763688" y="2060848"/>
          <a:ext cx="6552728" cy="3697596"/>
        </p:xfrm>
        <a:graphic>
          <a:graphicData uri="http://schemas.openxmlformats.org/drawingml/2006/table">
            <a:tbl>
              <a:tblPr firstRow="1" bandRow="1">
                <a:tableStyleId>{5C22544A-7EE6-4342-B048-85BDC9FD1C3A}</a:tableStyleId>
              </a:tblPr>
              <a:tblGrid>
                <a:gridCol w="2786509">
                  <a:extLst>
                    <a:ext uri="{9D8B030D-6E8A-4147-A177-3AD203B41FA5}">
                      <a16:colId xmlns="" xmlns:a16="http://schemas.microsoft.com/office/drawing/2014/main" val="20000"/>
                    </a:ext>
                  </a:extLst>
                </a:gridCol>
                <a:gridCol w="3766219">
                  <a:extLst>
                    <a:ext uri="{9D8B030D-6E8A-4147-A177-3AD203B41FA5}">
                      <a16:colId xmlns="" xmlns:a16="http://schemas.microsoft.com/office/drawing/2014/main" val="20001"/>
                    </a:ext>
                  </a:extLst>
                </a:gridCol>
              </a:tblGrid>
              <a:tr h="410844">
                <a:tc>
                  <a:txBody>
                    <a:bodyPr/>
                    <a:lstStyle/>
                    <a:p>
                      <a:r>
                        <a:rPr lang="fr-FR" dirty="0" smtClean="0"/>
                        <a:t>Tag</a:t>
                      </a:r>
                      <a:endParaRPr lang="fr-FR" dirty="0"/>
                    </a:p>
                  </a:txBody>
                  <a:tcPr/>
                </a:tc>
                <a:tc>
                  <a:txBody>
                    <a:bodyPr/>
                    <a:lstStyle/>
                    <a:p>
                      <a:r>
                        <a:rPr lang="fr-FR" dirty="0" smtClean="0"/>
                        <a:t>Description</a:t>
                      </a:r>
                      <a:endParaRPr lang="fr-FR" dirty="0"/>
                    </a:p>
                  </a:txBody>
                  <a:tcPr/>
                </a:tc>
                <a:extLst>
                  <a:ext uri="{0D108BD9-81ED-4DB2-BD59-A6C34878D82A}">
                    <a16:rowId xmlns="" xmlns:a16="http://schemas.microsoft.com/office/drawing/2014/main" val="10000"/>
                  </a:ext>
                </a:extLst>
              </a:tr>
              <a:tr h="410844">
                <a:tc>
                  <a:txBody>
                    <a:bodyPr/>
                    <a:lstStyle/>
                    <a:p>
                      <a:r>
                        <a:rPr lang="fr-FR" sz="1800" kern="1200" baseline="0" dirty="0" err="1" smtClean="0">
                          <a:solidFill>
                            <a:schemeClr val="dk1"/>
                          </a:solidFill>
                          <a:latin typeface="+mn-lt"/>
                          <a:ea typeface="+mn-ea"/>
                          <a:cs typeface="+mn-cs"/>
                        </a:rPr>
                        <a:t>head</a:t>
                      </a:r>
                      <a:endParaRPr lang="fr-FR" dirty="0"/>
                    </a:p>
                  </a:txBody>
                  <a:tcPr/>
                </a:tc>
                <a:tc>
                  <a:txBody>
                    <a:bodyPr/>
                    <a:lstStyle/>
                    <a:p>
                      <a:r>
                        <a:rPr lang="en-US" sz="1800" kern="1200" baseline="0" dirty="0" smtClean="0">
                          <a:solidFill>
                            <a:schemeClr val="dk1"/>
                          </a:solidFill>
                          <a:latin typeface="+mn-lt"/>
                          <a:ea typeface="+mn-ea"/>
                          <a:cs typeface="+mn-cs"/>
                        </a:rPr>
                        <a:t>Renders the head of the page</a:t>
                      </a:r>
                      <a:endParaRPr lang="fr-FR" dirty="0"/>
                    </a:p>
                  </a:txBody>
                  <a:tcPr/>
                </a:tc>
                <a:extLst>
                  <a:ext uri="{0D108BD9-81ED-4DB2-BD59-A6C34878D82A}">
                    <a16:rowId xmlns="" xmlns:a16="http://schemas.microsoft.com/office/drawing/2014/main" val="10001"/>
                  </a:ext>
                </a:extLst>
              </a:tr>
              <a:tr h="410844">
                <a:tc>
                  <a:txBody>
                    <a:bodyPr/>
                    <a:lstStyle/>
                    <a:p>
                      <a:r>
                        <a:rPr lang="fr-FR" sz="1800" kern="1200" baseline="0" dirty="0" smtClean="0">
                          <a:solidFill>
                            <a:schemeClr val="dk1"/>
                          </a:solidFill>
                          <a:latin typeface="+mn-lt"/>
                          <a:ea typeface="+mn-ea"/>
                          <a:cs typeface="+mn-cs"/>
                        </a:rPr>
                        <a:t>body</a:t>
                      </a:r>
                      <a:endParaRPr lang="fr-FR" dirty="0"/>
                    </a:p>
                  </a:txBody>
                  <a:tcPr/>
                </a:tc>
                <a:tc>
                  <a:txBody>
                    <a:bodyPr/>
                    <a:lstStyle/>
                    <a:p>
                      <a:r>
                        <a:rPr lang="en-US" sz="1800" kern="1200" baseline="0" dirty="0" smtClean="0">
                          <a:solidFill>
                            <a:schemeClr val="dk1"/>
                          </a:solidFill>
                          <a:latin typeface="+mn-lt"/>
                          <a:ea typeface="+mn-ea"/>
                          <a:cs typeface="+mn-cs"/>
                        </a:rPr>
                        <a:t>Renders the body of the page</a:t>
                      </a:r>
                      <a:endParaRPr lang="fr-FR" dirty="0"/>
                    </a:p>
                  </a:txBody>
                  <a:tcPr/>
                </a:tc>
                <a:extLst>
                  <a:ext uri="{0D108BD9-81ED-4DB2-BD59-A6C34878D82A}">
                    <a16:rowId xmlns="" xmlns:a16="http://schemas.microsoft.com/office/drawing/2014/main" val="10002"/>
                  </a:ext>
                </a:extLst>
              </a:tr>
              <a:tr h="410844">
                <a:tc>
                  <a:txBody>
                    <a:bodyPr/>
                    <a:lstStyle/>
                    <a:p>
                      <a:r>
                        <a:rPr lang="fr-FR" sz="1800" kern="1200" baseline="0" dirty="0" err="1" smtClean="0">
                          <a:solidFill>
                            <a:schemeClr val="dk1"/>
                          </a:solidFill>
                          <a:latin typeface="+mn-lt"/>
                          <a:ea typeface="+mn-ea"/>
                          <a:cs typeface="+mn-cs"/>
                        </a:rPr>
                        <a:t>form</a:t>
                      </a:r>
                      <a:endParaRPr lang="fr-FR" dirty="0"/>
                    </a:p>
                  </a:txBody>
                  <a:tcPr/>
                </a:tc>
                <a:tc>
                  <a:txBody>
                    <a:bodyPr/>
                    <a:lstStyle/>
                    <a:p>
                      <a:r>
                        <a:rPr lang="fr-FR" sz="1800" kern="1200" baseline="0" dirty="0" err="1" smtClean="0">
                          <a:solidFill>
                            <a:schemeClr val="dk1"/>
                          </a:solidFill>
                          <a:latin typeface="+mn-lt"/>
                          <a:ea typeface="+mn-ea"/>
                          <a:cs typeface="+mn-cs"/>
                        </a:rPr>
                        <a:t>Renders</a:t>
                      </a:r>
                      <a:r>
                        <a:rPr lang="fr-FR" sz="1800" kern="1200" baseline="0" dirty="0" smtClean="0">
                          <a:solidFill>
                            <a:schemeClr val="dk1"/>
                          </a:solidFill>
                          <a:latin typeface="+mn-lt"/>
                          <a:ea typeface="+mn-ea"/>
                          <a:cs typeface="+mn-cs"/>
                        </a:rPr>
                        <a:t> a HTML </a:t>
                      </a:r>
                      <a:r>
                        <a:rPr lang="fr-FR" sz="1800" kern="1200" baseline="0" dirty="0" err="1" smtClean="0">
                          <a:solidFill>
                            <a:schemeClr val="dk1"/>
                          </a:solidFill>
                          <a:latin typeface="+mn-lt"/>
                          <a:ea typeface="+mn-ea"/>
                          <a:cs typeface="+mn-cs"/>
                        </a:rPr>
                        <a:t>form</a:t>
                      </a:r>
                      <a:endParaRPr lang="fr-FR" dirty="0"/>
                    </a:p>
                  </a:txBody>
                  <a:tcPr/>
                </a:tc>
                <a:extLst>
                  <a:ext uri="{0D108BD9-81ED-4DB2-BD59-A6C34878D82A}">
                    <a16:rowId xmlns="" xmlns:a16="http://schemas.microsoft.com/office/drawing/2014/main" val="10003"/>
                  </a:ext>
                </a:extLst>
              </a:tr>
              <a:tr h="410844">
                <a:tc>
                  <a:txBody>
                    <a:bodyPr/>
                    <a:lstStyle/>
                    <a:p>
                      <a:r>
                        <a:rPr lang="fr-FR" sz="1800" kern="1200" baseline="0" dirty="0" err="1" smtClean="0">
                          <a:solidFill>
                            <a:schemeClr val="dk1"/>
                          </a:solidFill>
                          <a:latin typeface="+mn-lt"/>
                          <a:ea typeface="+mn-ea"/>
                          <a:cs typeface="+mn-cs"/>
                        </a:rPr>
                        <a:t>outputStylesheet</a:t>
                      </a:r>
                      <a:endParaRPr lang="fr-FR" dirty="0"/>
                    </a:p>
                  </a:txBody>
                  <a:tcPr/>
                </a:tc>
                <a:tc>
                  <a:txBody>
                    <a:bodyPr/>
                    <a:lstStyle/>
                    <a:p>
                      <a:r>
                        <a:rPr lang="en-US" sz="1800" kern="1200" baseline="0" dirty="0" smtClean="0">
                          <a:solidFill>
                            <a:schemeClr val="dk1"/>
                          </a:solidFill>
                          <a:latin typeface="+mn-lt"/>
                          <a:ea typeface="+mn-ea"/>
                          <a:cs typeface="+mn-cs"/>
                        </a:rPr>
                        <a:t>Adds a </a:t>
                      </a:r>
                      <a:r>
                        <a:rPr lang="en-US" sz="1800" kern="1200" baseline="0" dirty="0" err="1" smtClean="0">
                          <a:solidFill>
                            <a:schemeClr val="dk1"/>
                          </a:solidFill>
                          <a:latin typeface="+mn-lt"/>
                          <a:ea typeface="+mn-ea"/>
                          <a:cs typeface="+mn-cs"/>
                        </a:rPr>
                        <a:t>stylesheet</a:t>
                      </a:r>
                      <a:r>
                        <a:rPr lang="en-US" sz="1800" kern="1200" baseline="0" dirty="0" smtClean="0">
                          <a:solidFill>
                            <a:schemeClr val="dk1"/>
                          </a:solidFill>
                          <a:latin typeface="+mn-lt"/>
                          <a:ea typeface="+mn-ea"/>
                          <a:cs typeface="+mn-cs"/>
                        </a:rPr>
                        <a:t> to the page</a:t>
                      </a:r>
                      <a:endParaRPr lang="fr-FR" dirty="0"/>
                    </a:p>
                  </a:txBody>
                  <a:tcPr/>
                </a:tc>
                <a:extLst>
                  <a:ext uri="{0D108BD9-81ED-4DB2-BD59-A6C34878D82A}">
                    <a16:rowId xmlns="" xmlns:a16="http://schemas.microsoft.com/office/drawing/2014/main" val="10004"/>
                  </a:ext>
                </a:extLst>
              </a:tr>
              <a:tr h="410844">
                <a:tc>
                  <a:txBody>
                    <a:bodyPr/>
                    <a:lstStyle/>
                    <a:p>
                      <a:r>
                        <a:rPr lang="fr-FR" sz="1800" kern="1200" baseline="0" dirty="0" err="1" smtClean="0">
                          <a:solidFill>
                            <a:schemeClr val="dk1"/>
                          </a:solidFill>
                          <a:latin typeface="+mn-lt"/>
                          <a:ea typeface="+mn-ea"/>
                          <a:cs typeface="+mn-cs"/>
                        </a:rPr>
                        <a:t>outputScript</a:t>
                      </a:r>
                      <a:endParaRPr lang="fr-FR" dirty="0"/>
                    </a:p>
                  </a:txBody>
                  <a:tcPr/>
                </a:tc>
                <a:tc>
                  <a:txBody>
                    <a:bodyPr/>
                    <a:lstStyle/>
                    <a:p>
                      <a:r>
                        <a:rPr lang="en-US" sz="1800" kern="1200" baseline="0" dirty="0" smtClean="0">
                          <a:solidFill>
                            <a:schemeClr val="dk1"/>
                          </a:solidFill>
                          <a:latin typeface="+mn-lt"/>
                          <a:ea typeface="+mn-ea"/>
                          <a:cs typeface="+mn-cs"/>
                        </a:rPr>
                        <a:t>Adds a script to the page</a:t>
                      </a:r>
                      <a:endParaRPr lang="fr-FR" dirty="0"/>
                    </a:p>
                  </a:txBody>
                  <a:tcPr/>
                </a:tc>
                <a:extLst>
                  <a:ext uri="{0D108BD9-81ED-4DB2-BD59-A6C34878D82A}">
                    <a16:rowId xmlns="" xmlns:a16="http://schemas.microsoft.com/office/drawing/2014/main" val="10005"/>
                  </a:ext>
                </a:extLst>
              </a:tr>
              <a:tr h="410844">
                <a:tc>
                  <a:txBody>
                    <a:bodyPr/>
                    <a:lstStyle/>
                    <a:p>
                      <a:r>
                        <a:rPr lang="fr-FR" sz="1800" kern="1200" baseline="0" dirty="0" err="1" smtClean="0">
                          <a:solidFill>
                            <a:schemeClr val="dk1"/>
                          </a:solidFill>
                          <a:latin typeface="+mn-lt"/>
                          <a:ea typeface="+mn-ea"/>
                          <a:cs typeface="+mn-cs"/>
                        </a:rPr>
                        <a:t>inputText</a:t>
                      </a:r>
                      <a:endParaRPr lang="fr-FR" dirty="0"/>
                    </a:p>
                  </a:txBody>
                  <a:tcPr/>
                </a:tc>
                <a:tc>
                  <a:txBody>
                    <a:bodyPr/>
                    <a:lstStyle/>
                    <a:p>
                      <a:r>
                        <a:rPr lang="fr-FR" sz="1800" kern="1200" baseline="0" dirty="0" smtClean="0">
                          <a:solidFill>
                            <a:schemeClr val="dk1"/>
                          </a:solidFill>
                          <a:latin typeface="+mn-lt"/>
                          <a:ea typeface="+mn-ea"/>
                          <a:cs typeface="+mn-cs"/>
                        </a:rPr>
                        <a:t>Single-line </a:t>
                      </a:r>
                      <a:r>
                        <a:rPr lang="fr-FR" sz="1800" kern="1200" baseline="0" dirty="0" err="1" smtClean="0">
                          <a:solidFill>
                            <a:schemeClr val="dk1"/>
                          </a:solidFill>
                          <a:latin typeface="+mn-lt"/>
                          <a:ea typeface="+mn-ea"/>
                          <a:cs typeface="+mn-cs"/>
                        </a:rPr>
                        <a:t>text</a:t>
                      </a:r>
                      <a:r>
                        <a:rPr lang="fr-FR" sz="1800" kern="1200" baseline="0" dirty="0" smtClean="0">
                          <a:solidFill>
                            <a:schemeClr val="dk1"/>
                          </a:solidFill>
                          <a:latin typeface="+mn-lt"/>
                          <a:ea typeface="+mn-ea"/>
                          <a:cs typeface="+mn-cs"/>
                        </a:rPr>
                        <a:t> input control</a:t>
                      </a:r>
                      <a:endParaRPr lang="fr-FR" dirty="0"/>
                    </a:p>
                  </a:txBody>
                  <a:tcPr/>
                </a:tc>
                <a:extLst>
                  <a:ext uri="{0D108BD9-81ED-4DB2-BD59-A6C34878D82A}">
                    <a16:rowId xmlns="" xmlns:a16="http://schemas.microsoft.com/office/drawing/2014/main" val="10006"/>
                  </a:ext>
                </a:extLst>
              </a:tr>
              <a:tr h="410844">
                <a:tc>
                  <a:txBody>
                    <a:bodyPr/>
                    <a:lstStyle/>
                    <a:p>
                      <a:r>
                        <a:rPr lang="fr-FR" sz="1800" kern="1200" baseline="0" dirty="0" err="1" smtClean="0">
                          <a:solidFill>
                            <a:schemeClr val="dk1"/>
                          </a:solidFill>
                          <a:latin typeface="+mn-lt"/>
                          <a:ea typeface="+mn-ea"/>
                          <a:cs typeface="+mn-cs"/>
                        </a:rPr>
                        <a:t>inputTextarea</a:t>
                      </a:r>
                      <a:endParaRPr lang="fr-FR" dirty="0"/>
                    </a:p>
                  </a:txBody>
                  <a:tcPr/>
                </a:tc>
                <a:tc>
                  <a:txBody>
                    <a:bodyPr/>
                    <a:lstStyle/>
                    <a:p>
                      <a:r>
                        <a:rPr lang="fr-FR" sz="1800" kern="1200" baseline="0" dirty="0" err="1" smtClean="0">
                          <a:solidFill>
                            <a:schemeClr val="dk1"/>
                          </a:solidFill>
                          <a:latin typeface="+mn-lt"/>
                          <a:ea typeface="+mn-ea"/>
                          <a:cs typeface="+mn-cs"/>
                        </a:rPr>
                        <a:t>Multiline</a:t>
                      </a:r>
                      <a:r>
                        <a:rPr lang="fr-FR" sz="1800" kern="1200" baseline="0" dirty="0" smtClean="0">
                          <a:solidFill>
                            <a:schemeClr val="dk1"/>
                          </a:solidFill>
                          <a:latin typeface="+mn-lt"/>
                          <a:ea typeface="+mn-ea"/>
                          <a:cs typeface="+mn-cs"/>
                        </a:rPr>
                        <a:t> </a:t>
                      </a:r>
                      <a:r>
                        <a:rPr lang="fr-FR" sz="1800" kern="1200" baseline="0" dirty="0" err="1" smtClean="0">
                          <a:solidFill>
                            <a:schemeClr val="dk1"/>
                          </a:solidFill>
                          <a:latin typeface="+mn-lt"/>
                          <a:ea typeface="+mn-ea"/>
                          <a:cs typeface="+mn-cs"/>
                        </a:rPr>
                        <a:t>text</a:t>
                      </a:r>
                      <a:r>
                        <a:rPr lang="fr-FR" sz="1800" kern="1200" baseline="0" dirty="0" smtClean="0">
                          <a:solidFill>
                            <a:schemeClr val="dk1"/>
                          </a:solidFill>
                          <a:latin typeface="+mn-lt"/>
                          <a:ea typeface="+mn-ea"/>
                          <a:cs typeface="+mn-cs"/>
                        </a:rPr>
                        <a:t> input control</a:t>
                      </a:r>
                      <a:endParaRPr lang="fr-FR" dirty="0"/>
                    </a:p>
                  </a:txBody>
                  <a:tcPr/>
                </a:tc>
                <a:extLst>
                  <a:ext uri="{0D108BD9-81ED-4DB2-BD59-A6C34878D82A}">
                    <a16:rowId xmlns="" xmlns:a16="http://schemas.microsoft.com/office/drawing/2014/main" val="10007"/>
                  </a:ext>
                </a:extLst>
              </a:tr>
              <a:tr h="410844">
                <a:tc>
                  <a:txBody>
                    <a:bodyPr/>
                    <a:lstStyle/>
                    <a:p>
                      <a:r>
                        <a:rPr lang="fr-FR" sz="1800" kern="1200" baseline="0" dirty="0" err="1" smtClean="0">
                          <a:solidFill>
                            <a:schemeClr val="dk1"/>
                          </a:solidFill>
                          <a:latin typeface="+mn-lt"/>
                          <a:ea typeface="+mn-ea"/>
                          <a:cs typeface="+mn-cs"/>
                        </a:rPr>
                        <a:t>inputSecret</a:t>
                      </a:r>
                      <a:endParaRPr lang="fr-FR" dirty="0"/>
                    </a:p>
                  </a:txBody>
                  <a:tcPr/>
                </a:tc>
                <a:tc>
                  <a:txBody>
                    <a:bodyPr/>
                    <a:lstStyle/>
                    <a:p>
                      <a:r>
                        <a:rPr lang="fr-FR" sz="1800" kern="1200" baseline="0" dirty="0" err="1" smtClean="0">
                          <a:solidFill>
                            <a:schemeClr val="dk1"/>
                          </a:solidFill>
                          <a:latin typeface="+mn-lt"/>
                          <a:ea typeface="+mn-ea"/>
                          <a:cs typeface="+mn-cs"/>
                        </a:rPr>
                        <a:t>Password</a:t>
                      </a:r>
                      <a:r>
                        <a:rPr lang="fr-FR" sz="1800" kern="1200" baseline="0" dirty="0" smtClean="0">
                          <a:solidFill>
                            <a:schemeClr val="dk1"/>
                          </a:solidFill>
                          <a:latin typeface="+mn-lt"/>
                          <a:ea typeface="+mn-ea"/>
                          <a:cs typeface="+mn-cs"/>
                        </a:rPr>
                        <a:t> input control</a:t>
                      </a:r>
                      <a:endParaRPr lang="fr-FR" dirty="0"/>
                    </a:p>
                  </a:txBody>
                  <a:tcPr/>
                </a:tc>
                <a:extLst>
                  <a:ext uri="{0D108BD9-81ED-4DB2-BD59-A6C34878D82A}">
                    <a16:rowId xmlns="" xmlns:a16="http://schemas.microsoft.com/office/drawing/2014/main" val="10008"/>
                  </a:ext>
                </a:extLst>
              </a:tr>
            </a:tbl>
          </a:graphicData>
        </a:graphic>
      </p:graphicFrame>
      <p:pic>
        <p:nvPicPr>
          <p:cNvPr id="13" name="Picture 2"/>
          <p:cNvPicPr>
            <a:picLocks noChangeAspect="1" noChangeArrowheads="1"/>
          </p:cNvPicPr>
          <p:nvPr/>
        </p:nvPicPr>
        <p:blipFill>
          <a:blip r:embed="rId3" cstate="print"/>
          <a:srcRect/>
          <a:stretch>
            <a:fillRect/>
          </a:stretch>
        </p:blipFill>
        <p:spPr bwMode="auto">
          <a:xfrm>
            <a:off x="2555776" y="2564904"/>
            <a:ext cx="752475" cy="219075"/>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a:stretch>
            <a:fillRect/>
          </a:stretch>
        </p:blipFill>
        <p:spPr bwMode="auto">
          <a:xfrm>
            <a:off x="2555776" y="2996952"/>
            <a:ext cx="752475" cy="219075"/>
          </a:xfrm>
          <a:prstGeom prst="rect">
            <a:avLst/>
          </a:prstGeom>
          <a:noFill/>
          <a:ln w="9525">
            <a:noFill/>
            <a:miter lim="800000"/>
            <a:headEnd/>
            <a:tailEnd/>
          </a:ln>
        </p:spPr>
      </p:pic>
      <p:pic>
        <p:nvPicPr>
          <p:cNvPr id="15" name="Picture 2"/>
          <p:cNvPicPr>
            <a:picLocks noChangeAspect="1" noChangeArrowheads="1"/>
          </p:cNvPicPr>
          <p:nvPr/>
        </p:nvPicPr>
        <p:blipFill>
          <a:blip r:embed="rId3" cstate="print"/>
          <a:srcRect/>
          <a:stretch>
            <a:fillRect/>
          </a:stretch>
        </p:blipFill>
        <p:spPr bwMode="auto">
          <a:xfrm>
            <a:off x="3635896" y="3789040"/>
            <a:ext cx="752475" cy="219075"/>
          </a:xfrm>
          <a:prstGeom prst="rect">
            <a:avLst/>
          </a:prstGeom>
          <a:noFill/>
          <a:ln w="9525">
            <a:noFill/>
            <a:miter lim="800000"/>
            <a:headEnd/>
            <a:tailEnd/>
          </a:ln>
        </p:spPr>
      </p:pic>
      <p:pic>
        <p:nvPicPr>
          <p:cNvPr id="16" name="Picture 2"/>
          <p:cNvPicPr>
            <a:picLocks noChangeAspect="1" noChangeArrowheads="1"/>
          </p:cNvPicPr>
          <p:nvPr/>
        </p:nvPicPr>
        <p:blipFill>
          <a:blip r:embed="rId3" cstate="print"/>
          <a:srcRect/>
          <a:stretch>
            <a:fillRect/>
          </a:stretch>
        </p:blipFill>
        <p:spPr bwMode="auto">
          <a:xfrm>
            <a:off x="3635896" y="4221088"/>
            <a:ext cx="752475" cy="219075"/>
          </a:xfrm>
          <a:prstGeom prst="rect">
            <a:avLst/>
          </a:prstGeom>
          <a:noFill/>
          <a:ln w="9525">
            <a:noFill/>
            <a:miter lim="800000"/>
            <a:headEnd/>
            <a:tailEnd/>
          </a:ln>
        </p:spPr>
      </p:pic>
    </p:spTree>
    <p:extLst>
      <p:ext uri="{BB962C8B-B14F-4D97-AF65-F5344CB8AC3E}">
        <p14:creationId xmlns:p14="http://schemas.microsoft.com/office/powerpoint/2010/main" val="158342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1589622" y="476672"/>
            <a:ext cx="6840000" cy="631263"/>
          </a:xfrm>
        </p:spPr>
        <p:txBody>
          <a:bodyPr/>
          <a:lstStyle/>
          <a:p>
            <a:r>
              <a:rPr lang="fr-FR" dirty="0" smtClean="0"/>
              <a:t>JSF </a:t>
            </a:r>
            <a:r>
              <a:rPr lang="fr-FR" dirty="0" err="1" smtClean="0"/>
              <a:t>Core</a:t>
            </a:r>
            <a:r>
              <a:rPr lang="fr-FR" dirty="0" smtClean="0"/>
              <a:t> Library</a:t>
            </a:r>
            <a:endParaRPr lang="fr-FR" dirty="0"/>
          </a:p>
        </p:txBody>
      </p:sp>
      <p:sp>
        <p:nvSpPr>
          <p:cNvPr id="9" name="Espace réservé du texte 2"/>
          <p:cNvSpPr>
            <a:spLocks noGrp="1"/>
          </p:cNvSpPr>
          <p:nvPr>
            <p:ph type="body" sz="quarter" idx="11"/>
          </p:nvPr>
        </p:nvSpPr>
        <p:spPr>
          <a:xfrm>
            <a:off x="1591280" y="1960004"/>
            <a:ext cx="6869152" cy="1252972"/>
          </a:xfrm>
        </p:spPr>
        <p:txBody>
          <a:bodyPr/>
          <a:lstStyle/>
          <a:p>
            <a:endParaRPr lang="fr-FR" dirty="0"/>
          </a:p>
        </p:txBody>
      </p:sp>
      <p:sp>
        <p:nvSpPr>
          <p:cNvPr id="10" name="Espace réservé du texte 3"/>
          <p:cNvSpPr txBox="1">
            <a:spLocks/>
          </p:cNvSpPr>
          <p:nvPr/>
        </p:nvSpPr>
        <p:spPr>
          <a:xfrm>
            <a:off x="1589622" y="1113893"/>
            <a:ext cx="6840000" cy="514907"/>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en-US" kern="0" smtClean="0"/>
              <a:t>xmlns:</a:t>
            </a:r>
            <a:r>
              <a:rPr lang="en-US" kern="0" smtClean="0">
                <a:solidFill>
                  <a:srgbClr val="EE2930"/>
                </a:solidFill>
                <a:cs typeface="Calibri" pitchFamily="34" charset="0"/>
              </a:rPr>
              <a:t>f</a:t>
            </a:r>
            <a:r>
              <a:rPr lang="en-US" kern="0" smtClean="0"/>
              <a:t> ="http://java.sun.com/jsf/core"</a:t>
            </a:r>
            <a:endParaRPr lang="fr-FR" kern="0" smtClean="0"/>
          </a:p>
          <a:p>
            <a:endParaRPr lang="fr-FR" kern="0" dirty="0"/>
          </a:p>
        </p:txBody>
      </p:sp>
      <p:grpSp>
        <p:nvGrpSpPr>
          <p:cNvPr id="11" name="Groupe 10"/>
          <p:cNvGrpSpPr>
            <a:grpSpLocks/>
          </p:cNvGrpSpPr>
          <p:nvPr/>
        </p:nvGrpSpPr>
        <p:grpSpPr bwMode="auto">
          <a:xfrm>
            <a:off x="9324528" y="1772816"/>
            <a:ext cx="6907907" cy="4392488"/>
            <a:chOff x="1547664" y="1916832"/>
            <a:chExt cx="6619875" cy="3966939"/>
          </a:xfrm>
        </p:grpSpPr>
        <p:pic>
          <p:nvPicPr>
            <p:cNvPr id="12" name="Picture 2"/>
            <p:cNvPicPr>
              <a:picLocks noChangeAspect="1" noChangeArrowheads="1"/>
            </p:cNvPicPr>
            <p:nvPr/>
          </p:nvPicPr>
          <p:blipFill>
            <a:blip r:embed="rId2" cstate="print"/>
            <a:srcRect/>
            <a:stretch>
              <a:fillRect/>
            </a:stretch>
          </p:blipFill>
          <p:spPr bwMode="auto">
            <a:xfrm>
              <a:off x="1547664" y="1916832"/>
              <a:ext cx="6572250" cy="2352675"/>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1547664" y="4293096"/>
              <a:ext cx="6619875" cy="1590675"/>
            </a:xfrm>
            <a:prstGeom prst="rect">
              <a:avLst/>
            </a:prstGeom>
            <a:noFill/>
            <a:ln w="9525">
              <a:noFill/>
              <a:miter lim="800000"/>
              <a:headEnd/>
              <a:tailEnd/>
            </a:ln>
          </p:spPr>
        </p:pic>
      </p:grpSp>
      <p:graphicFrame>
        <p:nvGraphicFramePr>
          <p:cNvPr id="14" name="Tableau 13"/>
          <p:cNvGraphicFramePr>
            <a:graphicFrameLocks noGrp="1"/>
          </p:cNvGraphicFramePr>
          <p:nvPr/>
        </p:nvGraphicFramePr>
        <p:xfrm>
          <a:off x="1763688" y="2065248"/>
          <a:ext cx="6696744" cy="3505200"/>
        </p:xfrm>
        <a:graphic>
          <a:graphicData uri="http://schemas.openxmlformats.org/drawingml/2006/table">
            <a:tbl>
              <a:tblPr firstRow="1" bandRow="1">
                <a:tableStyleId>{5C22544A-7EE6-4342-B048-85BDC9FD1C3A}</a:tableStyleId>
              </a:tblPr>
              <a:tblGrid>
                <a:gridCol w="1800200">
                  <a:extLst>
                    <a:ext uri="{9D8B030D-6E8A-4147-A177-3AD203B41FA5}">
                      <a16:colId xmlns="" xmlns:a16="http://schemas.microsoft.com/office/drawing/2014/main" val="20000"/>
                    </a:ext>
                  </a:extLst>
                </a:gridCol>
                <a:gridCol w="4896544">
                  <a:extLst>
                    <a:ext uri="{9D8B030D-6E8A-4147-A177-3AD203B41FA5}">
                      <a16:colId xmlns="" xmlns:a16="http://schemas.microsoft.com/office/drawing/2014/main" val="20001"/>
                    </a:ext>
                  </a:extLst>
                </a:gridCol>
              </a:tblGrid>
              <a:tr h="370840">
                <a:tc>
                  <a:txBody>
                    <a:bodyPr/>
                    <a:lstStyle/>
                    <a:p>
                      <a:r>
                        <a:rPr lang="fr-FR" dirty="0" smtClean="0"/>
                        <a:t>Tag</a:t>
                      </a:r>
                      <a:endParaRPr lang="fr-FR" dirty="0"/>
                    </a:p>
                  </a:txBody>
                  <a:tcPr/>
                </a:tc>
                <a:tc>
                  <a:txBody>
                    <a:bodyPr/>
                    <a:lstStyle/>
                    <a:p>
                      <a:r>
                        <a:rPr lang="fr-FR" dirty="0" smtClean="0"/>
                        <a:t>Description</a:t>
                      </a:r>
                      <a:endParaRPr lang="fr-FR" dirty="0"/>
                    </a:p>
                  </a:txBody>
                  <a:tcPr/>
                </a:tc>
                <a:extLst>
                  <a:ext uri="{0D108BD9-81ED-4DB2-BD59-A6C34878D82A}">
                    <a16:rowId xmlns="" xmlns:a16="http://schemas.microsoft.com/office/drawing/2014/main" val="10000"/>
                  </a:ext>
                </a:extLst>
              </a:tr>
              <a:tr h="370840">
                <a:tc>
                  <a:txBody>
                    <a:bodyPr/>
                    <a:lstStyle/>
                    <a:p>
                      <a:r>
                        <a:rPr lang="fr-FR" sz="1800" kern="1200" baseline="0" dirty="0" err="1" smtClean="0">
                          <a:solidFill>
                            <a:schemeClr val="dk1"/>
                          </a:solidFill>
                          <a:latin typeface="+mn-lt"/>
                          <a:ea typeface="+mn-ea"/>
                          <a:cs typeface="+mn-cs"/>
                        </a:rPr>
                        <a:t>attribute</a:t>
                      </a:r>
                      <a:endParaRPr lang="fr-FR" dirty="0"/>
                    </a:p>
                  </a:txBody>
                  <a:tcPr/>
                </a:tc>
                <a:tc>
                  <a:txBody>
                    <a:bodyPr/>
                    <a:lstStyle/>
                    <a:p>
                      <a:r>
                        <a:rPr lang="en-US" sz="1800" kern="1200" baseline="0" dirty="0" smtClean="0">
                          <a:solidFill>
                            <a:schemeClr val="dk1"/>
                          </a:solidFill>
                          <a:latin typeface="+mn-lt"/>
                          <a:ea typeface="+mn-ea"/>
                          <a:cs typeface="+mn-cs"/>
                        </a:rPr>
                        <a:t>Sets an attribute (key/value) in its parent</a:t>
                      </a:r>
                    </a:p>
                    <a:p>
                      <a:r>
                        <a:rPr lang="fr-FR" sz="1800" kern="1200" baseline="0" dirty="0" smtClean="0">
                          <a:solidFill>
                            <a:schemeClr val="dk1"/>
                          </a:solidFill>
                          <a:latin typeface="+mn-lt"/>
                          <a:ea typeface="+mn-ea"/>
                          <a:cs typeface="+mn-cs"/>
                        </a:rPr>
                        <a:t>component.</a:t>
                      </a:r>
                      <a:endParaRPr lang="fr-FR" dirty="0"/>
                    </a:p>
                  </a:txBody>
                  <a:tcPr/>
                </a:tc>
                <a:extLst>
                  <a:ext uri="{0D108BD9-81ED-4DB2-BD59-A6C34878D82A}">
                    <a16:rowId xmlns="" xmlns:a16="http://schemas.microsoft.com/office/drawing/2014/main" val="10001"/>
                  </a:ext>
                </a:extLst>
              </a:tr>
              <a:tr h="370840">
                <a:tc>
                  <a:txBody>
                    <a:bodyPr/>
                    <a:lstStyle/>
                    <a:p>
                      <a:r>
                        <a:rPr lang="fr-FR" sz="1800" kern="1200" baseline="0" dirty="0" err="1" smtClean="0">
                          <a:solidFill>
                            <a:schemeClr val="dk1"/>
                          </a:solidFill>
                          <a:latin typeface="+mn-lt"/>
                          <a:ea typeface="+mn-ea"/>
                          <a:cs typeface="+mn-cs"/>
                        </a:rPr>
                        <a:t>facet</a:t>
                      </a:r>
                      <a:endParaRPr lang="fr-FR" dirty="0"/>
                    </a:p>
                  </a:txBody>
                  <a:tcPr/>
                </a:tc>
                <a:tc>
                  <a:txBody>
                    <a:bodyPr/>
                    <a:lstStyle/>
                    <a:p>
                      <a:r>
                        <a:rPr lang="en-US" sz="1800" kern="1200" baseline="0" dirty="0" smtClean="0">
                          <a:solidFill>
                            <a:schemeClr val="dk1"/>
                          </a:solidFill>
                          <a:latin typeface="+mn-lt"/>
                          <a:ea typeface="+mn-ea"/>
                          <a:cs typeface="+mn-cs"/>
                        </a:rPr>
                        <a:t>Adds a facet to a component.</a:t>
                      </a:r>
                      <a:endParaRPr lang="fr-FR" dirty="0"/>
                    </a:p>
                  </a:txBody>
                  <a:tcPr/>
                </a:tc>
                <a:extLst>
                  <a:ext uri="{0D108BD9-81ED-4DB2-BD59-A6C34878D82A}">
                    <a16:rowId xmlns="" xmlns:a16="http://schemas.microsoft.com/office/drawing/2014/main" val="10002"/>
                  </a:ext>
                </a:extLst>
              </a:tr>
              <a:tr h="370840">
                <a:tc>
                  <a:txBody>
                    <a:bodyPr/>
                    <a:lstStyle/>
                    <a:p>
                      <a:r>
                        <a:rPr lang="fr-FR" sz="1800" kern="1200" baseline="0" dirty="0" err="1" smtClean="0">
                          <a:solidFill>
                            <a:schemeClr val="dk1"/>
                          </a:solidFill>
                          <a:latin typeface="+mn-lt"/>
                          <a:ea typeface="+mn-ea"/>
                          <a:cs typeface="+mn-cs"/>
                        </a:rPr>
                        <a:t>converter</a:t>
                      </a:r>
                      <a:endParaRPr lang="fr-FR" dirty="0"/>
                    </a:p>
                  </a:txBody>
                  <a:tcPr/>
                </a:tc>
                <a:tc>
                  <a:txBody>
                    <a:bodyPr/>
                    <a:lstStyle/>
                    <a:p>
                      <a:r>
                        <a:rPr lang="en-US" sz="1800" kern="1200" baseline="0" dirty="0" smtClean="0">
                          <a:solidFill>
                            <a:schemeClr val="dk1"/>
                          </a:solidFill>
                          <a:latin typeface="+mn-lt"/>
                          <a:ea typeface="+mn-ea"/>
                          <a:cs typeface="+mn-cs"/>
                        </a:rPr>
                        <a:t>Adds an arbitrary converter to a component.</a:t>
                      </a:r>
                      <a:endParaRPr lang="fr-FR" dirty="0"/>
                    </a:p>
                  </a:txBody>
                  <a:tcPr/>
                </a:tc>
                <a:extLst>
                  <a:ext uri="{0D108BD9-81ED-4DB2-BD59-A6C34878D82A}">
                    <a16:rowId xmlns="" xmlns:a16="http://schemas.microsoft.com/office/drawing/2014/main" val="10003"/>
                  </a:ext>
                </a:extLst>
              </a:tr>
              <a:tr h="370840">
                <a:tc>
                  <a:txBody>
                    <a:bodyPr/>
                    <a:lstStyle/>
                    <a:p>
                      <a:r>
                        <a:rPr lang="fr-FR" sz="1800" kern="1200" baseline="0" dirty="0" err="1" smtClean="0">
                          <a:solidFill>
                            <a:schemeClr val="dk1"/>
                          </a:solidFill>
                          <a:latin typeface="+mn-lt"/>
                          <a:ea typeface="+mn-ea"/>
                          <a:cs typeface="+mn-cs"/>
                        </a:rPr>
                        <a:t>convertDateTime</a:t>
                      </a:r>
                      <a:endParaRPr lang="fr-FR" dirty="0"/>
                    </a:p>
                  </a:txBody>
                  <a:tcPr/>
                </a:tc>
                <a:tc>
                  <a:txBody>
                    <a:bodyPr/>
                    <a:lstStyle/>
                    <a:p>
                      <a:r>
                        <a:rPr lang="fr-FR" sz="1800" kern="1200" baseline="0" dirty="0" err="1" smtClean="0">
                          <a:solidFill>
                            <a:schemeClr val="dk1"/>
                          </a:solidFill>
                          <a:latin typeface="+mn-lt"/>
                          <a:ea typeface="+mn-ea"/>
                          <a:cs typeface="+mn-cs"/>
                        </a:rPr>
                        <a:t>Adds</a:t>
                      </a:r>
                      <a:r>
                        <a:rPr lang="fr-FR" sz="1800" kern="1200" baseline="0" dirty="0" smtClean="0">
                          <a:solidFill>
                            <a:schemeClr val="dk1"/>
                          </a:solidFill>
                          <a:latin typeface="+mn-lt"/>
                          <a:ea typeface="+mn-ea"/>
                          <a:cs typeface="+mn-cs"/>
                        </a:rPr>
                        <a:t> a </a:t>
                      </a:r>
                      <a:r>
                        <a:rPr lang="fr-FR" sz="1800" kern="1200" baseline="0" dirty="0" err="1" smtClean="0">
                          <a:solidFill>
                            <a:schemeClr val="dk1"/>
                          </a:solidFill>
                          <a:latin typeface="+mn-lt"/>
                          <a:ea typeface="+mn-ea"/>
                          <a:cs typeface="+mn-cs"/>
                        </a:rPr>
                        <a:t>datetime</a:t>
                      </a:r>
                      <a:r>
                        <a:rPr lang="fr-FR" sz="1800" kern="1200" baseline="0" dirty="0" smtClean="0">
                          <a:solidFill>
                            <a:schemeClr val="dk1"/>
                          </a:solidFill>
                          <a:latin typeface="+mn-lt"/>
                          <a:ea typeface="+mn-ea"/>
                          <a:cs typeface="+mn-cs"/>
                        </a:rPr>
                        <a:t> </a:t>
                      </a:r>
                      <a:r>
                        <a:rPr lang="fr-FR" sz="1800" kern="1200" baseline="0" dirty="0" err="1" smtClean="0">
                          <a:solidFill>
                            <a:schemeClr val="dk1"/>
                          </a:solidFill>
                          <a:latin typeface="+mn-lt"/>
                          <a:ea typeface="+mn-ea"/>
                          <a:cs typeface="+mn-cs"/>
                        </a:rPr>
                        <a:t>converter</a:t>
                      </a:r>
                      <a:r>
                        <a:rPr lang="fr-FR" sz="1800" kern="1200" baseline="0" dirty="0" smtClean="0">
                          <a:solidFill>
                            <a:schemeClr val="dk1"/>
                          </a:solidFill>
                          <a:latin typeface="+mn-lt"/>
                          <a:ea typeface="+mn-ea"/>
                          <a:cs typeface="+mn-cs"/>
                        </a:rPr>
                        <a:t> to a component</a:t>
                      </a:r>
                      <a:endParaRPr lang="fr-FR" dirty="0"/>
                    </a:p>
                  </a:txBody>
                  <a:tcPr/>
                </a:tc>
                <a:extLst>
                  <a:ext uri="{0D108BD9-81ED-4DB2-BD59-A6C34878D82A}">
                    <a16:rowId xmlns="" xmlns:a16="http://schemas.microsoft.com/office/drawing/2014/main" val="10004"/>
                  </a:ext>
                </a:extLst>
              </a:tr>
              <a:tr h="370840">
                <a:tc>
                  <a:txBody>
                    <a:bodyPr/>
                    <a:lstStyle/>
                    <a:p>
                      <a:r>
                        <a:rPr lang="fr-FR" sz="1800" kern="1200" baseline="0" dirty="0" err="1" smtClean="0">
                          <a:solidFill>
                            <a:schemeClr val="dk1"/>
                          </a:solidFill>
                          <a:latin typeface="+mn-lt"/>
                          <a:ea typeface="+mn-ea"/>
                          <a:cs typeface="+mn-cs"/>
                        </a:rPr>
                        <a:t>convertNumber</a:t>
                      </a:r>
                      <a:endParaRPr lang="fr-FR" dirty="0"/>
                    </a:p>
                  </a:txBody>
                  <a:tcPr/>
                </a:tc>
                <a:tc>
                  <a:txBody>
                    <a:bodyPr/>
                    <a:lstStyle/>
                    <a:p>
                      <a:r>
                        <a:rPr lang="en-US" sz="1800" kern="1200" baseline="0" dirty="0" smtClean="0">
                          <a:solidFill>
                            <a:schemeClr val="dk1"/>
                          </a:solidFill>
                          <a:latin typeface="+mn-lt"/>
                          <a:ea typeface="+mn-ea"/>
                          <a:cs typeface="+mn-cs"/>
                        </a:rPr>
                        <a:t>Adds a number converter to a component.</a:t>
                      </a:r>
                      <a:endParaRPr lang="fr-FR" dirty="0"/>
                    </a:p>
                  </a:txBody>
                  <a:tcPr/>
                </a:tc>
                <a:extLst>
                  <a:ext uri="{0D108BD9-81ED-4DB2-BD59-A6C34878D82A}">
                    <a16:rowId xmlns="" xmlns:a16="http://schemas.microsoft.com/office/drawing/2014/main" val="10005"/>
                  </a:ext>
                </a:extLst>
              </a:tr>
              <a:tr h="370840">
                <a:tc>
                  <a:txBody>
                    <a:bodyPr/>
                    <a:lstStyle/>
                    <a:p>
                      <a:r>
                        <a:rPr lang="fr-FR" sz="1800" kern="1200" baseline="0" dirty="0" err="1" smtClean="0">
                          <a:solidFill>
                            <a:schemeClr val="dk1"/>
                          </a:solidFill>
                          <a:latin typeface="+mn-lt"/>
                          <a:ea typeface="+mn-ea"/>
                          <a:cs typeface="+mn-cs"/>
                        </a:rPr>
                        <a:t>validator</a:t>
                      </a:r>
                      <a:endParaRPr lang="fr-FR" dirty="0"/>
                    </a:p>
                  </a:txBody>
                  <a:tcPr/>
                </a:tc>
                <a:tc>
                  <a:txBody>
                    <a:bodyPr/>
                    <a:lstStyle/>
                    <a:p>
                      <a:r>
                        <a:rPr lang="fr-FR" sz="1800" kern="1200" baseline="0" dirty="0" err="1" smtClean="0">
                          <a:solidFill>
                            <a:schemeClr val="dk1"/>
                          </a:solidFill>
                          <a:latin typeface="+mn-lt"/>
                          <a:ea typeface="+mn-ea"/>
                          <a:cs typeface="+mn-cs"/>
                        </a:rPr>
                        <a:t>Adds</a:t>
                      </a:r>
                      <a:r>
                        <a:rPr lang="fr-FR" sz="1800" kern="1200" baseline="0" dirty="0" smtClean="0">
                          <a:solidFill>
                            <a:schemeClr val="dk1"/>
                          </a:solidFill>
                          <a:latin typeface="+mn-lt"/>
                          <a:ea typeface="+mn-ea"/>
                          <a:cs typeface="+mn-cs"/>
                        </a:rPr>
                        <a:t> a </a:t>
                      </a:r>
                      <a:r>
                        <a:rPr lang="fr-FR" sz="1800" kern="1200" baseline="0" dirty="0" err="1" smtClean="0">
                          <a:solidFill>
                            <a:schemeClr val="dk1"/>
                          </a:solidFill>
                          <a:latin typeface="+mn-lt"/>
                          <a:ea typeface="+mn-ea"/>
                          <a:cs typeface="+mn-cs"/>
                        </a:rPr>
                        <a:t>validator</a:t>
                      </a:r>
                      <a:r>
                        <a:rPr lang="fr-FR" sz="1800" kern="1200" baseline="0" dirty="0" smtClean="0">
                          <a:solidFill>
                            <a:schemeClr val="dk1"/>
                          </a:solidFill>
                          <a:latin typeface="+mn-lt"/>
                          <a:ea typeface="+mn-ea"/>
                          <a:cs typeface="+mn-cs"/>
                        </a:rPr>
                        <a:t> to a component.</a:t>
                      </a:r>
                      <a:endParaRPr lang="fr-FR" dirty="0"/>
                    </a:p>
                  </a:txBody>
                  <a:tcPr/>
                </a:tc>
                <a:extLst>
                  <a:ext uri="{0D108BD9-81ED-4DB2-BD59-A6C34878D82A}">
                    <a16:rowId xmlns="" xmlns:a16="http://schemas.microsoft.com/office/drawing/2014/main" val="10006"/>
                  </a:ext>
                </a:extLst>
              </a:tr>
              <a:tr h="370840">
                <a:tc>
                  <a:txBody>
                    <a:bodyPr/>
                    <a:lstStyle/>
                    <a:p>
                      <a:r>
                        <a:rPr lang="fr-FR" sz="1800" kern="1200" baseline="0" dirty="0" err="1" smtClean="0">
                          <a:solidFill>
                            <a:schemeClr val="dk1"/>
                          </a:solidFill>
                          <a:latin typeface="+mn-lt"/>
                          <a:ea typeface="+mn-ea"/>
                          <a:cs typeface="+mn-cs"/>
                        </a:rPr>
                        <a:t>validateLength</a:t>
                      </a:r>
                      <a:endParaRPr lang="fr-FR" dirty="0"/>
                    </a:p>
                  </a:txBody>
                  <a:tcPr/>
                </a:tc>
                <a:tc>
                  <a:txBody>
                    <a:bodyPr/>
                    <a:lstStyle/>
                    <a:p>
                      <a:r>
                        <a:rPr lang="en-US" sz="1800" kern="1200" baseline="0" dirty="0" smtClean="0">
                          <a:solidFill>
                            <a:schemeClr val="dk1"/>
                          </a:solidFill>
                          <a:latin typeface="+mn-lt"/>
                          <a:ea typeface="+mn-ea"/>
                          <a:cs typeface="+mn-cs"/>
                        </a:rPr>
                        <a:t>Validates the length of a component’s value.</a:t>
                      </a:r>
                      <a:endParaRPr lang="fr-FR"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22922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Pratical</a:t>
            </a:r>
            <a:r>
              <a:rPr lang="fr-FR" dirty="0" smtClean="0"/>
              <a:t> </a:t>
            </a:r>
            <a:r>
              <a:rPr lang="fr-FR" dirty="0" err="1" smtClean="0"/>
              <a:t>Work</a:t>
            </a:r>
            <a:endParaRPr lang="fr-FR" dirty="0"/>
          </a:p>
        </p:txBody>
      </p:sp>
      <p:sp>
        <p:nvSpPr>
          <p:cNvPr id="4" name="Espace réservé du texte 3"/>
          <p:cNvSpPr>
            <a:spLocks noGrp="1"/>
          </p:cNvSpPr>
          <p:nvPr>
            <p:ph type="body" sz="quarter" idx="12"/>
          </p:nvPr>
        </p:nvSpPr>
        <p:spPr/>
        <p:txBody>
          <a:bodyPr/>
          <a:lstStyle/>
          <a:p>
            <a:r>
              <a:rPr lang="fr-FR" dirty="0" smtClean="0"/>
              <a:t>JSF </a:t>
            </a:r>
            <a:r>
              <a:rPr lang="fr-FR" dirty="0" err="1" smtClean="0"/>
              <a:t>Lab</a:t>
            </a:r>
            <a:r>
              <a:rPr lang="fr-FR" dirty="0" smtClean="0"/>
              <a:t> 1</a:t>
            </a:r>
            <a:endParaRPr lang="fr-FR" dirty="0"/>
          </a:p>
        </p:txBody>
      </p:sp>
      <p:sp>
        <p:nvSpPr>
          <p:cNvPr id="5" name="Espace réservé du texte 4"/>
          <p:cNvSpPr>
            <a:spLocks noGrp="1"/>
          </p:cNvSpPr>
          <p:nvPr>
            <p:ph type="body" sz="quarter" idx="13"/>
          </p:nvPr>
        </p:nvSpPr>
        <p:spPr/>
        <p:txBody>
          <a:bodyPr/>
          <a:lstStyle/>
          <a:p>
            <a:r>
              <a:rPr lang="fr-FR" dirty="0" err="1" smtClean="0"/>
              <a:t>Facelets</a:t>
            </a:r>
            <a:endParaRPr lang="fr-FR" dirty="0" smtClean="0"/>
          </a:p>
        </p:txBody>
      </p:sp>
      <p:sp>
        <p:nvSpPr>
          <p:cNvPr id="6" name="Espace réservé du texte 5"/>
          <p:cNvSpPr>
            <a:spLocks noGrp="1"/>
          </p:cNvSpPr>
          <p:nvPr>
            <p:ph type="body" sz="quarter" idx="16"/>
          </p:nvPr>
        </p:nvSpPr>
        <p:spPr/>
        <p:txBody>
          <a:bodyPr/>
          <a:lstStyle/>
          <a:p>
            <a:endParaRPr lang="fr-FR"/>
          </a:p>
        </p:txBody>
      </p:sp>
      <p:pic>
        <p:nvPicPr>
          <p:cNvPr id="1026" name="Picture 2" descr="d:\Profiles\lFauchart\Desktop\Presentation_PowerPoint\IMG_9158.JPG"/>
          <p:cNvPicPr>
            <a:picLocks noChangeAspect="1" noChangeArrowheads="1"/>
          </p:cNvPicPr>
          <p:nvPr/>
        </p:nvPicPr>
        <p:blipFill>
          <a:blip r:embed="rId2" cstate="print"/>
          <a:srcRect/>
          <a:stretch>
            <a:fillRect/>
          </a:stretch>
        </p:blipFill>
        <p:spPr bwMode="auto">
          <a:xfrm>
            <a:off x="2051720" y="1844824"/>
            <a:ext cx="5859665" cy="3911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8" descr="C:\TAF\Sopra Brols\Logo Sopra Banking\Logo_SopraBanking_final_white-05.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7390" y="366705"/>
            <a:ext cx="651350" cy="126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38045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511164" y="3003130"/>
            <a:ext cx="4852924" cy="2262158"/>
          </a:xfrm>
        </p:spPr>
        <p:txBody>
          <a:bodyPr/>
          <a:lstStyle/>
          <a:p>
            <a:r>
              <a:rPr lang="fr-FR" dirty="0" err="1" smtClean="0"/>
              <a:t>Managed</a:t>
            </a:r>
            <a:r>
              <a:rPr lang="fr-FR" dirty="0" smtClean="0"/>
              <a:t> Bean </a:t>
            </a:r>
            <a:br>
              <a:rPr lang="fr-FR" dirty="0" smtClean="0"/>
            </a:br>
            <a:r>
              <a:rPr lang="fr-FR" dirty="0" smtClean="0"/>
              <a:t>&amp; </a:t>
            </a:r>
            <a:br>
              <a:rPr lang="fr-FR" dirty="0" smtClean="0"/>
            </a:br>
            <a:r>
              <a:rPr lang="fr-FR" dirty="0" smtClean="0"/>
              <a:t>Expression </a:t>
            </a:r>
            <a:r>
              <a:rPr lang="fr-FR" dirty="0" err="1" smtClean="0"/>
              <a:t>Language</a:t>
            </a:r>
            <a:endParaRPr lang="fr-FR" dirty="0"/>
          </a:p>
        </p:txBody>
      </p:sp>
    </p:spTree>
    <p:extLst>
      <p:ext uri="{BB962C8B-B14F-4D97-AF65-F5344CB8AC3E}">
        <p14:creationId xmlns:p14="http://schemas.microsoft.com/office/powerpoint/2010/main" val="29771932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589622" y="476672"/>
            <a:ext cx="6840000" cy="631263"/>
          </a:xfrm>
        </p:spPr>
        <p:txBody>
          <a:bodyPr/>
          <a:lstStyle/>
          <a:p>
            <a:r>
              <a:rPr lang="fr-FR" dirty="0" err="1"/>
              <a:t>What</a:t>
            </a:r>
            <a:r>
              <a:rPr lang="fr-FR" dirty="0"/>
              <a:t> </a:t>
            </a:r>
            <a:r>
              <a:rPr lang="fr-FR" dirty="0" err="1"/>
              <a:t>is</a:t>
            </a:r>
            <a:r>
              <a:rPr lang="fr-FR" dirty="0"/>
              <a:t> a </a:t>
            </a:r>
            <a:r>
              <a:rPr lang="fr-FR" dirty="0" err="1"/>
              <a:t>Managed</a:t>
            </a:r>
            <a:r>
              <a:rPr lang="fr-FR" dirty="0"/>
              <a:t> Bean? </a:t>
            </a:r>
          </a:p>
        </p:txBody>
      </p:sp>
      <p:sp>
        <p:nvSpPr>
          <p:cNvPr id="6" name="Espace réservé du texte 2"/>
          <p:cNvSpPr>
            <a:spLocks noGrp="1"/>
          </p:cNvSpPr>
          <p:nvPr>
            <p:ph type="body" sz="quarter" idx="11"/>
          </p:nvPr>
        </p:nvSpPr>
        <p:spPr>
          <a:xfrm>
            <a:off x="990600" y="1143000"/>
            <a:ext cx="7469832" cy="5562600"/>
          </a:xfrm>
        </p:spPr>
        <p:txBody>
          <a:bodyPr/>
          <a:lstStyle/>
          <a:p>
            <a:pPr marL="457200" indent="-457200">
              <a:buFont typeface="Wingdings" pitchFamily="2" charset="2"/>
              <a:buChar char="§"/>
            </a:pPr>
            <a:r>
              <a:rPr lang="en-US" dirty="0"/>
              <a:t> Java Objects that store application data</a:t>
            </a:r>
          </a:p>
          <a:p>
            <a:pPr marL="457200" indent="-457200">
              <a:buFont typeface="Wingdings" pitchFamily="2" charset="2"/>
              <a:buChar char="§"/>
            </a:pPr>
            <a:r>
              <a:rPr lang="en-US" dirty="0"/>
              <a:t> A POJO handled by a container (</a:t>
            </a:r>
            <a:r>
              <a:rPr lang="en-US" dirty="0" smtClean="0"/>
              <a:t>JSF) </a:t>
            </a:r>
            <a:r>
              <a:rPr lang="en-US" dirty="0"/>
              <a:t>with a well-defined lifetime (scope) </a:t>
            </a:r>
            <a:endParaRPr lang="en-US" dirty="0" smtClean="0"/>
          </a:p>
          <a:p>
            <a:pPr marL="457200" indent="-457200">
              <a:buFont typeface="Wingdings" pitchFamily="2" charset="2"/>
              <a:buChar char="§"/>
            </a:pPr>
            <a:r>
              <a:rPr lang="fr-FR" dirty="0" smtClean="0"/>
              <a:t>Never </a:t>
            </a:r>
            <a:r>
              <a:rPr lang="fr-FR" dirty="0"/>
              <a:t>have to </a:t>
            </a:r>
            <a:r>
              <a:rPr lang="en-US" dirty="0"/>
              <a:t>manually call new( ) on a managed  bean</a:t>
            </a:r>
          </a:p>
          <a:p>
            <a:pPr marL="457200" indent="-457200">
              <a:buFont typeface="Wingdings" pitchFamily="2" charset="2"/>
              <a:buChar char="§"/>
            </a:pPr>
            <a:r>
              <a:rPr lang="en-US" dirty="0"/>
              <a:t> Decouples the view technology from the domain   </a:t>
            </a:r>
            <a:r>
              <a:rPr lang="fr-FR" dirty="0"/>
              <a:t>model of the application</a:t>
            </a:r>
          </a:p>
          <a:p>
            <a:pPr marL="457200" indent="-457200">
              <a:buFont typeface="Wingdings" pitchFamily="2" charset="2"/>
              <a:buChar char="§"/>
            </a:pPr>
            <a:r>
              <a:rPr lang="en-US" dirty="0"/>
              <a:t> Managed beans are “lazily initialized” by the container at runtime, only when needed by the application</a:t>
            </a:r>
          </a:p>
          <a:p>
            <a:endParaRPr lang="fr-FR" dirty="0"/>
          </a:p>
        </p:txBody>
      </p:sp>
    </p:spTree>
    <p:extLst>
      <p:ext uri="{BB962C8B-B14F-4D97-AF65-F5344CB8AC3E}">
        <p14:creationId xmlns:p14="http://schemas.microsoft.com/office/powerpoint/2010/main" val="41977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589622" y="476672"/>
            <a:ext cx="6840000" cy="631263"/>
          </a:xfrm>
        </p:spPr>
        <p:txBody>
          <a:bodyPr/>
          <a:lstStyle/>
          <a:p>
            <a:r>
              <a:rPr lang="fr-FR" dirty="0" smtClean="0"/>
              <a:t>Scope HIERARCHY</a:t>
            </a:r>
            <a:endParaRPr lang="fr-FR" dirty="0"/>
          </a:p>
        </p:txBody>
      </p:sp>
      <p:sp>
        <p:nvSpPr>
          <p:cNvPr id="8" name="Espace réservé du texte 2"/>
          <p:cNvSpPr>
            <a:spLocks noGrp="1"/>
          </p:cNvSpPr>
          <p:nvPr>
            <p:ph type="body" sz="quarter" idx="11"/>
          </p:nvPr>
        </p:nvSpPr>
        <p:spPr>
          <a:xfrm>
            <a:off x="1591280" y="1960004"/>
            <a:ext cx="6869152" cy="1252972"/>
          </a:xfrm>
        </p:spPr>
        <p:txBody>
          <a:bodyPr/>
          <a:lstStyle/>
          <a:p>
            <a:endParaRPr lang="fr-FR"/>
          </a:p>
        </p:txBody>
      </p:sp>
      <p:grpSp>
        <p:nvGrpSpPr>
          <p:cNvPr id="9" name="Groupe 6"/>
          <p:cNvGrpSpPr/>
          <p:nvPr/>
        </p:nvGrpSpPr>
        <p:grpSpPr>
          <a:xfrm>
            <a:off x="1423801" y="1752600"/>
            <a:ext cx="7416824" cy="4608511"/>
            <a:chOff x="1403648" y="4797152"/>
            <a:chExt cx="7416824" cy="1650810"/>
          </a:xfrm>
        </p:grpSpPr>
        <p:sp>
          <p:nvSpPr>
            <p:cNvPr id="10" name="Rectangle à coins arrondis 7"/>
            <p:cNvSpPr/>
            <p:nvPr/>
          </p:nvSpPr>
          <p:spPr>
            <a:xfrm>
              <a:off x="1403648" y="4797152"/>
              <a:ext cx="7416824" cy="16508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fr-FR" b="1" dirty="0" smtClean="0"/>
                <a:t>Application</a:t>
              </a:r>
              <a:endParaRPr lang="fr-FR" b="1" dirty="0"/>
            </a:p>
          </p:txBody>
        </p:sp>
        <p:sp>
          <p:nvSpPr>
            <p:cNvPr id="11" name="Rectangle à coins arrondis 8"/>
            <p:cNvSpPr/>
            <p:nvPr/>
          </p:nvSpPr>
          <p:spPr>
            <a:xfrm>
              <a:off x="2057294" y="5067256"/>
              <a:ext cx="5904656" cy="1248853"/>
            </a:xfrm>
            <a:prstGeom prst="round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fr-FR" sz="1600" b="1" dirty="0" smtClean="0"/>
                <a:t>Session</a:t>
              </a:r>
              <a:endParaRPr lang="fr-FR" sz="1600" b="1" dirty="0"/>
            </a:p>
          </p:txBody>
        </p:sp>
      </p:grpSp>
      <p:sp>
        <p:nvSpPr>
          <p:cNvPr id="13" name="Rectangle à coins arrondis 23"/>
          <p:cNvSpPr/>
          <p:nvPr/>
        </p:nvSpPr>
        <p:spPr>
          <a:xfrm>
            <a:off x="3098623" y="3460978"/>
            <a:ext cx="3528392" cy="22322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t" anchorCtr="0"/>
          <a:lstStyle/>
          <a:p>
            <a:pPr algn="ctr"/>
            <a:r>
              <a:rPr lang="fr-FR" sz="1600" b="1" dirty="0" err="1" smtClean="0"/>
              <a:t>View</a:t>
            </a:r>
            <a:endParaRPr lang="fr-FR" sz="1600" b="1" dirty="0"/>
          </a:p>
        </p:txBody>
      </p:sp>
      <p:sp>
        <p:nvSpPr>
          <p:cNvPr id="14" name="Rectangle à coins arrondis 28"/>
          <p:cNvSpPr/>
          <p:nvPr/>
        </p:nvSpPr>
        <p:spPr>
          <a:xfrm>
            <a:off x="3531428" y="4229025"/>
            <a:ext cx="2564572" cy="12241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fr-FR" sz="1400" b="1" dirty="0" err="1" smtClean="0"/>
              <a:t>Request</a:t>
            </a:r>
            <a:endParaRPr lang="fr-FR" sz="1400" b="1" dirty="0"/>
          </a:p>
        </p:txBody>
      </p:sp>
      <p:sp>
        <p:nvSpPr>
          <p:cNvPr id="16" name="Rectangle à coins arrondis 29"/>
          <p:cNvSpPr/>
          <p:nvPr/>
        </p:nvSpPr>
        <p:spPr>
          <a:xfrm>
            <a:off x="4160514" y="4724400"/>
            <a:ext cx="1306400" cy="432048"/>
          </a:xfrm>
          <a:prstGeom prst="roundRect">
            <a:avLst/>
          </a:prstGeom>
          <a:solidFill>
            <a:srgbClr val="FF8100"/>
          </a:solidFill>
        </p:spPr>
        <p:style>
          <a:lnRef idx="1">
            <a:schemeClr val="dk1"/>
          </a:lnRef>
          <a:fillRef idx="2">
            <a:schemeClr val="dk1"/>
          </a:fillRef>
          <a:effectRef idx="1">
            <a:schemeClr val="dk1"/>
          </a:effectRef>
          <a:fontRef idx="minor">
            <a:schemeClr val="dk1"/>
          </a:fontRef>
        </p:style>
        <p:txBody>
          <a:bodyPr rtlCol="0" anchor="t" anchorCtr="0"/>
          <a:lstStyle/>
          <a:p>
            <a:pPr algn="ctr"/>
            <a:r>
              <a:rPr lang="fr-FR" dirty="0" smtClean="0"/>
              <a:t>None</a:t>
            </a:r>
            <a:endParaRPr lang="fr-FR" dirty="0"/>
          </a:p>
        </p:txBody>
      </p:sp>
    </p:spTree>
    <p:extLst>
      <p:ext uri="{BB962C8B-B14F-4D97-AF65-F5344CB8AC3E}">
        <p14:creationId xmlns:p14="http://schemas.microsoft.com/office/powerpoint/2010/main" val="259244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re 1"/>
          <p:cNvSpPr txBox="1">
            <a:spLocks/>
          </p:cNvSpPr>
          <p:nvPr/>
        </p:nvSpPr>
        <p:spPr>
          <a:xfrm>
            <a:off x="1589622" y="476672"/>
            <a:ext cx="6840000" cy="631263"/>
          </a:xfrm>
          <a:prstGeom prst="rect">
            <a:avLst/>
          </a:prstGeom>
        </p:spPr>
        <p:txBody>
          <a:bodyPr/>
          <a:lstStyle>
            <a:lvl1pPr algn="l" rtl="0" eaLnBrk="1" fontAlgn="base" hangingPunct="1">
              <a:lnSpc>
                <a:spcPct val="95000"/>
              </a:lnSpc>
              <a:spcBef>
                <a:spcPct val="0"/>
              </a:spcBef>
              <a:spcAft>
                <a:spcPct val="0"/>
              </a:spcAft>
              <a:defRPr sz="3600" b="1">
                <a:solidFill>
                  <a:schemeClr val="accent1"/>
                </a:solidFill>
                <a:latin typeface="Roboto Condensed" panose="02000000000000000000" pitchFamily="2" charset="0"/>
                <a:ea typeface="Roboto Condensed" panose="02000000000000000000" pitchFamily="2" charset="0"/>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a:lstStyle>
          <a:p>
            <a:r>
              <a:rPr lang="fr-FR" kern="0" dirty="0" err="1" smtClean="0"/>
              <a:t>Managed</a:t>
            </a:r>
            <a:r>
              <a:rPr lang="fr-FR" kern="0" dirty="0" smtClean="0"/>
              <a:t> Bean Scope</a:t>
            </a:r>
            <a:endParaRPr lang="fr-FR" kern="0" dirty="0"/>
          </a:p>
        </p:txBody>
      </p:sp>
      <p:sp>
        <p:nvSpPr>
          <p:cNvPr id="77"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Automatic Scope Overview</a:t>
            </a:r>
            <a:endParaRPr lang="fr-FR" kern="0" dirty="0"/>
          </a:p>
        </p:txBody>
      </p:sp>
      <p:sp>
        <p:nvSpPr>
          <p:cNvPr id="78" name="Espace réservé du texte 4"/>
          <p:cNvSpPr txBox="1">
            <a:spLocks/>
          </p:cNvSpPr>
          <p:nvPr/>
        </p:nvSpPr>
        <p:spPr>
          <a:xfrm>
            <a:off x="6793992" y="893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Managed Bean &amp; EL</a:t>
            </a:r>
            <a:endParaRPr lang="fr-FR" kern="0" dirty="0" smtClean="0"/>
          </a:p>
        </p:txBody>
      </p:sp>
      <p:sp>
        <p:nvSpPr>
          <p:cNvPr id="79" name="ZoneTexte 67"/>
          <p:cNvSpPr txBox="1"/>
          <p:nvPr/>
        </p:nvSpPr>
        <p:spPr bwMode="black">
          <a:xfrm rot="16200000">
            <a:off x="5226778" y="1910125"/>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err="1" smtClean="0">
                <a:latin typeface="+mn-lt"/>
              </a:rPr>
              <a:t>Request</a:t>
            </a:r>
            <a:r>
              <a:rPr lang="fr-FR" sz="1400" noProof="0" dirty="0" smtClean="0">
                <a:latin typeface="+mn-lt"/>
              </a:rPr>
              <a:t> Scope</a:t>
            </a:r>
          </a:p>
        </p:txBody>
      </p:sp>
      <p:grpSp>
        <p:nvGrpSpPr>
          <p:cNvPr id="80" name="Groupe 115"/>
          <p:cNvGrpSpPr/>
          <p:nvPr/>
        </p:nvGrpSpPr>
        <p:grpSpPr>
          <a:xfrm>
            <a:off x="1619672" y="1772816"/>
            <a:ext cx="5400600" cy="2146828"/>
            <a:chOff x="1619672" y="1772816"/>
            <a:chExt cx="5400600" cy="2146828"/>
          </a:xfrm>
        </p:grpSpPr>
        <p:sp>
          <p:nvSpPr>
            <p:cNvPr id="81" name="Rectangle 80"/>
            <p:cNvSpPr/>
            <p:nvPr/>
          </p:nvSpPr>
          <p:spPr>
            <a:xfrm>
              <a:off x="1619672" y="2636912"/>
              <a:ext cx="1080120"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Client 1</a:t>
              </a:r>
              <a:endParaRPr lang="fr-FR" sz="1600" dirty="0"/>
            </a:p>
          </p:txBody>
        </p:sp>
        <p:sp>
          <p:nvSpPr>
            <p:cNvPr id="82" name="Rectangle 81"/>
            <p:cNvSpPr/>
            <p:nvPr/>
          </p:nvSpPr>
          <p:spPr>
            <a:xfrm>
              <a:off x="3995936" y="1772816"/>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83" name="Rectangle 82"/>
            <p:cNvSpPr/>
            <p:nvPr/>
          </p:nvSpPr>
          <p:spPr>
            <a:xfrm>
              <a:off x="3995936" y="2492896"/>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84" name="Rectangle 83"/>
            <p:cNvSpPr/>
            <p:nvPr/>
          </p:nvSpPr>
          <p:spPr>
            <a:xfrm>
              <a:off x="3995936" y="2852936"/>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85" name="Rectangle 84"/>
            <p:cNvSpPr/>
            <p:nvPr/>
          </p:nvSpPr>
          <p:spPr>
            <a:xfrm>
              <a:off x="3995936" y="3573016"/>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cxnSp>
          <p:nvCxnSpPr>
            <p:cNvPr id="86" name="Connecteur droit avec flèche 17"/>
            <p:cNvCxnSpPr/>
            <p:nvPr/>
          </p:nvCxnSpPr>
          <p:spPr>
            <a:xfrm flipV="1">
              <a:off x="2843808" y="1916832"/>
              <a:ext cx="1080120" cy="648072"/>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7" name="Connecteur droit avec flèche 21"/>
            <p:cNvCxnSpPr/>
            <p:nvPr/>
          </p:nvCxnSpPr>
          <p:spPr>
            <a:xfrm flipH="1">
              <a:off x="2843808" y="2564904"/>
              <a:ext cx="1080120" cy="21602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cteur droit avec flèche 27"/>
            <p:cNvCxnSpPr/>
            <p:nvPr/>
          </p:nvCxnSpPr>
          <p:spPr>
            <a:xfrm>
              <a:off x="2843808" y="2996952"/>
              <a:ext cx="1080120" cy="21602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29"/>
            <p:cNvCxnSpPr/>
            <p:nvPr/>
          </p:nvCxnSpPr>
          <p:spPr>
            <a:xfrm flipH="1" flipV="1">
              <a:off x="2843808" y="3284984"/>
              <a:ext cx="1008112" cy="36004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0" name="ZoneTexte 36"/>
            <p:cNvSpPr txBox="1"/>
            <p:nvPr/>
          </p:nvSpPr>
          <p:spPr bwMode="black">
            <a:xfrm rot="19791864">
              <a:off x="2959368" y="2069846"/>
              <a:ext cx="667560"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Request</a:t>
              </a:r>
              <a:endParaRPr lang="fr-FR" sz="1400" noProof="0" dirty="0" smtClean="0">
                <a:solidFill>
                  <a:schemeClr val="tx2"/>
                </a:solidFill>
                <a:latin typeface="+mn-lt"/>
              </a:endParaRPr>
            </a:p>
          </p:txBody>
        </p:sp>
        <p:sp>
          <p:nvSpPr>
            <p:cNvPr id="91" name="ZoneTexte 37"/>
            <p:cNvSpPr txBox="1"/>
            <p:nvPr/>
          </p:nvSpPr>
          <p:spPr bwMode="black">
            <a:xfrm rot="20963707">
              <a:off x="3002516" y="2454134"/>
              <a:ext cx="772332"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Response</a:t>
              </a:r>
              <a:endParaRPr lang="fr-FR" sz="1400" noProof="0" dirty="0" smtClean="0">
                <a:solidFill>
                  <a:schemeClr val="tx2"/>
                </a:solidFill>
                <a:latin typeface="+mn-lt"/>
              </a:endParaRPr>
            </a:p>
          </p:txBody>
        </p:sp>
        <p:sp>
          <p:nvSpPr>
            <p:cNvPr id="92" name="ZoneTexte 40"/>
            <p:cNvSpPr txBox="1"/>
            <p:nvPr/>
          </p:nvSpPr>
          <p:spPr bwMode="black">
            <a:xfrm rot="396812">
              <a:off x="3070018" y="2887798"/>
              <a:ext cx="667560"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Request</a:t>
              </a:r>
              <a:endParaRPr lang="fr-FR" sz="1400" noProof="0" dirty="0" smtClean="0">
                <a:solidFill>
                  <a:schemeClr val="tx2"/>
                </a:solidFill>
                <a:latin typeface="+mn-lt"/>
              </a:endParaRPr>
            </a:p>
          </p:txBody>
        </p:sp>
        <p:sp>
          <p:nvSpPr>
            <p:cNvPr id="93" name="ZoneTexte 43"/>
            <p:cNvSpPr txBox="1"/>
            <p:nvPr/>
          </p:nvSpPr>
          <p:spPr bwMode="black">
            <a:xfrm rot="1170370">
              <a:off x="3001630" y="3263730"/>
              <a:ext cx="772332"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Response</a:t>
              </a:r>
              <a:endParaRPr lang="fr-FR" sz="1400" noProof="0" dirty="0" smtClean="0">
                <a:solidFill>
                  <a:schemeClr val="tx2"/>
                </a:solidFill>
                <a:latin typeface="+mn-lt"/>
              </a:endParaRPr>
            </a:p>
          </p:txBody>
        </p:sp>
        <p:cxnSp>
          <p:nvCxnSpPr>
            <p:cNvPr id="94" name="Connecteur droit avec flèche 51"/>
            <p:cNvCxnSpPr/>
            <p:nvPr/>
          </p:nvCxnSpPr>
          <p:spPr>
            <a:xfrm>
              <a:off x="4283968" y="2060848"/>
              <a:ext cx="0" cy="43204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5" name="ZoneTexte 52"/>
            <p:cNvSpPr txBox="1"/>
            <p:nvPr/>
          </p:nvSpPr>
          <p:spPr bwMode="black">
            <a:xfrm>
              <a:off x="4427984" y="2132856"/>
              <a:ext cx="1440160" cy="307777"/>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000" noProof="0" dirty="0" smtClean="0">
                  <a:solidFill>
                    <a:schemeClr val="tx2"/>
                  </a:solidFill>
                  <a:latin typeface="+mn-lt"/>
                </a:rPr>
                <a:t>Redirection </a:t>
              </a:r>
            </a:p>
            <a:p>
              <a:pPr marL="0" indent="0" algn="l">
                <a:buClr>
                  <a:schemeClr val="tx2"/>
                </a:buClr>
                <a:buFont typeface="Arial" pitchFamily="34" charset="0"/>
                <a:buNone/>
                <a:tabLst/>
              </a:pPr>
              <a:r>
                <a:rPr lang="fr-FR" sz="1000" noProof="0" dirty="0" smtClean="0">
                  <a:solidFill>
                    <a:schemeClr val="tx2"/>
                  </a:solidFill>
                  <a:latin typeface="+mn-lt"/>
                </a:rPr>
                <a:t>or inclusion</a:t>
              </a:r>
            </a:p>
          </p:txBody>
        </p:sp>
        <p:cxnSp>
          <p:nvCxnSpPr>
            <p:cNvPr id="96" name="Connecteur droit avec flèche 55"/>
            <p:cNvCxnSpPr/>
            <p:nvPr/>
          </p:nvCxnSpPr>
          <p:spPr>
            <a:xfrm>
              <a:off x="4283968" y="3140968"/>
              <a:ext cx="0" cy="43204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7" name="ZoneTexte 56"/>
            <p:cNvSpPr txBox="1"/>
            <p:nvPr/>
          </p:nvSpPr>
          <p:spPr bwMode="black">
            <a:xfrm>
              <a:off x="4427984" y="3212976"/>
              <a:ext cx="864096" cy="33855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100" noProof="0" dirty="0" smtClean="0">
                  <a:solidFill>
                    <a:schemeClr val="tx2"/>
                  </a:solidFill>
                  <a:latin typeface="+mn-lt"/>
                </a:rPr>
                <a:t>Redirection </a:t>
              </a:r>
            </a:p>
            <a:p>
              <a:pPr marL="0" indent="0" algn="l">
                <a:buClr>
                  <a:schemeClr val="tx2"/>
                </a:buClr>
                <a:buFont typeface="Arial" pitchFamily="34" charset="0"/>
                <a:buNone/>
                <a:tabLst/>
              </a:pPr>
              <a:r>
                <a:rPr lang="fr-FR" sz="1100" noProof="0" dirty="0" smtClean="0">
                  <a:solidFill>
                    <a:schemeClr val="tx2"/>
                  </a:solidFill>
                  <a:latin typeface="+mn-lt"/>
                </a:rPr>
                <a:t>or inclusion</a:t>
              </a:r>
            </a:p>
          </p:txBody>
        </p:sp>
        <p:sp>
          <p:nvSpPr>
            <p:cNvPr id="98" name="Organigramme : Connecteur 57"/>
            <p:cNvSpPr/>
            <p:nvPr/>
          </p:nvSpPr>
          <p:spPr>
            <a:xfrm>
              <a:off x="5508103" y="191683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Organigramme : Connecteur 58"/>
            <p:cNvSpPr/>
            <p:nvPr/>
          </p:nvSpPr>
          <p:spPr>
            <a:xfrm>
              <a:off x="5508103" y="2492896"/>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0" name="Connecteur droit 60"/>
            <p:cNvCxnSpPr>
              <a:stCxn id="98" idx="4"/>
              <a:endCxn id="99" idx="0"/>
            </p:cNvCxnSpPr>
            <p:nvPr/>
          </p:nvCxnSpPr>
          <p:spPr>
            <a:xfrm>
              <a:off x="5580111" y="2060848"/>
              <a:ext cx="0"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1" name="Organigramme : Connecteur 61"/>
            <p:cNvSpPr/>
            <p:nvPr/>
          </p:nvSpPr>
          <p:spPr>
            <a:xfrm>
              <a:off x="5508103" y="3140968"/>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Organigramme : Connecteur 62"/>
            <p:cNvSpPr/>
            <p:nvPr/>
          </p:nvSpPr>
          <p:spPr>
            <a:xfrm>
              <a:off x="5508103" y="371703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3" name="Connecteur droit 63"/>
            <p:cNvCxnSpPr>
              <a:stCxn id="101" idx="4"/>
              <a:endCxn id="102" idx="0"/>
            </p:cNvCxnSpPr>
            <p:nvPr/>
          </p:nvCxnSpPr>
          <p:spPr>
            <a:xfrm>
              <a:off x="5580111" y="3284984"/>
              <a:ext cx="0"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4" name="Organigramme : Connecteur 64"/>
            <p:cNvSpPr/>
            <p:nvPr/>
          </p:nvSpPr>
          <p:spPr>
            <a:xfrm>
              <a:off x="6660232" y="191683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Organigramme : Connecteur 65"/>
            <p:cNvSpPr/>
            <p:nvPr/>
          </p:nvSpPr>
          <p:spPr>
            <a:xfrm>
              <a:off x="6660232" y="371703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6" name="Connecteur droit 66"/>
            <p:cNvCxnSpPr>
              <a:stCxn id="104" idx="4"/>
              <a:endCxn id="105" idx="0"/>
            </p:cNvCxnSpPr>
            <p:nvPr/>
          </p:nvCxnSpPr>
          <p:spPr>
            <a:xfrm>
              <a:off x="6732240" y="2060848"/>
              <a:ext cx="0" cy="165618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7" name="ZoneTexte 68"/>
            <p:cNvSpPr txBox="1"/>
            <p:nvPr/>
          </p:nvSpPr>
          <p:spPr bwMode="black">
            <a:xfrm rot="16200000">
              <a:off x="5226778" y="3206270"/>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err="1" smtClean="0">
                  <a:latin typeface="+mn-lt"/>
                </a:rPr>
                <a:t>Request</a:t>
              </a:r>
              <a:r>
                <a:rPr lang="fr-FR" sz="1400" noProof="0" dirty="0" smtClean="0">
                  <a:latin typeface="+mn-lt"/>
                </a:rPr>
                <a:t> Scope</a:t>
              </a:r>
            </a:p>
          </p:txBody>
        </p:sp>
        <p:sp>
          <p:nvSpPr>
            <p:cNvPr id="108" name="ZoneTexte 69"/>
            <p:cNvSpPr txBox="1"/>
            <p:nvPr/>
          </p:nvSpPr>
          <p:spPr bwMode="black">
            <a:xfrm rot="16200000">
              <a:off x="6306898" y="2715626"/>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smtClean="0">
                  <a:latin typeface="+mn-lt"/>
                </a:rPr>
                <a:t>Session Scope</a:t>
              </a:r>
            </a:p>
          </p:txBody>
        </p:sp>
      </p:grpSp>
      <p:grpSp>
        <p:nvGrpSpPr>
          <p:cNvPr id="109" name="Groupe 116"/>
          <p:cNvGrpSpPr/>
          <p:nvPr/>
        </p:nvGrpSpPr>
        <p:grpSpPr>
          <a:xfrm>
            <a:off x="1619672" y="4234500"/>
            <a:ext cx="5400600" cy="2362852"/>
            <a:chOff x="1619672" y="4234500"/>
            <a:chExt cx="5400600" cy="2362852"/>
          </a:xfrm>
        </p:grpSpPr>
        <p:sp>
          <p:nvSpPr>
            <p:cNvPr id="110" name="Rectangle 109"/>
            <p:cNvSpPr/>
            <p:nvPr/>
          </p:nvSpPr>
          <p:spPr>
            <a:xfrm>
              <a:off x="1619672" y="5098596"/>
              <a:ext cx="1080120" cy="36004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Client 1</a:t>
              </a:r>
              <a:endParaRPr lang="fr-FR" sz="1600" dirty="0"/>
            </a:p>
          </p:txBody>
        </p:sp>
        <p:sp>
          <p:nvSpPr>
            <p:cNvPr id="111" name="Rectangle 110"/>
            <p:cNvSpPr/>
            <p:nvPr/>
          </p:nvSpPr>
          <p:spPr>
            <a:xfrm>
              <a:off x="3995936" y="4234500"/>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112" name="Rectangle 111"/>
            <p:cNvSpPr/>
            <p:nvPr/>
          </p:nvSpPr>
          <p:spPr>
            <a:xfrm>
              <a:off x="3995936" y="4954580"/>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113" name="Rectangle 112"/>
            <p:cNvSpPr/>
            <p:nvPr/>
          </p:nvSpPr>
          <p:spPr>
            <a:xfrm>
              <a:off x="3995936" y="5314620"/>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sp>
          <p:nvSpPr>
            <p:cNvPr id="114" name="Rectangle 113"/>
            <p:cNvSpPr/>
            <p:nvPr/>
          </p:nvSpPr>
          <p:spPr>
            <a:xfrm>
              <a:off x="3995936" y="6034700"/>
              <a:ext cx="1080120" cy="28803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t>JSF Page</a:t>
              </a:r>
              <a:endParaRPr lang="fr-FR" sz="1600" dirty="0"/>
            </a:p>
          </p:txBody>
        </p:sp>
        <p:cxnSp>
          <p:nvCxnSpPr>
            <p:cNvPr id="115" name="Connecteur droit avec flèche 85"/>
            <p:cNvCxnSpPr/>
            <p:nvPr/>
          </p:nvCxnSpPr>
          <p:spPr>
            <a:xfrm flipV="1">
              <a:off x="2843808" y="4378516"/>
              <a:ext cx="1080120" cy="648072"/>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6" name="Connecteur droit avec flèche 86"/>
            <p:cNvCxnSpPr/>
            <p:nvPr/>
          </p:nvCxnSpPr>
          <p:spPr>
            <a:xfrm flipH="1">
              <a:off x="2843808" y="5026588"/>
              <a:ext cx="1080120" cy="21602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7" name="Connecteur droit avec flèche 87"/>
            <p:cNvCxnSpPr/>
            <p:nvPr/>
          </p:nvCxnSpPr>
          <p:spPr>
            <a:xfrm>
              <a:off x="2843808" y="5458636"/>
              <a:ext cx="1080120" cy="216024"/>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88"/>
            <p:cNvCxnSpPr/>
            <p:nvPr/>
          </p:nvCxnSpPr>
          <p:spPr>
            <a:xfrm flipH="1" flipV="1">
              <a:off x="2843808" y="5746668"/>
              <a:ext cx="1008112" cy="36004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9" name="ZoneTexte 89"/>
            <p:cNvSpPr txBox="1"/>
            <p:nvPr/>
          </p:nvSpPr>
          <p:spPr bwMode="black">
            <a:xfrm rot="19791864">
              <a:off x="2959368" y="4531530"/>
              <a:ext cx="667560"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Request</a:t>
              </a:r>
              <a:endParaRPr lang="fr-FR" sz="1400" noProof="0" dirty="0" smtClean="0">
                <a:solidFill>
                  <a:schemeClr val="tx2"/>
                </a:solidFill>
                <a:latin typeface="+mn-lt"/>
              </a:endParaRPr>
            </a:p>
          </p:txBody>
        </p:sp>
        <p:sp>
          <p:nvSpPr>
            <p:cNvPr id="120" name="ZoneTexte 90"/>
            <p:cNvSpPr txBox="1"/>
            <p:nvPr/>
          </p:nvSpPr>
          <p:spPr bwMode="black">
            <a:xfrm rot="20963707">
              <a:off x="3002516" y="4915818"/>
              <a:ext cx="772332"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Response</a:t>
              </a:r>
              <a:endParaRPr lang="fr-FR" sz="1400" noProof="0" dirty="0" smtClean="0">
                <a:solidFill>
                  <a:schemeClr val="tx2"/>
                </a:solidFill>
                <a:latin typeface="+mn-lt"/>
              </a:endParaRPr>
            </a:p>
          </p:txBody>
        </p:sp>
        <p:sp>
          <p:nvSpPr>
            <p:cNvPr id="121" name="ZoneTexte 91"/>
            <p:cNvSpPr txBox="1"/>
            <p:nvPr/>
          </p:nvSpPr>
          <p:spPr bwMode="black">
            <a:xfrm rot="396812">
              <a:off x="3070018" y="5349482"/>
              <a:ext cx="667560"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Request</a:t>
              </a:r>
              <a:endParaRPr lang="fr-FR" sz="1400" noProof="0" dirty="0" smtClean="0">
                <a:solidFill>
                  <a:schemeClr val="tx2"/>
                </a:solidFill>
                <a:latin typeface="+mn-lt"/>
              </a:endParaRPr>
            </a:p>
          </p:txBody>
        </p:sp>
        <p:sp>
          <p:nvSpPr>
            <p:cNvPr id="122" name="ZoneTexte 92"/>
            <p:cNvSpPr txBox="1"/>
            <p:nvPr/>
          </p:nvSpPr>
          <p:spPr bwMode="black">
            <a:xfrm rot="1170370">
              <a:off x="3001630" y="5725414"/>
              <a:ext cx="772332" cy="215444"/>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400" noProof="0" dirty="0" err="1" smtClean="0">
                  <a:solidFill>
                    <a:schemeClr val="tx2"/>
                  </a:solidFill>
                  <a:latin typeface="+mn-lt"/>
                </a:rPr>
                <a:t>Response</a:t>
              </a:r>
              <a:endParaRPr lang="fr-FR" sz="1400" noProof="0" dirty="0" smtClean="0">
                <a:solidFill>
                  <a:schemeClr val="tx2"/>
                </a:solidFill>
                <a:latin typeface="+mn-lt"/>
              </a:endParaRPr>
            </a:p>
          </p:txBody>
        </p:sp>
        <p:cxnSp>
          <p:nvCxnSpPr>
            <p:cNvPr id="123" name="Connecteur droit avec flèche 93"/>
            <p:cNvCxnSpPr/>
            <p:nvPr/>
          </p:nvCxnSpPr>
          <p:spPr>
            <a:xfrm>
              <a:off x="4283968" y="4522532"/>
              <a:ext cx="0" cy="43204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4" name="ZoneTexte 94"/>
            <p:cNvSpPr txBox="1"/>
            <p:nvPr/>
          </p:nvSpPr>
          <p:spPr bwMode="black">
            <a:xfrm>
              <a:off x="4427984" y="4594540"/>
              <a:ext cx="1440160" cy="307777"/>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000" noProof="0" dirty="0" smtClean="0">
                  <a:solidFill>
                    <a:schemeClr val="tx2"/>
                  </a:solidFill>
                  <a:latin typeface="+mn-lt"/>
                </a:rPr>
                <a:t>Redirection </a:t>
              </a:r>
            </a:p>
            <a:p>
              <a:pPr marL="0" indent="0" algn="l">
                <a:buClr>
                  <a:schemeClr val="tx2"/>
                </a:buClr>
                <a:buFont typeface="Arial" pitchFamily="34" charset="0"/>
                <a:buNone/>
                <a:tabLst/>
              </a:pPr>
              <a:r>
                <a:rPr lang="fr-FR" sz="1000" noProof="0" dirty="0" smtClean="0">
                  <a:solidFill>
                    <a:schemeClr val="tx2"/>
                  </a:solidFill>
                  <a:latin typeface="+mn-lt"/>
                </a:rPr>
                <a:t>or inclusion</a:t>
              </a:r>
            </a:p>
          </p:txBody>
        </p:sp>
        <p:cxnSp>
          <p:nvCxnSpPr>
            <p:cNvPr id="125" name="Connecteur droit avec flèche 95"/>
            <p:cNvCxnSpPr/>
            <p:nvPr/>
          </p:nvCxnSpPr>
          <p:spPr>
            <a:xfrm>
              <a:off x="4283968" y="5602652"/>
              <a:ext cx="0" cy="43204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6" name="ZoneTexte 96"/>
            <p:cNvSpPr txBox="1"/>
            <p:nvPr/>
          </p:nvSpPr>
          <p:spPr bwMode="black">
            <a:xfrm>
              <a:off x="4427984" y="5674660"/>
              <a:ext cx="864096" cy="33855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100" noProof="0" dirty="0" smtClean="0">
                  <a:solidFill>
                    <a:schemeClr val="tx2"/>
                  </a:solidFill>
                  <a:latin typeface="+mn-lt"/>
                </a:rPr>
                <a:t>Redirection </a:t>
              </a:r>
            </a:p>
            <a:p>
              <a:pPr marL="0" indent="0" algn="l">
                <a:buClr>
                  <a:schemeClr val="tx2"/>
                </a:buClr>
                <a:buFont typeface="Arial" pitchFamily="34" charset="0"/>
                <a:buNone/>
                <a:tabLst/>
              </a:pPr>
              <a:r>
                <a:rPr lang="fr-FR" sz="1100" noProof="0" dirty="0" smtClean="0">
                  <a:solidFill>
                    <a:schemeClr val="tx2"/>
                  </a:solidFill>
                  <a:latin typeface="+mn-lt"/>
                </a:rPr>
                <a:t>or inclusion</a:t>
              </a:r>
            </a:p>
          </p:txBody>
        </p:sp>
        <p:sp>
          <p:nvSpPr>
            <p:cNvPr id="127" name="Organigramme : Connecteur 97"/>
            <p:cNvSpPr/>
            <p:nvPr/>
          </p:nvSpPr>
          <p:spPr>
            <a:xfrm>
              <a:off x="5508103" y="4378516"/>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Organigramme : Connecteur 98"/>
            <p:cNvSpPr/>
            <p:nvPr/>
          </p:nvSpPr>
          <p:spPr>
            <a:xfrm>
              <a:off x="5508103" y="4954580"/>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9" name="Connecteur droit 99"/>
            <p:cNvCxnSpPr>
              <a:stCxn id="127" idx="4"/>
              <a:endCxn id="128" idx="0"/>
            </p:cNvCxnSpPr>
            <p:nvPr/>
          </p:nvCxnSpPr>
          <p:spPr>
            <a:xfrm>
              <a:off x="5580111" y="4522532"/>
              <a:ext cx="0"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0" name="Organigramme : Connecteur 100"/>
            <p:cNvSpPr/>
            <p:nvPr/>
          </p:nvSpPr>
          <p:spPr>
            <a:xfrm>
              <a:off x="5508103" y="560265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Organigramme : Connecteur 101"/>
            <p:cNvSpPr/>
            <p:nvPr/>
          </p:nvSpPr>
          <p:spPr>
            <a:xfrm>
              <a:off x="5508103" y="6178716"/>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2" name="Connecteur droit 102"/>
            <p:cNvCxnSpPr>
              <a:stCxn id="130" idx="4"/>
              <a:endCxn id="131" idx="0"/>
            </p:cNvCxnSpPr>
            <p:nvPr/>
          </p:nvCxnSpPr>
          <p:spPr>
            <a:xfrm>
              <a:off x="5580111" y="5746668"/>
              <a:ext cx="0" cy="43204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Organigramme : Connecteur 103"/>
            <p:cNvSpPr/>
            <p:nvPr/>
          </p:nvSpPr>
          <p:spPr>
            <a:xfrm>
              <a:off x="6660232" y="4378516"/>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Organigramme : Connecteur 104"/>
            <p:cNvSpPr/>
            <p:nvPr/>
          </p:nvSpPr>
          <p:spPr>
            <a:xfrm>
              <a:off x="6660232" y="6178716"/>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5" name="Connecteur droit 105"/>
            <p:cNvCxnSpPr>
              <a:stCxn id="133" idx="4"/>
              <a:endCxn id="134" idx="0"/>
            </p:cNvCxnSpPr>
            <p:nvPr/>
          </p:nvCxnSpPr>
          <p:spPr>
            <a:xfrm>
              <a:off x="6732240" y="4522532"/>
              <a:ext cx="0" cy="165618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6" name="ZoneTexte 106"/>
            <p:cNvSpPr txBox="1"/>
            <p:nvPr/>
          </p:nvSpPr>
          <p:spPr bwMode="black">
            <a:xfrm rot="16200000">
              <a:off x="5226778" y="5883978"/>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err="1" smtClean="0">
                  <a:latin typeface="+mn-lt"/>
                </a:rPr>
                <a:t>Request</a:t>
              </a:r>
              <a:r>
                <a:rPr lang="fr-FR" sz="1400" noProof="0" dirty="0" smtClean="0">
                  <a:latin typeface="+mn-lt"/>
                </a:rPr>
                <a:t> Scope</a:t>
              </a:r>
            </a:p>
          </p:txBody>
        </p:sp>
        <p:sp>
          <p:nvSpPr>
            <p:cNvPr id="137" name="ZoneTexte 107"/>
            <p:cNvSpPr txBox="1"/>
            <p:nvPr/>
          </p:nvSpPr>
          <p:spPr bwMode="black">
            <a:xfrm rot="16200000">
              <a:off x="6306898" y="5177310"/>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smtClean="0">
                  <a:latin typeface="+mn-lt"/>
                </a:rPr>
                <a:t>Session Scope</a:t>
              </a:r>
            </a:p>
          </p:txBody>
        </p:sp>
      </p:grpSp>
      <p:sp>
        <p:nvSpPr>
          <p:cNvPr id="138" name="ZoneTexte 108"/>
          <p:cNvSpPr txBox="1"/>
          <p:nvPr/>
        </p:nvSpPr>
        <p:spPr bwMode="black">
          <a:xfrm rot="16200000">
            <a:off x="5226779" y="4574422"/>
            <a:ext cx="1210723" cy="216025"/>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noProof="0" dirty="0" err="1" smtClean="0">
                <a:latin typeface="+mn-lt"/>
              </a:rPr>
              <a:t>Request</a:t>
            </a:r>
            <a:r>
              <a:rPr lang="fr-FR" sz="1400" noProof="0" dirty="0" smtClean="0">
                <a:latin typeface="+mn-lt"/>
              </a:rPr>
              <a:t> Scope</a:t>
            </a:r>
          </a:p>
        </p:txBody>
      </p:sp>
      <p:sp>
        <p:nvSpPr>
          <p:cNvPr id="139" name="Organigramme : Connecteur 109"/>
          <p:cNvSpPr/>
          <p:nvPr/>
        </p:nvSpPr>
        <p:spPr>
          <a:xfrm>
            <a:off x="7740352" y="1916832"/>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Organigramme : Connecteur 110"/>
          <p:cNvSpPr/>
          <p:nvPr/>
        </p:nvSpPr>
        <p:spPr>
          <a:xfrm>
            <a:off x="7740352" y="6165304"/>
            <a:ext cx="144016" cy="14401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1" name="Connecteur droit 111"/>
          <p:cNvCxnSpPr>
            <a:stCxn id="139" idx="4"/>
            <a:endCxn id="140" idx="0"/>
          </p:cNvCxnSpPr>
          <p:nvPr/>
        </p:nvCxnSpPr>
        <p:spPr>
          <a:xfrm>
            <a:off x="7812360" y="2060848"/>
            <a:ext cx="0" cy="410445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ZoneTexte 112"/>
          <p:cNvSpPr txBox="1"/>
          <p:nvPr/>
        </p:nvSpPr>
        <p:spPr bwMode="black">
          <a:xfrm rot="16200000">
            <a:off x="7098987" y="3638606"/>
            <a:ext cx="1930803" cy="215444"/>
          </a:xfrm>
          <a:prstGeom prst="rect">
            <a:avLst/>
          </a:prstGeom>
        </p:spPr>
        <p:style>
          <a:lnRef idx="1">
            <a:schemeClr val="accent6"/>
          </a:lnRef>
          <a:fillRef idx="2">
            <a:schemeClr val="accent6"/>
          </a:fillRef>
          <a:effectRef idx="1">
            <a:schemeClr val="accent6"/>
          </a:effectRef>
          <a:fontRef idx="minor">
            <a:schemeClr val="dk1"/>
          </a:fontRef>
        </p:style>
        <p:txBody>
          <a:bodyPr wrap="square" lIns="85730" tIns="0" rIns="0" bIns="0" rtlCol="0">
            <a:spAutoFit/>
          </a:bodyPr>
          <a:lstStyle/>
          <a:p>
            <a:pPr marL="0" indent="0" algn="ctr">
              <a:buClr>
                <a:schemeClr val="tx2"/>
              </a:buClr>
              <a:buFont typeface="Arial" pitchFamily="34" charset="0"/>
              <a:buNone/>
              <a:tabLst/>
            </a:pPr>
            <a:r>
              <a:rPr lang="fr-FR" sz="1400" dirty="0" smtClean="0"/>
              <a:t>Application</a:t>
            </a:r>
            <a:r>
              <a:rPr lang="fr-FR" sz="1400" noProof="0" dirty="0" smtClean="0">
                <a:latin typeface="+mn-lt"/>
              </a:rPr>
              <a:t> Scope</a:t>
            </a:r>
          </a:p>
        </p:txBody>
      </p:sp>
    </p:spTree>
    <p:extLst>
      <p:ext uri="{BB962C8B-B14F-4D97-AF65-F5344CB8AC3E}">
        <p14:creationId xmlns:p14="http://schemas.microsoft.com/office/powerpoint/2010/main" val="61905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589622" y="476672"/>
            <a:ext cx="6840000" cy="1144929"/>
          </a:xfrm>
        </p:spPr>
        <p:txBody>
          <a:bodyPr/>
          <a:lstStyle/>
          <a:p>
            <a:r>
              <a:rPr lang="fr-FR" dirty="0" smtClean="0"/>
              <a:t>How to </a:t>
            </a:r>
            <a:r>
              <a:rPr lang="fr-FR" dirty="0" err="1" smtClean="0"/>
              <a:t>link</a:t>
            </a:r>
            <a:r>
              <a:rPr lang="fr-FR" dirty="0" smtClean="0"/>
              <a:t> the JSF </a:t>
            </a:r>
            <a:r>
              <a:rPr lang="fr-FR" dirty="0" err="1" smtClean="0"/>
              <a:t>views</a:t>
            </a:r>
            <a:r>
              <a:rPr lang="fr-FR" dirty="0" smtClean="0"/>
              <a:t> and </a:t>
            </a:r>
            <a:r>
              <a:rPr lang="fr-FR" dirty="0" err="1" smtClean="0"/>
              <a:t>Managed</a:t>
            </a:r>
            <a:r>
              <a:rPr lang="fr-FR" dirty="0" smtClean="0"/>
              <a:t> </a:t>
            </a:r>
            <a:r>
              <a:rPr lang="fr-FR" dirty="0" err="1" smtClean="0"/>
              <a:t>Beans</a:t>
            </a:r>
            <a:r>
              <a:rPr lang="fr-FR" dirty="0" smtClean="0"/>
              <a:t> ? - EL</a:t>
            </a:r>
            <a:endParaRPr lang="fr-FR" dirty="0"/>
          </a:p>
        </p:txBody>
      </p:sp>
      <p:sp>
        <p:nvSpPr>
          <p:cNvPr id="7" name="Espace réservé du texte 2"/>
          <p:cNvSpPr>
            <a:spLocks noGrp="1"/>
          </p:cNvSpPr>
          <p:nvPr>
            <p:ph type="body" sz="quarter" idx="11"/>
          </p:nvPr>
        </p:nvSpPr>
        <p:spPr>
          <a:xfrm>
            <a:off x="1591280" y="1960004"/>
            <a:ext cx="6869152" cy="3120854"/>
          </a:xfrm>
        </p:spPr>
        <p:txBody>
          <a:bodyPr/>
          <a:lstStyle/>
          <a:p>
            <a:pPr marL="457200" indent="-457200"/>
            <a:r>
              <a:rPr lang="fr-FR" dirty="0" smtClean="0"/>
              <a:t> </a:t>
            </a:r>
          </a:p>
          <a:p>
            <a:pPr marL="457200" indent="-457200">
              <a:buFont typeface="Wingdings" pitchFamily="2" charset="2"/>
              <a:buChar char="§"/>
            </a:pPr>
            <a:r>
              <a:rPr lang="fr-FR" dirty="0" smtClean="0"/>
              <a:t> EL stands for </a:t>
            </a:r>
            <a:r>
              <a:rPr lang="fr-FR" i="1" dirty="0" smtClean="0"/>
              <a:t>Expression </a:t>
            </a:r>
            <a:r>
              <a:rPr lang="fr-FR" i="1" dirty="0" err="1" smtClean="0"/>
              <a:t>Language</a:t>
            </a:r>
            <a:endParaRPr lang="fr-FR" i="1" dirty="0" smtClean="0"/>
          </a:p>
          <a:p>
            <a:pPr marL="457200" indent="-457200">
              <a:buFont typeface="Wingdings" pitchFamily="2" charset="2"/>
              <a:buChar char="§"/>
            </a:pPr>
            <a:r>
              <a:rPr lang="fr-FR" dirty="0" smtClean="0"/>
              <a:t> Expression </a:t>
            </a:r>
            <a:r>
              <a:rPr lang="fr-FR" dirty="0" err="1" smtClean="0"/>
              <a:t>Language</a:t>
            </a:r>
            <a:r>
              <a:rPr lang="fr-FR" dirty="0" smtClean="0"/>
              <a:t> first </a:t>
            </a:r>
            <a:r>
              <a:rPr lang="fr-FR" dirty="0" err="1" smtClean="0"/>
              <a:t>appeared</a:t>
            </a:r>
            <a:r>
              <a:rPr lang="fr-FR" dirty="0" smtClean="0"/>
              <a:t> in JSP</a:t>
            </a:r>
          </a:p>
          <a:p>
            <a:pPr marL="457200" indent="-457200">
              <a:buFont typeface="Wingdings" pitchFamily="2" charset="2"/>
              <a:buChar char="§"/>
            </a:pPr>
            <a:r>
              <a:rPr lang="fr-FR" dirty="0" smtClean="0"/>
              <a:t> EL </a:t>
            </a:r>
            <a:r>
              <a:rPr lang="fr-FR" dirty="0" err="1" smtClean="0"/>
              <a:t>is</a:t>
            </a:r>
            <a:r>
              <a:rPr lang="fr-FR" dirty="0" smtClean="0"/>
              <a:t> a </a:t>
            </a:r>
            <a:r>
              <a:rPr lang="fr-FR" dirty="0" err="1" smtClean="0"/>
              <a:t>language</a:t>
            </a:r>
            <a:r>
              <a:rPr lang="fr-FR" dirty="0" smtClean="0"/>
              <a:t> to </a:t>
            </a:r>
            <a:r>
              <a:rPr lang="fr-FR" dirty="0" err="1" smtClean="0"/>
              <a:t>link</a:t>
            </a:r>
            <a:r>
              <a:rPr lang="fr-FR" dirty="0" smtClean="0"/>
              <a:t> the </a:t>
            </a:r>
            <a:r>
              <a:rPr lang="fr-FR" dirty="0" err="1" smtClean="0"/>
              <a:t>view</a:t>
            </a:r>
            <a:r>
              <a:rPr lang="fr-FR" dirty="0" smtClean="0"/>
              <a:t> and the </a:t>
            </a:r>
            <a:r>
              <a:rPr lang="fr-FR" dirty="0" err="1" smtClean="0"/>
              <a:t>ManagedBeans</a:t>
            </a:r>
            <a:endParaRPr lang="fr-FR" dirty="0" smtClean="0"/>
          </a:p>
          <a:p>
            <a:endParaRPr lang="fr-FR" dirty="0"/>
          </a:p>
        </p:txBody>
      </p:sp>
    </p:spTree>
    <p:extLst>
      <p:ext uri="{BB962C8B-B14F-4D97-AF65-F5344CB8AC3E}">
        <p14:creationId xmlns:p14="http://schemas.microsoft.com/office/powerpoint/2010/main" val="395958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589622" y="476672"/>
            <a:ext cx="6840000" cy="631263"/>
          </a:xfrm>
        </p:spPr>
        <p:txBody>
          <a:bodyPr/>
          <a:lstStyle/>
          <a:p>
            <a:r>
              <a:rPr lang="fr-FR" dirty="0" smtClean="0"/>
              <a:t>Expression </a:t>
            </a:r>
            <a:r>
              <a:rPr lang="fr-FR" dirty="0" err="1" smtClean="0"/>
              <a:t>Language</a:t>
            </a:r>
            <a:endParaRPr lang="fr-FR" dirty="0"/>
          </a:p>
        </p:txBody>
      </p:sp>
      <p:sp>
        <p:nvSpPr>
          <p:cNvPr id="8" name="Espace réservé du texte 2"/>
          <p:cNvSpPr>
            <a:spLocks noGrp="1"/>
          </p:cNvSpPr>
          <p:nvPr>
            <p:ph type="body" sz="quarter" idx="11"/>
          </p:nvPr>
        </p:nvSpPr>
        <p:spPr>
          <a:xfrm>
            <a:off x="1591280" y="1960004"/>
            <a:ext cx="6869152" cy="3351687"/>
          </a:xfrm>
        </p:spPr>
        <p:txBody>
          <a:bodyPr/>
          <a:lstStyle/>
          <a:p>
            <a:pPr marL="457200" indent="-457200">
              <a:buFont typeface="Wingdings" pitchFamily="2" charset="2"/>
              <a:buChar char="§"/>
            </a:pPr>
            <a:r>
              <a:rPr lang="fr-FR" dirty="0" smtClean="0"/>
              <a:t> Scriptlet :</a:t>
            </a:r>
          </a:p>
          <a:p>
            <a:pPr marL="457200" indent="-457200">
              <a:buFont typeface="Wingdings" pitchFamily="2" charset="2"/>
              <a:buChar char="§"/>
            </a:pPr>
            <a:endParaRPr lang="fr-FR" dirty="0" smtClean="0"/>
          </a:p>
          <a:p>
            <a:pPr marL="457200" indent="-457200">
              <a:buFont typeface="Wingdings" pitchFamily="2" charset="2"/>
              <a:buChar char="§"/>
            </a:pPr>
            <a:endParaRPr lang="fr-FR" dirty="0" smtClean="0"/>
          </a:p>
          <a:p>
            <a:pPr marL="457200" indent="-457200">
              <a:buFont typeface="Wingdings" pitchFamily="2" charset="2"/>
              <a:buChar char="§"/>
            </a:pPr>
            <a:endParaRPr lang="fr-FR" dirty="0" smtClean="0"/>
          </a:p>
          <a:p>
            <a:pPr marL="457200" indent="-457200">
              <a:buFont typeface="Wingdings" pitchFamily="2" charset="2"/>
              <a:buChar char="§"/>
            </a:pPr>
            <a:r>
              <a:rPr lang="fr-FR" dirty="0" smtClean="0"/>
              <a:t>EL in JSF : #{</a:t>
            </a:r>
            <a:r>
              <a:rPr lang="fr-FR" dirty="0" err="1" smtClean="0"/>
              <a:t>myBean.attribute</a:t>
            </a:r>
            <a:r>
              <a:rPr lang="fr-FR" dirty="0" smtClean="0"/>
              <a:t>}</a:t>
            </a:r>
          </a:p>
          <a:p>
            <a:endParaRPr lang="fr-FR" dirty="0"/>
          </a:p>
        </p:txBody>
      </p:sp>
      <p:sp>
        <p:nvSpPr>
          <p:cNvPr id="9"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Its purpose</a:t>
            </a:r>
            <a:endParaRPr lang="fr-FR" kern="0" dirty="0"/>
          </a:p>
        </p:txBody>
      </p:sp>
      <p:sp>
        <p:nvSpPr>
          <p:cNvPr id="10" name="ZoneTexte 6"/>
          <p:cNvSpPr txBox="1"/>
          <p:nvPr/>
        </p:nvSpPr>
        <p:spPr bwMode="black">
          <a:xfrm>
            <a:off x="1763713" y="2420888"/>
            <a:ext cx="6480175" cy="1292225"/>
          </a:xfrm>
          <a:prstGeom prst="rect">
            <a:avLst/>
          </a:prstGeom>
          <a:noFill/>
          <a:ln>
            <a:solidFill>
              <a:schemeClr val="tx1">
                <a:lumMod val="50000"/>
                <a:lumOff val="50000"/>
              </a:schemeClr>
            </a:solidFill>
          </a:ln>
        </p:spPr>
        <p:txBody>
          <a:bodyPr lIns="85730" tIns="0" rIns="0" bIns="0">
            <a:spAutoFit/>
          </a:bodyPr>
          <a:lstStyle/>
          <a:p>
            <a:pPr>
              <a:defRPr/>
            </a:pPr>
            <a:r>
              <a:rPr lang="fr-FR" sz="1200" dirty="0"/>
              <a:t>&lt;% </a:t>
            </a:r>
          </a:p>
          <a:p>
            <a:pPr>
              <a:defRPr/>
            </a:pPr>
            <a:r>
              <a:rPr lang="fr-FR" sz="1200" dirty="0" err="1" smtClean="0"/>
              <a:t>com.beans.MyBean</a:t>
            </a:r>
            <a:r>
              <a:rPr lang="fr-FR" sz="1200" dirty="0" smtClean="0"/>
              <a:t> </a:t>
            </a:r>
            <a:r>
              <a:rPr lang="fr-FR" sz="1200" dirty="0" err="1" smtClean="0"/>
              <a:t>myBean</a:t>
            </a:r>
            <a:r>
              <a:rPr lang="fr-FR" sz="1200" dirty="0" smtClean="0"/>
              <a:t> </a:t>
            </a:r>
            <a:r>
              <a:rPr lang="fr-FR" sz="1200" dirty="0"/>
              <a:t>= (</a:t>
            </a:r>
            <a:r>
              <a:rPr lang="fr-FR" sz="1200" dirty="0" err="1" smtClean="0"/>
              <a:t>com.beans.MyBean</a:t>
            </a:r>
            <a:r>
              <a:rPr lang="fr-FR" sz="1200" dirty="0" smtClean="0"/>
              <a:t>) </a:t>
            </a:r>
            <a:r>
              <a:rPr lang="fr-FR" sz="1200" dirty="0" err="1"/>
              <a:t>request.getAttribute</a:t>
            </a:r>
            <a:r>
              <a:rPr lang="fr-FR" sz="1200" dirty="0" smtClean="0"/>
              <a:t>("</a:t>
            </a:r>
            <a:r>
              <a:rPr lang="fr-FR" sz="1200" dirty="0" err="1" smtClean="0"/>
              <a:t>myBean</a:t>
            </a:r>
            <a:r>
              <a:rPr lang="fr-FR" sz="1200" dirty="0" smtClean="0"/>
              <a:t>" </a:t>
            </a:r>
            <a:r>
              <a:rPr lang="fr-FR" sz="1200" dirty="0"/>
              <a:t>); </a:t>
            </a:r>
          </a:p>
          <a:p>
            <a:pPr>
              <a:defRPr/>
            </a:pPr>
            <a:r>
              <a:rPr lang="fr-FR" sz="1200" dirty="0"/>
              <a:t>if </a:t>
            </a:r>
            <a:r>
              <a:rPr lang="fr-FR" sz="1200" dirty="0" smtClean="0"/>
              <a:t>(</a:t>
            </a:r>
            <a:r>
              <a:rPr lang="fr-FR" sz="1200" dirty="0" err="1" smtClean="0"/>
              <a:t>myBean</a:t>
            </a:r>
            <a:r>
              <a:rPr lang="fr-FR" sz="1200" dirty="0" smtClean="0"/>
              <a:t> == </a:t>
            </a:r>
            <a:r>
              <a:rPr lang="fr-FR" sz="1200" dirty="0" err="1"/>
              <a:t>null</a:t>
            </a:r>
            <a:r>
              <a:rPr lang="fr-FR" sz="1200" dirty="0"/>
              <a:t> ){</a:t>
            </a:r>
          </a:p>
          <a:p>
            <a:pPr>
              <a:defRPr/>
            </a:pPr>
            <a:r>
              <a:rPr lang="fr-FR" sz="1200" dirty="0"/>
              <a:t> </a:t>
            </a:r>
            <a:r>
              <a:rPr lang="fr-FR" sz="1200" dirty="0" err="1" smtClean="0"/>
              <a:t>myBean</a:t>
            </a:r>
            <a:r>
              <a:rPr lang="fr-FR" sz="1200" dirty="0" smtClean="0"/>
              <a:t> = </a:t>
            </a:r>
            <a:r>
              <a:rPr lang="fr-FR" sz="1200" dirty="0"/>
              <a:t>new </a:t>
            </a:r>
            <a:r>
              <a:rPr lang="fr-FR" sz="1200" dirty="0" err="1" smtClean="0"/>
              <a:t>com.beans.MyBean</a:t>
            </a:r>
            <a:r>
              <a:rPr lang="fr-FR" sz="1200" dirty="0" smtClean="0"/>
              <a:t>();</a:t>
            </a:r>
            <a:endParaRPr lang="fr-FR" sz="1200" dirty="0"/>
          </a:p>
          <a:p>
            <a:pPr>
              <a:defRPr/>
            </a:pPr>
            <a:r>
              <a:rPr lang="fr-FR" sz="1200" dirty="0"/>
              <a:t>    </a:t>
            </a:r>
            <a:r>
              <a:rPr lang="fr-FR" sz="1200" dirty="0" err="1"/>
              <a:t>request.setAttribute</a:t>
            </a:r>
            <a:r>
              <a:rPr lang="fr-FR" sz="1200" dirty="0" smtClean="0"/>
              <a:t>("</a:t>
            </a:r>
            <a:r>
              <a:rPr lang="fr-FR" sz="1200" dirty="0" err="1" smtClean="0"/>
              <a:t>myBean</a:t>
            </a:r>
            <a:r>
              <a:rPr lang="fr-FR" sz="1200" dirty="0" smtClean="0"/>
              <a:t>", </a:t>
            </a:r>
            <a:r>
              <a:rPr lang="fr-FR" sz="1200" dirty="0" err="1" smtClean="0"/>
              <a:t>myBean</a:t>
            </a:r>
            <a:r>
              <a:rPr lang="fr-FR" sz="1200" dirty="0" smtClean="0"/>
              <a:t>);</a:t>
            </a:r>
            <a:endParaRPr lang="fr-FR" sz="1200" dirty="0"/>
          </a:p>
          <a:p>
            <a:pPr>
              <a:defRPr/>
            </a:pPr>
            <a:r>
              <a:rPr lang="fr-FR" sz="1200" dirty="0"/>
              <a:t>}</a:t>
            </a:r>
          </a:p>
          <a:p>
            <a:pPr>
              <a:defRPr/>
            </a:pPr>
            <a:r>
              <a:rPr lang="fr-FR" sz="1200" dirty="0"/>
              <a:t>%&gt;</a:t>
            </a:r>
            <a:endParaRPr lang="fr-FR" sz="1200" dirty="0">
              <a:solidFill>
                <a:schemeClr val="tx2"/>
              </a:solidFill>
              <a:latin typeface="+mn-lt"/>
            </a:endParaRPr>
          </a:p>
        </p:txBody>
      </p:sp>
      <p:sp>
        <p:nvSpPr>
          <p:cNvPr id="11" name="Multiplier 8"/>
          <p:cNvSpPr/>
          <p:nvPr/>
        </p:nvSpPr>
        <p:spPr>
          <a:xfrm>
            <a:off x="3059832" y="1196752"/>
            <a:ext cx="4824536" cy="3456384"/>
          </a:xfrm>
          <a:prstGeom prst="mathMultiply">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5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1300" y="304800"/>
            <a:ext cx="8229600" cy="601661"/>
          </a:xfrm>
        </p:spPr>
        <p:txBody>
          <a:bodyPr/>
          <a:lstStyle/>
          <a:p>
            <a:r>
              <a:rPr lang="fr-FR" dirty="0"/>
              <a:t>JSF </a:t>
            </a:r>
            <a:r>
              <a:rPr lang="fr-FR" dirty="0" err="1" smtClean="0"/>
              <a:t>History</a:t>
            </a:r>
            <a:endParaRPr lang="en-US" dirty="0"/>
          </a:p>
        </p:txBody>
      </p:sp>
      <p:sp>
        <p:nvSpPr>
          <p:cNvPr id="9" name="Content Placeholder 8"/>
          <p:cNvSpPr>
            <a:spLocks noGrp="1"/>
          </p:cNvSpPr>
          <p:nvPr>
            <p:ph sz="quarter" idx="10"/>
          </p:nvPr>
        </p:nvSpPr>
        <p:spPr>
          <a:xfrm>
            <a:off x="241300" y="1600200"/>
            <a:ext cx="8229600" cy="5791200"/>
          </a:xfrm>
        </p:spPr>
        <p:txBody>
          <a:bodyPr/>
          <a:lstStyle/>
          <a:p>
            <a:endParaRPr lang="fr-BE" dirty="0"/>
          </a:p>
          <a:p>
            <a:pPr marL="457200" indent="-457200">
              <a:buFont typeface="Wingdings" pitchFamily="2" charset="2"/>
              <a:buChar char="§"/>
            </a:pPr>
            <a:endParaRPr lang="fr-FR" dirty="0"/>
          </a:p>
        </p:txBody>
      </p:sp>
      <p:pic>
        <p:nvPicPr>
          <p:cNvPr id="3" name="Picture 2"/>
          <p:cNvPicPr>
            <a:picLocks noChangeAspect="1"/>
          </p:cNvPicPr>
          <p:nvPr/>
        </p:nvPicPr>
        <p:blipFill>
          <a:blip r:embed="rId3"/>
          <a:stretch>
            <a:fillRect/>
          </a:stretch>
        </p:blipFill>
        <p:spPr>
          <a:xfrm>
            <a:off x="241300" y="1295400"/>
            <a:ext cx="8357754" cy="2895600"/>
          </a:xfrm>
          <a:prstGeom prst="rect">
            <a:avLst/>
          </a:prstGeom>
        </p:spPr>
      </p:pic>
      <p:sp>
        <p:nvSpPr>
          <p:cNvPr id="2" name="TextBox 1"/>
          <p:cNvSpPr txBox="1"/>
          <p:nvPr/>
        </p:nvSpPr>
        <p:spPr bwMode="black">
          <a:xfrm>
            <a:off x="457200" y="5683478"/>
            <a:ext cx="8305800"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1400" noProof="0" dirty="0" smtClean="0">
                <a:solidFill>
                  <a:schemeClr val="tx2"/>
                </a:solidFill>
                <a:latin typeface="+mn-lt"/>
              </a:rPr>
              <a:t>Note :: First </a:t>
            </a:r>
            <a:r>
              <a:rPr lang="en-US" sz="1400" noProof="0" dirty="0" err="1" smtClean="0">
                <a:solidFill>
                  <a:schemeClr val="tx2"/>
                </a:solidFill>
                <a:latin typeface="+mn-lt"/>
              </a:rPr>
              <a:t>verison</a:t>
            </a:r>
            <a:r>
              <a:rPr lang="en-US" sz="1400" noProof="0" dirty="0" smtClean="0">
                <a:solidFill>
                  <a:schemeClr val="tx2"/>
                </a:solidFill>
                <a:latin typeface="+mn-lt"/>
              </a:rPr>
              <a:t> of JSF as release in 2003 . In the same year JSP 2.0 was released.</a:t>
            </a:r>
          </a:p>
        </p:txBody>
      </p:sp>
    </p:spTree>
    <p:extLst>
      <p:ext uri="{BB962C8B-B14F-4D97-AF65-F5344CB8AC3E}">
        <p14:creationId xmlns:p14="http://schemas.microsoft.com/office/powerpoint/2010/main" val="241733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a:xfrm>
            <a:off x="511164" y="3834127"/>
            <a:ext cx="4852924" cy="600164"/>
          </a:xfrm>
        </p:spPr>
        <p:txBody>
          <a:bodyPr/>
          <a:lstStyle/>
          <a:p>
            <a:r>
              <a:rPr lang="fr-FR" dirty="0" smtClean="0"/>
              <a:t>Navigation</a:t>
            </a:r>
            <a:endParaRPr lang="fr-FR" dirty="0"/>
          </a:p>
        </p:txBody>
      </p:sp>
    </p:spTree>
    <p:extLst>
      <p:ext uri="{BB962C8B-B14F-4D97-AF65-F5344CB8AC3E}">
        <p14:creationId xmlns:p14="http://schemas.microsoft.com/office/powerpoint/2010/main" val="94000814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1589622" y="476672"/>
            <a:ext cx="6840000" cy="631263"/>
          </a:xfrm>
        </p:spPr>
        <p:txBody>
          <a:bodyPr/>
          <a:lstStyle/>
          <a:p>
            <a:r>
              <a:rPr lang="fr-FR" dirty="0" err="1" smtClean="0"/>
              <a:t>Implicit</a:t>
            </a:r>
            <a:r>
              <a:rPr lang="fr-FR" dirty="0" smtClean="0"/>
              <a:t> Navigation</a:t>
            </a:r>
            <a:endParaRPr lang="fr-FR" dirty="0"/>
          </a:p>
        </p:txBody>
      </p:sp>
      <p:sp>
        <p:nvSpPr>
          <p:cNvPr id="8" name="Espace réservé du texte 2"/>
          <p:cNvSpPr>
            <a:spLocks noGrp="1"/>
          </p:cNvSpPr>
          <p:nvPr>
            <p:ph type="body" sz="quarter" idx="11"/>
          </p:nvPr>
        </p:nvSpPr>
        <p:spPr>
          <a:xfrm>
            <a:off x="1591280" y="1447800"/>
            <a:ext cx="6869152" cy="5127558"/>
          </a:xfrm>
        </p:spPr>
        <p:txBody>
          <a:bodyPr/>
          <a:lstStyle/>
          <a:p>
            <a:pPr marL="457200" indent="-457200">
              <a:buFont typeface="Wingdings" pitchFamily="2" charset="2"/>
              <a:buChar char="§"/>
            </a:pPr>
            <a:r>
              <a:rPr lang="en-US" dirty="0" smtClean="0"/>
              <a:t>Components you can put in the page that cause navigation</a:t>
            </a:r>
          </a:p>
          <a:p>
            <a:pPr marL="636588" lvl="1" indent="-457200">
              <a:buFont typeface="Wingdings" pitchFamily="2" charset="2"/>
              <a:buChar char="Ø"/>
            </a:pPr>
            <a:r>
              <a:rPr lang="en-US" b="1" dirty="0" smtClean="0"/>
              <a:t>h:commandButton,</a:t>
            </a:r>
          </a:p>
          <a:p>
            <a:pPr marL="636588" lvl="1" indent="-457200">
              <a:buFont typeface="Wingdings" pitchFamily="2" charset="2"/>
              <a:buChar char="Ø"/>
            </a:pPr>
            <a:r>
              <a:rPr lang="en-US" b="1" dirty="0" smtClean="0"/>
              <a:t>h:commandLink</a:t>
            </a:r>
          </a:p>
          <a:p>
            <a:pPr marL="636588" lvl="1" indent="-457200">
              <a:buFont typeface="Wingdings" pitchFamily="2" charset="2"/>
              <a:buChar char="Ø"/>
            </a:pPr>
            <a:r>
              <a:rPr lang="en-US" b="1" dirty="0" smtClean="0"/>
              <a:t>h:button</a:t>
            </a:r>
          </a:p>
          <a:p>
            <a:pPr marL="636588" lvl="1" indent="-457200">
              <a:buFont typeface="Wingdings" pitchFamily="2" charset="2"/>
              <a:buChar char="Ø"/>
            </a:pPr>
            <a:r>
              <a:rPr lang="en-US" b="1" dirty="0" smtClean="0"/>
              <a:t>h:link</a:t>
            </a:r>
          </a:p>
          <a:p>
            <a:pPr marL="457200" indent="-457200">
              <a:buFont typeface="Wingdings" pitchFamily="2" charset="2"/>
              <a:buChar char="§"/>
            </a:pPr>
            <a:r>
              <a:rPr lang="en-US" dirty="0" smtClean="0"/>
              <a:t>These components must include an </a:t>
            </a:r>
            <a:r>
              <a:rPr lang="en-US" b="1" dirty="0" smtClean="0"/>
              <a:t>action attribute </a:t>
            </a:r>
            <a:r>
              <a:rPr lang="en-US" dirty="0" smtClean="0"/>
              <a:t>(h:commandButton and h:commandLink) </a:t>
            </a:r>
          </a:p>
          <a:p>
            <a:pPr marL="457200" indent="-457200">
              <a:buFont typeface="Wingdings" pitchFamily="2" charset="2"/>
              <a:buChar char="§"/>
            </a:pPr>
            <a:r>
              <a:rPr lang="en-US" dirty="0" smtClean="0"/>
              <a:t>Or </a:t>
            </a:r>
            <a:r>
              <a:rPr lang="en-US" b="1" dirty="0" smtClean="0"/>
              <a:t>outcome attribute </a:t>
            </a:r>
            <a:r>
              <a:rPr lang="en-US" dirty="0" smtClean="0"/>
              <a:t>(</a:t>
            </a:r>
            <a:r>
              <a:rPr lang="fr-FR" dirty="0" smtClean="0"/>
              <a:t>h:button and h:link).</a:t>
            </a:r>
          </a:p>
          <a:p>
            <a:endParaRPr lang="fr-FR" dirty="0"/>
          </a:p>
        </p:txBody>
      </p:sp>
      <p:sp>
        <p:nvSpPr>
          <p:cNvPr id="9"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defRPr/>
            </a:pPr>
            <a:r>
              <a:rPr lang="en-US" kern="0" smtClean="0"/>
              <a:t>The absolute minimum about JSF navigation </a:t>
            </a:r>
            <a:endParaRPr lang="fr-FR" kern="0" dirty="0"/>
          </a:p>
        </p:txBody>
      </p:sp>
    </p:spTree>
    <p:extLst>
      <p:ext uri="{BB962C8B-B14F-4D97-AF65-F5344CB8AC3E}">
        <p14:creationId xmlns:p14="http://schemas.microsoft.com/office/powerpoint/2010/main" val="167143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a:spLocks noGrp="1"/>
          </p:cNvSpPr>
          <p:nvPr>
            <p:ph type="title"/>
          </p:nvPr>
        </p:nvSpPr>
        <p:spPr>
          <a:xfrm>
            <a:off x="1589622" y="476672"/>
            <a:ext cx="6840000" cy="631263"/>
          </a:xfrm>
        </p:spPr>
        <p:txBody>
          <a:bodyPr/>
          <a:lstStyle/>
          <a:p>
            <a:r>
              <a:rPr lang="fr-FR" dirty="0" err="1" smtClean="0"/>
              <a:t>Implicit</a:t>
            </a:r>
            <a:r>
              <a:rPr lang="fr-FR" dirty="0" smtClean="0"/>
              <a:t> Navigation</a:t>
            </a:r>
            <a:endParaRPr lang="fr-FR" dirty="0"/>
          </a:p>
        </p:txBody>
      </p:sp>
      <p:sp>
        <p:nvSpPr>
          <p:cNvPr id="14" name="Espace réservé du texte 2"/>
          <p:cNvSpPr>
            <a:spLocks noGrp="1"/>
          </p:cNvSpPr>
          <p:nvPr>
            <p:ph type="body" sz="quarter" idx="11"/>
          </p:nvPr>
        </p:nvSpPr>
        <p:spPr>
          <a:xfrm>
            <a:off x="1591280" y="1960004"/>
            <a:ext cx="6869152" cy="3942618"/>
          </a:xfrm>
        </p:spPr>
        <p:txBody>
          <a:bodyPr/>
          <a:lstStyle/>
          <a:p>
            <a:pPr marL="457200" indent="-457200">
              <a:buFont typeface="Wingdings" pitchFamily="2" charset="2"/>
              <a:buChar char="§"/>
            </a:pPr>
            <a:r>
              <a:rPr lang="en-US" dirty="0" smtClean="0"/>
              <a:t>The value of that attribute can either hard-coded into the page, or an EL expression that returns a </a:t>
            </a:r>
            <a:r>
              <a:rPr lang="en-US" b="1" dirty="0" smtClean="0"/>
              <a:t>String </a:t>
            </a:r>
          </a:p>
          <a:p>
            <a:pPr marL="457200" indent="-457200">
              <a:buFont typeface="Wingdings" pitchFamily="2" charset="2"/>
              <a:buChar char="§"/>
            </a:pPr>
            <a:r>
              <a:rPr lang="en-US" dirty="0" smtClean="0"/>
              <a:t>If a page exists for the value of the attribute, that page will be navigated to when the </a:t>
            </a:r>
            <a:r>
              <a:rPr lang="fr-FR" dirty="0" smtClean="0"/>
              <a:t>component </a:t>
            </a:r>
            <a:r>
              <a:rPr lang="fr-FR" dirty="0" err="1" smtClean="0"/>
              <a:t>was</a:t>
            </a:r>
            <a:r>
              <a:rPr lang="fr-FR" dirty="0" smtClean="0"/>
              <a:t> </a:t>
            </a:r>
            <a:r>
              <a:rPr lang="fr-FR" dirty="0" err="1" smtClean="0"/>
              <a:t>pressed</a:t>
            </a:r>
            <a:r>
              <a:rPr lang="fr-FR" dirty="0" smtClean="0"/>
              <a:t>.</a:t>
            </a:r>
          </a:p>
          <a:p>
            <a:pPr marL="457200" indent="-457200">
              <a:buFont typeface="Wingdings" pitchFamily="2" charset="2"/>
              <a:buChar char="§"/>
            </a:pPr>
            <a:r>
              <a:rPr lang="fr-FR" dirty="0" err="1" smtClean="0"/>
              <a:t>Otherwise</a:t>
            </a:r>
            <a:r>
              <a:rPr lang="fr-FR" dirty="0" smtClean="0"/>
              <a:t>, </a:t>
            </a:r>
            <a:r>
              <a:rPr lang="fr-FR" dirty="0" err="1" smtClean="0"/>
              <a:t>others</a:t>
            </a:r>
            <a:r>
              <a:rPr lang="fr-FR" dirty="0" smtClean="0"/>
              <a:t> </a:t>
            </a:r>
            <a:r>
              <a:rPr lang="fr-FR" dirty="0" err="1" smtClean="0"/>
              <a:t>rules</a:t>
            </a:r>
            <a:r>
              <a:rPr lang="fr-FR" dirty="0" smtClean="0"/>
              <a:t> </a:t>
            </a:r>
            <a:r>
              <a:rPr lang="fr-FR" dirty="0" err="1" smtClean="0"/>
              <a:t>can</a:t>
            </a:r>
            <a:r>
              <a:rPr lang="fr-FR" dirty="0" smtClean="0"/>
              <a:t> </a:t>
            </a:r>
            <a:r>
              <a:rPr lang="fr-FR" dirty="0" err="1" smtClean="0"/>
              <a:t>be</a:t>
            </a:r>
            <a:r>
              <a:rPr lang="fr-FR" dirty="0" smtClean="0"/>
              <a:t> </a:t>
            </a:r>
            <a:r>
              <a:rPr lang="fr-FR" dirty="0" err="1" smtClean="0"/>
              <a:t>added</a:t>
            </a:r>
            <a:r>
              <a:rPr lang="fr-FR" dirty="0" smtClean="0"/>
              <a:t> </a:t>
            </a:r>
            <a:r>
              <a:rPr lang="fr-FR" dirty="0" err="1" smtClean="0"/>
              <a:t>into</a:t>
            </a:r>
            <a:r>
              <a:rPr lang="fr-FR" dirty="0" smtClean="0"/>
              <a:t> the </a:t>
            </a:r>
            <a:r>
              <a:rPr lang="fr-FR" b="1" i="1" dirty="0" smtClean="0"/>
              <a:t>faces-config.xml</a:t>
            </a:r>
          </a:p>
          <a:p>
            <a:endParaRPr lang="fr-FR" dirty="0"/>
          </a:p>
        </p:txBody>
      </p:sp>
      <p:sp>
        <p:nvSpPr>
          <p:cNvPr id="15" name="Espace réservé du texte 3"/>
          <p:cNvSpPr txBox="1">
            <a:spLocks/>
          </p:cNvSpPr>
          <p:nvPr/>
        </p:nvSpPr>
        <p:spPr>
          <a:xfrm>
            <a:off x="1589622" y="1113893"/>
            <a:ext cx="6840000" cy="586915"/>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en-US" kern="0" smtClean="0"/>
              <a:t>The absolute minimum about JSF navigation </a:t>
            </a:r>
            <a:endParaRPr lang="fr-FR" kern="0" smtClean="0"/>
          </a:p>
          <a:p>
            <a:endParaRPr lang="fr-FR" kern="0" dirty="0"/>
          </a:p>
        </p:txBody>
      </p:sp>
    </p:spTree>
    <p:extLst>
      <p:ext uri="{BB962C8B-B14F-4D97-AF65-F5344CB8AC3E}">
        <p14:creationId xmlns:p14="http://schemas.microsoft.com/office/powerpoint/2010/main" val="117845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589622" y="476672"/>
            <a:ext cx="6840000" cy="631263"/>
          </a:xfrm>
        </p:spPr>
        <p:txBody>
          <a:bodyPr/>
          <a:lstStyle/>
          <a:p>
            <a:r>
              <a:rPr lang="fr-FR" dirty="0" smtClean="0"/>
              <a:t>Advanced Navigation</a:t>
            </a:r>
            <a:endParaRPr lang="fr-FR" dirty="0"/>
          </a:p>
        </p:txBody>
      </p:sp>
      <p:sp>
        <p:nvSpPr>
          <p:cNvPr id="8" name="Espace réservé du texte 2"/>
          <p:cNvSpPr>
            <a:spLocks noGrp="1"/>
          </p:cNvSpPr>
          <p:nvPr>
            <p:ph type="body" sz="quarter" idx="11"/>
          </p:nvPr>
        </p:nvSpPr>
        <p:spPr>
          <a:xfrm>
            <a:off x="1591280" y="1960004"/>
            <a:ext cx="6869152" cy="1252972"/>
          </a:xfrm>
        </p:spPr>
        <p:txBody>
          <a:bodyPr/>
          <a:lstStyle/>
          <a:p>
            <a:endParaRPr lang="fr-FR" dirty="0"/>
          </a:p>
        </p:txBody>
      </p:sp>
      <p:sp>
        <p:nvSpPr>
          <p:cNvPr id="9" name="Espace réservé du texte 3"/>
          <p:cNvSpPr txBox="1">
            <a:spLocks/>
          </p:cNvSpPr>
          <p:nvPr/>
        </p:nvSpPr>
        <p:spPr>
          <a:xfrm>
            <a:off x="1589622" y="1113893"/>
            <a:ext cx="6840000" cy="104951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Syntax Diagram for Navigation elements</a:t>
            </a:r>
          </a:p>
          <a:p>
            <a:endParaRPr lang="fr-FR" kern="0" dirty="0"/>
          </a:p>
        </p:txBody>
      </p:sp>
      <p:pic>
        <p:nvPicPr>
          <p:cNvPr id="10" name="Picture 2"/>
          <p:cNvPicPr>
            <a:picLocks noChangeAspect="1" noChangeArrowheads="1"/>
          </p:cNvPicPr>
          <p:nvPr/>
        </p:nvPicPr>
        <p:blipFill>
          <a:blip r:embed="rId2" cstate="print"/>
          <a:srcRect/>
          <a:stretch>
            <a:fillRect/>
          </a:stretch>
        </p:blipFill>
        <p:spPr bwMode="auto">
          <a:xfrm>
            <a:off x="1619672" y="1556792"/>
            <a:ext cx="6408712" cy="4840529"/>
          </a:xfrm>
          <a:prstGeom prst="rect">
            <a:avLst/>
          </a:prstGeom>
          <a:noFill/>
          <a:ln w="9525">
            <a:noFill/>
            <a:miter lim="800000"/>
            <a:headEnd/>
            <a:tailEnd/>
          </a:ln>
        </p:spPr>
      </p:pic>
    </p:spTree>
    <p:extLst>
      <p:ext uri="{BB962C8B-B14F-4D97-AF65-F5344CB8AC3E}">
        <p14:creationId xmlns:p14="http://schemas.microsoft.com/office/powerpoint/2010/main" val="206652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589622" y="476672"/>
            <a:ext cx="6840000" cy="631263"/>
          </a:xfrm>
        </p:spPr>
        <p:txBody>
          <a:bodyPr/>
          <a:lstStyle/>
          <a:p>
            <a:r>
              <a:rPr lang="fr-FR" dirty="0" smtClean="0"/>
              <a:t>Advanced Navigation</a:t>
            </a:r>
            <a:endParaRPr lang="fr-FR" dirty="0"/>
          </a:p>
        </p:txBody>
      </p:sp>
      <p:sp>
        <p:nvSpPr>
          <p:cNvPr id="12" name="Espace réservé du texte 2"/>
          <p:cNvSpPr>
            <a:spLocks noGrp="1"/>
          </p:cNvSpPr>
          <p:nvPr>
            <p:ph type="body" sz="quarter" idx="11"/>
          </p:nvPr>
        </p:nvSpPr>
        <p:spPr>
          <a:xfrm>
            <a:off x="1591280" y="1960004"/>
            <a:ext cx="6869152" cy="1252972"/>
          </a:xfrm>
        </p:spPr>
        <p:txBody>
          <a:bodyPr/>
          <a:lstStyle/>
          <a:p>
            <a:endParaRPr lang="fr-FR" dirty="0"/>
          </a:p>
        </p:txBody>
      </p:sp>
      <p:sp>
        <p:nvSpPr>
          <p:cNvPr id="13" name="Espace réservé du texte 3"/>
          <p:cNvSpPr txBox="1">
            <a:spLocks/>
          </p:cNvSpPr>
          <p:nvPr/>
        </p:nvSpPr>
        <p:spPr>
          <a:xfrm>
            <a:off x="1589622" y="1113893"/>
            <a:ext cx="6840000" cy="104951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Sample from Faces-Config.xml</a:t>
            </a:r>
          </a:p>
          <a:p>
            <a:endParaRPr lang="fr-FR" kern="0" dirty="0"/>
          </a:p>
        </p:txBody>
      </p:sp>
      <p:pic>
        <p:nvPicPr>
          <p:cNvPr id="14" name="Picture 3"/>
          <p:cNvPicPr>
            <a:picLocks noChangeAspect="1" noChangeArrowheads="1"/>
          </p:cNvPicPr>
          <p:nvPr/>
        </p:nvPicPr>
        <p:blipFill>
          <a:blip r:embed="rId2" cstate="print"/>
          <a:srcRect/>
          <a:stretch>
            <a:fillRect/>
          </a:stretch>
        </p:blipFill>
        <p:spPr bwMode="auto">
          <a:xfrm>
            <a:off x="1476375" y="1844824"/>
            <a:ext cx="7385050" cy="29956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99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1589622" y="476672"/>
            <a:ext cx="6840000" cy="631263"/>
          </a:xfrm>
        </p:spPr>
        <p:txBody>
          <a:bodyPr/>
          <a:lstStyle/>
          <a:p>
            <a:r>
              <a:rPr lang="fr-FR" dirty="0" smtClean="0"/>
              <a:t>Advanced Navigation</a:t>
            </a:r>
            <a:endParaRPr lang="fr-FR" dirty="0"/>
          </a:p>
        </p:txBody>
      </p:sp>
      <p:sp>
        <p:nvSpPr>
          <p:cNvPr id="8" name="Espace réservé du texte 2"/>
          <p:cNvSpPr>
            <a:spLocks noGrp="1"/>
          </p:cNvSpPr>
          <p:nvPr>
            <p:ph type="body" sz="quarter" idx="11"/>
          </p:nvPr>
        </p:nvSpPr>
        <p:spPr>
          <a:xfrm>
            <a:off x="1591280" y="1960004"/>
            <a:ext cx="6869152" cy="1252972"/>
          </a:xfrm>
        </p:spPr>
        <p:txBody>
          <a:bodyPr/>
          <a:lstStyle/>
          <a:p>
            <a:endParaRPr lang="fr-FR"/>
          </a:p>
        </p:txBody>
      </p:sp>
      <p:sp>
        <p:nvSpPr>
          <p:cNvPr id="9" name="Espace réservé du texte 3"/>
          <p:cNvSpPr txBox="1">
            <a:spLocks/>
          </p:cNvSpPr>
          <p:nvPr/>
        </p:nvSpPr>
        <p:spPr>
          <a:xfrm>
            <a:off x="1589622" y="1113893"/>
            <a:ext cx="6840000" cy="409343"/>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defRPr/>
            </a:pPr>
            <a:r>
              <a:rPr lang="fr-FR" kern="0" smtClean="0"/>
              <a:t>Using wildcard</a:t>
            </a:r>
            <a:endParaRPr lang="fr-FR" kern="0" dirty="0"/>
          </a:p>
        </p:txBody>
      </p:sp>
      <p:sp>
        <p:nvSpPr>
          <p:cNvPr id="10" name="Espace réservé du texte 4"/>
          <p:cNvSpPr txBox="1">
            <a:spLocks/>
          </p:cNvSpPr>
          <p:nvPr/>
        </p:nvSpPr>
        <p:spPr>
          <a:xfrm>
            <a:off x="6793992" y="893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Navigation</a:t>
            </a:r>
            <a:endParaRPr lang="fr-FR" kern="0" dirty="0"/>
          </a:p>
        </p:txBody>
      </p:sp>
      <p:pic>
        <p:nvPicPr>
          <p:cNvPr id="15" name="Picture 3"/>
          <p:cNvPicPr>
            <a:picLocks noChangeAspect="1" noChangeArrowheads="1"/>
          </p:cNvPicPr>
          <p:nvPr/>
        </p:nvPicPr>
        <p:blipFill>
          <a:blip r:embed="rId2" cstate="print"/>
          <a:srcRect/>
          <a:stretch>
            <a:fillRect/>
          </a:stretch>
        </p:blipFill>
        <p:spPr bwMode="auto">
          <a:xfrm>
            <a:off x="1585913" y="1844824"/>
            <a:ext cx="7378700" cy="2859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62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589622" y="476672"/>
            <a:ext cx="6840000" cy="631263"/>
          </a:xfrm>
        </p:spPr>
        <p:txBody>
          <a:bodyPr/>
          <a:lstStyle/>
          <a:p>
            <a:r>
              <a:rPr lang="fr-FR" dirty="0" smtClean="0"/>
              <a:t>Advanced Navigation</a:t>
            </a:r>
            <a:endParaRPr lang="fr-FR" dirty="0"/>
          </a:p>
        </p:txBody>
      </p:sp>
      <p:sp>
        <p:nvSpPr>
          <p:cNvPr id="12" name="Espace réservé du texte 2"/>
          <p:cNvSpPr>
            <a:spLocks noGrp="1"/>
          </p:cNvSpPr>
          <p:nvPr>
            <p:ph type="body" sz="quarter" idx="11"/>
          </p:nvPr>
        </p:nvSpPr>
        <p:spPr>
          <a:xfrm>
            <a:off x="1591280" y="1960004"/>
            <a:ext cx="6869152" cy="1252972"/>
          </a:xfrm>
        </p:spPr>
        <p:txBody>
          <a:bodyPr/>
          <a:lstStyle/>
          <a:p>
            <a:endParaRPr lang="fr-FR"/>
          </a:p>
        </p:txBody>
      </p:sp>
      <p:sp>
        <p:nvSpPr>
          <p:cNvPr id="13" name="Espace réservé du texte 3"/>
          <p:cNvSpPr txBox="1">
            <a:spLocks/>
          </p:cNvSpPr>
          <p:nvPr/>
        </p:nvSpPr>
        <p:spPr>
          <a:xfrm>
            <a:off x="1589622" y="1113893"/>
            <a:ext cx="6840000" cy="104951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Using Conditional Navigation</a:t>
            </a:r>
          </a:p>
          <a:p>
            <a:endParaRPr lang="fr-FR" kern="0" dirty="0"/>
          </a:p>
        </p:txBody>
      </p:sp>
      <p:sp>
        <p:nvSpPr>
          <p:cNvPr id="14" name="Espace réservé du texte 4"/>
          <p:cNvSpPr txBox="1">
            <a:spLocks/>
          </p:cNvSpPr>
          <p:nvPr/>
        </p:nvSpPr>
        <p:spPr>
          <a:xfrm>
            <a:off x="6793992" y="89368"/>
            <a:ext cx="2350008" cy="276448"/>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r>
              <a:rPr lang="fr-FR" kern="0" smtClean="0"/>
              <a:t>Navigation</a:t>
            </a:r>
            <a:endParaRPr lang="fr-FR" kern="0" dirty="0"/>
          </a:p>
        </p:txBody>
      </p:sp>
      <p:pic>
        <p:nvPicPr>
          <p:cNvPr id="16" name="Picture 2"/>
          <p:cNvPicPr>
            <a:picLocks noChangeAspect="1" noChangeArrowheads="1"/>
          </p:cNvPicPr>
          <p:nvPr/>
        </p:nvPicPr>
        <p:blipFill>
          <a:blip r:embed="rId2" cstate="print"/>
          <a:srcRect/>
          <a:stretch>
            <a:fillRect/>
          </a:stretch>
        </p:blipFill>
        <p:spPr bwMode="auto">
          <a:xfrm>
            <a:off x="1619250" y="1700808"/>
            <a:ext cx="6831013" cy="3095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01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Pratical</a:t>
            </a:r>
            <a:r>
              <a:rPr lang="fr-FR" dirty="0" smtClean="0"/>
              <a:t> </a:t>
            </a:r>
            <a:r>
              <a:rPr lang="fr-FR" dirty="0" err="1" smtClean="0"/>
              <a:t>Work</a:t>
            </a:r>
            <a:endParaRPr lang="fr-FR" dirty="0"/>
          </a:p>
        </p:txBody>
      </p:sp>
      <p:sp>
        <p:nvSpPr>
          <p:cNvPr id="4" name="Espace réservé du texte 3"/>
          <p:cNvSpPr>
            <a:spLocks noGrp="1"/>
          </p:cNvSpPr>
          <p:nvPr>
            <p:ph type="body" sz="quarter" idx="12"/>
          </p:nvPr>
        </p:nvSpPr>
        <p:spPr/>
        <p:txBody>
          <a:bodyPr/>
          <a:lstStyle/>
          <a:p>
            <a:r>
              <a:rPr lang="fr-FR" dirty="0" smtClean="0"/>
              <a:t>JSF </a:t>
            </a:r>
            <a:r>
              <a:rPr lang="fr-FR" dirty="0" err="1" smtClean="0"/>
              <a:t>Lab</a:t>
            </a:r>
            <a:r>
              <a:rPr lang="fr-FR" dirty="0" smtClean="0"/>
              <a:t> </a:t>
            </a:r>
            <a:r>
              <a:rPr lang="fr-FR" dirty="0"/>
              <a:t>2</a:t>
            </a:r>
          </a:p>
        </p:txBody>
      </p:sp>
      <p:sp>
        <p:nvSpPr>
          <p:cNvPr id="5" name="Espace réservé du texte 4"/>
          <p:cNvSpPr>
            <a:spLocks noGrp="1"/>
          </p:cNvSpPr>
          <p:nvPr>
            <p:ph type="body" sz="quarter" idx="13"/>
          </p:nvPr>
        </p:nvSpPr>
        <p:spPr/>
        <p:txBody>
          <a:bodyPr/>
          <a:lstStyle/>
          <a:p>
            <a:r>
              <a:rPr lang="fr-FR" dirty="0" smtClean="0"/>
              <a:t>Navigation</a:t>
            </a:r>
          </a:p>
        </p:txBody>
      </p:sp>
      <p:sp>
        <p:nvSpPr>
          <p:cNvPr id="6" name="Espace réservé du texte 5"/>
          <p:cNvSpPr>
            <a:spLocks noGrp="1"/>
          </p:cNvSpPr>
          <p:nvPr>
            <p:ph type="body" sz="quarter" idx="16"/>
          </p:nvPr>
        </p:nvSpPr>
        <p:spPr/>
        <p:txBody>
          <a:bodyPr/>
          <a:lstStyle/>
          <a:p>
            <a:endParaRPr lang="fr-FR"/>
          </a:p>
        </p:txBody>
      </p:sp>
      <p:pic>
        <p:nvPicPr>
          <p:cNvPr id="1026" name="Picture 2" descr="d:\Profiles\lFauchart\Desktop\Presentation_PowerPoint\IMG_9158.JPG"/>
          <p:cNvPicPr>
            <a:picLocks noChangeAspect="1" noChangeArrowheads="1"/>
          </p:cNvPicPr>
          <p:nvPr/>
        </p:nvPicPr>
        <p:blipFill>
          <a:blip r:embed="rId2" cstate="print"/>
          <a:srcRect/>
          <a:stretch>
            <a:fillRect/>
          </a:stretch>
        </p:blipFill>
        <p:spPr bwMode="auto">
          <a:xfrm>
            <a:off x="2051720" y="1844824"/>
            <a:ext cx="5859665" cy="3911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8" descr="C:\TAF\Sopra Brols\Logo Sopra Banking\Logo_SopraBanking_final_white-05.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7390" y="366705"/>
            <a:ext cx="651350" cy="126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29123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2544763" y="3124200"/>
            <a:ext cx="4054475" cy="609600"/>
            <a:chOff x="1837" y="2436"/>
            <a:chExt cx="2554" cy="384"/>
          </a:xfrm>
        </p:grpSpPr>
        <p:sp>
          <p:nvSpPr>
            <p:cNvPr id="5"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25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BE" dirty="0" err="1" smtClean="0"/>
              <a:t>Legal</a:t>
            </a:r>
            <a:r>
              <a:rPr lang="fr-BE" dirty="0" smtClean="0"/>
              <a:t> </a:t>
            </a:r>
            <a:r>
              <a:rPr lang="fr-BE" dirty="0" err="1" smtClean="0"/>
              <a:t>disclaimer</a:t>
            </a:r>
            <a:endParaRPr lang="en-US" dirty="0"/>
          </a:p>
        </p:txBody>
      </p:sp>
    </p:spTree>
    <p:extLst>
      <p:ext uri="{BB962C8B-B14F-4D97-AF65-F5344CB8AC3E}">
        <p14:creationId xmlns:p14="http://schemas.microsoft.com/office/powerpoint/2010/main" val="11409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41300" y="304800"/>
            <a:ext cx="8229600" cy="601661"/>
          </a:xfrm>
        </p:spPr>
        <p:txBody>
          <a:bodyPr/>
          <a:lstStyle/>
          <a:p>
            <a:r>
              <a:rPr lang="fr-FR" dirty="0" smtClean="0"/>
              <a:t>JSF Versions</a:t>
            </a:r>
            <a:endParaRPr lang="en-US" dirty="0"/>
          </a:p>
        </p:txBody>
      </p:sp>
      <p:sp>
        <p:nvSpPr>
          <p:cNvPr id="9" name="Content Placeholder 8"/>
          <p:cNvSpPr>
            <a:spLocks noGrp="1"/>
          </p:cNvSpPr>
          <p:nvPr>
            <p:ph sz="quarter" idx="10"/>
          </p:nvPr>
        </p:nvSpPr>
        <p:spPr>
          <a:xfrm>
            <a:off x="241300" y="1600200"/>
            <a:ext cx="8229600" cy="5791200"/>
          </a:xfrm>
        </p:spPr>
        <p:txBody>
          <a:bodyPr/>
          <a:lstStyle/>
          <a:p>
            <a:endParaRPr lang="fr-BE" dirty="0"/>
          </a:p>
          <a:p>
            <a:pPr marL="457200" indent="-457200">
              <a:buFont typeface="Wingdings" pitchFamily="2" charset="2"/>
              <a:buChar char="§"/>
            </a:pP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1881586384"/>
              </p:ext>
            </p:extLst>
          </p:nvPr>
        </p:nvGraphicFramePr>
        <p:xfrm>
          <a:off x="241300" y="1143000"/>
          <a:ext cx="8674101" cy="5340731"/>
        </p:xfrm>
        <a:graphic>
          <a:graphicData uri="http://schemas.openxmlformats.org/drawingml/2006/table">
            <a:tbl>
              <a:tblPr/>
              <a:tblGrid>
                <a:gridCol w="2891367">
                  <a:extLst>
                    <a:ext uri="{9D8B030D-6E8A-4147-A177-3AD203B41FA5}">
                      <a16:colId xmlns="" xmlns:a16="http://schemas.microsoft.com/office/drawing/2014/main" val="3269682485"/>
                    </a:ext>
                  </a:extLst>
                </a:gridCol>
                <a:gridCol w="2891367">
                  <a:extLst>
                    <a:ext uri="{9D8B030D-6E8A-4147-A177-3AD203B41FA5}">
                      <a16:colId xmlns="" xmlns:a16="http://schemas.microsoft.com/office/drawing/2014/main" val="2311777548"/>
                    </a:ext>
                  </a:extLst>
                </a:gridCol>
                <a:gridCol w="2891367">
                  <a:extLst>
                    <a:ext uri="{9D8B030D-6E8A-4147-A177-3AD203B41FA5}">
                      <a16:colId xmlns="" xmlns:a16="http://schemas.microsoft.com/office/drawing/2014/main" val="896856521"/>
                    </a:ext>
                  </a:extLst>
                </a:gridCol>
              </a:tblGrid>
              <a:tr h="243793">
                <a:tc>
                  <a:txBody>
                    <a:bodyPr/>
                    <a:lstStyle/>
                    <a:p>
                      <a:pPr algn="l" fontAlgn="t"/>
                      <a:r>
                        <a:rPr lang="en-US" sz="900">
                          <a:solidFill>
                            <a:srgbClr val="000000"/>
                          </a:solidFill>
                          <a:effectLst/>
                          <a:latin typeface="times new roman" panose="02020603050405020304" pitchFamily="18" charset="0"/>
                        </a:rPr>
                        <a:t>Versions</a:t>
                      </a:r>
                    </a:p>
                  </a:txBody>
                  <a:tcPr marL="55408" marR="55408" marT="55408" marB="55408">
                    <a:lnL w="9525" cap="flat" cmpd="sng" algn="ctr">
                      <a:solidFill>
                        <a:srgbClr val="C87696"/>
                      </a:solidFill>
                      <a:prstDash val="solid"/>
                      <a:round/>
                      <a:headEnd type="none" w="med" len="med"/>
                      <a:tailEnd type="none" w="med" len="med"/>
                    </a:lnL>
                    <a:lnR w="9525" cap="flat" cmpd="sng" algn="ctr">
                      <a:solidFill>
                        <a:srgbClr val="C87696"/>
                      </a:solidFill>
                      <a:prstDash val="solid"/>
                      <a:round/>
                      <a:headEnd type="none" w="med" len="med"/>
                      <a:tailEnd type="none" w="med" len="med"/>
                    </a:lnR>
                    <a:lnT w="9525" cap="flat" cmpd="sng" algn="ctr">
                      <a:solidFill>
                        <a:srgbClr val="C876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panose="02020603050405020304" pitchFamily="18" charset="0"/>
                        </a:rPr>
                        <a:t>Release date</a:t>
                      </a:r>
                    </a:p>
                  </a:txBody>
                  <a:tcPr marL="55408" marR="55408" marT="55408" marB="55408">
                    <a:lnL w="9525" cap="flat" cmpd="sng" algn="ctr">
                      <a:solidFill>
                        <a:srgbClr val="C87696"/>
                      </a:solidFill>
                      <a:prstDash val="solid"/>
                      <a:round/>
                      <a:headEnd type="none" w="med" len="med"/>
                      <a:tailEnd type="none" w="med" len="med"/>
                    </a:lnL>
                    <a:lnR w="9525" cap="flat" cmpd="sng" algn="ctr">
                      <a:solidFill>
                        <a:srgbClr val="C87696"/>
                      </a:solidFill>
                      <a:prstDash val="solid"/>
                      <a:round/>
                      <a:headEnd type="none" w="med" len="med"/>
                      <a:tailEnd type="none" w="med" len="med"/>
                    </a:lnR>
                    <a:lnT w="9525" cap="flat" cmpd="sng" algn="ctr">
                      <a:solidFill>
                        <a:srgbClr val="C876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times new roman" panose="02020603050405020304" pitchFamily="18" charset="0"/>
                        </a:rPr>
                        <a:t>Description</a:t>
                      </a:r>
                    </a:p>
                  </a:txBody>
                  <a:tcPr marL="55408" marR="55408" marT="55408" marB="55408">
                    <a:lnL w="9525" cap="flat" cmpd="sng" algn="ctr">
                      <a:solidFill>
                        <a:srgbClr val="C87696"/>
                      </a:solidFill>
                      <a:prstDash val="solid"/>
                      <a:round/>
                      <a:headEnd type="none" w="med" len="med"/>
                      <a:tailEnd type="none" w="med" len="med"/>
                    </a:lnL>
                    <a:lnR w="9525" cap="flat" cmpd="sng" algn="ctr">
                      <a:solidFill>
                        <a:srgbClr val="C87696"/>
                      </a:solidFill>
                      <a:prstDash val="solid"/>
                      <a:round/>
                      <a:headEnd type="none" w="med" len="med"/>
                      <a:tailEnd type="none" w="med" len="med"/>
                    </a:lnR>
                    <a:lnT w="9525" cap="flat" cmpd="sng" algn="ctr">
                      <a:solidFill>
                        <a:srgbClr val="C876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24156729"/>
                  </a:ext>
                </a:extLst>
              </a:tr>
              <a:tr h="871745">
                <a:tc>
                  <a:txBody>
                    <a:bodyPr/>
                    <a:lstStyle/>
                    <a:p>
                      <a:pPr algn="l" fontAlgn="t"/>
                      <a:r>
                        <a:rPr lang="en-US" sz="900">
                          <a:solidFill>
                            <a:srgbClr val="000000"/>
                          </a:solidFill>
                          <a:effectLst/>
                          <a:latin typeface="verdana" panose="020B0604030504040204" pitchFamily="34" charset="0"/>
                        </a:rPr>
                        <a:t>Jsf 2.3</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smtClean="0">
                          <a:solidFill>
                            <a:srgbClr val="000000"/>
                          </a:solidFill>
                          <a:effectLst/>
                          <a:latin typeface="verdana" panose="020B0604030504040204" pitchFamily="34" charset="0"/>
                        </a:rPr>
                        <a:t>12-03-2017</a:t>
                      </a:r>
                      <a:endParaRPr lang="en-US" sz="900" dirty="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It </a:t>
                      </a:r>
                      <a:r>
                        <a:rPr lang="en-US" sz="900" dirty="0" smtClean="0">
                          <a:solidFill>
                            <a:srgbClr val="000000"/>
                          </a:solidFill>
                          <a:effectLst/>
                          <a:latin typeface="verdana" panose="020B0604030504040204" pitchFamily="34" charset="0"/>
                        </a:rPr>
                        <a:t> </a:t>
                      </a:r>
                      <a:r>
                        <a:rPr lang="en-US" sz="900" dirty="0">
                          <a:solidFill>
                            <a:srgbClr val="000000"/>
                          </a:solidFill>
                          <a:effectLst/>
                          <a:latin typeface="verdana" panose="020B0604030504040204" pitchFamily="34" charset="0"/>
                        </a:rPr>
                        <a:t>includes major features: bean validation for complete classes, push communication using enhanced integration with cdi. </a:t>
                      </a:r>
                      <a:br>
                        <a:rPr lang="en-US" sz="900" dirty="0">
                          <a:solidFill>
                            <a:srgbClr val="000000"/>
                          </a:solidFill>
                          <a:effectLst/>
                          <a:latin typeface="verdana" panose="020B0604030504040204" pitchFamily="34" charset="0"/>
                        </a:rPr>
                      </a:br>
                      <a:endParaRPr lang="en-US" sz="900" dirty="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1928760"/>
                  </a:ext>
                </a:extLst>
              </a:tr>
              <a:tr h="605789">
                <a:tc>
                  <a:txBody>
                    <a:bodyPr/>
                    <a:lstStyle/>
                    <a:p>
                      <a:pPr algn="l" fontAlgn="t"/>
                      <a:r>
                        <a:rPr lang="en-US" sz="900" dirty="0" err="1">
                          <a:solidFill>
                            <a:srgbClr val="000000"/>
                          </a:solidFill>
                          <a:effectLst/>
                          <a:latin typeface="verdana" panose="020B0604030504040204" pitchFamily="34" charset="0"/>
                        </a:rPr>
                        <a:t>Jsf</a:t>
                      </a:r>
                      <a:r>
                        <a:rPr lang="en-US" sz="900" dirty="0">
                          <a:solidFill>
                            <a:srgbClr val="000000"/>
                          </a:solidFill>
                          <a:effectLst/>
                          <a:latin typeface="verdana" panose="020B0604030504040204" pitchFamily="34" charset="0"/>
                        </a:rPr>
                        <a:t> 2.2</a:t>
                      </a:r>
                      <a:br>
                        <a:rPr lang="en-US" sz="900" dirty="0">
                          <a:solidFill>
                            <a:srgbClr val="000000"/>
                          </a:solidFill>
                          <a:effectLst/>
                          <a:latin typeface="verdana" panose="020B0604030504040204" pitchFamily="34" charset="0"/>
                        </a:rPr>
                      </a:br>
                      <a:endParaRPr lang="en-US" sz="900" dirty="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21-05-2013</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has introduced new concepts like stateless views, page flow and the ability to create portable resource contracts.</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31031113"/>
                  </a:ext>
                </a:extLst>
              </a:tr>
              <a:tr h="605789">
                <a:tc>
                  <a:txBody>
                    <a:bodyPr/>
                    <a:lstStyle/>
                    <a:p>
                      <a:pPr algn="l" fontAlgn="t"/>
                      <a:r>
                        <a:rPr lang="en-US" sz="900">
                          <a:solidFill>
                            <a:srgbClr val="000000"/>
                          </a:solidFill>
                          <a:effectLst/>
                          <a:latin typeface="verdana" panose="020B0604030504040204" pitchFamily="34" charset="0"/>
                        </a:rPr>
                        <a:t>Jsf 2.1</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22-11-2010</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was a maintenance release 2 of jsf 2.0. only a very minor number of specification changes.</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847572209"/>
                  </a:ext>
                </a:extLst>
              </a:tr>
              <a:tr h="605789">
                <a:tc>
                  <a:txBody>
                    <a:bodyPr/>
                    <a:lstStyle/>
                    <a:p>
                      <a:pPr algn="l" fontAlgn="t"/>
                      <a:r>
                        <a:rPr lang="en-US" sz="900">
                          <a:solidFill>
                            <a:srgbClr val="000000"/>
                          </a:solidFill>
                          <a:effectLst/>
                          <a:latin typeface="verdana" panose="020B0604030504040204" pitchFamily="34" charset="0"/>
                        </a:rPr>
                        <a:t>Jsf 2.0</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01-07-2009</a:t>
                      </a:r>
                      <a:br>
                        <a:rPr lang="en-US" sz="900">
                          <a:solidFill>
                            <a:srgbClr val="000000"/>
                          </a:solidFill>
                          <a:effectLst/>
                          <a:latin typeface="verdana" panose="020B0604030504040204" pitchFamily="34" charset="0"/>
                        </a:rPr>
                      </a:br>
                      <a:endParaRPr lang="en-US" sz="90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It was major release for ease of use, enhanced functionality, and performance. coincides with java </a:t>
                      </a:r>
                      <a:r>
                        <a:rPr lang="en-US" sz="900" dirty="0" err="1">
                          <a:solidFill>
                            <a:srgbClr val="000000"/>
                          </a:solidFill>
                          <a:effectLst/>
                          <a:latin typeface="verdana" panose="020B0604030504040204" pitchFamily="34" charset="0"/>
                        </a:rPr>
                        <a:t>ee</a:t>
                      </a:r>
                      <a:r>
                        <a:rPr lang="en-US" sz="900" dirty="0">
                          <a:solidFill>
                            <a:srgbClr val="000000"/>
                          </a:solidFill>
                          <a:effectLst/>
                          <a:latin typeface="verdana" panose="020B0604030504040204" pitchFamily="34" charset="0"/>
                        </a:rPr>
                        <a:t> 6</a:t>
                      </a:r>
                      <a:r>
                        <a:rPr lang="en-US" sz="900" dirty="0" smtClean="0">
                          <a:solidFill>
                            <a:srgbClr val="000000"/>
                          </a:solidFill>
                          <a:effectLst/>
                          <a:latin typeface="verdana" panose="020B0604030504040204" pitchFamily="34" charset="0"/>
                        </a:rPr>
                        <a:t>.</a:t>
                      </a:r>
                    </a:p>
                    <a:p>
                      <a:pPr algn="l" fontAlgn="t"/>
                      <a:endParaRPr lang="en-US" sz="900" dirty="0" smtClean="0">
                        <a:solidFill>
                          <a:srgbClr val="000000"/>
                        </a:solidFill>
                        <a:effectLst/>
                        <a:latin typeface="verdana" panose="020B0604030504040204" pitchFamily="34" charset="0"/>
                      </a:endParaRPr>
                    </a:p>
                    <a:p>
                      <a:pPr algn="l" fontAlgn="t"/>
                      <a:r>
                        <a:rPr lang="en-US" sz="900" dirty="0" smtClean="0">
                          <a:solidFill>
                            <a:srgbClr val="000000"/>
                          </a:solidFill>
                          <a:effectLst/>
                          <a:latin typeface="verdana" panose="020B0604030504040204" pitchFamily="34" charset="0"/>
                        </a:rPr>
                        <a:t>JSF</a:t>
                      </a:r>
                      <a:r>
                        <a:rPr lang="en-US" sz="900" baseline="0" dirty="0" smtClean="0">
                          <a:solidFill>
                            <a:srgbClr val="000000"/>
                          </a:solidFill>
                          <a:effectLst/>
                          <a:latin typeface="verdana" panose="020B0604030504040204" pitchFamily="34" charset="0"/>
                        </a:rPr>
                        <a:t> 2.0 does not need external AJAX jar </a:t>
                      </a:r>
                    </a:p>
                    <a:p>
                      <a:pPr algn="l" fontAlgn="t"/>
                      <a:r>
                        <a:rPr lang="en-US" sz="900" baseline="0" dirty="0" smtClean="0">
                          <a:solidFill>
                            <a:srgbClr val="000000"/>
                          </a:solidFill>
                          <a:effectLst/>
                          <a:latin typeface="verdana" panose="020B0604030504040204" pitchFamily="34" charset="0"/>
                        </a:rPr>
                        <a:t>JSF 2.X you don’t need to declare Navigation rule in “Faces-config.xml” , you just need to put page name directly in button “action” attribute</a:t>
                      </a:r>
                    </a:p>
                    <a:p>
                      <a:pPr algn="l" fontAlgn="t"/>
                      <a:r>
                        <a:rPr lang="en-US" sz="900" baseline="0" dirty="0" smtClean="0">
                          <a:solidFill>
                            <a:srgbClr val="000000"/>
                          </a:solidFill>
                          <a:effectLst/>
                          <a:latin typeface="verdana" panose="020B0604030504040204" pitchFamily="34" charset="0"/>
                        </a:rPr>
                        <a:t>JSF 2.X has support for Groovy</a:t>
                      </a:r>
                    </a:p>
                    <a:p>
                      <a:pPr algn="l" fontAlgn="t"/>
                      <a:r>
                        <a:rPr lang="en-US" sz="900" baseline="0" dirty="0" smtClean="0">
                          <a:solidFill>
                            <a:srgbClr val="000000"/>
                          </a:solidFill>
                          <a:effectLst/>
                          <a:latin typeface="verdana" panose="020B0604030504040204" pitchFamily="34" charset="0"/>
                        </a:rPr>
                        <a:t>JSF 2.X make use of Annotations like @</a:t>
                      </a:r>
                      <a:r>
                        <a:rPr lang="en-US" sz="900" baseline="0" dirty="0" err="1" smtClean="0">
                          <a:solidFill>
                            <a:srgbClr val="000000"/>
                          </a:solidFill>
                          <a:effectLst/>
                          <a:latin typeface="verdana" panose="020B0604030504040204" pitchFamily="34" charset="0"/>
                        </a:rPr>
                        <a:t>ManagedBrean</a:t>
                      </a:r>
                      <a:r>
                        <a:rPr lang="en-US" sz="900" baseline="0" dirty="0" smtClean="0">
                          <a:solidFill>
                            <a:srgbClr val="000000"/>
                          </a:solidFill>
                          <a:effectLst/>
                          <a:latin typeface="verdana" panose="020B0604030504040204" pitchFamily="34" charset="0"/>
                        </a:rPr>
                        <a:t> , @</a:t>
                      </a:r>
                      <a:r>
                        <a:rPr lang="en-US" sz="900" baseline="0" dirty="0" err="1" smtClean="0">
                          <a:solidFill>
                            <a:srgbClr val="000000"/>
                          </a:solidFill>
                          <a:effectLst/>
                          <a:latin typeface="verdana" panose="020B0604030504040204" pitchFamily="34" charset="0"/>
                        </a:rPr>
                        <a:t>sessionScope</a:t>
                      </a:r>
                      <a:endParaRPr lang="en-US" sz="900" dirty="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211092369"/>
                  </a:ext>
                </a:extLst>
              </a:tr>
              <a:tr h="738767">
                <a:tc>
                  <a:txBody>
                    <a:bodyPr/>
                    <a:lstStyle/>
                    <a:p>
                      <a:pPr algn="l" fontAlgn="t"/>
                      <a:r>
                        <a:rPr lang="en-US" sz="900">
                          <a:solidFill>
                            <a:srgbClr val="000000"/>
                          </a:solidFill>
                          <a:effectLst/>
                          <a:latin typeface="verdana" panose="020B0604030504040204" pitchFamily="34" charset="0"/>
                        </a:rPr>
                        <a:t>Jsf 1.2</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11-05-2006</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It has many improvements to core systems and apis. coincides with Java ee 5. initial adoption into java ee. </a:t>
                      </a:r>
                      <a:br>
                        <a:rPr lang="en-US" sz="900">
                          <a:solidFill>
                            <a:srgbClr val="000000"/>
                          </a:solidFill>
                          <a:effectLst/>
                          <a:latin typeface="verdana" panose="020B0604030504040204" pitchFamily="34" charset="0"/>
                        </a:rPr>
                      </a:br>
                      <a:endParaRPr lang="en-US" sz="900">
                        <a:solidFill>
                          <a:srgbClr val="000000"/>
                        </a:solidFill>
                        <a:effectLst/>
                        <a:latin typeface="verdana" panose="020B0604030504040204" pitchFamily="34" charset="0"/>
                      </a:endParaRP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627905377"/>
                  </a:ext>
                </a:extLst>
              </a:tr>
              <a:tr h="339833">
                <a:tc>
                  <a:txBody>
                    <a:bodyPr/>
                    <a:lstStyle/>
                    <a:p>
                      <a:pPr algn="l" fontAlgn="t"/>
                      <a:r>
                        <a:rPr lang="en-US" sz="900">
                          <a:solidFill>
                            <a:srgbClr val="000000"/>
                          </a:solidFill>
                          <a:effectLst/>
                          <a:latin typeface="verdana" panose="020B0604030504040204" pitchFamily="34" charset="0"/>
                        </a:rPr>
                        <a:t>Jsf 1.1</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27-05-2004</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It was a bug-fix release. no specification changes.</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75416860"/>
                  </a:ext>
                </a:extLst>
              </a:tr>
              <a:tr h="339833">
                <a:tc>
                  <a:txBody>
                    <a:bodyPr/>
                    <a:lstStyle/>
                    <a:p>
                      <a:pPr algn="l" fontAlgn="t"/>
                      <a:r>
                        <a:rPr lang="en-US" sz="900">
                          <a:solidFill>
                            <a:srgbClr val="000000"/>
                          </a:solidFill>
                          <a:effectLst/>
                          <a:latin typeface="verdana" panose="020B0604030504040204" pitchFamily="34" charset="0"/>
                        </a:rPr>
                        <a:t>Jsf 1.0</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11-03-2004</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It was a initial specification released. </a:t>
                      </a:r>
                    </a:p>
                  </a:txBody>
                  <a:tcPr marL="36938" marR="36938" marT="36938" marB="369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423228036"/>
                  </a:ext>
                </a:extLst>
              </a:tr>
            </a:tbl>
          </a:graphicData>
        </a:graphic>
      </p:graphicFrame>
    </p:spTree>
    <p:extLst>
      <p:ext uri="{BB962C8B-B14F-4D97-AF65-F5344CB8AC3E}">
        <p14:creationId xmlns:p14="http://schemas.microsoft.com/office/powerpoint/2010/main" val="107313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1362" y="0"/>
            <a:ext cx="8770238" cy="609600"/>
          </a:xfrm>
        </p:spPr>
        <p:txBody>
          <a:bodyPr/>
          <a:lstStyle/>
          <a:p>
            <a:pPr algn="ctr"/>
            <a:r>
              <a:rPr lang="fr-FR" sz="2800" dirty="0" smtClean="0"/>
              <a:t>Model – </a:t>
            </a:r>
            <a:r>
              <a:rPr lang="fr-FR" sz="2800" dirty="0" err="1" smtClean="0"/>
              <a:t>View</a:t>
            </a:r>
            <a:r>
              <a:rPr lang="fr-FR" sz="2800" dirty="0" smtClean="0"/>
              <a:t> – Controller (MVC Architecture)</a:t>
            </a:r>
            <a:endParaRPr lang="en-US" sz="2800" dirty="0"/>
          </a:p>
        </p:txBody>
      </p:sp>
      <p:sp>
        <p:nvSpPr>
          <p:cNvPr id="9" name="Content Placeholder 8"/>
          <p:cNvSpPr>
            <a:spLocks noGrp="1"/>
          </p:cNvSpPr>
          <p:nvPr>
            <p:ph sz="quarter" idx="10"/>
          </p:nvPr>
        </p:nvSpPr>
        <p:spPr>
          <a:xfrm>
            <a:off x="241300" y="1600200"/>
            <a:ext cx="8229600" cy="5791200"/>
          </a:xfrm>
        </p:spPr>
        <p:txBody>
          <a:bodyPr/>
          <a:lstStyle/>
          <a:p>
            <a:endParaRPr lang="fr-BE" dirty="0"/>
          </a:p>
          <a:p>
            <a:pPr marL="457200" indent="-457200">
              <a:buFont typeface="Wingdings" pitchFamily="2" charset="2"/>
              <a:buChar char="§"/>
            </a:pPr>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36520"/>
            <a:ext cx="815424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bwMode="black">
          <a:xfrm>
            <a:off x="381000" y="533399"/>
            <a:ext cx="8305800" cy="1938992"/>
          </a:xfrm>
          <a:prstGeom prst="rect">
            <a:avLst/>
          </a:prstGeom>
          <a:noFill/>
        </p:spPr>
        <p:txBody>
          <a:bodyPr wrap="square" lIns="85730" tIns="0" rIns="0" bIns="0" rtlCol="0">
            <a:spAutoFit/>
          </a:bodyPr>
          <a:lstStyle/>
          <a:p>
            <a:endParaRPr lang="en-US" sz="1400" dirty="0" smtClean="0"/>
          </a:p>
          <a:p>
            <a:r>
              <a:rPr lang="en-US" sz="1600" b="1" dirty="0">
                <a:latin typeface="Roboto Condensed" panose="02000000000000000000" pitchFamily="2" charset="0"/>
                <a:ea typeface="Roboto Condensed" panose="02000000000000000000" pitchFamily="2" charset="0"/>
                <a:cs typeface="Calibri" pitchFamily="34" charset="0"/>
              </a:rPr>
              <a:t>Model: </a:t>
            </a:r>
            <a:r>
              <a:rPr lang="en-US" sz="1600" dirty="0">
                <a:latin typeface="Roboto Condensed" panose="02000000000000000000" pitchFamily="2" charset="0"/>
                <a:ea typeface="Roboto Condensed" panose="02000000000000000000" pitchFamily="2" charset="0"/>
                <a:cs typeface="Calibri" pitchFamily="34" charset="0"/>
              </a:rPr>
              <a:t>It includes all the data and its related logic</a:t>
            </a:r>
          </a:p>
          <a:p>
            <a:endParaRPr lang="en-US" sz="1600" dirty="0">
              <a:latin typeface="Roboto Condensed" panose="02000000000000000000" pitchFamily="2" charset="0"/>
              <a:ea typeface="Roboto Condensed" panose="02000000000000000000" pitchFamily="2" charset="0"/>
              <a:cs typeface="Calibri" pitchFamily="34" charset="0"/>
            </a:endParaRPr>
          </a:p>
          <a:p>
            <a:endParaRPr lang="en-US" sz="1600" dirty="0">
              <a:latin typeface="Roboto Condensed" panose="02000000000000000000" pitchFamily="2" charset="0"/>
              <a:ea typeface="Roboto Condensed" panose="02000000000000000000" pitchFamily="2" charset="0"/>
              <a:cs typeface="Calibri" pitchFamily="34" charset="0"/>
            </a:endParaRPr>
          </a:p>
          <a:p>
            <a:r>
              <a:rPr lang="en-US" sz="1600" b="1" dirty="0">
                <a:latin typeface="Roboto Condensed" panose="02000000000000000000" pitchFamily="2" charset="0"/>
                <a:ea typeface="Roboto Condensed" panose="02000000000000000000" pitchFamily="2" charset="0"/>
                <a:cs typeface="Calibri" pitchFamily="34" charset="0"/>
              </a:rPr>
              <a:t>View: </a:t>
            </a:r>
            <a:r>
              <a:rPr lang="en-US" sz="1600" dirty="0">
                <a:latin typeface="Roboto Condensed" panose="02000000000000000000" pitchFamily="2" charset="0"/>
                <a:ea typeface="Roboto Condensed" panose="02000000000000000000" pitchFamily="2" charset="0"/>
                <a:cs typeface="Calibri" pitchFamily="34" charset="0"/>
              </a:rPr>
              <a:t>Present data to the user or handles user interaction</a:t>
            </a:r>
          </a:p>
          <a:p>
            <a:endParaRPr lang="en-US" sz="1600" dirty="0">
              <a:latin typeface="Roboto Condensed" panose="02000000000000000000" pitchFamily="2" charset="0"/>
              <a:ea typeface="Roboto Condensed" panose="02000000000000000000" pitchFamily="2" charset="0"/>
              <a:cs typeface="Calibri" pitchFamily="34" charset="0"/>
            </a:endParaRPr>
          </a:p>
          <a:p>
            <a:endParaRPr lang="en-US" sz="1600" dirty="0">
              <a:latin typeface="Roboto Condensed" panose="02000000000000000000" pitchFamily="2" charset="0"/>
              <a:ea typeface="Roboto Condensed" panose="02000000000000000000" pitchFamily="2" charset="0"/>
              <a:cs typeface="Calibri" pitchFamily="34" charset="0"/>
            </a:endParaRPr>
          </a:p>
          <a:p>
            <a:r>
              <a:rPr lang="en-US" sz="1600" b="1" dirty="0">
                <a:latin typeface="Roboto Condensed" panose="02000000000000000000" pitchFamily="2" charset="0"/>
                <a:ea typeface="Roboto Condensed" panose="02000000000000000000" pitchFamily="2" charset="0"/>
                <a:cs typeface="Calibri" pitchFamily="34" charset="0"/>
              </a:rPr>
              <a:t>Controller: </a:t>
            </a:r>
            <a:r>
              <a:rPr lang="en-US" sz="1600" dirty="0">
                <a:latin typeface="Roboto Condensed" panose="02000000000000000000" pitchFamily="2" charset="0"/>
                <a:ea typeface="Roboto Condensed" panose="02000000000000000000" pitchFamily="2" charset="0"/>
                <a:cs typeface="Calibri" pitchFamily="34" charset="0"/>
              </a:rPr>
              <a:t>An interface between Model and View components</a:t>
            </a:r>
          </a:p>
        </p:txBody>
      </p:sp>
    </p:spTree>
    <p:extLst>
      <p:ext uri="{BB962C8B-B14F-4D97-AF65-F5344CB8AC3E}">
        <p14:creationId xmlns:p14="http://schemas.microsoft.com/office/powerpoint/2010/main" val="86953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1362" y="0"/>
            <a:ext cx="8770238" cy="609600"/>
          </a:xfrm>
        </p:spPr>
        <p:txBody>
          <a:bodyPr/>
          <a:lstStyle/>
          <a:p>
            <a:pPr algn="ctr"/>
            <a:r>
              <a:rPr lang="fr-FR" sz="2800" dirty="0" smtClean="0"/>
              <a:t>MVC Architecture </a:t>
            </a:r>
            <a:r>
              <a:rPr lang="fr-FR" sz="2800" dirty="0" err="1" smtClean="0"/>
              <a:t>contd</a:t>
            </a:r>
            <a:r>
              <a:rPr lang="fr-FR" sz="2800" dirty="0" smtClean="0"/>
              <a:t> ..</a:t>
            </a:r>
            <a:endParaRPr lang="en-US" sz="2800" dirty="0"/>
          </a:p>
        </p:txBody>
      </p:sp>
      <p:sp>
        <p:nvSpPr>
          <p:cNvPr id="9" name="Content Placeholder 8"/>
          <p:cNvSpPr>
            <a:spLocks noGrp="1"/>
          </p:cNvSpPr>
          <p:nvPr>
            <p:ph sz="quarter" idx="10"/>
          </p:nvPr>
        </p:nvSpPr>
        <p:spPr>
          <a:xfrm>
            <a:off x="241300" y="1600200"/>
            <a:ext cx="8229600" cy="5791200"/>
          </a:xfrm>
        </p:spPr>
        <p:txBody>
          <a:bodyPr/>
          <a:lstStyle/>
          <a:p>
            <a:endParaRPr lang="fr-BE" dirty="0"/>
          </a:p>
          <a:p>
            <a:pPr marL="457200" indent="-457200">
              <a:buFont typeface="Wingdings" pitchFamily="2" charset="2"/>
              <a:buChar char="§"/>
            </a:pPr>
            <a:endParaRPr lang="fr-FR" dirty="0"/>
          </a:p>
        </p:txBody>
      </p:sp>
      <p:pic>
        <p:nvPicPr>
          <p:cNvPr id="3076" name="Picture 4" descr="Image result for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1905000" cy="1905000"/>
          </a:xfrm>
          <a:prstGeom prst="rect">
            <a:avLst/>
          </a:prstGeom>
          <a:noFill/>
          <a:effectLst>
            <a:glow rad="635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 name="Picture 8" descr="Image result for menu icon"/>
          <p:cNvPicPr>
            <a:picLocks noChangeAspect="1" noChangeArrowheads="1"/>
          </p:cNvPicPr>
          <p:nvPr/>
        </p:nvPicPr>
        <p:blipFill rotWithShape="1">
          <a:blip r:embed="rId4">
            <a:extLst>
              <a:ext uri="{28A0092B-C50C-407E-A947-70E740481C1C}">
                <a14:useLocalDpi xmlns:a14="http://schemas.microsoft.com/office/drawing/2010/main" val="0"/>
              </a:ext>
            </a:extLst>
          </a:blip>
          <a:srcRect l="31154" t="23076" r="31154" b="23076"/>
          <a:stretch/>
        </p:blipFill>
        <p:spPr bwMode="auto">
          <a:xfrm>
            <a:off x="2350770" y="3276600"/>
            <a:ext cx="750570" cy="1072243"/>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l="30073" t="14307" r="31387"/>
          <a:stretch/>
        </p:blipFill>
        <p:spPr bwMode="auto">
          <a:xfrm>
            <a:off x="3733800" y="1261110"/>
            <a:ext cx="1005840" cy="223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flipV="1">
            <a:off x="2362200" y="2286000"/>
            <a:ext cx="1219200" cy="762000"/>
          </a:xfrm>
          <a:prstGeom prst="curvedConnector3">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083" name="Picture 11"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2743200"/>
            <a:ext cx="1828800" cy="18288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urved Connector 10"/>
          <p:cNvCxnSpPr/>
          <p:nvPr/>
        </p:nvCxnSpPr>
        <p:spPr>
          <a:xfrm>
            <a:off x="4876800" y="2057400"/>
            <a:ext cx="1524000" cy="1066800"/>
          </a:xfrm>
          <a:prstGeom prst="curvedConnector3">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3087" name="Picture 15"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4724400"/>
            <a:ext cx="952500" cy="120015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urved Connector 13"/>
          <p:cNvCxnSpPr/>
          <p:nvPr/>
        </p:nvCxnSpPr>
        <p:spPr>
          <a:xfrm rot="10800000">
            <a:off x="2350770" y="5181600"/>
            <a:ext cx="5193030" cy="12700"/>
          </a:xfrm>
          <a:prstGeom prst="curvedConnector3">
            <a:avLst/>
          </a:prstGeom>
          <a:ln w="127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bwMode="black">
          <a:xfrm>
            <a:off x="2522220" y="5562600"/>
            <a:ext cx="3429000" cy="1107996"/>
          </a:xfrm>
          <a:prstGeom prst="rect">
            <a:avLst/>
          </a:prstGeom>
          <a:noFill/>
        </p:spPr>
        <p:txBody>
          <a:bodyPr wrap="square" lIns="85730" tIns="0" rIns="0" bIns="0" rtlCol="0">
            <a:spAutoFit/>
          </a:bodyPr>
          <a:lstStyle/>
          <a:p>
            <a:pPr algn="ctr">
              <a:buClr>
                <a:schemeClr val="tx2"/>
              </a:buClr>
            </a:pPr>
            <a:r>
              <a:rPr lang="en-US" b="1" dirty="0" smtClean="0"/>
              <a:t>Menu</a:t>
            </a:r>
            <a:r>
              <a:rPr lang="en-US" dirty="0" smtClean="0"/>
              <a:t> = </a:t>
            </a:r>
            <a:r>
              <a:rPr lang="en-US" dirty="0"/>
              <a:t>You </a:t>
            </a:r>
            <a:endParaRPr lang="en-US" dirty="0" smtClean="0"/>
          </a:p>
          <a:p>
            <a:pPr algn="ctr">
              <a:buClr>
                <a:schemeClr val="tx2"/>
              </a:buClr>
            </a:pPr>
            <a:r>
              <a:rPr lang="en-US" b="1" dirty="0" smtClean="0"/>
              <a:t>Waiter</a:t>
            </a:r>
            <a:r>
              <a:rPr lang="en-US" dirty="0" smtClean="0"/>
              <a:t> = </a:t>
            </a:r>
            <a:r>
              <a:rPr lang="en-US" dirty="0"/>
              <a:t>Controller </a:t>
            </a:r>
            <a:endParaRPr lang="en-US" dirty="0" smtClean="0"/>
          </a:p>
          <a:p>
            <a:pPr algn="ctr">
              <a:buClr>
                <a:schemeClr val="tx2"/>
              </a:buClr>
            </a:pPr>
            <a:r>
              <a:rPr lang="en-US" b="1" dirty="0" smtClean="0"/>
              <a:t>Cook </a:t>
            </a:r>
            <a:r>
              <a:rPr lang="en-US" dirty="0" smtClean="0"/>
              <a:t>= </a:t>
            </a:r>
            <a:r>
              <a:rPr lang="en-US" dirty="0"/>
              <a:t>Model </a:t>
            </a:r>
            <a:endParaRPr lang="en-US" dirty="0" smtClean="0"/>
          </a:p>
          <a:p>
            <a:pPr algn="ctr">
              <a:buClr>
                <a:schemeClr val="tx2"/>
              </a:buClr>
            </a:pPr>
            <a:r>
              <a:rPr lang="en-US" b="1" dirty="0" smtClean="0"/>
              <a:t>Refrigerator</a:t>
            </a:r>
            <a:r>
              <a:rPr lang="en-US" dirty="0" smtClean="0"/>
              <a:t> = </a:t>
            </a:r>
            <a:r>
              <a:rPr lang="en-US" dirty="0"/>
              <a:t>Data</a:t>
            </a:r>
            <a:endParaRPr lang="en-IN" noProof="0" dirty="0" smtClean="0">
              <a:solidFill>
                <a:schemeClr val="tx2"/>
              </a:solidFill>
            </a:endParaRPr>
          </a:p>
        </p:txBody>
      </p:sp>
    </p:spTree>
    <p:extLst>
      <p:ext uri="{BB962C8B-B14F-4D97-AF65-F5344CB8AC3E}">
        <p14:creationId xmlns:p14="http://schemas.microsoft.com/office/powerpoint/2010/main" val="314845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081"/>
                                        </p:tgtEl>
                                        <p:attrNameLst>
                                          <p:attrName>style.visibility</p:attrName>
                                        </p:attrNameLst>
                                      </p:cBhvr>
                                      <p:to>
                                        <p:strVal val="visible"/>
                                      </p:to>
                                    </p:set>
                                    <p:animEffect transition="in" filter="fade">
                                      <p:cBhvr>
                                        <p:cTn id="22" dur="1000"/>
                                        <p:tgtEl>
                                          <p:spTgt spid="3081"/>
                                        </p:tgtEl>
                                      </p:cBhvr>
                                    </p:animEffect>
                                    <p:anim calcmode="lin" valueType="num">
                                      <p:cBhvr>
                                        <p:cTn id="23" dur="1000" fill="hold"/>
                                        <p:tgtEl>
                                          <p:spTgt spid="3081"/>
                                        </p:tgtEl>
                                        <p:attrNameLst>
                                          <p:attrName>ppt_x</p:attrName>
                                        </p:attrNameLst>
                                      </p:cBhvr>
                                      <p:tavLst>
                                        <p:tav tm="0">
                                          <p:val>
                                            <p:strVal val="#ppt_x"/>
                                          </p:val>
                                        </p:tav>
                                        <p:tav tm="100000">
                                          <p:val>
                                            <p:strVal val="#ppt_x"/>
                                          </p:val>
                                        </p:tav>
                                      </p:tavLst>
                                    </p:anim>
                                    <p:anim calcmode="lin" valueType="num">
                                      <p:cBhvr>
                                        <p:cTn id="24" dur="1000" fill="hold"/>
                                        <p:tgtEl>
                                          <p:spTgt spid="30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83"/>
                                        </p:tgtEl>
                                        <p:attrNameLst>
                                          <p:attrName>style.visibility</p:attrName>
                                        </p:attrNameLst>
                                      </p:cBhvr>
                                      <p:to>
                                        <p:strVal val="visible"/>
                                      </p:to>
                                    </p:set>
                                    <p:animEffect transition="in" filter="fade">
                                      <p:cBhvr>
                                        <p:cTn id="34" dur="500"/>
                                        <p:tgtEl>
                                          <p:spTgt spid="308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087"/>
                                        </p:tgtEl>
                                        <p:attrNameLst>
                                          <p:attrName>style.visibility</p:attrName>
                                        </p:attrNameLst>
                                      </p:cBhvr>
                                      <p:to>
                                        <p:strVal val="visible"/>
                                      </p:to>
                                    </p:set>
                                    <p:animEffect transition="in" filter="randombar(horizontal)">
                                      <p:cBhvr>
                                        <p:cTn id="39" dur="500"/>
                                        <p:tgtEl>
                                          <p:spTgt spid="308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1362" y="0"/>
            <a:ext cx="8770238" cy="609600"/>
          </a:xfrm>
        </p:spPr>
        <p:txBody>
          <a:bodyPr/>
          <a:lstStyle/>
          <a:p>
            <a:pPr algn="ctr"/>
            <a:r>
              <a:rPr lang="en-US" sz="2800" dirty="0" smtClean="0"/>
              <a:t>Component VS Request based MVC</a:t>
            </a:r>
            <a:endParaRPr lang="en-US" sz="2800" dirty="0"/>
          </a:p>
        </p:txBody>
      </p:sp>
      <p:sp>
        <p:nvSpPr>
          <p:cNvPr id="9" name="Content Placeholder 8"/>
          <p:cNvSpPr>
            <a:spLocks noGrp="1"/>
          </p:cNvSpPr>
          <p:nvPr>
            <p:ph sz="quarter" idx="10"/>
          </p:nvPr>
        </p:nvSpPr>
        <p:spPr>
          <a:xfrm>
            <a:off x="241300" y="1600200"/>
            <a:ext cx="8229600" cy="5791200"/>
          </a:xfrm>
        </p:spPr>
        <p:txBody>
          <a:bodyPr/>
          <a:lstStyle/>
          <a:p>
            <a:endParaRPr lang="fr-BE" dirty="0"/>
          </a:p>
          <a:p>
            <a:pPr marL="457200" indent="-457200">
              <a:buFont typeface="Wingdings" pitchFamily="2" charset="2"/>
              <a:buChar char="§"/>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828988318"/>
              </p:ext>
            </p:extLst>
          </p:nvPr>
        </p:nvGraphicFramePr>
        <p:xfrm>
          <a:off x="838200" y="990600"/>
          <a:ext cx="7772400" cy="5058742"/>
        </p:xfrm>
        <a:graphic>
          <a:graphicData uri="http://schemas.openxmlformats.org/drawingml/2006/table">
            <a:tbl>
              <a:tblPr firstRow="1" bandRow="1">
                <a:tableStyleId>{5C22544A-7EE6-4342-B048-85BDC9FD1C3A}</a:tableStyleId>
              </a:tblPr>
              <a:tblGrid>
                <a:gridCol w="3886200"/>
                <a:gridCol w="3886200"/>
              </a:tblGrid>
              <a:tr h="587209">
                <a:tc>
                  <a:txBody>
                    <a:bodyPr/>
                    <a:lstStyle/>
                    <a:p>
                      <a:pPr algn="ctr"/>
                      <a:r>
                        <a:rPr lang="en-IN" dirty="0" smtClean="0"/>
                        <a:t>Component</a:t>
                      </a:r>
                      <a:r>
                        <a:rPr lang="en-IN" baseline="0" dirty="0" smtClean="0"/>
                        <a:t> based MVC</a:t>
                      </a:r>
                      <a:endParaRPr lang="en-IN" dirty="0"/>
                    </a:p>
                  </a:txBody>
                  <a:tcPr/>
                </a:tc>
                <a:tc>
                  <a:txBody>
                    <a:bodyPr/>
                    <a:lstStyle/>
                    <a:p>
                      <a:pPr algn="ctr"/>
                      <a:r>
                        <a:rPr lang="en-IN" dirty="0" smtClean="0"/>
                        <a:t>Request</a:t>
                      </a:r>
                      <a:r>
                        <a:rPr lang="en-IN" baseline="0" dirty="0" smtClean="0"/>
                        <a:t> based MVC</a:t>
                      </a:r>
                      <a:endParaRPr lang="en-IN" dirty="0"/>
                    </a:p>
                  </a:txBody>
                  <a:tcPr/>
                </a:tc>
              </a:tr>
              <a:tr h="1931015">
                <a:tc>
                  <a:txBody>
                    <a:bodyPr/>
                    <a:lstStyle/>
                    <a:p>
                      <a:r>
                        <a:rPr lang="en-IN" dirty="0" smtClean="0"/>
                        <a:t>Front controller</a:t>
                      </a:r>
                      <a:r>
                        <a:rPr lang="en-IN" baseline="0" dirty="0" smtClean="0"/>
                        <a:t> does more the delegating the request. It gather , convert and validate request parameters and update the model values accordingly.</a:t>
                      </a:r>
                      <a:endParaRPr lang="en-IN" dirty="0"/>
                    </a:p>
                  </a:txBody>
                  <a:tcPr/>
                </a:tc>
                <a:tc>
                  <a:txBody>
                    <a:bodyPr/>
                    <a:lstStyle/>
                    <a:p>
                      <a:r>
                        <a:rPr lang="en-IN" dirty="0" smtClean="0"/>
                        <a:t>Single</a:t>
                      </a:r>
                      <a:r>
                        <a:rPr lang="en-IN" baseline="0" dirty="0" smtClean="0"/>
                        <a:t> Front Controller will delegate the request to Model based on URL.</a:t>
                      </a:r>
                      <a:endParaRPr lang="en-IN" dirty="0"/>
                    </a:p>
                  </a:txBody>
                  <a:tcPr/>
                </a:tc>
              </a:tr>
              <a:tr h="1626118">
                <a:tc>
                  <a:txBody>
                    <a:bodyPr/>
                    <a:lstStyle/>
                    <a:p>
                      <a:r>
                        <a:rPr lang="en-IN" dirty="0" smtClean="0"/>
                        <a:t>User</a:t>
                      </a:r>
                      <a:r>
                        <a:rPr lang="en-IN" baseline="0" dirty="0" smtClean="0"/>
                        <a:t> don’t need to write the boilerplate code to gather and validate the input request .  </a:t>
                      </a:r>
                      <a:endParaRPr lang="en-IN" dirty="0"/>
                    </a:p>
                  </a:txBody>
                  <a:tcPr/>
                </a:tc>
                <a:tc>
                  <a:txBody>
                    <a:bodyPr/>
                    <a:lstStyle/>
                    <a:p>
                      <a:r>
                        <a:rPr lang="en-IN" dirty="0" smtClean="0"/>
                        <a:t>User need</a:t>
                      </a:r>
                      <a:r>
                        <a:rPr lang="en-IN" baseline="0" dirty="0" smtClean="0"/>
                        <a:t> to write the code to gather , convert and validate the request and update the model values before invoking the business action</a:t>
                      </a:r>
                      <a:endParaRPr lang="en-IN" dirty="0"/>
                    </a:p>
                  </a:txBody>
                  <a:tcPr/>
                </a:tc>
              </a:tr>
              <a:tr h="587209">
                <a:tc>
                  <a:txBody>
                    <a:bodyPr/>
                    <a:lstStyle/>
                    <a:p>
                      <a:r>
                        <a:rPr lang="en-IN" dirty="0" smtClean="0"/>
                        <a:t>Less control over the process</a:t>
                      </a:r>
                      <a:r>
                        <a:rPr lang="en-IN" baseline="0" dirty="0" smtClean="0"/>
                        <a:t> and resources like HTML,CSS,JS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More</a:t>
                      </a:r>
                      <a:r>
                        <a:rPr lang="en-IN" baseline="0" dirty="0" smtClean="0"/>
                        <a:t> </a:t>
                      </a:r>
                      <a:r>
                        <a:rPr lang="en-IN" dirty="0" smtClean="0"/>
                        <a:t>control over the process</a:t>
                      </a:r>
                      <a:r>
                        <a:rPr lang="en-IN" baseline="0" dirty="0" smtClean="0"/>
                        <a:t> and resources like HTML,CSS,JS</a:t>
                      </a:r>
                      <a:endParaRPr lang="en-IN" dirty="0" smtClean="0"/>
                    </a:p>
                    <a:p>
                      <a:endParaRPr lang="en-IN" b="1" dirty="0"/>
                    </a:p>
                  </a:txBody>
                  <a:tcPr/>
                </a:tc>
              </a:tr>
            </a:tbl>
          </a:graphicData>
        </a:graphic>
      </p:graphicFrame>
    </p:spTree>
    <p:extLst>
      <p:ext uri="{BB962C8B-B14F-4D97-AF65-F5344CB8AC3E}">
        <p14:creationId xmlns:p14="http://schemas.microsoft.com/office/powerpoint/2010/main" val="103394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opra Banking V3.0">
  <a:themeElements>
    <a:clrScheme name="Sopra Banking Colors">
      <a:dk1>
        <a:srgbClr val="262626"/>
      </a:dk1>
      <a:lt1>
        <a:srgbClr val="FFFFFF"/>
      </a:lt1>
      <a:dk2>
        <a:srgbClr val="231F20"/>
      </a:dk2>
      <a:lt2>
        <a:srgbClr val="DCD6D2"/>
      </a:lt2>
      <a:accent1>
        <a:srgbClr val="EE292F"/>
      </a:accent1>
      <a:accent2>
        <a:srgbClr val="F8A047"/>
      </a:accent2>
      <a:accent3>
        <a:srgbClr val="FEC240"/>
      </a:accent3>
      <a:accent4>
        <a:srgbClr val="2989A4"/>
      </a:accent4>
      <a:accent5>
        <a:srgbClr val="80B4CD"/>
      </a:accent5>
      <a:accent6>
        <a:srgbClr val="00ACDB"/>
      </a:accent6>
      <a:hlink>
        <a:srgbClr val="00ACDB"/>
      </a:hlink>
      <a:folHlink>
        <a:srgbClr val="323232"/>
      </a:folHlink>
    </a:clrScheme>
    <a:fontScheme name="Roboto">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praBanking V2.0">
  <a:themeElements>
    <a:clrScheme name="Sopra Banking Colors">
      <a:dk1>
        <a:srgbClr val="262626"/>
      </a:dk1>
      <a:lt1>
        <a:srgbClr val="FFFFFF"/>
      </a:lt1>
      <a:dk2>
        <a:srgbClr val="231F20"/>
      </a:dk2>
      <a:lt2>
        <a:srgbClr val="DCD6D2"/>
      </a:lt2>
      <a:accent1>
        <a:srgbClr val="EE292F"/>
      </a:accent1>
      <a:accent2>
        <a:srgbClr val="F8A047"/>
      </a:accent2>
      <a:accent3>
        <a:srgbClr val="FEC240"/>
      </a:accent3>
      <a:accent4>
        <a:srgbClr val="2989A4"/>
      </a:accent4>
      <a:accent5>
        <a:srgbClr val="80B4CD"/>
      </a:accent5>
      <a:accent6>
        <a:srgbClr val="00ACDB"/>
      </a:accent6>
      <a:hlink>
        <a:srgbClr val="00ACDB"/>
      </a:hlink>
      <a:folHlink>
        <a:srgbClr val="323232"/>
      </a:folHlink>
    </a:clrScheme>
    <a:fontScheme name="Sopra Banking Software">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FD1791936DD849BE8E9B3D2678B729" ma:contentTypeVersion="4" ma:contentTypeDescription="Create a new document." ma:contentTypeScope="" ma:versionID="c416c8a3ec2ac77324bbfec434a61623">
  <xsd:schema xmlns:xsd="http://www.w3.org/2001/XMLSchema" xmlns:xs="http://www.w3.org/2001/XMLSchema" xmlns:p="http://schemas.microsoft.com/office/2006/metadata/properties" xmlns:ns2="bf718484-c321-4352-a170-e8f24ac4c664" xmlns:ns3="5300b595-daa5-485d-b2d9-84c1f19d347c" targetNamespace="http://schemas.microsoft.com/office/2006/metadata/properties" ma:root="true" ma:fieldsID="cb4fc6d3d27ae8efcacf64409d5792f4" ns2:_="" ns3:_="">
    <xsd:import namespace="bf718484-c321-4352-a170-e8f24ac4c664"/>
    <xsd:import namespace="5300b595-daa5-485d-b2d9-84c1f19d347c"/>
    <xsd:element name="properties">
      <xsd:complexType>
        <xsd:sequence>
          <xsd:element name="documentManagement">
            <xsd:complexType>
              <xsd:all>
                <xsd:element ref="ns2:Doc_x0020_Type" minOccurs="0"/>
                <xsd:element ref="ns2:Method_x0020_Level_x0020_1" minOccurs="0"/>
                <xsd:element ref="ns2:Method_x0020_Level_x0020_2" minOccurs="0"/>
                <xsd:element ref="ns3:Owner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718484-c321-4352-a170-e8f24ac4c664" elementFormDefault="qualified">
    <xsd:import namespace="http://schemas.microsoft.com/office/2006/documentManagement/types"/>
    <xsd:import namespace="http://schemas.microsoft.com/office/infopath/2007/PartnerControls"/>
    <xsd:element name="Doc_x0020_Type" ma:index="8" nillable="true" ma:displayName="Doc Type" ma:format="Dropdown" ma:internalName="Doc_x0020_Type">
      <xsd:simpleType>
        <xsd:restriction base="dms:Choice">
          <xsd:enumeration value="Method"/>
          <xsd:enumeration value="Template"/>
          <xsd:enumeration value="Tool"/>
        </xsd:restriction>
      </xsd:simpleType>
    </xsd:element>
    <xsd:element name="Method_x0020_Level_x0020_1" ma:index="9" nillable="true" ma:displayName="Method Level 1" ma:format="Dropdown" ma:internalName="Method_x0020_Level_x0020_1">
      <xsd:simpleType>
        <xsd:restriction base="dms:Choice">
          <xsd:enumeration value="None"/>
        </xsd:restriction>
      </xsd:simpleType>
    </xsd:element>
    <xsd:element name="Method_x0020_Level_x0020_2" ma:index="10" nillable="true" ma:displayName="Method Level 2" ma:format="Dropdown" ma:internalName="Method_x0020_Level_x0020_2">
      <xsd:simpleType>
        <xsd:restriction base="dms:Choice">
          <xsd:enumeration value="None"/>
        </xsd:restriction>
      </xsd:simpleType>
    </xsd:element>
  </xsd:schema>
  <xsd:schema xmlns:xsd="http://www.w3.org/2001/XMLSchema" xmlns:xs="http://www.w3.org/2001/XMLSchema" xmlns:dms="http://schemas.microsoft.com/office/2006/documentManagement/types" xmlns:pc="http://schemas.microsoft.com/office/infopath/2007/PartnerControls" targetNamespace="5300b595-daa5-485d-b2d9-84c1f19d347c" elementFormDefault="qualified">
    <xsd:import namespace="http://schemas.microsoft.com/office/2006/documentManagement/types"/>
    <xsd:import namespace="http://schemas.microsoft.com/office/infopath/2007/PartnerControls"/>
    <xsd:element name="Owner1" ma:index="11" ma:displayName="Owner" ma:list="UserInfo" ma:SharePointGroup="0" ma:internalName="Owner1"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thod_x0020_Level_x0020_2 xmlns="bf718484-c321-4352-a170-e8f24ac4c664">None</Method_x0020_Level_x0020_2>
    <Doc_x0020_Type xmlns="bf718484-c321-4352-a170-e8f24ac4c664">Template</Doc_x0020_Type>
    <Owner1 xmlns="5300b595-daa5-485d-b2d9-84c1f19d347c">
      <UserInfo>
        <DisplayName>Lefrancq Philippe</DisplayName>
        <AccountId>607</AccountId>
        <AccountType/>
      </UserInfo>
    </Owner1>
    <Method_x0020_Level_x0020_1 xmlns="bf718484-c321-4352-a170-e8f24ac4c664">None</Method_x0020_Level_x0020_1>
  </documentManagement>
</p:properties>
</file>

<file path=customXml/item4.xml><?xml version="1.0" encoding="utf-8"?>
<?mso-contentType ?>
<SharedContentType xmlns="Microsoft.SharePoint.Taxonomy.ContentTypeSync" SourceId="a1f1fc74-ce16-471c-bd77-7fb932f00696" ContentTypeId="0x0101" PreviousValue="false"/>
</file>

<file path=customXml/itemProps1.xml><?xml version="1.0" encoding="utf-8"?>
<ds:datastoreItem xmlns:ds="http://schemas.openxmlformats.org/officeDocument/2006/customXml" ds:itemID="{0BA72830-2E93-4CAC-8859-420C009249BD}">
  <ds:schemaRefs>
    <ds:schemaRef ds:uri="http://schemas.microsoft.com/sharepoint/v3/contenttype/forms"/>
  </ds:schemaRefs>
</ds:datastoreItem>
</file>

<file path=customXml/itemProps2.xml><?xml version="1.0" encoding="utf-8"?>
<ds:datastoreItem xmlns:ds="http://schemas.openxmlformats.org/officeDocument/2006/customXml" ds:itemID="{CBC142E6-9501-43CD-9609-C4AC446B4D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718484-c321-4352-a170-e8f24ac4c664"/>
    <ds:schemaRef ds:uri="5300b595-daa5-485d-b2d9-84c1f19d3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0800CC-B31D-4C82-87A1-7373E2E6B99C}">
  <ds:schemaRefs>
    <ds:schemaRef ds:uri="http://schemas.microsoft.com/office/2006/documentManagement/types"/>
    <ds:schemaRef ds:uri="5300b595-daa5-485d-b2d9-84c1f19d347c"/>
    <ds:schemaRef ds:uri="http://schemas.microsoft.com/office/2006/metadata/properties"/>
    <ds:schemaRef ds:uri="bf718484-c321-4352-a170-e8f24ac4c664"/>
    <ds:schemaRef ds:uri="http://purl.org/dc/elements/1.1/"/>
    <ds:schemaRef ds:uri="http://www.w3.org/XML/1998/namespace"/>
    <ds:schemaRef ds:uri="http://schemas.openxmlformats.org/package/2006/metadata/core-properties"/>
    <ds:schemaRef ds:uri="http://purl.org/dc/term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8CC0BEE5-158B-496E-AC91-C6467091E9A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Sopra-Banking-Presentation-Template-and-Toolbox-V3.0</Template>
  <TotalTime>656</TotalTime>
  <Words>2291</Words>
  <Application>Microsoft Office PowerPoint</Application>
  <PresentationFormat>On-screen Show (4:3)</PresentationFormat>
  <Paragraphs>523</Paragraphs>
  <Slides>59</Slides>
  <Notes>17</Notes>
  <HiddenSlides>4</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Sopra Banking V3.0</vt:lpstr>
      <vt:lpstr>SopraBanking V2.0</vt:lpstr>
      <vt:lpstr>PowerPoint Presentation</vt:lpstr>
      <vt:lpstr>PowerPoint Presentation</vt:lpstr>
      <vt:lpstr>JSF OVERVIEW</vt:lpstr>
      <vt:lpstr>JSF OVERVIEW</vt:lpstr>
      <vt:lpstr>JSF History</vt:lpstr>
      <vt:lpstr>JSF Versions</vt:lpstr>
      <vt:lpstr>Model – View – Controller (MVC Architecture)</vt:lpstr>
      <vt:lpstr>MVC Architecture contd ..</vt:lpstr>
      <vt:lpstr>Component VS Request based MVC</vt:lpstr>
      <vt:lpstr>Why JSF?  </vt:lpstr>
      <vt:lpstr>Why JSF?                                  .. Contd   </vt:lpstr>
      <vt:lpstr>What JSF consist of :</vt:lpstr>
      <vt:lpstr>What JSF consist of :</vt:lpstr>
      <vt:lpstr>How JSF works</vt:lpstr>
      <vt:lpstr>Faces Servlet</vt:lpstr>
      <vt:lpstr>Services/scopes handled by JSF - 1/2</vt:lpstr>
      <vt:lpstr>Services/scopes handled by JSF – 2/2</vt:lpstr>
      <vt:lpstr>The JSF Request Processing LifeCycle</vt:lpstr>
      <vt:lpstr>JEE Operating Principle</vt:lpstr>
      <vt:lpstr>JSF &amp; JEE Mechanisms</vt:lpstr>
      <vt:lpstr>JSF – Inside view</vt:lpstr>
      <vt:lpstr>JSF – Inside view</vt:lpstr>
      <vt:lpstr>JSF Request Processing Lifecycle</vt:lpstr>
      <vt:lpstr>JSF Request Processing Lifecycle</vt:lpstr>
      <vt:lpstr>The JavaServer Faces request Processing Lifecycle</vt:lpstr>
      <vt:lpstr>JavaServer Faces request Processing Lifecycle</vt:lpstr>
      <vt:lpstr>Restore View Phase </vt:lpstr>
      <vt:lpstr>Phase 1 - Restore View </vt:lpstr>
      <vt:lpstr>Apply Request Value </vt:lpstr>
      <vt:lpstr>JSF Request Lifecycle</vt:lpstr>
      <vt:lpstr>JSF Request Lifecycle</vt:lpstr>
      <vt:lpstr>JSF Request Lifecycle</vt:lpstr>
      <vt:lpstr>JSF Request Lifecycle</vt:lpstr>
      <vt:lpstr>JSF Request Lifecycle</vt:lpstr>
      <vt:lpstr>The Facelets (Pages, views)</vt:lpstr>
      <vt:lpstr>The Facelets View</vt:lpstr>
      <vt:lpstr>Standard JSF TAGS</vt:lpstr>
      <vt:lpstr>Facelets Page layout</vt:lpstr>
      <vt:lpstr>Facelets Page layout (Template)</vt:lpstr>
      <vt:lpstr>JSF Libraries Overview</vt:lpstr>
      <vt:lpstr>JSF HTML Library</vt:lpstr>
      <vt:lpstr>JSF Core Library</vt:lpstr>
      <vt:lpstr>Pratical Work</vt:lpstr>
      <vt:lpstr>Managed Bean  &amp;  Expression Language</vt:lpstr>
      <vt:lpstr>What is a Managed Bean? </vt:lpstr>
      <vt:lpstr>Scope HIERARCHY</vt:lpstr>
      <vt:lpstr>PowerPoint Presentation</vt:lpstr>
      <vt:lpstr>How to link the JSF views and Managed Beans ? - EL</vt:lpstr>
      <vt:lpstr>Expression Language</vt:lpstr>
      <vt:lpstr>Navigation</vt:lpstr>
      <vt:lpstr>Implicit Navigation</vt:lpstr>
      <vt:lpstr>Implicit Navigation</vt:lpstr>
      <vt:lpstr>Advanced Navigation</vt:lpstr>
      <vt:lpstr>Advanced Navigation</vt:lpstr>
      <vt:lpstr>Advanced Navigation</vt:lpstr>
      <vt:lpstr>Advanced Navigation</vt:lpstr>
      <vt:lpstr>Pratical Work</vt:lpstr>
      <vt:lpstr>PowerPoint Presentation</vt:lpstr>
      <vt:lpstr>Legal disclaimer</vt:lpstr>
    </vt:vector>
  </TitlesOfParts>
  <Company>SopraSteria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 JSF + Primefaces</dc:title>
  <dc:creator>msarin</dc:creator>
  <cp:lastModifiedBy>Parmeet</cp:lastModifiedBy>
  <cp:revision>72</cp:revision>
  <dcterms:created xsi:type="dcterms:W3CDTF">2017-04-10T09:09:56Z</dcterms:created>
  <dcterms:modified xsi:type="dcterms:W3CDTF">2019-09-01T16:48:13Z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0x010100DEFD1791936DD849BE8E9B3D2678B729</vt:lpwstr>
  </property>
</Properties>
</file>