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Nunito"/>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unito-bold.fntdata"/><Relationship Id="rId72" Type="http://schemas.openxmlformats.org/officeDocument/2006/relationships/font" Target="fonts/Nunito-regular.fntdata"/><Relationship Id="rId31" Type="http://schemas.openxmlformats.org/officeDocument/2006/relationships/slide" Target="slides/slide26.xml"/><Relationship Id="rId75" Type="http://schemas.openxmlformats.org/officeDocument/2006/relationships/font" Target="fonts/Nunito-boldItalic.fntdata"/><Relationship Id="rId30" Type="http://schemas.openxmlformats.org/officeDocument/2006/relationships/slide" Target="slides/slide25.xml"/><Relationship Id="rId74" Type="http://schemas.openxmlformats.org/officeDocument/2006/relationships/font" Target="fonts/Nunito-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930a65c2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930a65c2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930a65c2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930a65c2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80c9cf7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80c9cf7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80c9cf78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580c9cf78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80c9cf78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80c9cf78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80c9cf78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80c9cf78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80c9cf78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80c9cf78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580c9cf78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580c9cf78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80c9cf78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580c9cf78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80c9cf7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580c9cf7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930a65c2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930a65c2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580c9cf78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580c9cf78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80c9cf78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80c9cf78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80c9cf78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580c9cf78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580c9cf78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580c9cf78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580c9cf78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580c9cf78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80c9cf78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80c9cf78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80c9cf78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80c9cf78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580c9cf7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580c9cf78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580c9cf78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580c9cf78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580c9cf78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580c9cf78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930a65c2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930a65c2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580c9cf78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580c9cf78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80c9cf78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80c9cf78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80c9cf78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580c9cf78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580c9cf78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580c9cf78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930a65c2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930a65c2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930a65c2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930a65c2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52c564d2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52c564d2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52c564d26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52c564d26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930a65c2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930a65c2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52c564d26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52c564d26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930a65c2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930a65c2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2c564d2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2c564d2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52c564d26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52c564d26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52c564d26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52c564d26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52c564d2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52c564d2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52c564d26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52c564d26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52c564d2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52c564d2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52c564d26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52c564d26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52c564d26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52c564d26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52c564d26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52c564d26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52c564d26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52c564d26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930a65c2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930a65c2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52c564d26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52c564d26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52c564d266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52c564d266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52c564d26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52c564d26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2c564d26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52c564d26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52c564d26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52c564d26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52cd3fe10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52cd3fe10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52c564d26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52c564d26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52c564d26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52c564d26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52c564d26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52c564d26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52c564d26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52c564d26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930a65c2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930a65c2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52c564d26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52c564d26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52cd3fe10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52cd3fe10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52c564d26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52c564d26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52c564d26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52c564d26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52c564d26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52c564d26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52c564d26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52c564d26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52c564d26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52c564d26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930a65c2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930a65c2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930a65c2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930a65c2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930a65c2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930a65c2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36.png"/><Relationship Id="rId5" Type="http://schemas.openxmlformats.org/officeDocument/2006/relationships/image" Target="../media/image43.png"/><Relationship Id="rId6"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5.pn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3.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1.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1.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5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6.png"/><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3.png"/><Relationship Id="rId4" Type="http://schemas.openxmlformats.org/officeDocument/2006/relationships/image" Target="../media/image7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5.png"/><Relationship Id="rId4" Type="http://schemas.openxmlformats.org/officeDocument/2006/relationships/image" Target="../media/image72.png"/><Relationship Id="rId5" Type="http://schemas.openxmlformats.org/officeDocument/2006/relationships/image" Target="../media/image6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64.png"/><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8.png"/><Relationship Id="rId4" Type="http://schemas.openxmlformats.org/officeDocument/2006/relationships/image" Target="../media/image7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3.png"/><Relationship Id="rId4" Type="http://schemas.openxmlformats.org/officeDocument/2006/relationships/image" Target="../media/image83.png"/><Relationship Id="rId5" Type="http://schemas.openxmlformats.org/officeDocument/2006/relationships/image" Target="../media/image7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9.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8.png"/><Relationship Id="rId4" Type="http://schemas.openxmlformats.org/officeDocument/2006/relationships/image" Target="../media/image8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7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8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8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8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8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9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8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8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8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8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9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89750" y="1204650"/>
            <a:ext cx="4961700" cy="173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Open Source Database Project</a:t>
            </a:r>
            <a:endParaRPr/>
          </a:p>
        </p:txBody>
      </p:sp>
      <p:sp>
        <p:nvSpPr>
          <p:cNvPr id="129" name="Google Shape;129;p13"/>
          <p:cNvSpPr txBox="1"/>
          <p:nvPr>
            <p:ph idx="1" type="subTitle"/>
          </p:nvPr>
        </p:nvSpPr>
        <p:spPr>
          <a:xfrm>
            <a:off x="4340350" y="2652725"/>
            <a:ext cx="4128900" cy="18939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sz="3327"/>
              <a:t>Group 10</a:t>
            </a:r>
            <a:endParaRPr sz="3327"/>
          </a:p>
          <a:p>
            <a:pPr indent="457200" lvl="0" marL="457200" rtl="0" algn="ctr">
              <a:spcBef>
                <a:spcPts val="0"/>
              </a:spcBef>
              <a:spcAft>
                <a:spcPts val="0"/>
              </a:spcAft>
              <a:buNone/>
            </a:pPr>
            <a:r>
              <a:rPr lang="en" sz="3327"/>
              <a:t>38 - Parmeet Singh Sandhu</a:t>
            </a:r>
            <a:endParaRPr sz="3327"/>
          </a:p>
          <a:p>
            <a:pPr indent="0" lvl="0" marL="0" rtl="0" algn="ctr">
              <a:spcBef>
                <a:spcPts val="0"/>
              </a:spcBef>
              <a:spcAft>
                <a:spcPts val="0"/>
              </a:spcAft>
              <a:buNone/>
            </a:pPr>
            <a:r>
              <a:rPr lang="en" sz="3327"/>
              <a:t>39 - Kunal Sarpe</a:t>
            </a:r>
            <a:endParaRPr sz="3327"/>
          </a:p>
          <a:p>
            <a:pPr indent="0" lvl="0" marL="0" rtl="0" algn="ctr">
              <a:spcBef>
                <a:spcPts val="0"/>
              </a:spcBef>
              <a:spcAft>
                <a:spcPts val="0"/>
              </a:spcAft>
              <a:buNone/>
            </a:pPr>
            <a:r>
              <a:rPr lang="en" sz="3327"/>
              <a:t>40 - Saumik Dutta</a:t>
            </a:r>
            <a:endParaRPr sz="3327"/>
          </a:p>
          <a:p>
            <a:pPr indent="0" lvl="0" marL="0" rtl="0" algn="ctr">
              <a:spcBef>
                <a:spcPts val="0"/>
              </a:spcBef>
              <a:spcAft>
                <a:spcPts val="0"/>
              </a:spcAft>
              <a:buNone/>
            </a:pPr>
            <a:r>
              <a:rPr lang="en" sz="3327"/>
              <a:t>41 - Pallavi Sawant</a:t>
            </a:r>
            <a:endParaRPr sz="3327"/>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a:t>
            </a:r>
            <a:r>
              <a:rPr lang="en"/>
              <a:t>collection</a:t>
            </a:r>
            <a:r>
              <a:rPr lang="en"/>
              <a:t> “Brand”</a:t>
            </a:r>
            <a:endParaRPr/>
          </a:p>
        </p:txBody>
      </p:sp>
      <p:pic>
        <p:nvPicPr>
          <p:cNvPr id="188" name="Google Shape;188;p22"/>
          <p:cNvPicPr preferRelativeResize="0"/>
          <p:nvPr/>
        </p:nvPicPr>
        <p:blipFill>
          <a:blip r:embed="rId3">
            <a:alphaModFix/>
          </a:blip>
          <a:stretch>
            <a:fillRect/>
          </a:stretch>
        </p:blipFill>
        <p:spPr>
          <a:xfrm>
            <a:off x="958025" y="1518800"/>
            <a:ext cx="4953000" cy="609600"/>
          </a:xfrm>
          <a:prstGeom prst="rect">
            <a:avLst/>
          </a:prstGeom>
          <a:noFill/>
          <a:ln>
            <a:noFill/>
          </a:ln>
        </p:spPr>
      </p:pic>
      <p:pic>
        <p:nvPicPr>
          <p:cNvPr id="189" name="Google Shape;189;p22"/>
          <p:cNvPicPr preferRelativeResize="0"/>
          <p:nvPr/>
        </p:nvPicPr>
        <p:blipFill>
          <a:blip r:embed="rId4">
            <a:alphaModFix/>
          </a:blip>
          <a:stretch>
            <a:fillRect/>
          </a:stretch>
        </p:blipFill>
        <p:spPr>
          <a:xfrm>
            <a:off x="958025" y="2268425"/>
            <a:ext cx="5553075" cy="249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collection “Order”</a:t>
            </a:r>
            <a:endParaRPr/>
          </a:p>
        </p:txBody>
      </p:sp>
      <p:pic>
        <p:nvPicPr>
          <p:cNvPr id="195" name="Google Shape;195;p23"/>
          <p:cNvPicPr preferRelativeResize="0"/>
          <p:nvPr/>
        </p:nvPicPr>
        <p:blipFill>
          <a:blip r:embed="rId3">
            <a:alphaModFix/>
          </a:blip>
          <a:stretch>
            <a:fillRect/>
          </a:stretch>
        </p:blipFill>
        <p:spPr>
          <a:xfrm>
            <a:off x="958000" y="1469225"/>
            <a:ext cx="3491425" cy="835875"/>
          </a:xfrm>
          <a:prstGeom prst="rect">
            <a:avLst/>
          </a:prstGeom>
          <a:noFill/>
          <a:ln>
            <a:noFill/>
          </a:ln>
        </p:spPr>
      </p:pic>
      <p:pic>
        <p:nvPicPr>
          <p:cNvPr id="196" name="Google Shape;196;p23"/>
          <p:cNvPicPr preferRelativeResize="0"/>
          <p:nvPr/>
        </p:nvPicPr>
        <p:blipFill>
          <a:blip r:embed="rId4">
            <a:alphaModFix/>
          </a:blip>
          <a:stretch>
            <a:fillRect/>
          </a:stretch>
        </p:blipFill>
        <p:spPr>
          <a:xfrm>
            <a:off x="958000" y="2454000"/>
            <a:ext cx="5172075" cy="237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collection “Address”</a:t>
            </a:r>
            <a:endParaRPr/>
          </a:p>
        </p:txBody>
      </p:sp>
      <p:pic>
        <p:nvPicPr>
          <p:cNvPr id="202" name="Google Shape;202;p24"/>
          <p:cNvPicPr preferRelativeResize="0"/>
          <p:nvPr/>
        </p:nvPicPr>
        <p:blipFill>
          <a:blip r:embed="rId3">
            <a:alphaModFix/>
          </a:blip>
          <a:stretch>
            <a:fillRect/>
          </a:stretch>
        </p:blipFill>
        <p:spPr>
          <a:xfrm>
            <a:off x="970400" y="1469225"/>
            <a:ext cx="5419725" cy="476250"/>
          </a:xfrm>
          <a:prstGeom prst="rect">
            <a:avLst/>
          </a:prstGeom>
          <a:noFill/>
          <a:ln>
            <a:noFill/>
          </a:ln>
        </p:spPr>
      </p:pic>
      <p:pic>
        <p:nvPicPr>
          <p:cNvPr id="203" name="Google Shape;203;p24"/>
          <p:cNvPicPr preferRelativeResize="0"/>
          <p:nvPr/>
        </p:nvPicPr>
        <p:blipFill>
          <a:blip r:embed="rId4">
            <a:alphaModFix/>
          </a:blip>
          <a:stretch>
            <a:fillRect/>
          </a:stretch>
        </p:blipFill>
        <p:spPr>
          <a:xfrm>
            <a:off x="970400" y="2060675"/>
            <a:ext cx="4884050" cy="283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collection “Item”</a:t>
            </a:r>
            <a:endParaRPr/>
          </a:p>
        </p:txBody>
      </p:sp>
      <p:pic>
        <p:nvPicPr>
          <p:cNvPr id="209" name="Google Shape;209;p25"/>
          <p:cNvPicPr preferRelativeResize="0"/>
          <p:nvPr/>
        </p:nvPicPr>
        <p:blipFill>
          <a:blip r:embed="rId3">
            <a:alphaModFix/>
          </a:blip>
          <a:stretch>
            <a:fillRect/>
          </a:stretch>
        </p:blipFill>
        <p:spPr>
          <a:xfrm>
            <a:off x="958000" y="1494000"/>
            <a:ext cx="2537100" cy="577025"/>
          </a:xfrm>
          <a:prstGeom prst="rect">
            <a:avLst/>
          </a:prstGeom>
          <a:noFill/>
          <a:ln>
            <a:noFill/>
          </a:ln>
        </p:spPr>
      </p:pic>
      <p:pic>
        <p:nvPicPr>
          <p:cNvPr id="210" name="Google Shape;210;p25"/>
          <p:cNvPicPr preferRelativeResize="0"/>
          <p:nvPr/>
        </p:nvPicPr>
        <p:blipFill>
          <a:blip r:embed="rId4">
            <a:alphaModFix/>
          </a:blip>
          <a:stretch>
            <a:fillRect/>
          </a:stretch>
        </p:blipFill>
        <p:spPr>
          <a:xfrm>
            <a:off x="958000" y="2162925"/>
            <a:ext cx="7618625" cy="265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collection “OrderItem”</a:t>
            </a:r>
            <a:endParaRPr/>
          </a:p>
        </p:txBody>
      </p:sp>
      <p:pic>
        <p:nvPicPr>
          <p:cNvPr id="216" name="Google Shape;216;p26"/>
          <p:cNvPicPr preferRelativeResize="0"/>
          <p:nvPr/>
        </p:nvPicPr>
        <p:blipFill>
          <a:blip r:embed="rId3">
            <a:alphaModFix/>
          </a:blip>
          <a:stretch>
            <a:fillRect/>
          </a:stretch>
        </p:blipFill>
        <p:spPr>
          <a:xfrm>
            <a:off x="1007575" y="1481625"/>
            <a:ext cx="4438650" cy="466725"/>
          </a:xfrm>
          <a:prstGeom prst="rect">
            <a:avLst/>
          </a:prstGeom>
          <a:noFill/>
          <a:ln>
            <a:noFill/>
          </a:ln>
        </p:spPr>
      </p:pic>
      <p:pic>
        <p:nvPicPr>
          <p:cNvPr id="217" name="Google Shape;217;p26"/>
          <p:cNvPicPr preferRelativeResize="0"/>
          <p:nvPr/>
        </p:nvPicPr>
        <p:blipFill>
          <a:blip r:embed="rId4">
            <a:alphaModFix/>
          </a:blip>
          <a:stretch>
            <a:fillRect/>
          </a:stretch>
        </p:blipFill>
        <p:spPr>
          <a:xfrm>
            <a:off x="1007575" y="2075950"/>
            <a:ext cx="4533900" cy="280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collection “Transaction”</a:t>
            </a:r>
            <a:endParaRPr/>
          </a:p>
        </p:txBody>
      </p:sp>
      <p:pic>
        <p:nvPicPr>
          <p:cNvPr id="223" name="Google Shape;223;p27"/>
          <p:cNvPicPr preferRelativeResize="0"/>
          <p:nvPr/>
        </p:nvPicPr>
        <p:blipFill>
          <a:blip r:embed="rId3">
            <a:alphaModFix/>
          </a:blip>
          <a:stretch>
            <a:fillRect/>
          </a:stretch>
        </p:blipFill>
        <p:spPr>
          <a:xfrm>
            <a:off x="945600" y="1481650"/>
            <a:ext cx="3838575" cy="200025"/>
          </a:xfrm>
          <a:prstGeom prst="rect">
            <a:avLst/>
          </a:prstGeom>
          <a:noFill/>
          <a:ln>
            <a:noFill/>
          </a:ln>
        </p:spPr>
      </p:pic>
      <p:pic>
        <p:nvPicPr>
          <p:cNvPr id="224" name="Google Shape;224;p27"/>
          <p:cNvPicPr preferRelativeResize="0"/>
          <p:nvPr/>
        </p:nvPicPr>
        <p:blipFill>
          <a:blip r:embed="rId4">
            <a:alphaModFix/>
          </a:blip>
          <a:stretch>
            <a:fillRect/>
          </a:stretch>
        </p:blipFill>
        <p:spPr>
          <a:xfrm>
            <a:off x="945600" y="1890625"/>
            <a:ext cx="4467225" cy="236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30" name="Google Shape;230;p28"/>
          <p:cNvSpPr txBox="1"/>
          <p:nvPr>
            <p:ph idx="1" type="body"/>
          </p:nvPr>
        </p:nvSpPr>
        <p:spPr>
          <a:xfrm>
            <a:off x="348175" y="9744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1] Field selection:</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db.item.find()</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231" name="Google Shape;231;p28"/>
          <p:cNvPicPr preferRelativeResize="0"/>
          <p:nvPr/>
        </p:nvPicPr>
        <p:blipFill>
          <a:blip r:embed="rId3">
            <a:alphaModFix/>
          </a:blip>
          <a:stretch>
            <a:fillRect/>
          </a:stretch>
        </p:blipFill>
        <p:spPr>
          <a:xfrm>
            <a:off x="348175" y="1735150"/>
            <a:ext cx="8290425" cy="299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37" name="Google Shape;237;p29"/>
          <p:cNvSpPr txBox="1"/>
          <p:nvPr>
            <p:ph idx="1" type="body"/>
          </p:nvPr>
        </p:nvSpPr>
        <p:spPr>
          <a:xfrm>
            <a:off x="348175" y="9744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2] Condition clause: Where clause:</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db.transaction.find({status:"success"})</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238" name="Google Shape;238;p29"/>
          <p:cNvPicPr preferRelativeResize="0"/>
          <p:nvPr/>
        </p:nvPicPr>
        <p:blipFill>
          <a:blip r:embed="rId3">
            <a:alphaModFix/>
          </a:blip>
          <a:stretch>
            <a:fillRect/>
          </a:stretch>
        </p:blipFill>
        <p:spPr>
          <a:xfrm>
            <a:off x="425075" y="1875150"/>
            <a:ext cx="4848225" cy="216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44" name="Google Shape;244;p30"/>
          <p:cNvSpPr txBox="1"/>
          <p:nvPr>
            <p:ph idx="1" type="body"/>
          </p:nvPr>
        </p:nvSpPr>
        <p:spPr>
          <a:xfrm>
            <a:off x="348175" y="9744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3] Projection: Select specific fields:</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db.order.find({promo:"N/A"},{grandtotal:1});</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245" name="Google Shape;245;p30"/>
          <p:cNvPicPr preferRelativeResize="0"/>
          <p:nvPr/>
        </p:nvPicPr>
        <p:blipFill>
          <a:blip r:embed="rId3">
            <a:alphaModFix/>
          </a:blip>
          <a:stretch>
            <a:fillRect/>
          </a:stretch>
        </p:blipFill>
        <p:spPr>
          <a:xfrm>
            <a:off x="462250" y="2006200"/>
            <a:ext cx="5443711" cy="1416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51" name="Google Shape;251;p31"/>
          <p:cNvSpPr txBox="1"/>
          <p:nvPr>
            <p:ph idx="1" type="body"/>
          </p:nvPr>
        </p:nvSpPr>
        <p:spPr>
          <a:xfrm>
            <a:off x="348175" y="9744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4] Field exclusion:</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db.brand.find({title:"Nintendo"},{content:0});</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252" name="Google Shape;252;p31"/>
          <p:cNvPicPr preferRelativeResize="0"/>
          <p:nvPr/>
        </p:nvPicPr>
        <p:blipFill>
          <a:blip r:embed="rId3">
            <a:alphaModFix/>
          </a:blip>
          <a:stretch>
            <a:fillRect/>
          </a:stretch>
        </p:blipFill>
        <p:spPr>
          <a:xfrm>
            <a:off x="462250" y="1928827"/>
            <a:ext cx="5943600" cy="188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6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35" name="Google Shape;135;p14"/>
          <p:cNvSpPr txBox="1"/>
          <p:nvPr>
            <p:ph idx="1" type="body"/>
          </p:nvPr>
        </p:nvSpPr>
        <p:spPr>
          <a:xfrm>
            <a:off x="819150" y="1636150"/>
            <a:ext cx="7505700" cy="28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Product Inventory Management System</a:t>
            </a:r>
            <a:endParaRPr sz="1600"/>
          </a:p>
          <a:p>
            <a:pPr indent="-330200" lvl="0" marL="457200" rtl="0" algn="l">
              <a:spcBef>
                <a:spcPts val="1200"/>
              </a:spcBef>
              <a:spcAft>
                <a:spcPts val="0"/>
              </a:spcAft>
              <a:buSzPts val="1600"/>
              <a:buChar char="●"/>
            </a:pPr>
            <a:r>
              <a:rPr lang="en" sz="1600"/>
              <a:t>Queries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Event Management System</a:t>
            </a:r>
            <a:endParaRPr sz="1600"/>
          </a:p>
          <a:p>
            <a:pPr indent="-330200" lvl="0" marL="457200" rtl="0" algn="l">
              <a:spcBef>
                <a:spcPts val="1200"/>
              </a:spcBef>
              <a:spcAft>
                <a:spcPts val="0"/>
              </a:spcAft>
              <a:buSzPts val="1600"/>
              <a:buChar char="●"/>
            </a:pPr>
            <a:r>
              <a:rPr lang="en" sz="1600"/>
              <a:t>ER Diagram</a:t>
            </a:r>
            <a:endParaRPr sz="1600"/>
          </a:p>
          <a:p>
            <a:pPr indent="-330200" lvl="0" marL="457200" rtl="0" algn="l">
              <a:spcBef>
                <a:spcPts val="0"/>
              </a:spcBef>
              <a:spcAft>
                <a:spcPts val="0"/>
              </a:spcAft>
              <a:buSzPts val="1600"/>
              <a:buChar char="●"/>
            </a:pPr>
            <a:r>
              <a:rPr lang="en" sz="1600"/>
              <a:t>Relational Model</a:t>
            </a:r>
            <a:endParaRPr sz="1600"/>
          </a:p>
          <a:p>
            <a:pPr indent="-330200" lvl="0" marL="457200" rtl="0" algn="l">
              <a:spcBef>
                <a:spcPts val="0"/>
              </a:spcBef>
              <a:spcAft>
                <a:spcPts val="0"/>
              </a:spcAft>
              <a:buSzPts val="1600"/>
              <a:buChar char="●"/>
            </a:pPr>
            <a:r>
              <a:rPr lang="en" sz="1600"/>
              <a:t>Queries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58" name="Google Shape;258;p32"/>
          <p:cNvSpPr txBox="1"/>
          <p:nvPr>
            <p:ph idx="1" type="body"/>
          </p:nvPr>
        </p:nvSpPr>
        <p:spPr>
          <a:xfrm>
            <a:off x="348175" y="9744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5] Get distinct status:</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db.user.distinct("roleid")</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259" name="Google Shape;259;p32"/>
          <p:cNvPicPr preferRelativeResize="0"/>
          <p:nvPr/>
        </p:nvPicPr>
        <p:blipFill>
          <a:blip r:embed="rId3">
            <a:alphaModFix/>
          </a:blip>
          <a:stretch>
            <a:fillRect/>
          </a:stretch>
        </p:blipFill>
        <p:spPr>
          <a:xfrm>
            <a:off x="449850" y="2062775"/>
            <a:ext cx="4619625" cy="1190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65" name="Google Shape;265;p33"/>
          <p:cNvSpPr txBox="1"/>
          <p:nvPr>
            <p:ph idx="1" type="body"/>
          </p:nvPr>
        </p:nvSpPr>
        <p:spPr>
          <a:xfrm>
            <a:off x="348175" y="974450"/>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6] Sort:</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db.item.find().sort({defective:1})</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266" name="Google Shape;266;p33"/>
          <p:cNvPicPr preferRelativeResize="0"/>
          <p:nvPr/>
        </p:nvPicPr>
        <p:blipFill>
          <a:blip r:embed="rId3">
            <a:alphaModFix/>
          </a:blip>
          <a:stretch>
            <a:fillRect/>
          </a:stretch>
        </p:blipFill>
        <p:spPr>
          <a:xfrm>
            <a:off x="496500" y="1759950"/>
            <a:ext cx="3147325" cy="2999325"/>
          </a:xfrm>
          <a:prstGeom prst="rect">
            <a:avLst/>
          </a:prstGeom>
          <a:noFill/>
          <a:ln>
            <a:noFill/>
          </a:ln>
        </p:spPr>
      </p:pic>
      <p:pic>
        <p:nvPicPr>
          <p:cNvPr id="267" name="Google Shape;267;p33"/>
          <p:cNvPicPr preferRelativeResize="0"/>
          <p:nvPr/>
        </p:nvPicPr>
        <p:blipFill>
          <a:blip r:embed="rId4">
            <a:alphaModFix/>
          </a:blip>
          <a:stretch>
            <a:fillRect/>
          </a:stretch>
        </p:blipFill>
        <p:spPr>
          <a:xfrm>
            <a:off x="4286925" y="1759950"/>
            <a:ext cx="3236225" cy="2999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73" name="Google Shape;273;p34"/>
          <p:cNvSpPr txBox="1"/>
          <p:nvPr>
            <p:ph idx="1" type="body"/>
          </p:nvPr>
        </p:nvSpPr>
        <p:spPr>
          <a:xfrm>
            <a:off x="348175" y="974450"/>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7] Limit:</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db.order.find().limit(2);</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274" name="Google Shape;274;p34"/>
          <p:cNvPicPr preferRelativeResize="0"/>
          <p:nvPr/>
        </p:nvPicPr>
        <p:blipFill>
          <a:blip r:embed="rId3">
            <a:alphaModFix/>
          </a:blip>
          <a:stretch>
            <a:fillRect/>
          </a:stretch>
        </p:blipFill>
        <p:spPr>
          <a:xfrm>
            <a:off x="464425" y="1648400"/>
            <a:ext cx="5112875" cy="3172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80" name="Google Shape;280;p35"/>
          <p:cNvSpPr txBox="1"/>
          <p:nvPr>
            <p:ph idx="1" type="body"/>
          </p:nvPr>
        </p:nvSpPr>
        <p:spPr>
          <a:xfrm>
            <a:off x="348175" y="974450"/>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8] Skip:</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db.address.find().skip(4);</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281" name="Google Shape;281;p35"/>
          <p:cNvPicPr preferRelativeResize="0"/>
          <p:nvPr/>
        </p:nvPicPr>
        <p:blipFill>
          <a:blip r:embed="rId3">
            <a:alphaModFix/>
          </a:blip>
          <a:stretch>
            <a:fillRect/>
          </a:stretch>
        </p:blipFill>
        <p:spPr>
          <a:xfrm>
            <a:off x="472100" y="1714025"/>
            <a:ext cx="4486275" cy="303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87" name="Google Shape;287;p36"/>
          <p:cNvSpPr txBox="1"/>
          <p:nvPr>
            <p:ph idx="1" type="body"/>
          </p:nvPr>
        </p:nvSpPr>
        <p:spPr>
          <a:xfrm>
            <a:off x="348175" y="974450"/>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9] Aggregate:</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db.orderitem.find().count();</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288" name="Google Shape;288;p36"/>
          <p:cNvPicPr preferRelativeResize="0"/>
          <p:nvPr/>
        </p:nvPicPr>
        <p:blipFill>
          <a:blip r:embed="rId3">
            <a:alphaModFix/>
          </a:blip>
          <a:stretch>
            <a:fillRect/>
          </a:stretch>
        </p:blipFill>
        <p:spPr>
          <a:xfrm>
            <a:off x="474650" y="2236300"/>
            <a:ext cx="3895725" cy="47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94" name="Google Shape;294;p37"/>
          <p:cNvSpPr txBox="1"/>
          <p:nvPr>
            <p:ph idx="1" type="body"/>
          </p:nvPr>
        </p:nvSpPr>
        <p:spPr>
          <a:xfrm>
            <a:off x="348175" y="974450"/>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10] Group:</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db.user.aggregate([{$group:{_id:"$roleid",user:{$push:"$firstname"}}}])</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295" name="Google Shape;295;p37"/>
          <p:cNvPicPr preferRelativeResize="0"/>
          <p:nvPr/>
        </p:nvPicPr>
        <p:blipFill>
          <a:blip r:embed="rId3">
            <a:alphaModFix/>
          </a:blip>
          <a:stretch>
            <a:fillRect/>
          </a:stretch>
        </p:blipFill>
        <p:spPr>
          <a:xfrm>
            <a:off x="511825" y="2050375"/>
            <a:ext cx="5924550" cy="933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301" name="Google Shape;301;p38"/>
          <p:cNvSpPr txBox="1"/>
          <p:nvPr>
            <p:ph idx="1" type="body"/>
          </p:nvPr>
        </p:nvSpPr>
        <p:spPr>
          <a:xfrm>
            <a:off x="348175" y="974450"/>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11] Comparison:</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db.item.find({mrp:{$lt:100}})</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302" name="Google Shape;302;p38"/>
          <p:cNvPicPr preferRelativeResize="0"/>
          <p:nvPr/>
        </p:nvPicPr>
        <p:blipFill>
          <a:blip r:embed="rId3">
            <a:alphaModFix/>
          </a:blip>
          <a:stretch>
            <a:fillRect/>
          </a:stretch>
        </p:blipFill>
        <p:spPr>
          <a:xfrm>
            <a:off x="412675" y="1834300"/>
            <a:ext cx="3752850" cy="2842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308" name="Google Shape;308;p39"/>
          <p:cNvSpPr txBox="1"/>
          <p:nvPr>
            <p:ph idx="1" type="body"/>
          </p:nvPr>
        </p:nvSpPr>
        <p:spPr>
          <a:xfrm>
            <a:off x="348175" y="974450"/>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12] The following example query includes the $in operator, and will return documents whose city value matches either Mexico or Houston:</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db.address.find({"city":{$in:["Mexico","Houston"]}})</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309" name="Google Shape;309;p39"/>
          <p:cNvPicPr preferRelativeResize="0"/>
          <p:nvPr/>
        </p:nvPicPr>
        <p:blipFill>
          <a:blip r:embed="rId3">
            <a:alphaModFix/>
          </a:blip>
          <a:stretch>
            <a:fillRect/>
          </a:stretch>
        </p:blipFill>
        <p:spPr>
          <a:xfrm>
            <a:off x="400275" y="1896275"/>
            <a:ext cx="4419600" cy="290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315" name="Google Shape;315;p40"/>
          <p:cNvSpPr txBox="1"/>
          <p:nvPr>
            <p:ph idx="1" type="body"/>
          </p:nvPr>
        </p:nvSpPr>
        <p:spPr>
          <a:xfrm>
            <a:off x="348175" y="974450"/>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13] The following example query includes the $and operator and fetches brand details with summary starting with “T” and id greater than 3:</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db.brand.find({$and:[{"id":{$gt:3}},{"summary":/^T/}]});</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316" name="Google Shape;316;p40"/>
          <p:cNvPicPr preferRelativeResize="0"/>
          <p:nvPr/>
        </p:nvPicPr>
        <p:blipFill>
          <a:blip r:embed="rId3">
            <a:alphaModFix/>
          </a:blip>
          <a:stretch>
            <a:fillRect/>
          </a:stretch>
        </p:blipFill>
        <p:spPr>
          <a:xfrm>
            <a:off x="487050" y="2062800"/>
            <a:ext cx="8053275" cy="244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322" name="Google Shape;322;p41"/>
          <p:cNvSpPr txBox="1"/>
          <p:nvPr>
            <p:ph idx="1" type="body"/>
          </p:nvPr>
        </p:nvSpPr>
        <p:spPr>
          <a:xfrm>
            <a:off x="348175" y="974450"/>
            <a:ext cx="75057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14] The following example query includes the . operator to demonstrate nested query and fetches productmeta details with numberofsales greater than 10000:</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db.productmeta.find({"content.numberofsales":{$gt:10000}})</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pic>
        <p:nvPicPr>
          <p:cNvPr id="323" name="Google Shape;323;p41"/>
          <p:cNvPicPr preferRelativeResize="0"/>
          <p:nvPr/>
        </p:nvPicPr>
        <p:blipFill>
          <a:blip r:embed="rId3">
            <a:alphaModFix/>
          </a:blip>
          <a:stretch>
            <a:fillRect/>
          </a:stretch>
        </p:blipFill>
        <p:spPr>
          <a:xfrm>
            <a:off x="496950" y="1921075"/>
            <a:ext cx="5551300" cy="292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918300" y="638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Inventory Management System</a:t>
            </a:r>
            <a:endParaRPr/>
          </a:p>
        </p:txBody>
      </p:sp>
      <p:sp>
        <p:nvSpPr>
          <p:cNvPr id="141" name="Google Shape;141;p15"/>
          <p:cNvSpPr txBox="1"/>
          <p:nvPr/>
        </p:nvSpPr>
        <p:spPr>
          <a:xfrm>
            <a:off x="954325" y="1797125"/>
            <a:ext cx="7448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Product inventory management system is a management system by which you can track your goods throughout your entire supply chain, from purchasing to production to end sales. This system has the capacity to store many different types of objects with different sets of attributes.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Customers in e-commerce stores regularly add and remove items from their “shopping cart,” change quantities multiple times, abandon the cart at any point, and sometimes have problems during and after checkout that require a hold or canceled order. These activities make it difficult to maintain inventory systems and counts and ensure that customers cannot “buy” items that are unavailable while they shop in your store.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This management system keeps the traditional metaphor of the shopping cart.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348175" y="337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329" name="Google Shape;329;p42"/>
          <p:cNvSpPr txBox="1"/>
          <p:nvPr>
            <p:ph idx="1" type="body"/>
          </p:nvPr>
        </p:nvSpPr>
        <p:spPr>
          <a:xfrm>
            <a:off x="348175" y="974450"/>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15] The following example query shows the demonstration of indexes in MongoDB:</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db.order.find({"grandtotal":{$gt:1000}}).explain("executionStats")</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3"/>
          <p:cNvPicPr preferRelativeResize="0"/>
          <p:nvPr/>
        </p:nvPicPr>
        <p:blipFill>
          <a:blip r:embed="rId3">
            <a:alphaModFix/>
          </a:blip>
          <a:stretch>
            <a:fillRect/>
          </a:stretch>
        </p:blipFill>
        <p:spPr>
          <a:xfrm>
            <a:off x="2098250" y="304800"/>
            <a:ext cx="4318175" cy="4578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4"/>
          <p:cNvPicPr preferRelativeResize="0"/>
          <p:nvPr/>
        </p:nvPicPr>
        <p:blipFill>
          <a:blip r:embed="rId3">
            <a:alphaModFix/>
          </a:blip>
          <a:stretch>
            <a:fillRect/>
          </a:stretch>
        </p:blipFill>
        <p:spPr>
          <a:xfrm>
            <a:off x="313525" y="375475"/>
            <a:ext cx="4181475" cy="523875"/>
          </a:xfrm>
          <a:prstGeom prst="rect">
            <a:avLst/>
          </a:prstGeom>
          <a:noFill/>
          <a:ln>
            <a:noFill/>
          </a:ln>
        </p:spPr>
      </p:pic>
      <p:pic>
        <p:nvPicPr>
          <p:cNvPr id="340" name="Google Shape;340;p44"/>
          <p:cNvPicPr preferRelativeResize="0"/>
          <p:nvPr/>
        </p:nvPicPr>
        <p:blipFill>
          <a:blip r:embed="rId4">
            <a:alphaModFix/>
          </a:blip>
          <a:stretch>
            <a:fillRect/>
          </a:stretch>
        </p:blipFill>
        <p:spPr>
          <a:xfrm>
            <a:off x="5403425" y="375475"/>
            <a:ext cx="3108250" cy="4433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819150" y="18495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819150" y="2004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Management System (PostgreSql)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609825" y="387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 Relationship Model</a:t>
            </a:r>
            <a:endParaRPr/>
          </a:p>
        </p:txBody>
      </p:sp>
      <p:pic>
        <p:nvPicPr>
          <p:cNvPr id="356" name="Google Shape;356;p47"/>
          <p:cNvPicPr preferRelativeResize="0"/>
          <p:nvPr/>
        </p:nvPicPr>
        <p:blipFill>
          <a:blip r:embed="rId3">
            <a:alphaModFix/>
          </a:blip>
          <a:stretch>
            <a:fillRect/>
          </a:stretch>
        </p:blipFill>
        <p:spPr>
          <a:xfrm>
            <a:off x="1073925" y="1000575"/>
            <a:ext cx="6835224" cy="36367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48"/>
          <p:cNvPicPr preferRelativeResize="0"/>
          <p:nvPr/>
        </p:nvPicPr>
        <p:blipFill>
          <a:blip r:embed="rId3">
            <a:alphaModFix/>
          </a:blip>
          <a:stretch>
            <a:fillRect/>
          </a:stretch>
        </p:blipFill>
        <p:spPr>
          <a:xfrm>
            <a:off x="500625" y="281975"/>
            <a:ext cx="3505200" cy="2057400"/>
          </a:xfrm>
          <a:prstGeom prst="rect">
            <a:avLst/>
          </a:prstGeom>
          <a:noFill/>
          <a:ln cap="flat" cmpd="sng" w="25400">
            <a:solidFill>
              <a:srgbClr val="000000"/>
            </a:solidFill>
            <a:prstDash val="solid"/>
            <a:miter lim="8000"/>
            <a:headEnd len="sm" w="sm" type="none"/>
            <a:tailEnd len="sm" w="sm" type="none"/>
          </a:ln>
        </p:spPr>
      </p:pic>
      <p:pic>
        <p:nvPicPr>
          <p:cNvPr id="362" name="Google Shape;362;p48"/>
          <p:cNvPicPr preferRelativeResize="0"/>
          <p:nvPr/>
        </p:nvPicPr>
        <p:blipFill>
          <a:blip r:embed="rId4">
            <a:alphaModFix/>
          </a:blip>
          <a:stretch>
            <a:fillRect/>
          </a:stretch>
        </p:blipFill>
        <p:spPr>
          <a:xfrm>
            <a:off x="544475" y="2525450"/>
            <a:ext cx="3495675" cy="2295525"/>
          </a:xfrm>
          <a:prstGeom prst="rect">
            <a:avLst/>
          </a:prstGeom>
          <a:noFill/>
          <a:ln cap="flat" cmpd="sng" w="25400">
            <a:solidFill>
              <a:srgbClr val="000000"/>
            </a:solidFill>
            <a:prstDash val="solid"/>
            <a:miter lim="8000"/>
            <a:headEnd len="sm" w="sm" type="none"/>
            <a:tailEnd len="sm" w="sm" type="none"/>
          </a:ln>
        </p:spPr>
      </p:pic>
      <p:pic>
        <p:nvPicPr>
          <p:cNvPr id="363" name="Google Shape;363;p48"/>
          <p:cNvPicPr preferRelativeResize="0"/>
          <p:nvPr/>
        </p:nvPicPr>
        <p:blipFill>
          <a:blip r:embed="rId5">
            <a:alphaModFix/>
          </a:blip>
          <a:stretch>
            <a:fillRect/>
          </a:stretch>
        </p:blipFill>
        <p:spPr>
          <a:xfrm>
            <a:off x="5412700" y="335150"/>
            <a:ext cx="3292000" cy="2384125"/>
          </a:xfrm>
          <a:prstGeom prst="rect">
            <a:avLst/>
          </a:prstGeom>
          <a:noFill/>
          <a:ln cap="flat" cmpd="sng" w="25400">
            <a:solidFill>
              <a:srgbClr val="000000"/>
            </a:solidFill>
            <a:prstDash val="solid"/>
            <a:miter lim="8000"/>
            <a:headEnd len="sm" w="sm" type="none"/>
            <a:tailEnd len="sm" w="sm" type="none"/>
          </a:ln>
        </p:spPr>
      </p:pic>
      <p:pic>
        <p:nvPicPr>
          <p:cNvPr id="364" name="Google Shape;364;p48"/>
          <p:cNvPicPr preferRelativeResize="0"/>
          <p:nvPr/>
        </p:nvPicPr>
        <p:blipFill>
          <a:blip r:embed="rId6">
            <a:alphaModFix/>
          </a:blip>
          <a:stretch>
            <a:fillRect/>
          </a:stretch>
        </p:blipFill>
        <p:spPr>
          <a:xfrm>
            <a:off x="4675625" y="3170700"/>
            <a:ext cx="4029075" cy="8382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9"/>
          <p:cNvPicPr preferRelativeResize="0"/>
          <p:nvPr/>
        </p:nvPicPr>
        <p:blipFill>
          <a:blip r:embed="rId3">
            <a:alphaModFix/>
          </a:blip>
          <a:stretch>
            <a:fillRect/>
          </a:stretch>
        </p:blipFill>
        <p:spPr>
          <a:xfrm>
            <a:off x="4472521" y="843725"/>
            <a:ext cx="3970803" cy="2270325"/>
          </a:xfrm>
          <a:prstGeom prst="rect">
            <a:avLst/>
          </a:prstGeom>
          <a:noFill/>
          <a:ln cap="flat" cmpd="sng" w="25400">
            <a:solidFill>
              <a:srgbClr val="000000"/>
            </a:solidFill>
            <a:prstDash val="solid"/>
            <a:miter lim="8000"/>
            <a:headEnd len="sm" w="sm" type="none"/>
            <a:tailEnd len="sm" w="sm" type="none"/>
          </a:ln>
        </p:spPr>
      </p:pic>
      <p:pic>
        <p:nvPicPr>
          <p:cNvPr id="370" name="Google Shape;370;p49"/>
          <p:cNvPicPr preferRelativeResize="0"/>
          <p:nvPr/>
        </p:nvPicPr>
        <p:blipFill>
          <a:blip r:embed="rId4">
            <a:alphaModFix/>
          </a:blip>
          <a:stretch>
            <a:fillRect/>
          </a:stretch>
        </p:blipFill>
        <p:spPr>
          <a:xfrm>
            <a:off x="559150" y="843713"/>
            <a:ext cx="3283025" cy="20804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819150" y="496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 To Relational Model</a:t>
            </a:r>
            <a:endParaRPr/>
          </a:p>
        </p:txBody>
      </p:sp>
      <p:pic>
        <p:nvPicPr>
          <p:cNvPr id="376" name="Google Shape;376;p50"/>
          <p:cNvPicPr preferRelativeResize="0"/>
          <p:nvPr/>
        </p:nvPicPr>
        <p:blipFill>
          <a:blip r:embed="rId3">
            <a:alphaModFix/>
          </a:blip>
          <a:stretch>
            <a:fillRect/>
          </a:stretch>
        </p:blipFill>
        <p:spPr>
          <a:xfrm>
            <a:off x="610925" y="1234900"/>
            <a:ext cx="8106874" cy="27528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819150" y="496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 To Relational Model</a:t>
            </a:r>
            <a:endParaRPr/>
          </a:p>
        </p:txBody>
      </p:sp>
      <p:pic>
        <p:nvPicPr>
          <p:cNvPr id="382" name="Google Shape;382;p51"/>
          <p:cNvPicPr preferRelativeResize="0"/>
          <p:nvPr/>
        </p:nvPicPr>
        <p:blipFill>
          <a:blip r:embed="rId3">
            <a:alphaModFix/>
          </a:blip>
          <a:stretch>
            <a:fillRect/>
          </a:stretch>
        </p:blipFill>
        <p:spPr>
          <a:xfrm>
            <a:off x="356600" y="1155150"/>
            <a:ext cx="8430800" cy="30917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database:</a:t>
            </a:r>
            <a:endParaRPr/>
          </a:p>
        </p:txBody>
      </p:sp>
      <p:pic>
        <p:nvPicPr>
          <p:cNvPr id="147" name="Google Shape;147;p16"/>
          <p:cNvPicPr preferRelativeResize="0"/>
          <p:nvPr/>
        </p:nvPicPr>
        <p:blipFill>
          <a:blip r:embed="rId3">
            <a:alphaModFix/>
          </a:blip>
          <a:stretch>
            <a:fillRect/>
          </a:stretch>
        </p:blipFill>
        <p:spPr>
          <a:xfrm>
            <a:off x="943100" y="1678925"/>
            <a:ext cx="4857750" cy="1066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330700" y="416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a:t>
            </a:r>
            <a:endParaRPr/>
          </a:p>
        </p:txBody>
      </p:sp>
      <p:pic>
        <p:nvPicPr>
          <p:cNvPr id="388" name="Google Shape;388;p52"/>
          <p:cNvPicPr preferRelativeResize="0"/>
          <p:nvPr/>
        </p:nvPicPr>
        <p:blipFill>
          <a:blip r:embed="rId3">
            <a:alphaModFix/>
          </a:blip>
          <a:stretch>
            <a:fillRect/>
          </a:stretch>
        </p:blipFill>
        <p:spPr>
          <a:xfrm>
            <a:off x="447675" y="1173325"/>
            <a:ext cx="5015799" cy="2096675"/>
          </a:xfrm>
          <a:prstGeom prst="rect">
            <a:avLst/>
          </a:prstGeom>
          <a:noFill/>
          <a:ln>
            <a:noFill/>
          </a:ln>
        </p:spPr>
      </p:pic>
      <p:pic>
        <p:nvPicPr>
          <p:cNvPr id="389" name="Google Shape;389;p52"/>
          <p:cNvPicPr preferRelativeResize="0"/>
          <p:nvPr/>
        </p:nvPicPr>
        <p:blipFill>
          <a:blip r:embed="rId4">
            <a:alphaModFix/>
          </a:blip>
          <a:stretch>
            <a:fillRect/>
          </a:stretch>
        </p:blipFill>
        <p:spPr>
          <a:xfrm>
            <a:off x="5234875" y="3457875"/>
            <a:ext cx="3413025" cy="954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title"/>
          </p:nvPr>
        </p:nvSpPr>
        <p:spPr>
          <a:xfrm>
            <a:off x="330700" y="416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a:t>
            </a:r>
            <a:endParaRPr/>
          </a:p>
        </p:txBody>
      </p:sp>
      <p:pic>
        <p:nvPicPr>
          <p:cNvPr id="395" name="Google Shape;395;p53"/>
          <p:cNvPicPr preferRelativeResize="0"/>
          <p:nvPr/>
        </p:nvPicPr>
        <p:blipFill>
          <a:blip r:embed="rId3">
            <a:alphaModFix/>
          </a:blip>
          <a:stretch>
            <a:fillRect/>
          </a:stretch>
        </p:blipFill>
        <p:spPr>
          <a:xfrm>
            <a:off x="415125" y="1038225"/>
            <a:ext cx="8298582" cy="1546200"/>
          </a:xfrm>
          <a:prstGeom prst="rect">
            <a:avLst/>
          </a:prstGeom>
          <a:noFill/>
          <a:ln>
            <a:noFill/>
          </a:ln>
        </p:spPr>
      </p:pic>
      <p:pic>
        <p:nvPicPr>
          <p:cNvPr id="396" name="Google Shape;396;p53"/>
          <p:cNvPicPr preferRelativeResize="0"/>
          <p:nvPr/>
        </p:nvPicPr>
        <p:blipFill>
          <a:blip r:embed="rId4">
            <a:alphaModFix/>
          </a:blip>
          <a:stretch>
            <a:fillRect/>
          </a:stretch>
        </p:blipFill>
        <p:spPr>
          <a:xfrm>
            <a:off x="415125" y="2833150"/>
            <a:ext cx="8298574" cy="1546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4"/>
          <p:cNvSpPr txBox="1"/>
          <p:nvPr>
            <p:ph type="title"/>
          </p:nvPr>
        </p:nvSpPr>
        <p:spPr>
          <a:xfrm>
            <a:off x="330700" y="416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a:t>
            </a:r>
            <a:endParaRPr/>
          </a:p>
        </p:txBody>
      </p:sp>
      <p:pic>
        <p:nvPicPr>
          <p:cNvPr id="402" name="Google Shape;402;p54"/>
          <p:cNvPicPr preferRelativeResize="0"/>
          <p:nvPr/>
        </p:nvPicPr>
        <p:blipFill>
          <a:blip r:embed="rId3">
            <a:alphaModFix/>
          </a:blip>
          <a:stretch>
            <a:fillRect/>
          </a:stretch>
        </p:blipFill>
        <p:spPr>
          <a:xfrm>
            <a:off x="503300" y="1019600"/>
            <a:ext cx="7722800" cy="2190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410450" y="586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Department</a:t>
            </a:r>
            <a:endParaRPr/>
          </a:p>
        </p:txBody>
      </p:sp>
      <p:pic>
        <p:nvPicPr>
          <p:cNvPr id="408" name="Google Shape;408;p55"/>
          <p:cNvPicPr preferRelativeResize="0"/>
          <p:nvPr/>
        </p:nvPicPr>
        <p:blipFill>
          <a:blip r:embed="rId3">
            <a:alphaModFix/>
          </a:blip>
          <a:stretch>
            <a:fillRect/>
          </a:stretch>
        </p:blipFill>
        <p:spPr>
          <a:xfrm>
            <a:off x="410450" y="1218975"/>
            <a:ext cx="4161550" cy="1002044"/>
          </a:xfrm>
          <a:prstGeom prst="rect">
            <a:avLst/>
          </a:prstGeom>
          <a:noFill/>
          <a:ln>
            <a:noFill/>
          </a:ln>
        </p:spPr>
      </p:pic>
      <p:pic>
        <p:nvPicPr>
          <p:cNvPr id="409" name="Google Shape;409;p55"/>
          <p:cNvPicPr preferRelativeResize="0"/>
          <p:nvPr/>
        </p:nvPicPr>
        <p:blipFill>
          <a:blip r:embed="rId4">
            <a:alphaModFix/>
          </a:blip>
          <a:stretch>
            <a:fillRect/>
          </a:stretch>
        </p:blipFill>
        <p:spPr>
          <a:xfrm>
            <a:off x="4646850" y="1218975"/>
            <a:ext cx="2488800" cy="648425"/>
          </a:xfrm>
          <a:prstGeom prst="rect">
            <a:avLst/>
          </a:prstGeom>
          <a:noFill/>
          <a:ln>
            <a:noFill/>
          </a:ln>
        </p:spPr>
      </p:pic>
      <p:pic>
        <p:nvPicPr>
          <p:cNvPr id="410" name="Google Shape;410;p55"/>
          <p:cNvPicPr preferRelativeResize="0"/>
          <p:nvPr/>
        </p:nvPicPr>
        <p:blipFill>
          <a:blip r:embed="rId5">
            <a:alphaModFix/>
          </a:blip>
          <a:stretch>
            <a:fillRect/>
          </a:stretch>
        </p:blipFill>
        <p:spPr>
          <a:xfrm>
            <a:off x="334250" y="2320726"/>
            <a:ext cx="4236400" cy="1303508"/>
          </a:xfrm>
          <a:prstGeom prst="rect">
            <a:avLst/>
          </a:prstGeom>
          <a:noFill/>
          <a:ln>
            <a:noFill/>
          </a:ln>
        </p:spPr>
      </p:pic>
      <p:pic>
        <p:nvPicPr>
          <p:cNvPr id="411" name="Google Shape;411;p55"/>
          <p:cNvPicPr preferRelativeResize="0"/>
          <p:nvPr/>
        </p:nvPicPr>
        <p:blipFill>
          <a:blip r:embed="rId6">
            <a:alphaModFix/>
          </a:blip>
          <a:stretch>
            <a:fillRect/>
          </a:stretch>
        </p:blipFill>
        <p:spPr>
          <a:xfrm>
            <a:off x="4669475" y="2612450"/>
            <a:ext cx="4236400" cy="130728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6"/>
          <p:cNvSpPr txBox="1"/>
          <p:nvPr>
            <p:ph type="title"/>
          </p:nvPr>
        </p:nvSpPr>
        <p:spPr>
          <a:xfrm>
            <a:off x="410450" y="586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Department</a:t>
            </a:r>
            <a:endParaRPr/>
          </a:p>
        </p:txBody>
      </p:sp>
      <p:pic>
        <p:nvPicPr>
          <p:cNvPr id="417" name="Google Shape;417;p56"/>
          <p:cNvPicPr preferRelativeResize="0"/>
          <p:nvPr/>
        </p:nvPicPr>
        <p:blipFill>
          <a:blip r:embed="rId3">
            <a:alphaModFix/>
          </a:blip>
          <a:stretch>
            <a:fillRect/>
          </a:stretch>
        </p:blipFill>
        <p:spPr>
          <a:xfrm>
            <a:off x="481375" y="1271925"/>
            <a:ext cx="3565700" cy="2830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7"/>
          <p:cNvSpPr txBox="1"/>
          <p:nvPr>
            <p:ph type="title"/>
          </p:nvPr>
        </p:nvSpPr>
        <p:spPr>
          <a:xfrm>
            <a:off x="490225" y="516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Employee</a:t>
            </a:r>
            <a:endParaRPr/>
          </a:p>
        </p:txBody>
      </p:sp>
      <p:pic>
        <p:nvPicPr>
          <p:cNvPr id="423" name="Google Shape;423;p57"/>
          <p:cNvPicPr preferRelativeResize="0"/>
          <p:nvPr/>
        </p:nvPicPr>
        <p:blipFill>
          <a:blip r:embed="rId3">
            <a:alphaModFix/>
          </a:blip>
          <a:stretch>
            <a:fillRect/>
          </a:stretch>
        </p:blipFill>
        <p:spPr>
          <a:xfrm>
            <a:off x="563975" y="1234900"/>
            <a:ext cx="6495400" cy="2154725"/>
          </a:xfrm>
          <a:prstGeom prst="rect">
            <a:avLst/>
          </a:prstGeom>
          <a:noFill/>
          <a:ln>
            <a:noFill/>
          </a:ln>
        </p:spPr>
      </p:pic>
      <p:pic>
        <p:nvPicPr>
          <p:cNvPr id="424" name="Google Shape;424;p57"/>
          <p:cNvPicPr preferRelativeResize="0"/>
          <p:nvPr/>
        </p:nvPicPr>
        <p:blipFill>
          <a:blip r:embed="rId4">
            <a:alphaModFix/>
          </a:blip>
          <a:stretch>
            <a:fillRect/>
          </a:stretch>
        </p:blipFill>
        <p:spPr>
          <a:xfrm>
            <a:off x="5013275" y="3601100"/>
            <a:ext cx="3364700" cy="838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8"/>
          <p:cNvSpPr txBox="1"/>
          <p:nvPr>
            <p:ph type="title"/>
          </p:nvPr>
        </p:nvSpPr>
        <p:spPr>
          <a:xfrm>
            <a:off x="490225" y="516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Employee</a:t>
            </a:r>
            <a:endParaRPr/>
          </a:p>
        </p:txBody>
      </p:sp>
      <p:pic>
        <p:nvPicPr>
          <p:cNvPr id="430" name="Google Shape;430;p58"/>
          <p:cNvPicPr preferRelativeResize="0"/>
          <p:nvPr/>
        </p:nvPicPr>
        <p:blipFill rotWithShape="1">
          <a:blip r:embed="rId3">
            <a:alphaModFix/>
          </a:blip>
          <a:srcRect b="52045" l="0" r="0" t="0"/>
          <a:stretch/>
        </p:blipFill>
        <p:spPr>
          <a:xfrm>
            <a:off x="255650" y="1277650"/>
            <a:ext cx="8543800" cy="1135100"/>
          </a:xfrm>
          <a:prstGeom prst="rect">
            <a:avLst/>
          </a:prstGeom>
          <a:noFill/>
          <a:ln>
            <a:noFill/>
          </a:ln>
        </p:spPr>
      </p:pic>
      <p:pic>
        <p:nvPicPr>
          <p:cNvPr id="431" name="Google Shape;431;p58"/>
          <p:cNvPicPr preferRelativeResize="0"/>
          <p:nvPr/>
        </p:nvPicPr>
        <p:blipFill>
          <a:blip r:embed="rId4">
            <a:alphaModFix/>
          </a:blip>
          <a:stretch>
            <a:fillRect/>
          </a:stretch>
        </p:blipFill>
        <p:spPr>
          <a:xfrm>
            <a:off x="238325" y="2631175"/>
            <a:ext cx="8602675" cy="1735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9"/>
          <p:cNvSpPr txBox="1"/>
          <p:nvPr>
            <p:ph type="title"/>
          </p:nvPr>
        </p:nvSpPr>
        <p:spPr>
          <a:xfrm>
            <a:off x="490225" y="516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Employee</a:t>
            </a:r>
            <a:endParaRPr/>
          </a:p>
        </p:txBody>
      </p:sp>
      <p:pic>
        <p:nvPicPr>
          <p:cNvPr id="437" name="Google Shape;437;p59"/>
          <p:cNvPicPr preferRelativeResize="0"/>
          <p:nvPr/>
        </p:nvPicPr>
        <p:blipFill>
          <a:blip r:embed="rId3">
            <a:alphaModFix/>
          </a:blip>
          <a:stretch>
            <a:fillRect/>
          </a:stretch>
        </p:blipFill>
        <p:spPr>
          <a:xfrm>
            <a:off x="490225" y="1155150"/>
            <a:ext cx="8134400" cy="16164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0"/>
          <p:cNvSpPr txBox="1"/>
          <p:nvPr>
            <p:ph type="title"/>
          </p:nvPr>
        </p:nvSpPr>
        <p:spPr>
          <a:xfrm>
            <a:off x="430375" y="446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Venue Details</a:t>
            </a:r>
            <a:endParaRPr/>
          </a:p>
        </p:txBody>
      </p:sp>
      <p:pic>
        <p:nvPicPr>
          <p:cNvPr id="443" name="Google Shape;443;p60"/>
          <p:cNvPicPr preferRelativeResize="0"/>
          <p:nvPr/>
        </p:nvPicPr>
        <p:blipFill>
          <a:blip r:embed="rId3">
            <a:alphaModFix/>
          </a:blip>
          <a:stretch>
            <a:fillRect/>
          </a:stretch>
        </p:blipFill>
        <p:spPr>
          <a:xfrm>
            <a:off x="430375" y="1072525"/>
            <a:ext cx="5591175" cy="2019300"/>
          </a:xfrm>
          <a:prstGeom prst="rect">
            <a:avLst/>
          </a:prstGeom>
          <a:noFill/>
          <a:ln>
            <a:noFill/>
          </a:ln>
        </p:spPr>
      </p:pic>
      <p:pic>
        <p:nvPicPr>
          <p:cNvPr id="444" name="Google Shape;444;p60"/>
          <p:cNvPicPr preferRelativeResize="0"/>
          <p:nvPr/>
        </p:nvPicPr>
        <p:blipFill>
          <a:blip r:embed="rId4">
            <a:alphaModFix/>
          </a:blip>
          <a:stretch>
            <a:fillRect/>
          </a:stretch>
        </p:blipFill>
        <p:spPr>
          <a:xfrm>
            <a:off x="445025" y="3212650"/>
            <a:ext cx="6045593" cy="516963"/>
          </a:xfrm>
          <a:prstGeom prst="rect">
            <a:avLst/>
          </a:prstGeom>
          <a:noFill/>
          <a:ln>
            <a:noFill/>
          </a:ln>
        </p:spPr>
      </p:pic>
      <p:pic>
        <p:nvPicPr>
          <p:cNvPr id="445" name="Google Shape;445;p60"/>
          <p:cNvPicPr preferRelativeResize="0"/>
          <p:nvPr/>
        </p:nvPicPr>
        <p:blipFill>
          <a:blip r:embed="rId5">
            <a:alphaModFix/>
          </a:blip>
          <a:stretch>
            <a:fillRect/>
          </a:stretch>
        </p:blipFill>
        <p:spPr>
          <a:xfrm>
            <a:off x="5513000" y="3795250"/>
            <a:ext cx="2941225" cy="782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438150" y="464600"/>
            <a:ext cx="7505700" cy="66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Venue Detail</a:t>
            </a:r>
            <a:endParaRPr/>
          </a:p>
        </p:txBody>
      </p:sp>
      <p:pic>
        <p:nvPicPr>
          <p:cNvPr id="451" name="Google Shape;451;p61"/>
          <p:cNvPicPr preferRelativeResize="0"/>
          <p:nvPr/>
        </p:nvPicPr>
        <p:blipFill>
          <a:blip r:embed="rId3">
            <a:alphaModFix/>
          </a:blip>
          <a:stretch>
            <a:fillRect/>
          </a:stretch>
        </p:blipFill>
        <p:spPr>
          <a:xfrm>
            <a:off x="296150" y="1058300"/>
            <a:ext cx="8196424" cy="669900"/>
          </a:xfrm>
          <a:prstGeom prst="rect">
            <a:avLst/>
          </a:prstGeom>
          <a:noFill/>
          <a:ln>
            <a:noFill/>
          </a:ln>
        </p:spPr>
      </p:pic>
      <p:pic>
        <p:nvPicPr>
          <p:cNvPr id="452" name="Google Shape;452;p61"/>
          <p:cNvPicPr preferRelativeResize="0"/>
          <p:nvPr/>
        </p:nvPicPr>
        <p:blipFill>
          <a:blip r:embed="rId4">
            <a:alphaModFix/>
          </a:blip>
          <a:stretch>
            <a:fillRect/>
          </a:stretch>
        </p:blipFill>
        <p:spPr>
          <a:xfrm>
            <a:off x="341800" y="1920475"/>
            <a:ext cx="8483425" cy="120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collection “User”</a:t>
            </a:r>
            <a:endParaRPr/>
          </a:p>
        </p:txBody>
      </p:sp>
      <p:pic>
        <p:nvPicPr>
          <p:cNvPr id="153" name="Google Shape;153;p17"/>
          <p:cNvPicPr preferRelativeResize="0"/>
          <p:nvPr/>
        </p:nvPicPr>
        <p:blipFill>
          <a:blip r:embed="rId3">
            <a:alphaModFix/>
          </a:blip>
          <a:stretch>
            <a:fillRect/>
          </a:stretch>
        </p:blipFill>
        <p:spPr>
          <a:xfrm>
            <a:off x="958025" y="1605550"/>
            <a:ext cx="4048125" cy="790575"/>
          </a:xfrm>
          <a:prstGeom prst="rect">
            <a:avLst/>
          </a:prstGeom>
          <a:noFill/>
          <a:ln>
            <a:noFill/>
          </a:ln>
        </p:spPr>
      </p:pic>
      <p:pic>
        <p:nvPicPr>
          <p:cNvPr id="154" name="Google Shape;154;p17"/>
          <p:cNvPicPr preferRelativeResize="0"/>
          <p:nvPr/>
        </p:nvPicPr>
        <p:blipFill>
          <a:blip r:embed="rId4">
            <a:alphaModFix/>
          </a:blip>
          <a:stretch>
            <a:fillRect/>
          </a:stretch>
        </p:blipFill>
        <p:spPr>
          <a:xfrm>
            <a:off x="958025" y="2498950"/>
            <a:ext cx="4800600" cy="2371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2"/>
          <p:cNvSpPr txBox="1"/>
          <p:nvPr>
            <p:ph type="title"/>
          </p:nvPr>
        </p:nvSpPr>
        <p:spPr>
          <a:xfrm>
            <a:off x="438150" y="464600"/>
            <a:ext cx="7505700" cy="66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Venue Detail</a:t>
            </a:r>
            <a:endParaRPr/>
          </a:p>
        </p:txBody>
      </p:sp>
      <p:pic>
        <p:nvPicPr>
          <p:cNvPr id="458" name="Google Shape;458;p62"/>
          <p:cNvPicPr preferRelativeResize="0"/>
          <p:nvPr/>
        </p:nvPicPr>
        <p:blipFill>
          <a:blip r:embed="rId3">
            <a:alphaModFix/>
          </a:blip>
          <a:stretch>
            <a:fillRect/>
          </a:stretch>
        </p:blipFill>
        <p:spPr>
          <a:xfrm>
            <a:off x="358850" y="1200750"/>
            <a:ext cx="8193875" cy="14313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3"/>
          <p:cNvSpPr txBox="1"/>
          <p:nvPr>
            <p:ph type="title"/>
          </p:nvPr>
        </p:nvSpPr>
        <p:spPr>
          <a:xfrm>
            <a:off x="450350" y="466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Reservation detail</a:t>
            </a:r>
            <a:endParaRPr/>
          </a:p>
        </p:txBody>
      </p:sp>
      <p:pic>
        <p:nvPicPr>
          <p:cNvPr id="464" name="Google Shape;464;p63"/>
          <p:cNvPicPr preferRelativeResize="0"/>
          <p:nvPr/>
        </p:nvPicPr>
        <p:blipFill>
          <a:blip r:embed="rId3">
            <a:alphaModFix/>
          </a:blip>
          <a:stretch>
            <a:fillRect/>
          </a:stretch>
        </p:blipFill>
        <p:spPr>
          <a:xfrm>
            <a:off x="511250" y="1059500"/>
            <a:ext cx="6774550" cy="2041050"/>
          </a:xfrm>
          <a:prstGeom prst="rect">
            <a:avLst/>
          </a:prstGeom>
          <a:noFill/>
          <a:ln>
            <a:noFill/>
          </a:ln>
        </p:spPr>
      </p:pic>
      <p:pic>
        <p:nvPicPr>
          <p:cNvPr id="465" name="Google Shape;465;p63"/>
          <p:cNvPicPr preferRelativeResize="0"/>
          <p:nvPr/>
        </p:nvPicPr>
        <p:blipFill>
          <a:blip r:embed="rId4">
            <a:alphaModFix/>
          </a:blip>
          <a:stretch>
            <a:fillRect/>
          </a:stretch>
        </p:blipFill>
        <p:spPr>
          <a:xfrm>
            <a:off x="3466600" y="3205500"/>
            <a:ext cx="3819200" cy="1091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4"/>
          <p:cNvSpPr txBox="1"/>
          <p:nvPr>
            <p:ph type="title"/>
          </p:nvPr>
        </p:nvSpPr>
        <p:spPr>
          <a:xfrm>
            <a:off x="324300" y="426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Reservation Detail</a:t>
            </a:r>
            <a:endParaRPr/>
          </a:p>
        </p:txBody>
      </p:sp>
      <p:pic>
        <p:nvPicPr>
          <p:cNvPr id="471" name="Google Shape;471;p64"/>
          <p:cNvPicPr preferRelativeResize="0"/>
          <p:nvPr/>
        </p:nvPicPr>
        <p:blipFill>
          <a:blip r:embed="rId3">
            <a:alphaModFix/>
          </a:blip>
          <a:stretch>
            <a:fillRect/>
          </a:stretch>
        </p:blipFill>
        <p:spPr>
          <a:xfrm>
            <a:off x="324300" y="1122250"/>
            <a:ext cx="8228250" cy="672500"/>
          </a:xfrm>
          <a:prstGeom prst="rect">
            <a:avLst/>
          </a:prstGeom>
          <a:noFill/>
          <a:ln>
            <a:noFill/>
          </a:ln>
        </p:spPr>
      </p:pic>
      <p:pic>
        <p:nvPicPr>
          <p:cNvPr id="472" name="Google Shape;472;p64"/>
          <p:cNvPicPr preferRelativeResize="0"/>
          <p:nvPr/>
        </p:nvPicPr>
        <p:blipFill>
          <a:blip r:embed="rId4">
            <a:alphaModFix/>
          </a:blip>
          <a:stretch>
            <a:fillRect/>
          </a:stretch>
        </p:blipFill>
        <p:spPr>
          <a:xfrm>
            <a:off x="793950" y="1985925"/>
            <a:ext cx="8084500" cy="764400"/>
          </a:xfrm>
          <a:prstGeom prst="rect">
            <a:avLst/>
          </a:prstGeom>
          <a:noFill/>
          <a:ln>
            <a:noFill/>
          </a:ln>
        </p:spPr>
      </p:pic>
      <p:pic>
        <p:nvPicPr>
          <p:cNvPr id="473" name="Google Shape;473;p64"/>
          <p:cNvPicPr preferRelativeResize="0"/>
          <p:nvPr/>
        </p:nvPicPr>
        <p:blipFill>
          <a:blip r:embed="rId5">
            <a:alphaModFix/>
          </a:blip>
          <a:stretch>
            <a:fillRect/>
          </a:stretch>
        </p:blipFill>
        <p:spPr>
          <a:xfrm>
            <a:off x="330725" y="2876625"/>
            <a:ext cx="8430100" cy="1310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5"/>
          <p:cNvSpPr txBox="1"/>
          <p:nvPr>
            <p:ph type="title"/>
          </p:nvPr>
        </p:nvSpPr>
        <p:spPr>
          <a:xfrm>
            <a:off x="480250" y="71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Payment</a:t>
            </a:r>
            <a:endParaRPr/>
          </a:p>
        </p:txBody>
      </p:sp>
      <p:pic>
        <p:nvPicPr>
          <p:cNvPr id="479" name="Google Shape;479;p65"/>
          <p:cNvPicPr preferRelativeResize="0"/>
          <p:nvPr/>
        </p:nvPicPr>
        <p:blipFill>
          <a:blip r:embed="rId3">
            <a:alphaModFix/>
          </a:blip>
          <a:stretch>
            <a:fillRect/>
          </a:stretch>
        </p:blipFill>
        <p:spPr>
          <a:xfrm>
            <a:off x="531175" y="1284750"/>
            <a:ext cx="5943600" cy="1838325"/>
          </a:xfrm>
          <a:prstGeom prst="rect">
            <a:avLst/>
          </a:prstGeom>
          <a:noFill/>
          <a:ln>
            <a:noFill/>
          </a:ln>
        </p:spPr>
      </p:pic>
      <p:pic>
        <p:nvPicPr>
          <p:cNvPr id="480" name="Google Shape;480;p65"/>
          <p:cNvPicPr preferRelativeResize="0"/>
          <p:nvPr/>
        </p:nvPicPr>
        <p:blipFill>
          <a:blip r:embed="rId4">
            <a:alphaModFix/>
          </a:blip>
          <a:stretch>
            <a:fillRect/>
          </a:stretch>
        </p:blipFill>
        <p:spPr>
          <a:xfrm>
            <a:off x="5150600" y="3225625"/>
            <a:ext cx="3435625" cy="871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6"/>
          <p:cNvSpPr txBox="1"/>
          <p:nvPr>
            <p:ph type="title"/>
          </p:nvPr>
        </p:nvSpPr>
        <p:spPr>
          <a:xfrm>
            <a:off x="390525" y="426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Payment</a:t>
            </a:r>
            <a:endParaRPr/>
          </a:p>
        </p:txBody>
      </p:sp>
      <p:pic>
        <p:nvPicPr>
          <p:cNvPr id="486" name="Google Shape;486;p66"/>
          <p:cNvPicPr preferRelativeResize="0"/>
          <p:nvPr/>
        </p:nvPicPr>
        <p:blipFill>
          <a:blip r:embed="rId3">
            <a:alphaModFix/>
          </a:blip>
          <a:stretch>
            <a:fillRect/>
          </a:stretch>
        </p:blipFill>
        <p:spPr>
          <a:xfrm>
            <a:off x="390525" y="1092475"/>
            <a:ext cx="7772572" cy="1233150"/>
          </a:xfrm>
          <a:prstGeom prst="rect">
            <a:avLst/>
          </a:prstGeom>
          <a:noFill/>
          <a:ln>
            <a:noFill/>
          </a:ln>
        </p:spPr>
      </p:pic>
      <p:pic>
        <p:nvPicPr>
          <p:cNvPr id="487" name="Google Shape;487;p66"/>
          <p:cNvPicPr preferRelativeResize="0"/>
          <p:nvPr/>
        </p:nvPicPr>
        <p:blipFill>
          <a:blip r:embed="rId4">
            <a:alphaModFix/>
          </a:blip>
          <a:stretch>
            <a:fillRect/>
          </a:stretch>
        </p:blipFill>
        <p:spPr>
          <a:xfrm>
            <a:off x="1112825" y="2475450"/>
            <a:ext cx="7604775" cy="13527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ph type="title"/>
          </p:nvPr>
        </p:nvSpPr>
        <p:spPr>
          <a:xfrm>
            <a:off x="410475" y="526625"/>
            <a:ext cx="8072400" cy="101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1.Fetch customer name and contact no of age between 18-40 in order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93" name="Google Shape;493;p67"/>
          <p:cNvPicPr preferRelativeResize="0"/>
          <p:nvPr/>
        </p:nvPicPr>
        <p:blipFill>
          <a:blip r:embed="rId3">
            <a:alphaModFix/>
          </a:blip>
          <a:stretch>
            <a:fillRect/>
          </a:stretch>
        </p:blipFill>
        <p:spPr>
          <a:xfrm>
            <a:off x="602825" y="2507200"/>
            <a:ext cx="7574925" cy="2379300"/>
          </a:xfrm>
          <a:prstGeom prst="rect">
            <a:avLst/>
          </a:prstGeom>
          <a:noFill/>
          <a:ln>
            <a:noFill/>
          </a:ln>
        </p:spPr>
      </p:pic>
      <p:sp>
        <p:nvSpPr>
          <p:cNvPr id="494" name="Google Shape;494;p67"/>
          <p:cNvSpPr txBox="1"/>
          <p:nvPr/>
        </p:nvSpPr>
        <p:spPr>
          <a:xfrm>
            <a:off x="679150" y="1545425"/>
            <a:ext cx="6991200" cy="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select cust_name,cust_mobno,cust_age  FROM customer WHERE cust_age BETWEEN 18 AND 40 order by cust_age;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8"/>
          <p:cNvSpPr txBox="1"/>
          <p:nvPr>
            <p:ph type="title"/>
          </p:nvPr>
        </p:nvSpPr>
        <p:spPr>
          <a:xfrm>
            <a:off x="450325" y="486750"/>
            <a:ext cx="83316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t>
            </a:r>
            <a:r>
              <a:rPr lang="en"/>
              <a:t>Fetch records of customer names who have made reservations along with date of event and event name</a:t>
            </a:r>
            <a:endParaRPr/>
          </a:p>
        </p:txBody>
      </p:sp>
      <p:pic>
        <p:nvPicPr>
          <p:cNvPr id="500" name="Google Shape;500;p68"/>
          <p:cNvPicPr preferRelativeResize="0"/>
          <p:nvPr/>
        </p:nvPicPr>
        <p:blipFill>
          <a:blip r:embed="rId3">
            <a:alphaModFix/>
          </a:blip>
          <a:stretch>
            <a:fillRect/>
          </a:stretch>
        </p:blipFill>
        <p:spPr>
          <a:xfrm>
            <a:off x="1604200" y="1514025"/>
            <a:ext cx="6579475" cy="31315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9"/>
          <p:cNvSpPr txBox="1"/>
          <p:nvPr>
            <p:ph type="title"/>
          </p:nvPr>
        </p:nvSpPr>
        <p:spPr>
          <a:xfrm>
            <a:off x="320750" y="377100"/>
            <a:ext cx="8311500" cy="136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Fetch record of reservations with venue names and details Reservation id, Event name,date,venue id,venue name ,venue address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06" name="Google Shape;506;p69"/>
          <p:cNvPicPr preferRelativeResize="0"/>
          <p:nvPr/>
        </p:nvPicPr>
        <p:blipFill>
          <a:blip r:embed="rId3">
            <a:alphaModFix/>
          </a:blip>
          <a:stretch>
            <a:fillRect/>
          </a:stretch>
        </p:blipFill>
        <p:spPr>
          <a:xfrm>
            <a:off x="786150" y="1744800"/>
            <a:ext cx="7730550" cy="3010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0"/>
          <p:cNvSpPr txBox="1"/>
          <p:nvPr>
            <p:ph type="title"/>
          </p:nvPr>
        </p:nvSpPr>
        <p:spPr>
          <a:xfrm>
            <a:off x="360600" y="416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a:t>
            </a:r>
            <a:r>
              <a:rPr lang="en"/>
              <a:t>Sort the venue details in ascending order</a:t>
            </a:r>
            <a:endParaRPr/>
          </a:p>
        </p:txBody>
      </p:sp>
      <p:pic>
        <p:nvPicPr>
          <p:cNvPr id="512" name="Google Shape;512;p70"/>
          <p:cNvPicPr preferRelativeResize="0"/>
          <p:nvPr/>
        </p:nvPicPr>
        <p:blipFill>
          <a:blip r:embed="rId3">
            <a:alphaModFix/>
          </a:blip>
          <a:stretch>
            <a:fillRect/>
          </a:stretch>
        </p:blipFill>
        <p:spPr>
          <a:xfrm>
            <a:off x="405075" y="2163825"/>
            <a:ext cx="8097225" cy="1725850"/>
          </a:xfrm>
          <a:prstGeom prst="rect">
            <a:avLst/>
          </a:prstGeom>
          <a:noFill/>
          <a:ln>
            <a:noFill/>
          </a:ln>
        </p:spPr>
      </p:pic>
      <p:sp>
        <p:nvSpPr>
          <p:cNvPr id="513" name="Google Shape;513;p70"/>
          <p:cNvSpPr txBox="1"/>
          <p:nvPr/>
        </p:nvSpPr>
        <p:spPr>
          <a:xfrm>
            <a:off x="679150" y="1426000"/>
            <a:ext cx="6701400" cy="6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select* from venue_details order by </a:t>
            </a:r>
            <a:r>
              <a:rPr lang="en" sz="1600">
                <a:latin typeface="Times New Roman"/>
                <a:ea typeface="Times New Roman"/>
                <a:cs typeface="Times New Roman"/>
                <a:sym typeface="Times New Roman"/>
              </a:rPr>
              <a:t>venue_name</a:t>
            </a:r>
            <a:r>
              <a:rPr lang="en" sz="1600">
                <a:latin typeface="Times New Roman"/>
                <a:ea typeface="Times New Roman"/>
                <a:cs typeface="Times New Roman"/>
                <a:sym typeface="Times New Roman"/>
              </a:rPr>
              <a:t> asc;</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1"/>
          <p:cNvSpPr txBox="1"/>
          <p:nvPr>
            <p:ph type="title"/>
          </p:nvPr>
        </p:nvSpPr>
        <p:spPr>
          <a:xfrm>
            <a:off x="418000" y="376425"/>
            <a:ext cx="8304000" cy="107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Get the the five venue name,costperday from the sorted venue details after skipping first 3 records;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19" name="Google Shape;519;p71"/>
          <p:cNvPicPr preferRelativeResize="0"/>
          <p:nvPr/>
        </p:nvPicPr>
        <p:blipFill>
          <a:blip r:embed="rId3">
            <a:alphaModFix/>
          </a:blip>
          <a:stretch>
            <a:fillRect/>
          </a:stretch>
        </p:blipFill>
        <p:spPr>
          <a:xfrm>
            <a:off x="608200" y="2454725"/>
            <a:ext cx="7923600" cy="1993600"/>
          </a:xfrm>
          <a:prstGeom prst="rect">
            <a:avLst/>
          </a:prstGeom>
          <a:noFill/>
          <a:ln>
            <a:noFill/>
          </a:ln>
        </p:spPr>
      </p:pic>
      <p:sp>
        <p:nvSpPr>
          <p:cNvPr id="520" name="Google Shape;520;p71"/>
          <p:cNvSpPr txBox="1"/>
          <p:nvPr/>
        </p:nvSpPr>
        <p:spPr>
          <a:xfrm>
            <a:off x="639200" y="1488125"/>
            <a:ext cx="7071000" cy="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select venue_name,cost_per_day from venue_details order by venue_name asc limit 5 offset 3;</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collection “Product”</a:t>
            </a:r>
            <a:endParaRPr/>
          </a:p>
        </p:txBody>
      </p:sp>
      <p:pic>
        <p:nvPicPr>
          <p:cNvPr id="160" name="Google Shape;160;p18"/>
          <p:cNvPicPr preferRelativeResize="0"/>
          <p:nvPr/>
        </p:nvPicPr>
        <p:blipFill>
          <a:blip r:embed="rId3">
            <a:alphaModFix/>
          </a:blip>
          <a:stretch>
            <a:fillRect/>
          </a:stretch>
        </p:blipFill>
        <p:spPr>
          <a:xfrm>
            <a:off x="970400" y="1506400"/>
            <a:ext cx="3762375" cy="781050"/>
          </a:xfrm>
          <a:prstGeom prst="rect">
            <a:avLst/>
          </a:prstGeom>
          <a:noFill/>
          <a:ln>
            <a:noFill/>
          </a:ln>
        </p:spPr>
      </p:pic>
      <p:pic>
        <p:nvPicPr>
          <p:cNvPr id="161" name="Google Shape;161;p18"/>
          <p:cNvPicPr preferRelativeResize="0"/>
          <p:nvPr/>
        </p:nvPicPr>
        <p:blipFill>
          <a:blip r:embed="rId4">
            <a:alphaModFix/>
          </a:blip>
          <a:stretch>
            <a:fillRect/>
          </a:stretch>
        </p:blipFill>
        <p:spPr>
          <a:xfrm>
            <a:off x="970400" y="2489425"/>
            <a:ext cx="4838700" cy="20193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2"/>
          <p:cNvSpPr txBox="1"/>
          <p:nvPr>
            <p:ph type="title"/>
          </p:nvPr>
        </p:nvSpPr>
        <p:spPr>
          <a:xfrm>
            <a:off x="380550" y="337225"/>
            <a:ext cx="7633800" cy="116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a:t>
            </a:r>
            <a:r>
              <a:rPr lang="en"/>
              <a:t> Fetch the date of event year(only year) of reservation_detail of all reservation when reservation id is given as input.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26" name="Google Shape;526;p72"/>
          <p:cNvPicPr preferRelativeResize="0"/>
          <p:nvPr/>
        </p:nvPicPr>
        <p:blipFill>
          <a:blip r:embed="rId3">
            <a:alphaModFix/>
          </a:blip>
          <a:stretch>
            <a:fillRect/>
          </a:stretch>
        </p:blipFill>
        <p:spPr>
          <a:xfrm>
            <a:off x="406288" y="3049800"/>
            <a:ext cx="8331425" cy="814450"/>
          </a:xfrm>
          <a:prstGeom prst="rect">
            <a:avLst/>
          </a:prstGeom>
          <a:noFill/>
          <a:ln>
            <a:noFill/>
          </a:ln>
        </p:spPr>
      </p:pic>
      <p:sp>
        <p:nvSpPr>
          <p:cNvPr id="527" name="Google Shape;527;p72"/>
          <p:cNvSpPr txBox="1"/>
          <p:nvPr/>
        </p:nvSpPr>
        <p:spPr>
          <a:xfrm>
            <a:off x="679150" y="1947525"/>
            <a:ext cx="7221000" cy="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select extract( year from((select date_of_event from reservation_detail where r_id=5002)))as "YEAR";</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3"/>
          <p:cNvSpPr txBox="1"/>
          <p:nvPr>
            <p:ph type="title"/>
          </p:nvPr>
        </p:nvSpPr>
        <p:spPr>
          <a:xfrm>
            <a:off x="390525" y="5166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7.Fetch records of availability status of enum greater than available</a:t>
            </a:r>
            <a:endParaRPr/>
          </a:p>
        </p:txBody>
      </p:sp>
      <p:pic>
        <p:nvPicPr>
          <p:cNvPr id="533" name="Google Shape;533;p73"/>
          <p:cNvPicPr preferRelativeResize="0"/>
          <p:nvPr/>
        </p:nvPicPr>
        <p:blipFill>
          <a:blip r:embed="rId3">
            <a:alphaModFix/>
          </a:blip>
          <a:stretch>
            <a:fillRect/>
          </a:stretch>
        </p:blipFill>
        <p:spPr>
          <a:xfrm>
            <a:off x="390525" y="2759000"/>
            <a:ext cx="8165711" cy="1033800"/>
          </a:xfrm>
          <a:prstGeom prst="rect">
            <a:avLst/>
          </a:prstGeom>
          <a:noFill/>
          <a:ln>
            <a:noFill/>
          </a:ln>
        </p:spPr>
      </p:pic>
      <p:sp>
        <p:nvSpPr>
          <p:cNvPr id="534" name="Google Shape;534;p73"/>
          <p:cNvSpPr txBox="1"/>
          <p:nvPr/>
        </p:nvSpPr>
        <p:spPr>
          <a:xfrm>
            <a:off x="639200" y="1558025"/>
            <a:ext cx="6811500" cy="124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6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select  venue_name,availability_status from venue_details where availability_status=(select max(availability_status)from venue_details);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4"/>
          <p:cNvSpPr txBox="1"/>
          <p:nvPr>
            <p:ph type="title"/>
          </p:nvPr>
        </p:nvSpPr>
        <p:spPr>
          <a:xfrm>
            <a:off x="320750" y="556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a:t>
            </a:r>
            <a:r>
              <a:rPr lang="en"/>
              <a:t>Fetch records of availability status of enum greater than available</a:t>
            </a:r>
            <a:endParaRPr/>
          </a:p>
        </p:txBody>
      </p:sp>
      <p:pic>
        <p:nvPicPr>
          <p:cNvPr id="540" name="Google Shape;540;p74"/>
          <p:cNvPicPr preferRelativeResize="0"/>
          <p:nvPr/>
        </p:nvPicPr>
        <p:blipFill>
          <a:blip r:embed="rId3">
            <a:alphaModFix/>
          </a:blip>
          <a:stretch>
            <a:fillRect/>
          </a:stretch>
        </p:blipFill>
        <p:spPr>
          <a:xfrm>
            <a:off x="366550" y="2669375"/>
            <a:ext cx="8410901" cy="1509650"/>
          </a:xfrm>
          <a:prstGeom prst="rect">
            <a:avLst/>
          </a:prstGeom>
          <a:noFill/>
          <a:ln>
            <a:noFill/>
          </a:ln>
        </p:spPr>
      </p:pic>
      <p:sp>
        <p:nvSpPr>
          <p:cNvPr id="541" name="Google Shape;541;p74"/>
          <p:cNvSpPr txBox="1"/>
          <p:nvPr/>
        </p:nvSpPr>
        <p:spPr>
          <a:xfrm>
            <a:off x="559300" y="1707850"/>
            <a:ext cx="74307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 select*from venue_details where availability_status&gt;'avialable' order by  availability_status;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5"/>
          <p:cNvSpPr txBox="1"/>
          <p:nvPr>
            <p:ph type="title"/>
          </p:nvPr>
        </p:nvSpPr>
        <p:spPr>
          <a:xfrm>
            <a:off x="320750" y="556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a:t>
            </a:r>
            <a:r>
              <a:rPr lang="en"/>
              <a:t>Fetch record of customers with payment and reservation details</a:t>
            </a:r>
            <a:endParaRPr/>
          </a:p>
        </p:txBody>
      </p:sp>
      <p:pic>
        <p:nvPicPr>
          <p:cNvPr id="547" name="Google Shape;547;p75"/>
          <p:cNvPicPr preferRelativeResize="0"/>
          <p:nvPr/>
        </p:nvPicPr>
        <p:blipFill>
          <a:blip r:embed="rId3">
            <a:alphaModFix/>
          </a:blip>
          <a:stretch>
            <a:fillRect/>
          </a:stretch>
        </p:blipFill>
        <p:spPr>
          <a:xfrm>
            <a:off x="464213" y="2571750"/>
            <a:ext cx="8215575" cy="1935400"/>
          </a:xfrm>
          <a:prstGeom prst="rect">
            <a:avLst/>
          </a:prstGeom>
          <a:noFill/>
          <a:ln>
            <a:noFill/>
          </a:ln>
        </p:spPr>
      </p:pic>
      <p:sp>
        <p:nvSpPr>
          <p:cNvPr id="548" name="Google Shape;548;p75"/>
          <p:cNvSpPr txBox="1"/>
          <p:nvPr/>
        </p:nvSpPr>
        <p:spPr>
          <a:xfrm>
            <a:off x="589250" y="1568025"/>
            <a:ext cx="7989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Select p.pid,r.r_id,c.cust_name,r.event_name,p.date_of_payment,p.Amount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from payment p,customer c,reservation_detail r</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where p.r_id= r.r_id and r.cust_id = c.cust_id;</a:t>
            </a:r>
            <a:endParaRPr sz="1600">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6"/>
          <p:cNvSpPr txBox="1"/>
          <p:nvPr>
            <p:ph type="title"/>
          </p:nvPr>
        </p:nvSpPr>
        <p:spPr>
          <a:xfrm>
            <a:off x="396950" y="556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 </a:t>
            </a:r>
            <a:r>
              <a:rPr lang="en"/>
              <a:t>Fetch the total amount paid by each customer</a:t>
            </a:r>
            <a:endParaRPr/>
          </a:p>
        </p:txBody>
      </p:sp>
      <p:pic>
        <p:nvPicPr>
          <p:cNvPr id="554" name="Google Shape;554;p76"/>
          <p:cNvPicPr preferRelativeResize="0"/>
          <p:nvPr/>
        </p:nvPicPr>
        <p:blipFill>
          <a:blip r:embed="rId3">
            <a:alphaModFix/>
          </a:blip>
          <a:stretch>
            <a:fillRect/>
          </a:stretch>
        </p:blipFill>
        <p:spPr>
          <a:xfrm>
            <a:off x="502000" y="2965500"/>
            <a:ext cx="7566775" cy="1685550"/>
          </a:xfrm>
          <a:prstGeom prst="rect">
            <a:avLst/>
          </a:prstGeom>
          <a:noFill/>
          <a:ln>
            <a:noFill/>
          </a:ln>
        </p:spPr>
      </p:pic>
      <p:sp>
        <p:nvSpPr>
          <p:cNvPr id="555" name="Google Shape;555;p76"/>
          <p:cNvSpPr txBox="1"/>
          <p:nvPr/>
        </p:nvSpPr>
        <p:spPr>
          <a:xfrm>
            <a:off x="669150" y="1597975"/>
            <a:ext cx="64320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select c.cust_id,r.r_id,SUM (amount) AS total</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from payment p,customer c,reservation_detail r</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where p.r_id= r.r_id and r.cust_id = c.cust_id GROUP BY c.cust_id,r.r_id ORDER BY total;	</a:t>
            </a:r>
            <a:endParaRPr sz="1600">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7"/>
          <p:cNvSpPr txBox="1"/>
          <p:nvPr>
            <p:ph type="title"/>
          </p:nvPr>
        </p:nvSpPr>
        <p:spPr>
          <a:xfrm>
            <a:off x="500100" y="2469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a:t>
            </a:r>
            <a:r>
              <a:rPr lang="en"/>
              <a:t>Fetch Records of employees who are working under various departments.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61" name="Google Shape;561;p77"/>
          <p:cNvPicPr preferRelativeResize="0"/>
          <p:nvPr/>
        </p:nvPicPr>
        <p:blipFill>
          <a:blip r:embed="rId3">
            <a:alphaModFix/>
          </a:blip>
          <a:stretch>
            <a:fillRect/>
          </a:stretch>
        </p:blipFill>
        <p:spPr>
          <a:xfrm>
            <a:off x="1343225" y="1793425"/>
            <a:ext cx="6457551" cy="2961025"/>
          </a:xfrm>
          <a:prstGeom prst="rect">
            <a:avLst/>
          </a:prstGeom>
          <a:noFill/>
          <a:ln>
            <a:noFill/>
          </a:ln>
        </p:spPr>
      </p:pic>
      <p:sp>
        <p:nvSpPr>
          <p:cNvPr id="562" name="Google Shape;562;p77"/>
          <p:cNvSpPr txBox="1"/>
          <p:nvPr/>
        </p:nvSpPr>
        <p:spPr>
          <a:xfrm>
            <a:off x="419475" y="1158525"/>
            <a:ext cx="82395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Select e.empid,d.dept_id,d.dept_name,e.empname,e.emp_designation from employee e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JOIN  department d ON e.emp_deptid=d.dept_id;</a:t>
            </a:r>
            <a:endParaRPr sz="1600">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6" name="Shape 566"/>
        <p:cNvGrpSpPr/>
        <p:nvPr/>
      </p:nvGrpSpPr>
      <p:grpSpPr>
        <a:xfrm>
          <a:off x="0" y="0"/>
          <a:ext cx="0" cy="0"/>
          <a:chOff x="0" y="0"/>
          <a:chExt cx="0" cy="0"/>
        </a:xfrm>
      </p:grpSpPr>
      <p:sp>
        <p:nvSpPr>
          <p:cNvPr id="567" name="Google Shape;567;p78"/>
          <p:cNvSpPr txBox="1"/>
          <p:nvPr>
            <p:ph type="title"/>
          </p:nvPr>
        </p:nvSpPr>
        <p:spPr>
          <a:xfrm>
            <a:off x="1151699" y="1605350"/>
            <a:ext cx="6075300" cy="1757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solidFill>
                  <a:schemeClr val="dk1"/>
                </a:solidFill>
              </a:rPr>
              <a:t>THANK YOU</a:t>
            </a:r>
            <a:endParaRPr sz="6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collection “Product Meta”</a:t>
            </a:r>
            <a:endParaRPr/>
          </a:p>
        </p:txBody>
      </p:sp>
      <p:pic>
        <p:nvPicPr>
          <p:cNvPr id="167" name="Google Shape;167;p19"/>
          <p:cNvPicPr preferRelativeResize="0"/>
          <p:nvPr/>
        </p:nvPicPr>
        <p:blipFill>
          <a:blip r:embed="rId3">
            <a:alphaModFix/>
          </a:blip>
          <a:stretch>
            <a:fillRect/>
          </a:stretch>
        </p:blipFill>
        <p:spPr>
          <a:xfrm>
            <a:off x="958000" y="1506425"/>
            <a:ext cx="3743325" cy="885825"/>
          </a:xfrm>
          <a:prstGeom prst="rect">
            <a:avLst/>
          </a:prstGeom>
          <a:noFill/>
          <a:ln>
            <a:noFill/>
          </a:ln>
        </p:spPr>
      </p:pic>
      <p:pic>
        <p:nvPicPr>
          <p:cNvPr id="168" name="Google Shape;168;p19"/>
          <p:cNvPicPr preferRelativeResize="0"/>
          <p:nvPr/>
        </p:nvPicPr>
        <p:blipFill>
          <a:blip r:embed="rId4">
            <a:alphaModFix/>
          </a:blip>
          <a:stretch>
            <a:fillRect/>
          </a:stretch>
        </p:blipFill>
        <p:spPr>
          <a:xfrm>
            <a:off x="958000" y="2571750"/>
            <a:ext cx="7366850" cy="213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collection “Category”</a:t>
            </a:r>
            <a:endParaRPr/>
          </a:p>
        </p:txBody>
      </p:sp>
      <p:pic>
        <p:nvPicPr>
          <p:cNvPr id="174" name="Google Shape;174;p20"/>
          <p:cNvPicPr preferRelativeResize="0"/>
          <p:nvPr/>
        </p:nvPicPr>
        <p:blipFill>
          <a:blip r:embed="rId3">
            <a:alphaModFix/>
          </a:blip>
          <a:stretch>
            <a:fillRect/>
          </a:stretch>
        </p:blipFill>
        <p:spPr>
          <a:xfrm>
            <a:off x="982800" y="1494025"/>
            <a:ext cx="5476875" cy="485775"/>
          </a:xfrm>
          <a:prstGeom prst="rect">
            <a:avLst/>
          </a:prstGeom>
          <a:noFill/>
          <a:ln>
            <a:noFill/>
          </a:ln>
        </p:spPr>
      </p:pic>
      <p:pic>
        <p:nvPicPr>
          <p:cNvPr id="175" name="Google Shape;175;p20"/>
          <p:cNvPicPr preferRelativeResize="0"/>
          <p:nvPr/>
        </p:nvPicPr>
        <p:blipFill>
          <a:blip r:embed="rId4">
            <a:alphaModFix/>
          </a:blip>
          <a:stretch>
            <a:fillRect/>
          </a:stretch>
        </p:blipFill>
        <p:spPr>
          <a:xfrm>
            <a:off x="982800" y="2095025"/>
            <a:ext cx="5562600" cy="173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collection “Product Category”</a:t>
            </a:r>
            <a:endParaRPr/>
          </a:p>
        </p:txBody>
      </p:sp>
      <p:pic>
        <p:nvPicPr>
          <p:cNvPr id="181" name="Google Shape;181;p21"/>
          <p:cNvPicPr preferRelativeResize="0"/>
          <p:nvPr/>
        </p:nvPicPr>
        <p:blipFill>
          <a:blip r:embed="rId3">
            <a:alphaModFix/>
          </a:blip>
          <a:stretch>
            <a:fillRect/>
          </a:stretch>
        </p:blipFill>
        <p:spPr>
          <a:xfrm>
            <a:off x="970400" y="1580775"/>
            <a:ext cx="5524500" cy="466725"/>
          </a:xfrm>
          <a:prstGeom prst="rect">
            <a:avLst/>
          </a:prstGeom>
          <a:noFill/>
          <a:ln>
            <a:noFill/>
          </a:ln>
        </p:spPr>
      </p:pic>
      <p:pic>
        <p:nvPicPr>
          <p:cNvPr id="182" name="Google Shape;182;p21"/>
          <p:cNvPicPr preferRelativeResize="0"/>
          <p:nvPr/>
        </p:nvPicPr>
        <p:blipFill>
          <a:blip r:embed="rId4">
            <a:alphaModFix/>
          </a:blip>
          <a:stretch>
            <a:fillRect/>
          </a:stretch>
        </p:blipFill>
        <p:spPr>
          <a:xfrm>
            <a:off x="970400" y="2261850"/>
            <a:ext cx="4924425" cy="106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