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6" r:id="rId4"/>
    <p:sldId id="258" r:id="rId5"/>
    <p:sldId id="263" r:id="rId6"/>
    <p:sldId id="265" r:id="rId7"/>
    <p:sldId id="267" r:id="rId8"/>
    <p:sldId id="269" r:id="rId9"/>
    <p:sldId id="261"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0F804-9A8E-4D21-B65C-ED755647B1A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CH"/>
        </a:p>
      </dgm:t>
    </dgm:pt>
    <dgm:pt modelId="{830D58CF-52CA-4D4C-8290-250729406B65}" type="pres">
      <dgm:prSet presAssocID="{50D0F804-9A8E-4D21-B65C-ED755647B1A6}" presName="Name0" presStyleCnt="0">
        <dgm:presLayoutVars>
          <dgm:dir/>
          <dgm:resizeHandles val="exact"/>
        </dgm:presLayoutVars>
      </dgm:prSet>
      <dgm:spPr/>
    </dgm:pt>
  </dgm:ptLst>
  <dgm:cxnLst>
    <dgm:cxn modelId="{846543E6-17F9-4E77-81E8-5A0D3C0AD5ED}" type="presOf" srcId="{50D0F804-9A8E-4D21-B65C-ED755647B1A6}" destId="{830D58CF-52CA-4D4C-8290-250729406B6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10/1/2021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10/1/2021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10/1/2021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en.wikipedia.org/wiki/Nasdaq" TargetMode="External"/><Relationship Id="rId7" Type="http://schemas.openxmlformats.org/officeDocument/2006/relationships/diagramQuickStyle" Target="../diagrams/quickStyle1.xml"/><Relationship Id="rId2" Type="http://schemas.openxmlformats.org/officeDocument/2006/relationships/hyperlink" Target="https://en.wikipedia.org/wiki/Stock_market_index" TargetMode="Externa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en.wikipedia.org/wiki/Stock_exchange"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3000" dirty="0"/>
              <a:t>Cas Applied Data Science – </a:t>
            </a:r>
            <a:r>
              <a:rPr lang="de-CH" sz="3000" dirty="0" err="1"/>
              <a:t>October</a:t>
            </a:r>
            <a:r>
              <a:rPr lang="de-CH" sz="3000" dirty="0"/>
              <a:t> 7th 2021 </a:t>
            </a:r>
            <a:br>
              <a:rPr lang="de-CH" sz="3000" dirty="0"/>
            </a:br>
            <a:br>
              <a:rPr lang="de-CH" sz="3000" dirty="0"/>
            </a:br>
            <a:r>
              <a:rPr lang="de-CH" sz="3000" dirty="0"/>
              <a:t>Nasdaq </a:t>
            </a:r>
            <a:r>
              <a:rPr lang="de-CH" sz="3000" dirty="0" err="1"/>
              <a:t>composite</a:t>
            </a:r>
            <a:r>
              <a:rPr lang="de-CH" sz="3000" dirty="0"/>
              <a:t> </a:t>
            </a:r>
            <a:r>
              <a:rPr lang="de-CH" sz="3000" dirty="0" err="1"/>
              <a:t>price</a:t>
            </a:r>
            <a:r>
              <a:rPr lang="de-CH" sz="3000" dirty="0"/>
              <a:t> &amp; </a:t>
            </a:r>
            <a:r>
              <a:rPr lang="de-CH" sz="3000" dirty="0" err="1"/>
              <a:t>macro</a:t>
            </a:r>
            <a:r>
              <a:rPr lang="de-CH" sz="3000" dirty="0"/>
              <a:t> variables</a:t>
            </a:r>
            <a:endParaRPr lang="fr-CH" sz="30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4651745"/>
            <a:ext cx="4890977" cy="999460"/>
          </a:xfrm>
        </p:spPr>
        <p:txBody>
          <a:bodyPr anchor="b">
            <a:normAutofit/>
          </a:bodyPr>
          <a:lstStyle/>
          <a:p>
            <a:pPr algn="l"/>
            <a:r>
              <a:rPr lang="de-CH" dirty="0"/>
              <a:t>University </a:t>
            </a:r>
            <a:r>
              <a:rPr lang="de-CH" dirty="0" err="1"/>
              <a:t>of</a:t>
            </a:r>
            <a:r>
              <a:rPr lang="de-CH" dirty="0"/>
              <a:t> Bern</a:t>
            </a:r>
            <a:endParaRPr lang="fr-CH" dirty="0"/>
          </a:p>
        </p:txBody>
      </p:sp>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576E041-ED48-4B05-82BC-D77CAEB62DBA}"/>
              </a:ext>
            </a:extLst>
          </p:cNvPr>
          <p:cNvPicPr>
            <a:picLocks noChangeAspect="1"/>
          </p:cNvPicPr>
          <p:nvPr/>
        </p:nvPicPr>
        <p:blipFill>
          <a:blip r:embed="rId2"/>
          <a:stretch>
            <a:fillRect/>
          </a:stretch>
        </p:blipFill>
        <p:spPr>
          <a:xfrm>
            <a:off x="5762847" y="749595"/>
            <a:ext cx="6154479" cy="5354744"/>
          </a:xfrm>
          <a:prstGeom prst="rect">
            <a:avLst/>
          </a:prstGeom>
        </p:spPr>
      </p:pic>
      <p:sp>
        <p:nvSpPr>
          <p:cNvPr id="10" name="TextBox 9">
            <a:extLst>
              <a:ext uri="{FF2B5EF4-FFF2-40B4-BE49-F238E27FC236}">
                <a16:creationId xmlns:a16="http://schemas.microsoft.com/office/drawing/2014/main" id="{AAE26B41-3702-451B-BC10-E3D7D0E794A2}"/>
              </a:ext>
            </a:extLst>
          </p:cNvPr>
          <p:cNvSpPr txBox="1"/>
          <p:nvPr/>
        </p:nvSpPr>
        <p:spPr>
          <a:xfrm>
            <a:off x="5638800" y="6146240"/>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spTree>
    <p:extLst>
      <p:ext uri="{BB962C8B-B14F-4D97-AF65-F5344CB8AC3E}">
        <p14:creationId xmlns:p14="http://schemas.microsoft.com/office/powerpoint/2010/main" val="370064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r>
              <a:rPr lang="de-CH" sz="3000" dirty="0"/>
              <a:t> &amp; Data </a:t>
            </a:r>
            <a:r>
              <a:rPr lang="de-CH" sz="3000" dirty="0" err="1"/>
              <a:t>set</a:t>
            </a:r>
            <a:r>
              <a:rPr lang="de-CH" sz="3000" dirty="0"/>
              <a:t> </a:t>
            </a:r>
            <a:r>
              <a:rPr lang="de-CH" sz="3000" dirty="0" err="1"/>
              <a:t>description</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impacts of some macroeconomic factors on the stock market returns of the NASQAD composite index </a:t>
            </a:r>
          </a:p>
          <a:p>
            <a:pPr marL="285750" indent="-285750" algn="ctr">
              <a:buFontTx/>
              <a:buChar char="-"/>
            </a:pPr>
            <a:r>
              <a:rPr lang="en-US" sz="1600" dirty="0"/>
              <a:t>Two models are conducted in this study: </a:t>
            </a:r>
          </a:p>
          <a:p>
            <a:pPr marL="742950" lvl="1" indent="-285750" algn="ctr">
              <a:buFontTx/>
              <a:buChar char="-"/>
            </a:pPr>
            <a:r>
              <a:rPr lang="en-US" sz="1600" dirty="0"/>
              <a:t>The Ordinary Least Squared (OLS) to test the relationship between the macro variables and the NASDAQ composite index</a:t>
            </a:r>
          </a:p>
          <a:p>
            <a:pPr marL="742950" lvl="1" indent="-285750" algn="ctr">
              <a:buFontTx/>
              <a:buChar char="-"/>
            </a:pPr>
            <a:r>
              <a:rPr lang="en-US" sz="1600" dirty="0"/>
              <a:t>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Several studies have been conducted to determine the relationship between the macroeconomic variable and stock prices in the past. We are going to look into some of these variables to see if we can conclude any relationship performance based on a linear regression-</a:t>
            </a:r>
          </a:p>
          <a:p>
            <a:pPr algn="ctr"/>
            <a:endParaRPr lang="en-US" dirty="0"/>
          </a:p>
          <a:p>
            <a:pPr algn="ctr"/>
            <a:r>
              <a:rPr lang="en-US" b="1" dirty="0"/>
              <a:t>We use 4 independent variables: GDP, CPI, US CPI, US Interest rates, US Unemployment rates and one dependent variables: Nasdaq composite  price performance</a:t>
            </a:r>
          </a:p>
          <a:p>
            <a:pPr algn="r"/>
            <a:r>
              <a:rPr lang="fr-CH" sz="1200" dirty="0"/>
              <a:t>Sources: Fed Saint Louis &amp; Nasdaq</a:t>
            </a:r>
            <a:endParaRPr lang="en-US"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r>
              <a:rPr lang="de-CH" sz="3000" dirty="0"/>
              <a:t> and </a:t>
            </a:r>
            <a:r>
              <a:rPr lang="de-CH" sz="3000" dirty="0" err="1"/>
              <a:t>methods</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647700" y="971550"/>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113 instances and 5 attributes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GDP: </a:t>
            </a:r>
            <a:r>
              <a:rPr lang="en-US" dirty="0"/>
              <a:t>We use GGP in percent change from preceding Period, quarterly, Seasonally Adjusted Annual Rate.</a:t>
            </a:r>
          </a:p>
          <a:p>
            <a:pPr algn="l"/>
            <a:r>
              <a:rPr lang="en-US" dirty="0"/>
              <a:t>-</a:t>
            </a:r>
            <a:r>
              <a:rPr lang="en-US" b="1" dirty="0"/>
              <a:t>CPI (consumer price inflation): </a:t>
            </a:r>
            <a:r>
              <a:rPr lang="en-US" dirty="0"/>
              <a:t>Growth Rate Same Period Previous Year, Monthly, Not Seasonally Adjusted. </a:t>
            </a:r>
          </a:p>
          <a:p>
            <a:pPr algn="l"/>
            <a:r>
              <a:rPr lang="en-US" b="1" dirty="0"/>
              <a:t>-US Interest rates: </a:t>
            </a:r>
            <a:r>
              <a:rPr lang="en-US" dirty="0"/>
              <a:t>Effective Federal Funds Rate, Percent, Monthly, Not Seasonally Adjusted.</a:t>
            </a:r>
          </a:p>
          <a:p>
            <a:pPr algn="l"/>
            <a:r>
              <a:rPr lang="en-US" dirty="0"/>
              <a:t>-</a:t>
            </a:r>
            <a:r>
              <a:rPr lang="en-US" b="1" dirty="0"/>
              <a:t>US Unemployment rate</a:t>
            </a:r>
            <a:r>
              <a:rPr lang="en-US" dirty="0"/>
              <a:t> in Percent,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a:t>
            </a:r>
            <a:r>
              <a:rPr lang="en-US" dirty="0">
                <a:hlinkClick r:id="rId2" tooltip="Stock market index">
                  <a:extLst>
                    <a:ext uri="{A12FA001-AC4F-418D-AE19-62706E023703}">
                      <ahyp:hlinkClr xmlns:ahyp="http://schemas.microsoft.com/office/drawing/2018/hyperlinkcolor" val="tx"/>
                    </a:ext>
                  </a:extLst>
                </a:hlinkClick>
              </a:rPr>
              <a:t>stock market index</a:t>
            </a:r>
            <a:r>
              <a:rPr lang="en-US" dirty="0"/>
              <a:t> that includes almost all stocks listed on the </a:t>
            </a:r>
            <a:r>
              <a:rPr lang="en-US" dirty="0">
                <a:hlinkClick r:id="rId3" tooltip="Nasdaq">
                  <a:extLst>
                    <a:ext uri="{A12FA001-AC4F-418D-AE19-62706E023703}">
                      <ahyp:hlinkClr xmlns:ahyp="http://schemas.microsoft.com/office/drawing/2018/hyperlinkcolor" val="tx"/>
                    </a:ext>
                  </a:extLst>
                </a:hlinkClick>
              </a:rPr>
              <a:t>Nasdaq</a:t>
            </a:r>
            <a:r>
              <a:rPr lang="en-US" dirty="0"/>
              <a:t> </a:t>
            </a:r>
            <a:r>
              <a:rPr lang="en-US" dirty="0">
                <a:hlinkClick r:id="rId4">
                  <a:extLst>
                    <a:ext uri="{A12FA001-AC4F-418D-AE19-62706E023703}">
                      <ahyp:hlinkClr xmlns:ahyp="http://schemas.microsoft.com/office/drawing/2018/hyperlinkcolor" val="tx"/>
                    </a:ext>
                  </a:extLst>
                </a:hlinkClick>
              </a:rPr>
              <a:t>stock exchange</a:t>
            </a:r>
            <a:r>
              <a:rPr lang="en-US" dirty="0"/>
              <a:t>. The index is heavily  towards Information Technology / Communication sectors</a:t>
            </a:r>
            <a:endParaRPr lang="fr-CH" dirty="0"/>
          </a:p>
          <a:p>
            <a:pPr algn="r"/>
            <a:r>
              <a:rPr lang="fr-CH" sz="1200" dirty="0"/>
              <a:t>Sources: Fed Saint Louis &amp; Nasdaq</a:t>
            </a:r>
            <a:endParaRPr lang="en-US" sz="1200" dirty="0"/>
          </a:p>
        </p:txBody>
      </p:sp>
      <p:graphicFrame>
        <p:nvGraphicFramePr>
          <p:cNvPr id="6" name="Diagram 5">
            <a:extLst>
              <a:ext uri="{FF2B5EF4-FFF2-40B4-BE49-F238E27FC236}">
                <a16:creationId xmlns:a16="http://schemas.microsoft.com/office/drawing/2014/main" id="{874C6F10-1164-4486-9673-892A6BEB2DC1}"/>
              </a:ext>
            </a:extLst>
          </p:cNvPr>
          <p:cNvGraphicFramePr/>
          <p:nvPr>
            <p:extLst>
              <p:ext uri="{D42A27DB-BD31-4B8C-83A1-F6EECF244321}">
                <p14:modId xmlns:p14="http://schemas.microsoft.com/office/powerpoint/2010/main" val="2275682473"/>
              </p:ext>
            </p:extLst>
          </p:nvPr>
        </p:nvGraphicFramePr>
        <p:xfrm>
          <a:off x="6619874" y="1057275"/>
          <a:ext cx="5124451" cy="50810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a:extLst>
              <a:ext uri="{FF2B5EF4-FFF2-40B4-BE49-F238E27FC236}">
                <a16:creationId xmlns:a16="http://schemas.microsoft.com/office/drawing/2014/main" id="{3B5F78E9-C1F7-4583-A17C-CAA1B821FDA0}"/>
              </a:ext>
            </a:extLst>
          </p:cNvPr>
          <p:cNvSpPr/>
          <p:nvPr/>
        </p:nvSpPr>
        <p:spPr>
          <a:xfrm>
            <a:off x="6096000" y="1733550"/>
            <a:ext cx="866766"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Fed Saint-Louis </a:t>
            </a:r>
            <a:r>
              <a:rPr lang="de-CH" sz="1300" dirty="0" err="1"/>
              <a:t>timeseries</a:t>
            </a:r>
            <a:r>
              <a:rPr lang="de-CH" sz="1300" dirty="0"/>
              <a:t> </a:t>
            </a:r>
            <a:r>
              <a:rPr lang="de-CH" sz="1300" dirty="0" err="1"/>
              <a:t>for</a:t>
            </a:r>
            <a:r>
              <a:rPr lang="de-CH" sz="1300" dirty="0"/>
              <a:t> </a:t>
            </a:r>
            <a:r>
              <a:rPr lang="de-CH" sz="1300" dirty="0" err="1"/>
              <a:t>independent</a:t>
            </a:r>
            <a:r>
              <a:rPr lang="de-CH" sz="1300" dirty="0"/>
              <a:t> variables</a:t>
            </a:r>
            <a:endParaRPr lang="fr-CH" sz="1300" dirty="0"/>
          </a:p>
        </p:txBody>
      </p:sp>
      <p:sp>
        <p:nvSpPr>
          <p:cNvPr id="8" name="Rectangle 7">
            <a:extLst>
              <a:ext uri="{FF2B5EF4-FFF2-40B4-BE49-F238E27FC236}">
                <a16:creationId xmlns:a16="http://schemas.microsoft.com/office/drawing/2014/main" id="{727C8373-9AA5-4207-90D5-BD98A5ED0526}"/>
              </a:ext>
            </a:extLst>
          </p:cNvPr>
          <p:cNvSpPr/>
          <p:nvPr/>
        </p:nvSpPr>
        <p:spPr>
          <a:xfrm>
            <a:off x="6110271" y="3575419"/>
            <a:ext cx="876305" cy="1446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Nasdaq time </a:t>
            </a:r>
            <a:r>
              <a:rPr lang="de-CH" sz="1300" dirty="0" err="1"/>
              <a:t>series</a:t>
            </a:r>
            <a:r>
              <a:rPr lang="de-CH" sz="1300" dirty="0"/>
              <a:t> </a:t>
            </a:r>
            <a:r>
              <a:rPr lang="de-CH" sz="1300" dirty="0" err="1"/>
              <a:t>for</a:t>
            </a:r>
            <a:r>
              <a:rPr lang="de-CH" sz="1300" dirty="0"/>
              <a:t> </a:t>
            </a:r>
            <a:r>
              <a:rPr lang="de-CH" sz="1300" dirty="0" err="1"/>
              <a:t>dependent</a:t>
            </a:r>
            <a:r>
              <a:rPr lang="de-CH" sz="1300" dirty="0"/>
              <a:t> variable</a:t>
            </a:r>
            <a:endParaRPr lang="fr-CH" sz="1300" dirty="0"/>
          </a:p>
        </p:txBody>
      </p:sp>
      <p:sp>
        <p:nvSpPr>
          <p:cNvPr id="9" name="Rectangle 8">
            <a:extLst>
              <a:ext uri="{FF2B5EF4-FFF2-40B4-BE49-F238E27FC236}">
                <a16:creationId xmlns:a16="http://schemas.microsoft.com/office/drawing/2014/main" id="{66346BED-EDB3-4575-B8FA-6C4F08F86987}"/>
              </a:ext>
            </a:extLst>
          </p:cNvPr>
          <p:cNvSpPr/>
          <p:nvPr/>
        </p:nvSpPr>
        <p:spPr>
          <a:xfrm>
            <a:off x="7717597" y="2550029"/>
            <a:ext cx="82156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Loading</a:t>
            </a:r>
            <a:r>
              <a:rPr lang="de-CH" sz="1300" dirty="0"/>
              <a:t> </a:t>
            </a:r>
            <a:r>
              <a:rPr lang="de-CH" sz="1300" dirty="0" err="1"/>
              <a:t>the</a:t>
            </a:r>
            <a:r>
              <a:rPr lang="de-CH" sz="1300" dirty="0"/>
              <a:t> </a:t>
            </a:r>
            <a:r>
              <a:rPr lang="de-CH" sz="1300" dirty="0" err="1"/>
              <a:t>data</a:t>
            </a:r>
            <a:r>
              <a:rPr lang="de-CH" sz="1300" dirty="0"/>
              <a:t> </a:t>
            </a:r>
            <a:r>
              <a:rPr lang="de-CH" sz="1300" dirty="0" err="1"/>
              <a:t>into</a:t>
            </a:r>
            <a:r>
              <a:rPr lang="de-CH" sz="1300" dirty="0"/>
              <a:t> </a:t>
            </a:r>
            <a:r>
              <a:rPr lang="de-CH" sz="1300" dirty="0" err="1"/>
              <a:t>Jupyter</a:t>
            </a:r>
            <a:r>
              <a:rPr lang="de-CH" sz="1300" dirty="0"/>
              <a:t> (</a:t>
            </a:r>
            <a:r>
              <a:rPr lang="de-CH" sz="1300" dirty="0" err="1"/>
              <a:t>csv</a:t>
            </a:r>
            <a:r>
              <a:rPr lang="de-CH" sz="1300" dirty="0"/>
              <a:t> </a:t>
            </a:r>
            <a:r>
              <a:rPr lang="de-CH" sz="1300" dirty="0" err="1"/>
              <a:t>or</a:t>
            </a:r>
            <a:r>
              <a:rPr lang="de-CH" sz="1300" dirty="0"/>
              <a:t> </a:t>
            </a:r>
            <a:r>
              <a:rPr lang="de-CH" sz="1300" dirty="0" err="1"/>
              <a:t>api</a:t>
            </a:r>
            <a:r>
              <a:rPr lang="de-CH" sz="1300" dirty="0"/>
              <a:t>)</a:t>
            </a:r>
            <a:endParaRPr lang="fr-CH" sz="1300" dirty="0"/>
          </a:p>
        </p:txBody>
      </p:sp>
      <p:sp>
        <p:nvSpPr>
          <p:cNvPr id="11" name="Rectangle 10">
            <a:extLst>
              <a:ext uri="{FF2B5EF4-FFF2-40B4-BE49-F238E27FC236}">
                <a16:creationId xmlns:a16="http://schemas.microsoft.com/office/drawing/2014/main" id="{29636AB5-48E0-4356-B531-E3EB631D855F}"/>
              </a:ext>
            </a:extLst>
          </p:cNvPr>
          <p:cNvSpPr/>
          <p:nvPr/>
        </p:nvSpPr>
        <p:spPr>
          <a:xfrm>
            <a:off x="10396520" y="2539776"/>
            <a:ext cx="842984"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Test </a:t>
            </a:r>
            <a:r>
              <a:rPr lang="de-CH" sz="1300" dirty="0" err="1"/>
              <a:t>for</a:t>
            </a:r>
            <a:r>
              <a:rPr lang="de-CH" sz="1300" dirty="0"/>
              <a:t> </a:t>
            </a:r>
            <a:r>
              <a:rPr lang="de-CH" sz="1300" dirty="0" err="1"/>
              <a:t>stationarityttthen</a:t>
            </a:r>
            <a:r>
              <a:rPr lang="de-CH" sz="1300" dirty="0"/>
              <a:t> </a:t>
            </a:r>
            <a:r>
              <a:rPr lang="de-CH" sz="1300" dirty="0" err="1"/>
              <a:t>first</a:t>
            </a:r>
            <a:r>
              <a:rPr lang="de-CH" sz="1300" dirty="0"/>
              <a:t> / </a:t>
            </a:r>
            <a:r>
              <a:rPr lang="de-CH" sz="1300" dirty="0" err="1"/>
              <a:t>second</a:t>
            </a:r>
            <a:r>
              <a:rPr lang="de-CH" sz="1300" dirty="0"/>
              <a:t> </a:t>
            </a:r>
            <a:r>
              <a:rPr lang="de-CH" sz="1300" dirty="0" err="1"/>
              <a:t>difference</a:t>
            </a:r>
            <a:endParaRPr lang="fr-CH" sz="1300" dirty="0"/>
          </a:p>
        </p:txBody>
      </p:sp>
      <p:sp>
        <p:nvSpPr>
          <p:cNvPr id="12" name="Oval 11">
            <a:extLst>
              <a:ext uri="{FF2B5EF4-FFF2-40B4-BE49-F238E27FC236}">
                <a16:creationId xmlns:a16="http://schemas.microsoft.com/office/drawing/2014/main" id="{BB1A089D-067F-4ABC-8741-E0B52F0FE700}"/>
              </a:ext>
            </a:extLst>
          </p:cNvPr>
          <p:cNvSpPr/>
          <p:nvPr/>
        </p:nvSpPr>
        <p:spPr>
          <a:xfrm>
            <a:off x="8867781" y="2747261"/>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Cleaning</a:t>
            </a:r>
            <a:r>
              <a:rPr lang="de-CH" sz="1300" dirty="0"/>
              <a:t>, </a:t>
            </a:r>
            <a:r>
              <a:rPr lang="de-CH" sz="1300" dirty="0" err="1"/>
              <a:t>merging</a:t>
            </a:r>
            <a:r>
              <a:rPr lang="de-CH" sz="1300" dirty="0"/>
              <a:t> &amp; </a:t>
            </a:r>
            <a:r>
              <a:rPr lang="de-CH" sz="1300" dirty="0" err="1"/>
              <a:t>data</a:t>
            </a:r>
            <a:r>
              <a:rPr lang="de-CH" sz="1300" dirty="0"/>
              <a:t> </a:t>
            </a:r>
            <a:r>
              <a:rPr lang="de-CH" sz="1300" dirty="0" err="1"/>
              <a:t>analyles</a:t>
            </a:r>
            <a:r>
              <a:rPr lang="de-CH" sz="1300" dirty="0"/>
              <a:t> </a:t>
            </a:r>
            <a:endParaRPr lang="fr-CH" sz="13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6986576" y="2747261"/>
            <a:ext cx="392901" cy="2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6962766" y="4107217"/>
            <a:ext cx="416711" cy="1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7369952" y="2749280"/>
            <a:ext cx="9525" cy="135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7374715" y="3332477"/>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8539160" y="3337054"/>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10086946" y="3310453"/>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84A25F-C52A-4E67-B6FA-D90D4BEA8DC8}"/>
              </a:ext>
            </a:extLst>
          </p:cNvPr>
          <p:cNvSpPr txBox="1"/>
          <p:nvPr/>
        </p:nvSpPr>
        <p:spPr>
          <a:xfrm>
            <a:off x="6419848" y="1618986"/>
            <a:ext cx="4981575" cy="369332"/>
          </a:xfrm>
          <a:prstGeom prst="rect">
            <a:avLst/>
          </a:prstGeom>
          <a:noFill/>
        </p:spPr>
        <p:txBody>
          <a:bodyPr wrap="square" rtlCol="0">
            <a:spAutoFit/>
          </a:bodyPr>
          <a:lstStyle/>
          <a:p>
            <a:pPr algn="ctr"/>
            <a:r>
              <a:rPr lang="de-CH" b="1" dirty="0" err="1"/>
              <a:t>Simplified</a:t>
            </a:r>
            <a:r>
              <a:rPr lang="de-CH" b="1" dirty="0"/>
              <a:t> </a:t>
            </a:r>
            <a:r>
              <a:rPr lang="de-CH" b="1" dirty="0" err="1"/>
              <a:t>data</a:t>
            </a:r>
            <a:r>
              <a:rPr lang="de-CH" b="1" dirty="0"/>
              <a:t> </a:t>
            </a:r>
            <a:r>
              <a:rPr lang="de-CH" b="1" dirty="0" err="1"/>
              <a:t>flow</a:t>
            </a:r>
            <a:endParaRPr lang="fr-CH" b="1" dirty="0"/>
          </a:p>
        </p:txBody>
      </p: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11153769" y="3300108"/>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11463321" y="2539775"/>
            <a:ext cx="733457"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OLS and Grander </a:t>
            </a:r>
            <a:r>
              <a:rPr lang="de-CH" sz="1300" dirty="0" err="1"/>
              <a:t>causality</a:t>
            </a:r>
            <a:r>
              <a:rPr lang="de-CH" sz="1300" dirty="0"/>
              <a:t> </a:t>
            </a:r>
            <a:r>
              <a:rPr lang="de-CH" sz="1300" dirty="0" err="1"/>
              <a:t>test</a:t>
            </a:r>
            <a:endParaRPr lang="fr-CH" sz="1300" dirty="0"/>
          </a:p>
        </p:txBody>
      </p:sp>
    </p:spTree>
    <p:extLst>
      <p:ext uri="{BB962C8B-B14F-4D97-AF65-F5344CB8AC3E}">
        <p14:creationId xmlns:p14="http://schemas.microsoft.com/office/powerpoint/2010/main" val="37962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Dataset cleaning &amp; 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809625" y="1276350"/>
            <a:ext cx="2400300" cy="537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Monthly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a:t>
            </a:r>
            <a:r>
              <a:rPr lang="de-CH" dirty="0" err="1"/>
              <a:t>mean</a:t>
            </a:r>
            <a:r>
              <a:rPr lang="de-CH" dirty="0"/>
              <a:t>, </a:t>
            </a:r>
            <a:r>
              <a:rPr lang="de-CH" dirty="0" err="1"/>
              <a:t>variance</a:t>
            </a:r>
            <a:r>
              <a:rPr lang="de-CH" dirty="0"/>
              <a:t>, </a:t>
            </a:r>
            <a:r>
              <a:rPr lang="de-CH" dirty="0" err="1"/>
              <a:t>max</a:t>
            </a:r>
            <a:r>
              <a:rPr lang="de-CH" dirty="0"/>
              <a:t> &amp; min </a:t>
            </a:r>
            <a:r>
              <a:rPr lang="de-CH" dirty="0" err="1"/>
              <a:t>to</a:t>
            </a:r>
            <a:r>
              <a:rPr lang="de-CH" dirty="0"/>
              <a:t> check </a:t>
            </a:r>
            <a:r>
              <a:rPr lang="de-CH" dirty="0" err="1"/>
              <a:t>for</a:t>
            </a:r>
            <a:r>
              <a:rPr lang="de-CH" dirty="0"/>
              <a:t> </a:t>
            </a:r>
            <a:r>
              <a:rPr lang="de-CH" dirty="0" err="1"/>
              <a:t>outliers</a:t>
            </a:r>
            <a:endParaRPr lang="de-CH" dirty="0"/>
          </a:p>
          <a:p>
            <a:pPr algn="ctr"/>
            <a:endParaRPr lang="de-CH" dirty="0"/>
          </a:p>
          <a:p>
            <a:pPr algn="ctr"/>
            <a:endParaRPr lang="de-CH" dirty="0"/>
          </a:p>
          <a:p>
            <a:pPr algn="ctr"/>
            <a:r>
              <a:rPr lang="de-CH" dirty="0"/>
              <a:t>3. GDP &amp; Interest </a:t>
            </a:r>
            <a:r>
              <a:rPr lang="de-CH" dirty="0" err="1"/>
              <a:t>rates</a:t>
            </a:r>
            <a:r>
              <a:rPr lang="de-CH" dirty="0"/>
              <a:t> </a:t>
            </a:r>
            <a:r>
              <a:rPr lang="de-CH" dirty="0" err="1"/>
              <a:t>are</a:t>
            </a:r>
            <a:r>
              <a:rPr lang="de-CH" dirty="0"/>
              <a:t> </a:t>
            </a:r>
            <a:r>
              <a:rPr lang="de-CH" dirty="0" err="1"/>
              <a:t>slightly</a:t>
            </a:r>
            <a:r>
              <a:rPr lang="de-CH" dirty="0"/>
              <a:t> </a:t>
            </a:r>
            <a:r>
              <a:rPr lang="de-CH" dirty="0" err="1"/>
              <a:t>correlated</a:t>
            </a:r>
            <a:r>
              <a:rPr lang="de-CH" dirty="0"/>
              <a:t> </a:t>
            </a:r>
            <a:r>
              <a:rPr lang="de-CH" dirty="0" err="1"/>
              <a:t>to</a:t>
            </a:r>
            <a:r>
              <a:rPr lang="de-CH" dirty="0"/>
              <a:t> Monthly </a:t>
            </a:r>
            <a:r>
              <a:rPr lang="de-CH" dirty="0" err="1"/>
              <a:t>return</a:t>
            </a:r>
            <a:r>
              <a:rPr lang="de-CH" dirty="0"/>
              <a:t> </a:t>
            </a:r>
            <a:r>
              <a:rPr lang="de-CH" dirty="0" err="1"/>
              <a:t>while</a:t>
            </a:r>
            <a:r>
              <a:rPr lang="de-CH" dirty="0"/>
              <a:t> CPI &amp; </a:t>
            </a:r>
            <a:r>
              <a:rPr lang="de-CH" dirty="0" err="1"/>
              <a:t>Unemployment</a:t>
            </a:r>
            <a:r>
              <a:rPr lang="de-CH" dirty="0"/>
              <a:t> not</a:t>
            </a:r>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3454001" y="1274090"/>
            <a:ext cx="7340206" cy="537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53C6C96A-6953-4319-97C9-3F786F6D6F63}"/>
              </a:ext>
            </a:extLst>
          </p:cNvPr>
          <p:cNvPicPr>
            <a:picLocks noChangeAspect="1"/>
          </p:cNvPicPr>
          <p:nvPr/>
        </p:nvPicPr>
        <p:blipFill>
          <a:blip r:embed="rId2"/>
          <a:stretch>
            <a:fillRect/>
          </a:stretch>
        </p:blipFill>
        <p:spPr>
          <a:xfrm>
            <a:off x="3698082" y="2313343"/>
            <a:ext cx="7096125" cy="2493828"/>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5" name="Picture 4">
            <a:extLst>
              <a:ext uri="{FF2B5EF4-FFF2-40B4-BE49-F238E27FC236}">
                <a16:creationId xmlns:a16="http://schemas.microsoft.com/office/drawing/2014/main" id="{C6BD3AD8-E030-4880-895D-D4F60EAD9371}"/>
              </a:ext>
            </a:extLst>
          </p:cNvPr>
          <p:cNvPicPr>
            <a:picLocks noChangeAspect="1"/>
          </p:cNvPicPr>
          <p:nvPr/>
        </p:nvPicPr>
        <p:blipFill>
          <a:blip r:embed="rId2"/>
          <a:stretch>
            <a:fillRect/>
          </a:stretch>
        </p:blipFill>
        <p:spPr>
          <a:xfrm>
            <a:off x="1320800" y="1048024"/>
            <a:ext cx="9906000" cy="2779426"/>
          </a:xfrm>
          <a:prstGeom prst="rect">
            <a:avLst/>
          </a:prstGeom>
        </p:spPr>
      </p:pic>
      <p:pic>
        <p:nvPicPr>
          <p:cNvPr id="8" name="Picture 7">
            <a:extLst>
              <a:ext uri="{FF2B5EF4-FFF2-40B4-BE49-F238E27FC236}">
                <a16:creationId xmlns:a16="http://schemas.microsoft.com/office/drawing/2014/main" id="{F6F7F976-613D-4CB4-8B0E-AFB0D5DF8DBF}"/>
              </a:ext>
            </a:extLst>
          </p:cNvPr>
          <p:cNvPicPr>
            <a:picLocks noChangeAspect="1"/>
          </p:cNvPicPr>
          <p:nvPr/>
        </p:nvPicPr>
        <p:blipFill>
          <a:blip r:embed="rId3"/>
          <a:stretch>
            <a:fillRect/>
          </a:stretch>
        </p:blipFill>
        <p:spPr>
          <a:xfrm>
            <a:off x="1468120" y="3709697"/>
            <a:ext cx="9799320" cy="2832860"/>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8"/>
            <a:ext cx="3181908" cy="4732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a:p>
            <a:pPr marL="285750" indent="-285750">
              <a:buFontTx/>
              <a:buChar char="-"/>
            </a:pPr>
            <a:r>
              <a:rPr lang="en-US"/>
              <a:t>When dealing with time series data, it is important to examine the existence of unit root in the data series. We tested for stationarity using the Augmented Dickey-Fuller test.</a:t>
            </a:r>
          </a:p>
          <a:p>
            <a:pPr marL="285750" indent="-285750">
              <a:buFontTx/>
              <a:buChar char="-"/>
            </a:pPr>
            <a:r>
              <a:rPr lang="en-US"/>
              <a:t>We did log transform the dataset to make the distribution of values more linear</a:t>
            </a:r>
          </a:p>
          <a:p>
            <a:pPr marL="285750" indent="-285750">
              <a:buFontTx/>
              <a:buChar char="-"/>
            </a:pPr>
            <a:r>
              <a:rPr lang="en-US"/>
              <a:t>The results suggests we can that we can reject the null hypothesis for the CPI. Unit root is present for Fund rate, Unemployment and GDP</a:t>
            </a:r>
          </a:p>
          <a:p>
            <a:pPr marL="285750" indent="-285750">
              <a:buFontTx/>
              <a:buChar char="-"/>
            </a:pPr>
            <a:r>
              <a:rPr lang="en-US"/>
              <a:t>We used first-difference to make the series stationary </a:t>
            </a:r>
            <a:br>
              <a:rPr lang="en-US"/>
            </a:br>
            <a:endParaRPr lang="en-US"/>
          </a:p>
          <a:p>
            <a:pPr algn="ctr"/>
            <a:endParaRPr lang="en-US" dirty="0"/>
          </a:p>
        </p:txBody>
      </p:sp>
      <p:pic>
        <p:nvPicPr>
          <p:cNvPr id="8" name="Picture 7">
            <a:extLst>
              <a:ext uri="{FF2B5EF4-FFF2-40B4-BE49-F238E27FC236}">
                <a16:creationId xmlns:a16="http://schemas.microsoft.com/office/drawing/2014/main" id="{D0439D1E-D159-4A76-8A0C-5F99F66E172C}"/>
              </a:ext>
            </a:extLst>
          </p:cNvPr>
          <p:cNvPicPr>
            <a:picLocks noChangeAspect="1"/>
          </p:cNvPicPr>
          <p:nvPr/>
        </p:nvPicPr>
        <p:blipFill>
          <a:blip r:embed="rId2"/>
          <a:stretch>
            <a:fillRect/>
          </a:stretch>
        </p:blipFill>
        <p:spPr>
          <a:xfrm>
            <a:off x="3698875" y="942976"/>
            <a:ext cx="6054725" cy="5094830"/>
          </a:xfrm>
          <a:prstGeom prst="rect">
            <a:avLst/>
          </a:prstGeom>
        </p:spPr>
      </p:pic>
      <p:pic>
        <p:nvPicPr>
          <p:cNvPr id="12" name="Picture 11">
            <a:extLst>
              <a:ext uri="{FF2B5EF4-FFF2-40B4-BE49-F238E27FC236}">
                <a16:creationId xmlns:a16="http://schemas.microsoft.com/office/drawing/2014/main" id="{AC717678-9A2E-425F-873E-027886E754A4}"/>
              </a:ext>
            </a:extLst>
          </p:cNvPr>
          <p:cNvPicPr>
            <a:picLocks noChangeAspect="1"/>
          </p:cNvPicPr>
          <p:nvPr/>
        </p:nvPicPr>
        <p:blipFill>
          <a:blip r:embed="rId3"/>
          <a:stretch>
            <a:fillRect/>
          </a:stretch>
        </p:blipFill>
        <p:spPr>
          <a:xfrm>
            <a:off x="7497932" y="1607559"/>
            <a:ext cx="4498340" cy="1178503"/>
          </a:xfrm>
          <a:prstGeom prst="rect">
            <a:avLst/>
          </a:prstGeom>
        </p:spPr>
      </p:pic>
    </p:spTree>
    <p:extLst>
      <p:ext uri="{BB962C8B-B14F-4D97-AF65-F5344CB8AC3E}">
        <p14:creationId xmlns:p14="http://schemas.microsoft.com/office/powerpoint/2010/main" val="34207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11" name="Picture 10">
            <a:extLst>
              <a:ext uri="{FF2B5EF4-FFF2-40B4-BE49-F238E27FC236}">
                <a16:creationId xmlns:a16="http://schemas.microsoft.com/office/drawing/2014/main" id="{E7769117-7E1B-4D61-8933-1F6039A5C27D}"/>
              </a:ext>
            </a:extLst>
          </p:cNvPr>
          <p:cNvPicPr>
            <a:picLocks noChangeAspect="1"/>
          </p:cNvPicPr>
          <p:nvPr/>
        </p:nvPicPr>
        <p:blipFill>
          <a:blip r:embed="rId2"/>
          <a:stretch>
            <a:fillRect/>
          </a:stretch>
        </p:blipFill>
        <p:spPr>
          <a:xfrm>
            <a:off x="831476" y="1093350"/>
            <a:ext cx="10529048" cy="4968311"/>
          </a:xfrm>
          <a:prstGeom prst="rect">
            <a:avLst/>
          </a:prstGeom>
        </p:spPr>
      </p:pic>
      <p:pic>
        <p:nvPicPr>
          <p:cNvPr id="14" name="Picture 13">
            <a:extLst>
              <a:ext uri="{FF2B5EF4-FFF2-40B4-BE49-F238E27FC236}">
                <a16:creationId xmlns:a16="http://schemas.microsoft.com/office/drawing/2014/main" id="{21371376-A72A-4A33-B00E-954A8C9C324C}"/>
              </a:ext>
            </a:extLst>
          </p:cNvPr>
          <p:cNvPicPr>
            <a:picLocks noChangeAspect="1"/>
          </p:cNvPicPr>
          <p:nvPr/>
        </p:nvPicPr>
        <p:blipFill>
          <a:blip r:embed="rId3"/>
          <a:stretch>
            <a:fillRect/>
          </a:stretch>
        </p:blipFill>
        <p:spPr>
          <a:xfrm>
            <a:off x="7428199" y="3958183"/>
            <a:ext cx="2416841" cy="2859581"/>
          </a:xfrm>
          <a:prstGeom prst="rect">
            <a:avLst/>
          </a:prstGeom>
        </p:spPr>
      </p:pic>
    </p:spTree>
    <p:extLst>
      <p:ext uri="{BB962C8B-B14F-4D97-AF65-F5344CB8AC3E}">
        <p14:creationId xmlns:p14="http://schemas.microsoft.com/office/powerpoint/2010/main" val="2490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83917" y="1436285"/>
            <a:ext cx="2868899"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 linear regression (OLS).</a:t>
            </a:r>
          </a:p>
          <a:p>
            <a:pPr algn="ctr"/>
            <a:r>
              <a:rPr lang="en-US" dirty="0"/>
              <a:t>- There seems to be a relation with CPI and GDP.</a:t>
            </a:r>
          </a:p>
          <a:p>
            <a:pPr algn="ctr"/>
            <a:r>
              <a:rPr lang="en-US" dirty="0"/>
              <a:t>Next steps:</a:t>
            </a:r>
            <a:br>
              <a:rPr lang="en-US" dirty="0"/>
            </a:br>
            <a:r>
              <a:rPr lang="en-US" dirty="0"/>
              <a:t>Include a lag, new macro variables, transform the independent variables (log, </a:t>
            </a:r>
            <a:r>
              <a:rPr lang="en-US" dirty="0" err="1"/>
              <a:t>ect</a:t>
            </a:r>
            <a:r>
              <a:rPr lang="en-US" dirty="0"/>
              <a:t>), PCA</a:t>
            </a:r>
          </a:p>
        </p:txBody>
      </p:sp>
      <p:pic>
        <p:nvPicPr>
          <p:cNvPr id="6" name="Picture 5">
            <a:extLst>
              <a:ext uri="{FF2B5EF4-FFF2-40B4-BE49-F238E27FC236}">
                <a16:creationId xmlns:a16="http://schemas.microsoft.com/office/drawing/2014/main" id="{AE3254CE-5AE6-4841-96DC-3CBFA71D0B37}"/>
              </a:ext>
            </a:extLst>
          </p:cNvPr>
          <p:cNvPicPr>
            <a:picLocks noChangeAspect="1"/>
          </p:cNvPicPr>
          <p:nvPr/>
        </p:nvPicPr>
        <p:blipFill>
          <a:blip r:embed="rId2"/>
          <a:stretch>
            <a:fillRect/>
          </a:stretch>
        </p:blipFill>
        <p:spPr>
          <a:xfrm>
            <a:off x="3430848" y="1436285"/>
            <a:ext cx="8377235" cy="4602797"/>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9A0F5B-A365-48A1-8C73-1A19FDBDEFDE}"/>
              </a:ext>
            </a:extLst>
          </p:cNvPr>
          <p:cNvPicPr>
            <a:picLocks noChangeAspect="1"/>
          </p:cNvPicPr>
          <p:nvPr/>
        </p:nvPicPr>
        <p:blipFill>
          <a:blip r:embed="rId2"/>
          <a:stretch>
            <a:fillRect/>
          </a:stretch>
        </p:blipFill>
        <p:spPr>
          <a:xfrm>
            <a:off x="176148" y="1711091"/>
            <a:ext cx="11372851" cy="3455156"/>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Granger causality test</a:t>
            </a:r>
          </a:p>
        </p:txBody>
      </p:sp>
      <p:sp>
        <p:nvSpPr>
          <p:cNvPr id="10" name="Rectangle 9">
            <a:extLst>
              <a:ext uri="{FF2B5EF4-FFF2-40B4-BE49-F238E27FC236}">
                <a16:creationId xmlns:a16="http://schemas.microsoft.com/office/drawing/2014/main" id="{2AC92C45-9973-4A25-9CD0-7942E547796B}"/>
              </a:ext>
            </a:extLst>
          </p:cNvPr>
          <p:cNvSpPr/>
          <p:nvPr/>
        </p:nvSpPr>
        <p:spPr>
          <a:xfrm>
            <a:off x="295275" y="4276869"/>
            <a:ext cx="11372850" cy="457200"/>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
        <p:nvSpPr>
          <p:cNvPr id="30" name="Rectangle 29">
            <a:extLst>
              <a:ext uri="{FF2B5EF4-FFF2-40B4-BE49-F238E27FC236}">
                <a16:creationId xmlns:a16="http://schemas.microsoft.com/office/drawing/2014/main" id="{91C21253-4F0C-4076-9E5A-10BA02D31EEA}"/>
              </a:ext>
            </a:extLst>
          </p:cNvPr>
          <p:cNvSpPr/>
          <p:nvPr/>
        </p:nvSpPr>
        <p:spPr>
          <a:xfrm>
            <a:off x="9725025" y="1790700"/>
            <a:ext cx="981075" cy="3356209"/>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Tree>
    <p:extLst>
      <p:ext uri="{BB962C8B-B14F-4D97-AF65-F5344CB8AC3E}">
        <p14:creationId xmlns:p14="http://schemas.microsoft.com/office/powerpoint/2010/main" val="4046202548"/>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Univers Condensed Light</vt:lpstr>
      <vt:lpstr>Walbaum Display Light</vt:lpstr>
      <vt:lpstr>AngleLinesVTI</vt:lpstr>
      <vt:lpstr>Cas Applied Data Science – October 7th 2021   Nasdaq composite price &amp; macro variables</vt:lpstr>
      <vt:lpstr>Project objectives &amp; Data set description</vt:lpstr>
      <vt:lpstr>Data set description and methods</vt:lpstr>
      <vt:lpstr>Dataset cleaning &amp; Descriptive statistics</vt:lpstr>
      <vt:lpstr>Independent variables - charts</vt:lpstr>
      <vt:lpstr>Test for stationarity</vt:lpstr>
      <vt:lpstr>Test for stationarity – first difference</vt:lpstr>
      <vt:lpstr>OLS regression results</vt:lpstr>
      <vt:lpstr>Appendix 1: Granger causality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63</cp:revision>
  <dcterms:created xsi:type="dcterms:W3CDTF">2021-09-21T07:26:47Z</dcterms:created>
  <dcterms:modified xsi:type="dcterms:W3CDTF">2021-10-01T09:53:28Z</dcterms:modified>
</cp:coreProperties>
</file>