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3"/>
  </p:notesMasterIdLst>
  <p:sldIdLst>
    <p:sldId id="256" r:id="rId2"/>
    <p:sldId id="257" r:id="rId3"/>
    <p:sldId id="266" r:id="rId4"/>
    <p:sldId id="258" r:id="rId5"/>
    <p:sldId id="263" r:id="rId6"/>
    <p:sldId id="265" r:id="rId7"/>
    <p:sldId id="267" r:id="rId8"/>
    <p:sldId id="268" r:id="rId9"/>
    <p:sldId id="269" r:id="rId10"/>
    <p:sldId id="261" r:id="rId11"/>
    <p:sldId id="270"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726" autoAdjust="0"/>
  </p:normalViewPr>
  <p:slideViewPr>
    <p:cSldViewPr snapToGrid="0">
      <p:cViewPr>
        <p:scale>
          <a:sx n="60" d="100"/>
          <a:sy n="60" d="100"/>
        </p:scale>
        <p:origin x="90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D0F804-9A8E-4D21-B65C-ED755647B1A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fr-CH"/>
        </a:p>
      </dgm:t>
    </dgm:pt>
    <dgm:pt modelId="{830D58CF-52CA-4D4C-8290-250729406B65}" type="pres">
      <dgm:prSet presAssocID="{50D0F804-9A8E-4D21-B65C-ED755647B1A6}" presName="Name0" presStyleCnt="0">
        <dgm:presLayoutVars>
          <dgm:dir/>
          <dgm:resizeHandles val="exact"/>
        </dgm:presLayoutVars>
      </dgm:prSet>
      <dgm:spPr/>
    </dgm:pt>
  </dgm:ptLst>
  <dgm:cxnLst>
    <dgm:cxn modelId="{846543E6-17F9-4E77-81E8-5A0D3C0AD5ED}" type="presOf" srcId="{50D0F804-9A8E-4D21-B65C-ED755647B1A6}" destId="{830D58CF-52CA-4D4C-8290-250729406B65}"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08D75-D192-4F08-8405-FE12D6DFAACE}" type="datetimeFigureOut">
              <a:rPr lang="fr-CH" smtClean="0"/>
              <a:t>05.10.2021</a:t>
            </a:fld>
            <a:endParaRPr lang="fr-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4A723-D2DA-436D-87A9-E258563333C4}" type="slidenum">
              <a:rPr lang="fr-CH" smtClean="0"/>
              <a:t>‹#›</a:t>
            </a:fld>
            <a:endParaRPr lang="fr-CH"/>
          </a:p>
        </p:txBody>
      </p:sp>
    </p:spTree>
    <p:extLst>
      <p:ext uri="{BB962C8B-B14F-4D97-AF65-F5344CB8AC3E}">
        <p14:creationId xmlns:p14="http://schemas.microsoft.com/office/powerpoint/2010/main" val="258510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tatisticsbyjim.com/glossary/null-hypothesis/"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statisticsbyjim.com/glossary/alternative-hypothesi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The </a:t>
            </a:r>
            <a:r>
              <a:rPr lang="de-CH" dirty="0" err="1"/>
              <a:t>objective</a:t>
            </a:r>
            <a:r>
              <a:rPr lang="de-CH" dirty="0"/>
              <a:t> </a:t>
            </a:r>
            <a:r>
              <a:rPr lang="de-CH" dirty="0" err="1"/>
              <a:t>is</a:t>
            </a:r>
            <a:r>
              <a:rPr lang="de-CH" dirty="0"/>
              <a:t> </a:t>
            </a:r>
            <a:r>
              <a:rPr lang="de-CH" dirty="0" err="1"/>
              <a:t>to</a:t>
            </a:r>
            <a:r>
              <a:rPr lang="de-CH" dirty="0"/>
              <a:t> </a:t>
            </a:r>
            <a:r>
              <a:rPr lang="de-CH" dirty="0" err="1"/>
              <a:t>see</a:t>
            </a:r>
            <a:r>
              <a:rPr lang="de-CH" dirty="0"/>
              <a:t> </a:t>
            </a:r>
            <a:r>
              <a:rPr lang="de-CH" dirty="0" err="1"/>
              <a:t>if</a:t>
            </a:r>
            <a:r>
              <a:rPr lang="de-CH" dirty="0"/>
              <a:t> </a:t>
            </a:r>
            <a:r>
              <a:rPr lang="de-CH" dirty="0" err="1"/>
              <a:t>there</a:t>
            </a:r>
            <a:r>
              <a:rPr lang="de-CH" dirty="0"/>
              <a:t> </a:t>
            </a:r>
            <a:r>
              <a:rPr lang="de-CH" dirty="0" err="1"/>
              <a:t>is</a:t>
            </a:r>
            <a:r>
              <a:rPr lang="de-CH" dirty="0"/>
              <a:t> </a:t>
            </a:r>
            <a:r>
              <a:rPr lang="de-CH" dirty="0" err="1"/>
              <a:t>any</a:t>
            </a:r>
            <a:r>
              <a:rPr lang="de-CH" dirty="0"/>
              <a:t> </a:t>
            </a:r>
            <a:r>
              <a:rPr lang="de-CH" dirty="0" err="1"/>
              <a:t>impact</a:t>
            </a:r>
            <a:r>
              <a:rPr lang="de-CH" dirty="0"/>
              <a:t> </a:t>
            </a:r>
            <a:r>
              <a:rPr lang="de-CH" dirty="0" err="1"/>
              <a:t>from</a:t>
            </a:r>
            <a:r>
              <a:rPr lang="de-CH" dirty="0"/>
              <a:t> </a:t>
            </a:r>
            <a:r>
              <a:rPr lang="de-CH" dirty="0" err="1"/>
              <a:t>the</a:t>
            </a:r>
            <a:r>
              <a:rPr lang="de-CH" dirty="0"/>
              <a:t> </a:t>
            </a:r>
            <a:r>
              <a:rPr lang="de-CH" dirty="0" err="1"/>
              <a:t>selected</a:t>
            </a:r>
            <a:r>
              <a:rPr lang="de-CH" dirty="0"/>
              <a:t> </a:t>
            </a:r>
            <a:r>
              <a:rPr lang="de-CH" dirty="0" err="1"/>
              <a:t>macro</a:t>
            </a:r>
            <a:r>
              <a:rPr lang="de-CH" dirty="0"/>
              <a:t> variables on </a:t>
            </a:r>
            <a:r>
              <a:rPr lang="de-CH" dirty="0" err="1"/>
              <a:t>the</a:t>
            </a:r>
            <a:r>
              <a:rPr lang="de-CH" dirty="0"/>
              <a:t> </a:t>
            </a:r>
            <a:r>
              <a:rPr lang="de-CH" dirty="0" err="1"/>
              <a:t>monthly</a:t>
            </a:r>
            <a:r>
              <a:rPr lang="de-CH" dirty="0"/>
              <a:t> </a:t>
            </a:r>
            <a:r>
              <a:rPr lang="de-CH" dirty="0" err="1"/>
              <a:t>price</a:t>
            </a:r>
            <a:r>
              <a:rPr lang="de-CH" dirty="0"/>
              <a:t> </a:t>
            </a:r>
            <a:r>
              <a:rPr lang="de-CH" dirty="0" err="1"/>
              <a:t>return</a:t>
            </a:r>
            <a:r>
              <a:rPr lang="de-CH" dirty="0"/>
              <a:t> </a:t>
            </a:r>
            <a:r>
              <a:rPr lang="de-CH" dirty="0" err="1"/>
              <a:t>of</a:t>
            </a:r>
            <a:r>
              <a:rPr lang="de-CH" dirty="0"/>
              <a:t> </a:t>
            </a:r>
            <a:r>
              <a:rPr lang="de-CH" dirty="0" err="1"/>
              <a:t>the</a:t>
            </a:r>
            <a:r>
              <a:rPr lang="de-CH" dirty="0"/>
              <a:t> Nasdaq </a:t>
            </a:r>
            <a:r>
              <a:rPr lang="de-CH" dirty="0" err="1"/>
              <a:t>composite</a:t>
            </a:r>
            <a:r>
              <a:rPr lang="de-CH" dirty="0"/>
              <a:t> </a:t>
            </a:r>
            <a:r>
              <a:rPr lang="de-CH" dirty="0" err="1"/>
              <a:t>index</a:t>
            </a:r>
            <a:endParaRPr lang="en-US" dirty="0"/>
          </a:p>
          <a:p>
            <a:endParaRPr lang="en-US" dirty="0"/>
          </a:p>
          <a:p>
            <a:r>
              <a:rPr lang="en-US" dirty="0"/>
              <a:t>These include the semi strong efficient market hypothesis developed by </a:t>
            </a:r>
            <a:r>
              <a:rPr lang="en-US" dirty="0" err="1"/>
              <a:t>Fama</a:t>
            </a:r>
            <a:r>
              <a:rPr lang="en-US" dirty="0"/>
              <a:t> (1970) and the Arbitrage Pricing Theory (APT) developed by Ross (1976). </a:t>
            </a:r>
          </a:p>
          <a:p>
            <a:r>
              <a:rPr lang="en-US" dirty="0"/>
              <a:t>The semi strong hypothesis states that all publicly available information is already incorporated into current prices; that is the asset prices reflect all available public information. Indeed, the semi strong hypothesis is used to investigate the positive or negative relationship between stock return and macroeconomic variables since it postulates that economic factors are fully reflected in the price of stocks.</a:t>
            </a:r>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1</a:t>
            </a:fld>
            <a:endParaRPr lang="fr-CH"/>
          </a:p>
        </p:txBody>
      </p:sp>
    </p:spTree>
    <p:extLst>
      <p:ext uri="{BB962C8B-B14F-4D97-AF65-F5344CB8AC3E}">
        <p14:creationId xmlns:p14="http://schemas.microsoft.com/office/powerpoint/2010/main" val="165931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The row are the response (y) and the columns are the predictors (x). If a given p-value is &lt; significance level (0.05), for example, take the value 0.0 in (row 1, column 2), we can reject the null hypothesis and conclude that CPI_X causes Monthly </a:t>
            </a:r>
            <a:r>
              <a:rPr lang="en-US" b="0" i="0" dirty="0" err="1">
                <a:solidFill>
                  <a:srgbClr val="292929"/>
                </a:solidFill>
                <a:effectLst/>
                <a:latin typeface="charter"/>
              </a:rPr>
              <a:t>return_Y</a:t>
            </a:r>
            <a:r>
              <a:rPr lang="en-US" b="0" i="0" dirty="0">
                <a:solidFill>
                  <a:srgbClr val="292929"/>
                </a:solidFill>
                <a:effectLst/>
                <a:latin typeface="charter"/>
              </a:rPr>
              <a:t> but not the other way around. </a:t>
            </a:r>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10</a:t>
            </a:fld>
            <a:endParaRPr lang="fr-CH"/>
          </a:p>
        </p:txBody>
      </p:sp>
    </p:spTree>
    <p:extLst>
      <p:ext uri="{BB962C8B-B14F-4D97-AF65-F5344CB8AC3E}">
        <p14:creationId xmlns:p14="http://schemas.microsoft.com/office/powerpoint/2010/main" val="3366357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Roboto" panose="02000000000000000000" pitchFamily="2" charset="0"/>
              </a:rPr>
              <a:t>To confirm and trust the T-test results from our OLS regression, we have to make sure that the residuals are white noise. Residuals from a regression should never contain any systematic information, since this is a sign that this information is not included in the regression model.</a:t>
            </a:r>
          </a:p>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11</a:t>
            </a:fld>
            <a:endParaRPr lang="fr-CH"/>
          </a:p>
        </p:txBody>
      </p:sp>
    </p:spTree>
    <p:extLst>
      <p:ext uri="{BB962C8B-B14F-4D97-AF65-F5344CB8AC3E}">
        <p14:creationId xmlns:p14="http://schemas.microsoft.com/office/powerpoint/2010/main" val="2373944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Investors </a:t>
            </a:r>
            <a:r>
              <a:rPr lang="de-CH" dirty="0" err="1"/>
              <a:t>are</a:t>
            </a:r>
            <a:r>
              <a:rPr lang="de-CH" dirty="0"/>
              <a:t> </a:t>
            </a:r>
            <a:r>
              <a:rPr lang="de-CH" dirty="0" err="1"/>
              <a:t>widely</a:t>
            </a:r>
            <a:r>
              <a:rPr lang="de-CH" dirty="0"/>
              <a:t> </a:t>
            </a:r>
            <a:r>
              <a:rPr lang="de-CH" dirty="0" err="1"/>
              <a:t>considering</a:t>
            </a:r>
            <a:r>
              <a:rPr lang="de-CH" dirty="0"/>
              <a:t> </a:t>
            </a:r>
            <a:r>
              <a:rPr lang="de-CH" dirty="0" err="1"/>
              <a:t>that</a:t>
            </a:r>
            <a:r>
              <a:rPr lang="de-CH" dirty="0"/>
              <a:t> </a:t>
            </a:r>
            <a:r>
              <a:rPr lang="de-CH" dirty="0" err="1"/>
              <a:t>macro</a:t>
            </a:r>
            <a:r>
              <a:rPr lang="de-CH" dirty="0"/>
              <a:t> variables </a:t>
            </a:r>
            <a:r>
              <a:rPr lang="de-CH" dirty="0" err="1"/>
              <a:t>are</a:t>
            </a:r>
            <a:r>
              <a:rPr lang="de-CH" dirty="0"/>
              <a:t> </a:t>
            </a:r>
            <a:r>
              <a:rPr lang="de-CH" dirty="0" err="1"/>
              <a:t>affecting</a:t>
            </a:r>
            <a:r>
              <a:rPr lang="de-CH" dirty="0"/>
              <a:t> </a:t>
            </a:r>
            <a:r>
              <a:rPr lang="de-CH" dirty="0" err="1"/>
              <a:t>stocks</a:t>
            </a:r>
            <a:r>
              <a:rPr lang="de-CH" dirty="0"/>
              <a:t> </a:t>
            </a:r>
            <a:r>
              <a:rPr lang="de-CH" dirty="0" err="1"/>
              <a:t>markets</a:t>
            </a:r>
            <a:r>
              <a:rPr lang="de-CH" dirty="0"/>
              <a:t> </a:t>
            </a:r>
            <a:r>
              <a:rPr lang="de-CH" dirty="0" err="1"/>
              <a:t>you</a:t>
            </a:r>
            <a:r>
              <a:rPr lang="de-CH" dirty="0"/>
              <a:t> </a:t>
            </a:r>
            <a:r>
              <a:rPr lang="de-CH" dirty="0" err="1"/>
              <a:t>even</a:t>
            </a:r>
            <a:r>
              <a:rPr lang="de-CH" dirty="0"/>
              <a:t> </a:t>
            </a:r>
            <a:r>
              <a:rPr lang="de-CH" dirty="0" err="1"/>
              <a:t>have</a:t>
            </a:r>
            <a:r>
              <a:rPr lang="de-CH" dirty="0"/>
              <a:t> a </a:t>
            </a:r>
            <a:r>
              <a:rPr lang="de-CH" dirty="0" err="1"/>
              <a:t>whole</a:t>
            </a:r>
            <a:r>
              <a:rPr lang="de-CH" dirty="0"/>
              <a:t> </a:t>
            </a:r>
            <a:r>
              <a:rPr lang="de-CH" dirty="0" err="1"/>
              <a:t>field</a:t>
            </a:r>
            <a:r>
              <a:rPr lang="de-CH" dirty="0"/>
              <a:t> </a:t>
            </a:r>
            <a:r>
              <a:rPr lang="de-CH" dirty="0" err="1"/>
              <a:t>of</a:t>
            </a:r>
            <a:r>
              <a:rPr lang="de-CH" dirty="0"/>
              <a:t> </a:t>
            </a:r>
            <a:r>
              <a:rPr lang="de-CH" dirty="0" err="1"/>
              <a:t>investing</a:t>
            </a:r>
            <a:r>
              <a:rPr lang="de-CH" dirty="0"/>
              <a:t> </a:t>
            </a:r>
            <a:r>
              <a:rPr lang="de-CH" dirty="0" err="1"/>
              <a:t>that</a:t>
            </a:r>
            <a:r>
              <a:rPr lang="de-CH" dirty="0"/>
              <a:t> </a:t>
            </a:r>
            <a:r>
              <a:rPr lang="de-CH" dirty="0" err="1"/>
              <a:t>focus</a:t>
            </a:r>
            <a:r>
              <a:rPr lang="de-CH" dirty="0"/>
              <a:t> on </a:t>
            </a:r>
            <a:r>
              <a:rPr lang="de-CH" dirty="0" err="1"/>
              <a:t>looking</a:t>
            </a:r>
            <a:r>
              <a:rPr lang="de-CH" dirty="0"/>
              <a:t> at </a:t>
            </a:r>
            <a:r>
              <a:rPr lang="de-CH" dirty="0" err="1"/>
              <a:t>macro</a:t>
            </a:r>
            <a:r>
              <a:rPr lang="de-CH" dirty="0"/>
              <a:t> variables and </a:t>
            </a:r>
            <a:r>
              <a:rPr lang="de-CH" dirty="0" err="1"/>
              <a:t>macro</a:t>
            </a:r>
            <a:r>
              <a:rPr lang="de-CH" dirty="0"/>
              <a:t> </a:t>
            </a:r>
            <a:r>
              <a:rPr lang="de-CH" dirty="0" err="1"/>
              <a:t>trends</a:t>
            </a:r>
            <a:r>
              <a:rPr lang="de-CH" dirty="0"/>
              <a:t> </a:t>
            </a:r>
            <a:r>
              <a:rPr lang="de-CH" dirty="0" err="1"/>
              <a:t>to</a:t>
            </a:r>
            <a:r>
              <a:rPr lang="de-CH" dirty="0"/>
              <a:t> </a:t>
            </a:r>
            <a:r>
              <a:rPr lang="de-CH" dirty="0" err="1"/>
              <a:t>invest</a:t>
            </a:r>
            <a:r>
              <a:rPr lang="de-CH" dirty="0"/>
              <a:t> </a:t>
            </a:r>
            <a:r>
              <a:rPr lang="de-CH" dirty="0" err="1"/>
              <a:t>it’s</a:t>
            </a:r>
            <a:r>
              <a:rPr lang="de-CH" dirty="0"/>
              <a:t> </a:t>
            </a:r>
            <a:r>
              <a:rPr lang="de-CH" dirty="0" err="1"/>
              <a:t>the</a:t>
            </a:r>
            <a:r>
              <a:rPr lang="de-CH" dirty="0"/>
              <a:t> global </a:t>
            </a:r>
            <a:r>
              <a:rPr lang="de-CH" dirty="0" err="1"/>
              <a:t>macro</a:t>
            </a:r>
            <a:r>
              <a:rPr lang="de-CH" dirty="0"/>
              <a:t> </a:t>
            </a:r>
            <a:r>
              <a:rPr lang="de-CH" dirty="0" err="1"/>
              <a:t>hedge</a:t>
            </a:r>
            <a:r>
              <a:rPr lang="de-CH" dirty="0"/>
              <a:t> </a:t>
            </a:r>
            <a:r>
              <a:rPr lang="de-CH" dirty="0" err="1"/>
              <a:t>funds</a:t>
            </a:r>
            <a:r>
              <a:rPr lang="de-CH" dirty="0"/>
              <a:t>. Lot </a:t>
            </a:r>
            <a:r>
              <a:rPr lang="de-CH" dirty="0" err="1"/>
              <a:t>of</a:t>
            </a:r>
            <a:r>
              <a:rPr lang="de-CH" dirty="0"/>
              <a:t> </a:t>
            </a:r>
            <a:r>
              <a:rPr lang="de-CH" dirty="0" err="1"/>
              <a:t>studies</a:t>
            </a:r>
            <a:r>
              <a:rPr lang="de-CH" dirty="0"/>
              <a:t> </a:t>
            </a:r>
            <a:r>
              <a:rPr lang="de-CH" dirty="0" err="1"/>
              <a:t>have</a:t>
            </a:r>
            <a:r>
              <a:rPr lang="de-CH" dirty="0"/>
              <a:t> </a:t>
            </a:r>
            <a:r>
              <a:rPr lang="de-CH" dirty="0" err="1"/>
              <a:t>been</a:t>
            </a:r>
            <a:r>
              <a:rPr lang="de-CH" dirty="0"/>
              <a:t> </a:t>
            </a:r>
            <a:r>
              <a:rPr lang="de-CH" dirty="0" err="1"/>
              <a:t>performed</a:t>
            </a:r>
            <a:r>
              <a:rPr lang="de-CH" dirty="0"/>
              <a:t> on </a:t>
            </a:r>
            <a:r>
              <a:rPr lang="de-CH" dirty="0" err="1"/>
              <a:t>the</a:t>
            </a:r>
            <a:r>
              <a:rPr lang="de-CH" dirty="0"/>
              <a:t> </a:t>
            </a:r>
            <a:r>
              <a:rPr lang="de-CH" dirty="0" err="1"/>
              <a:t>topic</a:t>
            </a:r>
            <a:r>
              <a:rPr lang="de-CH" dirty="0"/>
              <a:t>, but </a:t>
            </a:r>
            <a:r>
              <a:rPr lang="de-CH" dirty="0" err="1"/>
              <a:t>as</a:t>
            </a:r>
            <a:r>
              <a:rPr lang="de-CH" dirty="0"/>
              <a:t> </a:t>
            </a:r>
            <a:r>
              <a:rPr lang="de-CH" dirty="0" err="1"/>
              <a:t>far</a:t>
            </a:r>
            <a:r>
              <a:rPr lang="de-CH" dirty="0"/>
              <a:t> I </a:t>
            </a:r>
            <a:r>
              <a:rPr lang="de-CH" dirty="0" err="1"/>
              <a:t>know</a:t>
            </a:r>
            <a:r>
              <a:rPr lang="de-CH" dirty="0"/>
              <a:t>, not on </a:t>
            </a:r>
            <a:r>
              <a:rPr lang="de-CH" dirty="0" err="1"/>
              <a:t>the</a:t>
            </a:r>
            <a:r>
              <a:rPr lang="de-CH" dirty="0"/>
              <a:t> NASDAQ. Here </a:t>
            </a:r>
            <a:r>
              <a:rPr lang="de-CH" dirty="0" err="1"/>
              <a:t>we</a:t>
            </a:r>
            <a:r>
              <a:rPr lang="de-CH" dirty="0"/>
              <a:t> </a:t>
            </a:r>
            <a:r>
              <a:rPr lang="de-CH" dirty="0" err="1"/>
              <a:t>have</a:t>
            </a:r>
            <a:r>
              <a:rPr lang="de-CH" dirty="0"/>
              <a:t> </a:t>
            </a:r>
            <a:r>
              <a:rPr lang="de-CH" dirty="0" err="1"/>
              <a:t>looked</a:t>
            </a:r>
            <a:r>
              <a:rPr lang="de-CH" dirty="0"/>
              <a:t> at 4 </a:t>
            </a:r>
            <a:r>
              <a:rPr lang="de-CH" dirty="0" err="1"/>
              <a:t>macro</a:t>
            </a:r>
            <a:r>
              <a:rPr lang="de-CH" dirty="0"/>
              <a:t> variables, </a:t>
            </a:r>
            <a:r>
              <a:rPr lang="de-CH" dirty="0" err="1"/>
              <a:t>which</a:t>
            </a:r>
            <a:r>
              <a:rPr lang="de-CH" dirty="0"/>
              <a:t> will </a:t>
            </a:r>
            <a:r>
              <a:rPr lang="de-CH" dirty="0" err="1"/>
              <a:t>be</a:t>
            </a:r>
            <a:r>
              <a:rPr lang="de-CH" dirty="0"/>
              <a:t> </a:t>
            </a:r>
            <a:r>
              <a:rPr lang="de-CH" dirty="0" err="1"/>
              <a:t>our</a:t>
            </a:r>
            <a:r>
              <a:rPr lang="de-CH" dirty="0"/>
              <a:t> </a:t>
            </a:r>
            <a:r>
              <a:rPr lang="de-CH" dirty="0" err="1"/>
              <a:t>independent</a:t>
            </a:r>
            <a:r>
              <a:rPr lang="de-CH" dirty="0"/>
              <a:t> variables, </a:t>
            </a:r>
            <a:r>
              <a:rPr lang="de-CH" dirty="0" err="1"/>
              <a:t>the</a:t>
            </a:r>
            <a:r>
              <a:rPr lang="de-CH" dirty="0"/>
              <a:t> GDP, CPI, </a:t>
            </a:r>
            <a:r>
              <a:rPr lang="de-CH" dirty="0" err="1"/>
              <a:t>interest</a:t>
            </a:r>
            <a:r>
              <a:rPr lang="de-CH" dirty="0"/>
              <a:t> rate and </a:t>
            </a:r>
            <a:r>
              <a:rPr lang="de-CH" dirty="0" err="1"/>
              <a:t>unemployement</a:t>
            </a:r>
            <a:r>
              <a:rPr lang="de-CH" dirty="0"/>
              <a:t> rate. I will </a:t>
            </a:r>
            <a:r>
              <a:rPr lang="de-CH" dirty="0" err="1"/>
              <a:t>explain</a:t>
            </a:r>
            <a:r>
              <a:rPr lang="de-CH" dirty="0"/>
              <a:t> </a:t>
            </a:r>
            <a:r>
              <a:rPr lang="de-CH" dirty="0" err="1"/>
              <a:t>the</a:t>
            </a:r>
            <a:r>
              <a:rPr lang="de-CH" dirty="0"/>
              <a:t> variables </a:t>
            </a:r>
            <a:r>
              <a:rPr lang="de-CH" dirty="0" err="1"/>
              <a:t>as</a:t>
            </a:r>
            <a:r>
              <a:rPr lang="de-CH" dirty="0"/>
              <a:t> </a:t>
            </a:r>
            <a:r>
              <a:rPr lang="de-CH" dirty="0" err="1"/>
              <a:t>well</a:t>
            </a:r>
            <a:r>
              <a:rPr lang="de-CH" dirty="0"/>
              <a:t> </a:t>
            </a:r>
            <a:r>
              <a:rPr lang="de-CH" dirty="0" err="1"/>
              <a:t>as</a:t>
            </a:r>
            <a:r>
              <a:rPr lang="de-CH" dirty="0"/>
              <a:t> </a:t>
            </a:r>
            <a:r>
              <a:rPr lang="de-CH" dirty="0" err="1"/>
              <a:t>the</a:t>
            </a:r>
            <a:r>
              <a:rPr lang="de-CH" dirty="0"/>
              <a:t> </a:t>
            </a:r>
            <a:r>
              <a:rPr lang="de-CH" dirty="0" err="1"/>
              <a:t>nasdaq</a:t>
            </a:r>
            <a:r>
              <a:rPr lang="de-CH" dirty="0"/>
              <a:t> </a:t>
            </a:r>
            <a:r>
              <a:rPr lang="de-CH" dirty="0" err="1"/>
              <a:t>soon</a:t>
            </a:r>
            <a:r>
              <a:rPr lang="de-CH" dirty="0"/>
              <a:t>. In </a:t>
            </a:r>
            <a:r>
              <a:rPr lang="de-CH" dirty="0" err="1"/>
              <a:t>order</a:t>
            </a:r>
            <a:r>
              <a:rPr lang="de-CH" dirty="0"/>
              <a:t> </a:t>
            </a:r>
            <a:r>
              <a:rPr lang="de-CH" dirty="0" err="1"/>
              <a:t>to</a:t>
            </a:r>
            <a:r>
              <a:rPr lang="de-CH" dirty="0"/>
              <a:t> </a:t>
            </a:r>
            <a:r>
              <a:rPr lang="de-CH" dirty="0" err="1"/>
              <a:t>run</a:t>
            </a:r>
            <a:r>
              <a:rPr lang="de-CH" dirty="0"/>
              <a:t> </a:t>
            </a:r>
            <a:r>
              <a:rPr lang="de-CH" dirty="0" err="1"/>
              <a:t>our</a:t>
            </a:r>
            <a:r>
              <a:rPr lang="de-CH" dirty="0"/>
              <a:t> Analysis </a:t>
            </a:r>
            <a:r>
              <a:rPr lang="de-CH" dirty="0" err="1"/>
              <a:t>we</a:t>
            </a:r>
            <a:r>
              <a:rPr lang="de-CH" dirty="0"/>
              <a:t> </a:t>
            </a:r>
            <a:r>
              <a:rPr lang="de-CH" dirty="0" err="1"/>
              <a:t>have</a:t>
            </a:r>
            <a:r>
              <a:rPr lang="de-CH" dirty="0"/>
              <a:t> </a:t>
            </a:r>
            <a:r>
              <a:rPr lang="de-CH" dirty="0" err="1"/>
              <a:t>considered</a:t>
            </a:r>
            <a:r>
              <a:rPr lang="de-CH" dirty="0"/>
              <a:t> </a:t>
            </a:r>
            <a:r>
              <a:rPr lang="de-CH" dirty="0" err="1"/>
              <a:t>two</a:t>
            </a:r>
            <a:r>
              <a:rPr lang="de-CH" dirty="0"/>
              <a:t> </a:t>
            </a:r>
            <a:r>
              <a:rPr lang="de-CH" dirty="0" err="1"/>
              <a:t>models</a:t>
            </a:r>
            <a:r>
              <a:rPr lang="de-CH" dirty="0"/>
              <a:t>, </a:t>
            </a:r>
            <a:r>
              <a:rPr lang="de-CH" dirty="0" err="1"/>
              <a:t>the</a:t>
            </a:r>
            <a:r>
              <a:rPr lang="de-CH" dirty="0"/>
              <a:t> OLS </a:t>
            </a:r>
            <a:r>
              <a:rPr lang="de-CH" dirty="0" err="1"/>
              <a:t>ordinary</a:t>
            </a:r>
            <a:r>
              <a:rPr lang="de-CH" dirty="0"/>
              <a:t> Least </a:t>
            </a:r>
            <a:r>
              <a:rPr lang="de-CH" dirty="0" err="1"/>
              <a:t>Squared</a:t>
            </a:r>
            <a:r>
              <a:rPr lang="de-CH" dirty="0"/>
              <a:t> </a:t>
            </a:r>
            <a:r>
              <a:rPr lang="de-CH" dirty="0" err="1"/>
              <a:t>to</a:t>
            </a:r>
            <a:r>
              <a:rPr lang="de-CH" dirty="0"/>
              <a:t> </a:t>
            </a:r>
            <a:r>
              <a:rPr lang="de-CH" dirty="0" err="1"/>
              <a:t>test</a:t>
            </a:r>
            <a:r>
              <a:rPr lang="de-CH" dirty="0"/>
              <a:t> </a:t>
            </a:r>
            <a:r>
              <a:rPr lang="de-CH" dirty="0" err="1"/>
              <a:t>the</a:t>
            </a:r>
            <a:r>
              <a:rPr lang="de-CH" dirty="0"/>
              <a:t> </a:t>
            </a:r>
            <a:r>
              <a:rPr lang="de-CH" dirty="0" err="1"/>
              <a:t>relationship</a:t>
            </a:r>
            <a:r>
              <a:rPr lang="de-CH" dirty="0"/>
              <a:t> </a:t>
            </a:r>
            <a:r>
              <a:rPr lang="de-CH" dirty="0" err="1"/>
              <a:t>between</a:t>
            </a:r>
            <a:r>
              <a:rPr lang="de-CH" dirty="0"/>
              <a:t> </a:t>
            </a:r>
            <a:r>
              <a:rPr lang="de-CH" dirty="0" err="1"/>
              <a:t>the</a:t>
            </a:r>
            <a:r>
              <a:rPr lang="de-CH" dirty="0"/>
              <a:t> </a:t>
            </a:r>
            <a:r>
              <a:rPr lang="de-CH" dirty="0" err="1"/>
              <a:t>independent</a:t>
            </a:r>
            <a:r>
              <a:rPr lang="de-CH" dirty="0"/>
              <a:t> variables and </a:t>
            </a:r>
            <a:r>
              <a:rPr lang="de-CH" dirty="0" err="1"/>
              <a:t>dependent</a:t>
            </a:r>
            <a:r>
              <a:rPr lang="de-CH" dirty="0"/>
              <a:t> variable and </a:t>
            </a:r>
            <a:r>
              <a:rPr lang="de-CH" dirty="0" err="1"/>
              <a:t>the</a:t>
            </a:r>
            <a:r>
              <a:rPr lang="de-CH" dirty="0"/>
              <a:t> Granger </a:t>
            </a:r>
            <a:r>
              <a:rPr lang="de-CH" dirty="0" err="1"/>
              <a:t>causality</a:t>
            </a:r>
            <a:r>
              <a:rPr lang="de-CH" dirty="0"/>
              <a:t> </a:t>
            </a:r>
            <a:r>
              <a:rPr lang="de-CH" dirty="0" err="1"/>
              <a:t>test</a:t>
            </a:r>
            <a:r>
              <a:rPr lang="de-CH" dirty="0"/>
              <a:t> </a:t>
            </a:r>
            <a:r>
              <a:rPr lang="de-CH" dirty="0" err="1"/>
              <a:t>to</a:t>
            </a:r>
            <a:r>
              <a:rPr lang="de-CH" dirty="0"/>
              <a:t> </a:t>
            </a:r>
            <a:r>
              <a:rPr lang="de-CH" dirty="0" err="1"/>
              <a:t>examine</a:t>
            </a:r>
            <a:r>
              <a:rPr lang="de-CH" dirty="0"/>
              <a:t> </a:t>
            </a:r>
            <a:r>
              <a:rPr lang="de-CH" dirty="0" err="1"/>
              <a:t>the</a:t>
            </a:r>
            <a:r>
              <a:rPr lang="de-CH" dirty="0"/>
              <a:t> </a:t>
            </a:r>
            <a:r>
              <a:rPr lang="de-CH" dirty="0" err="1"/>
              <a:t>relation</a:t>
            </a:r>
            <a:r>
              <a:rPr lang="de-CH" dirty="0"/>
              <a:t> </a:t>
            </a:r>
            <a:r>
              <a:rPr lang="de-CH" dirty="0" err="1"/>
              <a:t>between</a:t>
            </a:r>
            <a:r>
              <a:rPr lang="de-CH" dirty="0"/>
              <a:t> individual variables and </a:t>
            </a:r>
            <a:r>
              <a:rPr lang="de-CH" dirty="0" err="1"/>
              <a:t>the</a:t>
            </a:r>
            <a:r>
              <a:rPr lang="de-CH" dirty="0"/>
              <a:t> Nasdaq so </a:t>
            </a:r>
            <a:r>
              <a:rPr lang="de-CH" dirty="0" err="1"/>
              <a:t>if</a:t>
            </a:r>
            <a:r>
              <a:rPr lang="de-CH" dirty="0"/>
              <a:t> </a:t>
            </a:r>
            <a:r>
              <a:rPr lang="de-CH" dirty="0" err="1"/>
              <a:t>the</a:t>
            </a:r>
            <a:r>
              <a:rPr lang="de-CH" dirty="0"/>
              <a:t> </a:t>
            </a:r>
            <a:r>
              <a:rPr lang="de-CH" dirty="0" err="1"/>
              <a:t>direction</a:t>
            </a:r>
            <a:r>
              <a:rPr lang="de-CH" dirty="0"/>
              <a:t> </a:t>
            </a:r>
            <a:r>
              <a:rPr lang="de-CH" dirty="0" err="1"/>
              <a:t>of</a:t>
            </a:r>
            <a:r>
              <a:rPr lang="de-CH" dirty="0"/>
              <a:t> </a:t>
            </a:r>
            <a:r>
              <a:rPr lang="de-CH" dirty="0" err="1"/>
              <a:t>one</a:t>
            </a:r>
            <a:r>
              <a:rPr lang="de-CH" dirty="0"/>
              <a:t> variable </a:t>
            </a:r>
            <a:r>
              <a:rPr lang="de-CH" dirty="0" err="1"/>
              <a:t>can</a:t>
            </a:r>
            <a:r>
              <a:rPr lang="de-CH" dirty="0"/>
              <a:t> </a:t>
            </a:r>
            <a:r>
              <a:rPr lang="de-CH" dirty="0" err="1"/>
              <a:t>explaine</a:t>
            </a:r>
            <a:r>
              <a:rPr lang="de-CH" dirty="0"/>
              <a:t> de </a:t>
            </a:r>
            <a:r>
              <a:rPr lang="de-CH" dirty="0" err="1"/>
              <a:t>direction</a:t>
            </a:r>
            <a:r>
              <a:rPr lang="de-CH" dirty="0"/>
              <a:t> </a:t>
            </a:r>
            <a:r>
              <a:rPr lang="de-CH" dirty="0" err="1"/>
              <a:t>of</a:t>
            </a:r>
            <a:r>
              <a:rPr lang="de-CH" dirty="0"/>
              <a:t> </a:t>
            </a:r>
            <a:r>
              <a:rPr lang="de-CH" dirty="0" err="1"/>
              <a:t>the</a:t>
            </a:r>
            <a:r>
              <a:rPr lang="de-CH" dirty="0"/>
              <a:t> </a:t>
            </a:r>
            <a:r>
              <a:rPr lang="de-CH" dirty="0" err="1"/>
              <a:t>other</a:t>
            </a:r>
            <a:r>
              <a:rPr lang="de-CH" dirty="0"/>
              <a:t>.</a:t>
            </a:r>
          </a:p>
        </p:txBody>
      </p:sp>
      <p:sp>
        <p:nvSpPr>
          <p:cNvPr id="4" name="Slide Number Placeholder 3"/>
          <p:cNvSpPr>
            <a:spLocks noGrp="1"/>
          </p:cNvSpPr>
          <p:nvPr>
            <p:ph type="sldNum" sz="quarter" idx="5"/>
          </p:nvPr>
        </p:nvSpPr>
        <p:spPr/>
        <p:txBody>
          <a:bodyPr/>
          <a:lstStyle/>
          <a:p>
            <a:fld id="{6227632B-6602-4ABE-A443-D23450174553}" type="slidenum">
              <a:rPr lang="fr-CH" smtClean="0"/>
              <a:t>2</a:t>
            </a:fld>
            <a:endParaRPr lang="fr-CH"/>
          </a:p>
        </p:txBody>
      </p:sp>
    </p:spTree>
    <p:extLst>
      <p:ext uri="{BB962C8B-B14F-4D97-AF65-F5344CB8AC3E}">
        <p14:creationId xmlns:p14="http://schemas.microsoft.com/office/powerpoint/2010/main" val="108551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As I </a:t>
            </a:r>
            <a:r>
              <a:rPr lang="de-CH" dirty="0" err="1"/>
              <a:t>said</a:t>
            </a:r>
            <a:r>
              <a:rPr lang="de-CH" dirty="0"/>
              <a:t> </a:t>
            </a:r>
            <a:r>
              <a:rPr lang="de-CH" dirty="0" err="1"/>
              <a:t>we</a:t>
            </a:r>
            <a:r>
              <a:rPr lang="de-CH" dirty="0"/>
              <a:t> </a:t>
            </a:r>
            <a:r>
              <a:rPr lang="de-CH" dirty="0" err="1"/>
              <a:t>have</a:t>
            </a:r>
            <a:r>
              <a:rPr lang="de-CH" dirty="0"/>
              <a:t> 4 </a:t>
            </a:r>
            <a:r>
              <a:rPr lang="de-CH" dirty="0" err="1"/>
              <a:t>independenant</a:t>
            </a:r>
            <a:r>
              <a:rPr lang="de-CH" dirty="0"/>
              <a:t> variables. </a:t>
            </a:r>
            <a:r>
              <a:rPr lang="de-CH" dirty="0" err="1"/>
              <a:t>With</a:t>
            </a:r>
            <a:r>
              <a:rPr lang="de-CH" dirty="0"/>
              <a:t> </a:t>
            </a:r>
            <a:r>
              <a:rPr lang="de-CH" dirty="0" err="1"/>
              <a:t>the</a:t>
            </a:r>
            <a:r>
              <a:rPr lang="de-CH" dirty="0"/>
              <a:t> </a:t>
            </a:r>
            <a:r>
              <a:rPr lang="de-CH" dirty="0" err="1"/>
              <a:t>exception</a:t>
            </a:r>
            <a:r>
              <a:rPr lang="de-CH" dirty="0"/>
              <a:t> </a:t>
            </a:r>
            <a:r>
              <a:rPr lang="de-CH" dirty="0" err="1"/>
              <a:t>of</a:t>
            </a:r>
            <a:r>
              <a:rPr lang="de-CH" dirty="0"/>
              <a:t> GDP all on a </a:t>
            </a:r>
            <a:r>
              <a:rPr lang="de-CH" dirty="0" err="1"/>
              <a:t>monthly</a:t>
            </a:r>
            <a:r>
              <a:rPr lang="de-CH" dirty="0"/>
              <a:t> </a:t>
            </a:r>
            <a:r>
              <a:rPr lang="de-CH" dirty="0" err="1"/>
              <a:t>basis</a:t>
            </a:r>
            <a:r>
              <a:rPr lang="de-CH" dirty="0"/>
              <a:t> and </a:t>
            </a:r>
            <a:r>
              <a:rPr lang="de-CH" dirty="0" err="1"/>
              <a:t>seasonality</a:t>
            </a:r>
            <a:r>
              <a:rPr lang="de-CH" dirty="0"/>
              <a:t> </a:t>
            </a:r>
            <a:r>
              <a:rPr lang="de-CH" dirty="0" err="1"/>
              <a:t>adjusted</a:t>
            </a:r>
            <a:r>
              <a:rPr lang="de-CH" dirty="0"/>
              <a:t> </a:t>
            </a:r>
            <a:r>
              <a:rPr lang="de-CH" dirty="0" err="1"/>
              <a:t>for</a:t>
            </a:r>
            <a:r>
              <a:rPr lang="de-CH" dirty="0"/>
              <a:t> all </a:t>
            </a:r>
            <a:r>
              <a:rPr lang="de-CH" dirty="0" err="1"/>
              <a:t>of</a:t>
            </a:r>
            <a:r>
              <a:rPr lang="de-CH" dirty="0"/>
              <a:t> </a:t>
            </a:r>
            <a:r>
              <a:rPr lang="de-CH" dirty="0" err="1"/>
              <a:t>them</a:t>
            </a:r>
            <a:r>
              <a:rPr lang="de-CH" dirty="0"/>
              <a:t> but </a:t>
            </a:r>
            <a:r>
              <a:rPr lang="de-CH" dirty="0" err="1"/>
              <a:t>the</a:t>
            </a:r>
            <a:r>
              <a:rPr lang="de-CH" dirty="0"/>
              <a:t> US </a:t>
            </a:r>
            <a:r>
              <a:rPr lang="de-CH" dirty="0" err="1"/>
              <a:t>interest</a:t>
            </a:r>
            <a:r>
              <a:rPr lang="de-CH" dirty="0"/>
              <a:t> </a:t>
            </a:r>
            <a:r>
              <a:rPr lang="de-CH" dirty="0" err="1"/>
              <a:t>rates</a:t>
            </a:r>
            <a:r>
              <a:rPr lang="de-CH" dirty="0"/>
              <a:t>, </a:t>
            </a:r>
            <a:r>
              <a:rPr lang="de-CH" dirty="0" err="1"/>
              <a:t>as</a:t>
            </a:r>
            <a:r>
              <a:rPr lang="de-CH" dirty="0"/>
              <a:t> </a:t>
            </a:r>
            <a:r>
              <a:rPr lang="de-CH" dirty="0" err="1"/>
              <a:t>for</a:t>
            </a:r>
            <a:r>
              <a:rPr lang="de-CH" dirty="0"/>
              <a:t> </a:t>
            </a:r>
            <a:r>
              <a:rPr lang="de-CH" dirty="0" err="1"/>
              <a:t>the</a:t>
            </a:r>
            <a:r>
              <a:rPr lang="de-CH" dirty="0"/>
              <a:t> </a:t>
            </a:r>
            <a:r>
              <a:rPr lang="de-CH" dirty="0" err="1"/>
              <a:t>unemployment</a:t>
            </a:r>
            <a:r>
              <a:rPr lang="de-CH" dirty="0"/>
              <a:t>, CPI and GDP </a:t>
            </a:r>
            <a:r>
              <a:rPr lang="de-CH" dirty="0" err="1"/>
              <a:t>you</a:t>
            </a:r>
            <a:r>
              <a:rPr lang="de-CH" dirty="0"/>
              <a:t> </a:t>
            </a:r>
            <a:r>
              <a:rPr lang="de-CH" dirty="0" err="1"/>
              <a:t>have</a:t>
            </a:r>
            <a:r>
              <a:rPr lang="de-CH" dirty="0"/>
              <a:t> </a:t>
            </a:r>
            <a:r>
              <a:rPr lang="de-CH" dirty="0" err="1"/>
              <a:t>element</a:t>
            </a:r>
            <a:r>
              <a:rPr lang="de-CH" dirty="0"/>
              <a:t> </a:t>
            </a:r>
            <a:r>
              <a:rPr lang="de-CH" dirty="0" err="1"/>
              <a:t>of</a:t>
            </a:r>
            <a:r>
              <a:rPr lang="de-CH" dirty="0"/>
              <a:t> </a:t>
            </a:r>
            <a:r>
              <a:rPr lang="de-CH" dirty="0" err="1"/>
              <a:t>seasonality</a:t>
            </a:r>
            <a:r>
              <a:rPr lang="de-CH" dirty="0"/>
              <a:t> in </a:t>
            </a:r>
            <a:r>
              <a:rPr lang="de-CH" dirty="0" err="1"/>
              <a:t>there</a:t>
            </a:r>
            <a:r>
              <a:rPr lang="de-CH" dirty="0"/>
              <a:t> </a:t>
            </a:r>
            <a:r>
              <a:rPr lang="de-CH" dirty="0" err="1"/>
              <a:t>which</a:t>
            </a:r>
            <a:r>
              <a:rPr lang="de-CH" dirty="0"/>
              <a:t> matter </a:t>
            </a:r>
            <a:r>
              <a:rPr lang="de-CH" dirty="0" err="1"/>
              <a:t>for</a:t>
            </a:r>
            <a:r>
              <a:rPr lang="de-CH" dirty="0"/>
              <a:t> time </a:t>
            </a:r>
            <a:r>
              <a:rPr lang="de-CH" dirty="0" err="1"/>
              <a:t>serie</a:t>
            </a:r>
            <a:r>
              <a:rPr lang="de-CH" dirty="0"/>
              <a:t> </a:t>
            </a:r>
            <a:r>
              <a:rPr lang="de-CH" dirty="0" err="1"/>
              <a:t>analysis</a:t>
            </a:r>
            <a:r>
              <a:rPr lang="de-CH" dirty="0"/>
              <a:t> </a:t>
            </a:r>
            <a:r>
              <a:rPr lang="de-CH" dirty="0" err="1"/>
              <a:t>as</a:t>
            </a:r>
            <a:r>
              <a:rPr lang="de-CH" dirty="0"/>
              <a:t> </a:t>
            </a:r>
            <a:r>
              <a:rPr lang="de-CH" dirty="0" err="1"/>
              <a:t>for</a:t>
            </a:r>
            <a:r>
              <a:rPr lang="de-CH" dirty="0"/>
              <a:t> exemple </a:t>
            </a:r>
            <a:r>
              <a:rPr lang="de-CH" dirty="0" err="1"/>
              <a:t>unemployment</a:t>
            </a:r>
            <a:r>
              <a:rPr lang="de-CH" dirty="0"/>
              <a:t> rate </a:t>
            </a:r>
            <a:r>
              <a:rPr lang="de-CH" dirty="0" err="1"/>
              <a:t>might</a:t>
            </a:r>
            <a:r>
              <a:rPr lang="de-CH" dirty="0"/>
              <a:t> </a:t>
            </a:r>
            <a:r>
              <a:rPr lang="de-CH" dirty="0" err="1"/>
              <a:t>tend</a:t>
            </a:r>
            <a:r>
              <a:rPr lang="de-CH" dirty="0"/>
              <a:t> </a:t>
            </a:r>
            <a:r>
              <a:rPr lang="de-CH" dirty="0" err="1"/>
              <a:t>to</a:t>
            </a:r>
            <a:r>
              <a:rPr lang="de-CH" dirty="0"/>
              <a:t> </a:t>
            </a:r>
            <a:r>
              <a:rPr lang="de-CH" dirty="0" err="1"/>
              <a:t>rise</a:t>
            </a:r>
            <a:r>
              <a:rPr lang="de-CH" dirty="0"/>
              <a:t> </a:t>
            </a:r>
            <a:r>
              <a:rPr lang="de-CH" dirty="0" err="1"/>
              <a:t>when</a:t>
            </a:r>
            <a:r>
              <a:rPr lang="de-CH" dirty="0"/>
              <a:t> </a:t>
            </a:r>
            <a:r>
              <a:rPr lang="de-CH" dirty="0" err="1"/>
              <a:t>the</a:t>
            </a:r>
            <a:r>
              <a:rPr lang="de-CH" dirty="0"/>
              <a:t> </a:t>
            </a:r>
            <a:r>
              <a:rPr lang="de-CH" dirty="0" err="1"/>
              <a:t>university</a:t>
            </a:r>
            <a:r>
              <a:rPr lang="de-CH" dirty="0"/>
              <a:t> </a:t>
            </a:r>
            <a:r>
              <a:rPr lang="de-CH" dirty="0" err="1"/>
              <a:t>year</a:t>
            </a:r>
            <a:r>
              <a:rPr lang="de-CH" dirty="0"/>
              <a:t> </a:t>
            </a:r>
            <a:r>
              <a:rPr lang="de-CH" dirty="0" err="1"/>
              <a:t>is</a:t>
            </a:r>
            <a:r>
              <a:rPr lang="de-CH" dirty="0"/>
              <a:t> </a:t>
            </a:r>
            <a:r>
              <a:rPr lang="de-CH" dirty="0" err="1"/>
              <a:t>finished</a:t>
            </a:r>
            <a:r>
              <a:rPr lang="de-CH" dirty="0"/>
              <a:t> and </a:t>
            </a:r>
            <a:r>
              <a:rPr lang="de-CH" dirty="0" err="1"/>
              <a:t>new</a:t>
            </a:r>
            <a:r>
              <a:rPr lang="de-CH" dirty="0"/>
              <a:t> </a:t>
            </a:r>
            <a:r>
              <a:rPr lang="de-CH" dirty="0" err="1"/>
              <a:t>people</a:t>
            </a:r>
            <a:r>
              <a:rPr lang="de-CH" dirty="0"/>
              <a:t> </a:t>
            </a:r>
            <a:r>
              <a:rPr lang="de-CH" dirty="0" err="1"/>
              <a:t>enter</a:t>
            </a:r>
            <a:r>
              <a:rPr lang="de-CH" dirty="0"/>
              <a:t> </a:t>
            </a:r>
            <a:r>
              <a:rPr lang="de-CH" dirty="0" err="1"/>
              <a:t>the</a:t>
            </a:r>
            <a:r>
              <a:rPr lang="de-CH" dirty="0"/>
              <a:t> </a:t>
            </a:r>
            <a:r>
              <a:rPr lang="de-CH" dirty="0" err="1"/>
              <a:t>workforce</a:t>
            </a:r>
            <a:r>
              <a:rPr lang="de-CH" dirty="0"/>
              <a:t> </a:t>
            </a:r>
            <a:r>
              <a:rPr lang="de-CH" dirty="0" err="1"/>
              <a:t>or</a:t>
            </a:r>
            <a:r>
              <a:rPr lang="de-CH" dirty="0"/>
              <a:t> CPI also </a:t>
            </a:r>
            <a:r>
              <a:rPr lang="de-CH" dirty="0" err="1"/>
              <a:t>can</a:t>
            </a:r>
            <a:r>
              <a:rPr lang="de-CH" dirty="0"/>
              <a:t> follow </a:t>
            </a:r>
            <a:r>
              <a:rPr lang="de-CH" dirty="0" err="1"/>
              <a:t>customer</a:t>
            </a:r>
            <a:r>
              <a:rPr lang="de-CH" dirty="0"/>
              <a:t> </a:t>
            </a:r>
            <a:r>
              <a:rPr lang="de-CH" dirty="0" err="1"/>
              <a:t>pattern</a:t>
            </a:r>
            <a:r>
              <a:rPr lang="de-CH" dirty="0"/>
              <a:t> </a:t>
            </a:r>
            <a:r>
              <a:rPr lang="de-CH" dirty="0" err="1"/>
              <a:t>purchase</a:t>
            </a:r>
            <a:r>
              <a:rPr lang="de-CH" dirty="0"/>
              <a:t> </a:t>
            </a:r>
            <a:r>
              <a:rPr lang="de-CH" dirty="0" err="1"/>
              <a:t>with</a:t>
            </a:r>
            <a:r>
              <a:rPr lang="de-CH" dirty="0"/>
              <a:t> </a:t>
            </a:r>
            <a:r>
              <a:rPr lang="de-CH" dirty="0" err="1"/>
              <a:t>for</a:t>
            </a:r>
            <a:r>
              <a:rPr lang="de-CH" dirty="0"/>
              <a:t> </a:t>
            </a:r>
            <a:r>
              <a:rPr lang="de-CH" dirty="0" err="1"/>
              <a:t>example</a:t>
            </a:r>
            <a:r>
              <a:rPr lang="de-CH" dirty="0"/>
              <a:t> </a:t>
            </a:r>
            <a:r>
              <a:rPr lang="de-CH" dirty="0" err="1"/>
              <a:t>thankgiving</a:t>
            </a:r>
            <a:r>
              <a:rPr lang="de-CH" dirty="0"/>
              <a:t> in </a:t>
            </a:r>
            <a:r>
              <a:rPr lang="de-CH" dirty="0" err="1"/>
              <a:t>the</a:t>
            </a:r>
            <a:r>
              <a:rPr lang="de-CH" dirty="0"/>
              <a:t> US.</a:t>
            </a:r>
            <a:r>
              <a:rPr lang="fr-CH" dirty="0"/>
              <a:t> </a:t>
            </a:r>
            <a:r>
              <a:rPr lang="fr-CH" dirty="0" err="1"/>
              <a:t>While</a:t>
            </a:r>
            <a:r>
              <a:rPr lang="fr-CH" dirty="0"/>
              <a:t> </a:t>
            </a:r>
            <a:r>
              <a:rPr lang="fr-CH" dirty="0" err="1"/>
              <a:t>interest</a:t>
            </a:r>
            <a:r>
              <a:rPr lang="fr-CH" dirty="0"/>
              <a:t> rates </a:t>
            </a:r>
            <a:r>
              <a:rPr lang="fr-CH" dirty="0" err="1"/>
              <a:t>well</a:t>
            </a:r>
            <a:r>
              <a:rPr lang="fr-CH" dirty="0"/>
              <a:t>, the FED, the US central </a:t>
            </a:r>
            <a:r>
              <a:rPr lang="fr-CH" dirty="0" err="1"/>
              <a:t>bank</a:t>
            </a:r>
            <a:r>
              <a:rPr lang="fr-CH" dirty="0"/>
              <a:t> </a:t>
            </a:r>
            <a:r>
              <a:rPr lang="fr-CH" dirty="0" err="1"/>
              <a:t>is</a:t>
            </a:r>
            <a:r>
              <a:rPr lang="fr-CH" dirty="0"/>
              <a:t> </a:t>
            </a:r>
            <a:r>
              <a:rPr lang="fr-CH" dirty="0" err="1"/>
              <a:t>well</a:t>
            </a:r>
            <a:r>
              <a:rPr lang="fr-CH" dirty="0"/>
              <a:t> not </a:t>
            </a:r>
            <a:r>
              <a:rPr lang="fr-CH" dirty="0" err="1"/>
              <a:t>suposed</a:t>
            </a:r>
            <a:r>
              <a:rPr lang="fr-CH" dirty="0"/>
              <a:t> to set up </a:t>
            </a:r>
            <a:r>
              <a:rPr lang="fr-CH" dirty="0" err="1"/>
              <a:t>its</a:t>
            </a:r>
            <a:r>
              <a:rPr lang="fr-CH" dirty="0"/>
              <a:t> </a:t>
            </a:r>
            <a:r>
              <a:rPr lang="fr-CH" dirty="0" err="1"/>
              <a:t>monetary</a:t>
            </a:r>
            <a:r>
              <a:rPr lang="fr-CH" dirty="0"/>
              <a:t> </a:t>
            </a:r>
            <a:r>
              <a:rPr lang="fr-CH" dirty="0" err="1"/>
              <a:t>policy</a:t>
            </a:r>
            <a:r>
              <a:rPr lang="fr-CH" dirty="0"/>
              <a:t> </a:t>
            </a:r>
            <a:r>
              <a:rPr lang="fr-CH" dirty="0" err="1"/>
              <a:t>so</a:t>
            </a:r>
            <a:r>
              <a:rPr lang="fr-CH" dirty="0"/>
              <a:t> the </a:t>
            </a:r>
            <a:r>
              <a:rPr lang="fr-CH" dirty="0" err="1"/>
              <a:t>interest</a:t>
            </a:r>
            <a:r>
              <a:rPr lang="fr-CH" dirty="0"/>
              <a:t> rate </a:t>
            </a:r>
            <a:r>
              <a:rPr lang="fr-CH" dirty="0" err="1"/>
              <a:t>based</a:t>
            </a:r>
            <a:r>
              <a:rPr lang="fr-CH" dirty="0"/>
              <a:t> on </a:t>
            </a:r>
            <a:r>
              <a:rPr lang="fr-CH" dirty="0" err="1"/>
              <a:t>weather</a:t>
            </a:r>
            <a:r>
              <a:rPr lang="fr-CH" dirty="0"/>
              <a:t> </a:t>
            </a:r>
            <a:r>
              <a:rPr lang="fr-CH" dirty="0" err="1"/>
              <a:t>forecast</a:t>
            </a:r>
            <a:r>
              <a:rPr lang="fr-CH" dirty="0"/>
              <a:t> or </a:t>
            </a:r>
            <a:r>
              <a:rPr lang="fr-CH" dirty="0" err="1"/>
              <a:t>whatever</a:t>
            </a:r>
            <a:r>
              <a:rPr lang="fr-CH" dirty="0"/>
              <a:t>. </a:t>
            </a:r>
          </a:p>
          <a:p>
            <a:endParaRPr lang="fr-CH" dirty="0"/>
          </a:p>
          <a:p>
            <a:r>
              <a:rPr lang="fr-CH" dirty="0"/>
              <a:t>A </a:t>
            </a:r>
            <a:r>
              <a:rPr lang="fr-CH" dirty="0" err="1"/>
              <a:t>word</a:t>
            </a:r>
            <a:r>
              <a:rPr lang="fr-CH" dirty="0"/>
              <a:t> on the NASDAQ composite index, </a:t>
            </a:r>
            <a:r>
              <a:rPr lang="fr-CH" dirty="0" err="1"/>
              <a:t>well</a:t>
            </a:r>
            <a:r>
              <a:rPr lang="fr-CH" dirty="0"/>
              <a:t> </a:t>
            </a:r>
            <a:r>
              <a:rPr lang="fr-CH" dirty="0" err="1"/>
              <a:t>it’s</a:t>
            </a:r>
            <a:r>
              <a:rPr lang="fr-CH" dirty="0"/>
              <a:t> a </a:t>
            </a:r>
            <a:r>
              <a:rPr lang="fr-CH" dirty="0" err="1"/>
              <a:t>famous</a:t>
            </a:r>
            <a:r>
              <a:rPr lang="fr-CH" dirty="0"/>
              <a:t> index </a:t>
            </a:r>
            <a:r>
              <a:rPr lang="fr-CH" dirty="0" err="1"/>
              <a:t>with</a:t>
            </a:r>
            <a:r>
              <a:rPr lang="fr-CH" dirty="0"/>
              <a:t> the S&amp;P 500 and Dow Jones, </a:t>
            </a:r>
            <a:r>
              <a:rPr lang="fr-CH" dirty="0" err="1"/>
              <a:t>it’s</a:t>
            </a:r>
            <a:r>
              <a:rPr lang="fr-CH" dirty="0"/>
              <a:t> </a:t>
            </a:r>
            <a:r>
              <a:rPr lang="fr-CH" dirty="0" err="1"/>
              <a:t>listed</a:t>
            </a:r>
            <a:r>
              <a:rPr lang="fr-CH" dirty="0"/>
              <a:t> on the Nasdaq stock exchange, long story short </a:t>
            </a:r>
            <a:r>
              <a:rPr lang="fr-CH" dirty="0" err="1"/>
              <a:t>it</a:t>
            </a:r>
            <a:r>
              <a:rPr lang="fr-CH" dirty="0"/>
              <a:t> </a:t>
            </a:r>
            <a:r>
              <a:rPr lang="fr-CH" dirty="0" err="1"/>
              <a:t>was</a:t>
            </a:r>
            <a:r>
              <a:rPr lang="fr-CH" dirty="0"/>
              <a:t> </a:t>
            </a:r>
            <a:r>
              <a:rPr lang="fr-CH" dirty="0" err="1"/>
              <a:t>launched</a:t>
            </a:r>
            <a:r>
              <a:rPr lang="fr-CH" dirty="0"/>
              <a:t> in 1971 </a:t>
            </a:r>
            <a:r>
              <a:rPr lang="fr-CH" dirty="0" err="1"/>
              <a:t>with</a:t>
            </a:r>
            <a:r>
              <a:rPr lang="fr-CH" dirty="0"/>
              <a:t> a value of 100 and </a:t>
            </a:r>
            <a:r>
              <a:rPr lang="fr-CH" dirty="0" err="1"/>
              <a:t>now</a:t>
            </a:r>
            <a:r>
              <a:rPr lang="fr-CH" dirty="0"/>
              <a:t> </a:t>
            </a:r>
            <a:r>
              <a:rPr lang="fr-CH" dirty="0" err="1"/>
              <a:t>it</a:t>
            </a:r>
            <a:r>
              <a:rPr lang="fr-CH" dirty="0"/>
              <a:t> </a:t>
            </a:r>
            <a:r>
              <a:rPr lang="fr-CH" dirty="0" err="1"/>
              <a:t>worth</a:t>
            </a:r>
            <a:r>
              <a:rPr lang="fr-CH" dirty="0"/>
              <a:t> more </a:t>
            </a:r>
            <a:r>
              <a:rPr lang="fr-CH" dirty="0" err="1"/>
              <a:t>than</a:t>
            </a:r>
            <a:r>
              <a:rPr lang="fr-CH" dirty="0"/>
              <a:t> 14000 points. It captures the performance of more </a:t>
            </a:r>
            <a:r>
              <a:rPr lang="fr-CH" dirty="0" err="1"/>
              <a:t>than</a:t>
            </a:r>
            <a:r>
              <a:rPr lang="fr-CH" dirty="0"/>
              <a:t> 3000 stocks </a:t>
            </a:r>
            <a:r>
              <a:rPr lang="fr-CH" dirty="0" err="1"/>
              <a:t>with</a:t>
            </a:r>
            <a:r>
              <a:rPr lang="fr-CH" dirty="0"/>
              <a:t> a </a:t>
            </a:r>
            <a:r>
              <a:rPr lang="fr-CH" dirty="0" err="1"/>
              <a:t>huge</a:t>
            </a:r>
            <a:r>
              <a:rPr lang="fr-CH" dirty="0"/>
              <a:t> tilt </a:t>
            </a:r>
            <a:r>
              <a:rPr lang="fr-CH" dirty="0" err="1"/>
              <a:t>towards</a:t>
            </a:r>
            <a:r>
              <a:rPr lang="fr-CH" dirty="0"/>
              <a:t> </a:t>
            </a:r>
            <a:r>
              <a:rPr lang="fr-CH" dirty="0" err="1"/>
              <a:t>technology</a:t>
            </a:r>
            <a:r>
              <a:rPr lang="fr-CH" dirty="0"/>
              <a:t> stocks </a:t>
            </a:r>
            <a:r>
              <a:rPr lang="fr-CH" dirty="0" err="1"/>
              <a:t>such</a:t>
            </a:r>
            <a:r>
              <a:rPr lang="fr-CH" dirty="0"/>
              <a:t> as the </a:t>
            </a:r>
            <a:r>
              <a:rPr lang="fr-CH" dirty="0" err="1"/>
              <a:t>famous</a:t>
            </a:r>
            <a:r>
              <a:rPr lang="fr-CH" dirty="0"/>
              <a:t> Amazon, Facebook, and </a:t>
            </a:r>
            <a:r>
              <a:rPr lang="fr-CH" dirty="0" err="1"/>
              <a:t>so</a:t>
            </a:r>
            <a:r>
              <a:rPr lang="fr-CH" dirty="0"/>
              <a:t> on. </a:t>
            </a:r>
          </a:p>
          <a:p>
            <a:endParaRPr lang="fr-CH" dirty="0"/>
          </a:p>
          <a:p>
            <a:endParaRPr lang="fr-CH" dirty="0"/>
          </a:p>
          <a:p>
            <a:endParaRPr lang="fr-CH" dirty="0"/>
          </a:p>
          <a:p>
            <a:r>
              <a:rPr lang="fr-CH" dirty="0" err="1"/>
              <a:t>Here</a:t>
            </a:r>
            <a:r>
              <a:rPr lang="fr-CH" dirty="0"/>
              <a:t> </a:t>
            </a:r>
            <a:r>
              <a:rPr lang="fr-CH" dirty="0" err="1"/>
              <a:t>you</a:t>
            </a:r>
            <a:r>
              <a:rPr lang="fr-CH" dirty="0"/>
              <a:t> can </a:t>
            </a:r>
            <a:r>
              <a:rPr lang="fr-CH" dirty="0" err="1"/>
              <a:t>see</a:t>
            </a:r>
            <a:r>
              <a:rPr lang="fr-CH" dirty="0"/>
              <a:t> </a:t>
            </a:r>
            <a:r>
              <a:rPr lang="fr-CH" dirty="0" err="1"/>
              <a:t>our</a:t>
            </a:r>
            <a:r>
              <a:rPr lang="fr-CH" dirty="0"/>
              <a:t> </a:t>
            </a:r>
            <a:r>
              <a:rPr lang="fr-CH" dirty="0" err="1"/>
              <a:t>simplified</a:t>
            </a:r>
            <a:r>
              <a:rPr lang="fr-CH" dirty="0"/>
              <a:t> data flow </a:t>
            </a:r>
            <a:r>
              <a:rPr lang="fr-CH" dirty="0" err="1"/>
              <a:t>we</a:t>
            </a:r>
            <a:r>
              <a:rPr lang="fr-CH" dirty="0"/>
              <a:t> </a:t>
            </a:r>
            <a:r>
              <a:rPr lang="fr-CH" dirty="0" err="1"/>
              <a:t>took</a:t>
            </a:r>
            <a:r>
              <a:rPr lang="fr-CH" dirty="0"/>
              <a:t> the data </a:t>
            </a:r>
            <a:r>
              <a:rPr lang="fr-CH" dirty="0" err="1"/>
              <a:t>publicly</a:t>
            </a:r>
            <a:r>
              <a:rPr lang="fr-CH" dirty="0"/>
              <a:t> </a:t>
            </a:r>
            <a:r>
              <a:rPr lang="fr-CH" dirty="0" err="1"/>
              <a:t>available</a:t>
            </a:r>
            <a:r>
              <a:rPr lang="fr-CH" dirty="0"/>
              <a:t> for the FED of </a:t>
            </a:r>
            <a:r>
              <a:rPr lang="fr-CH" dirty="0" err="1"/>
              <a:t>Saint-louis</a:t>
            </a:r>
            <a:r>
              <a:rPr lang="fr-CH" dirty="0"/>
              <a:t> and the Nasdaq. </a:t>
            </a:r>
            <a:r>
              <a:rPr lang="fr-CH" dirty="0" err="1"/>
              <a:t>It’sl</a:t>
            </a:r>
            <a:r>
              <a:rPr lang="fr-CH" dirty="0"/>
              <a:t> </a:t>
            </a:r>
            <a:r>
              <a:rPr lang="fr-CH" dirty="0" err="1"/>
              <a:t>loaded</a:t>
            </a:r>
            <a:r>
              <a:rPr lang="fr-CH" dirty="0"/>
              <a:t> </a:t>
            </a:r>
            <a:r>
              <a:rPr lang="fr-CH" dirty="0" err="1"/>
              <a:t>into</a:t>
            </a:r>
            <a:r>
              <a:rPr lang="fr-CH" dirty="0"/>
              <a:t> </a:t>
            </a:r>
            <a:r>
              <a:rPr lang="fr-CH" dirty="0" err="1"/>
              <a:t>jupyter</a:t>
            </a:r>
            <a:r>
              <a:rPr lang="fr-CH" dirty="0"/>
              <a:t> as csv </a:t>
            </a:r>
            <a:r>
              <a:rPr lang="fr-CH" dirty="0" err="1"/>
              <a:t>then</a:t>
            </a:r>
            <a:r>
              <a:rPr lang="fr-CH" dirty="0"/>
              <a:t> </a:t>
            </a:r>
            <a:r>
              <a:rPr lang="fr-CH" dirty="0" err="1"/>
              <a:t>we</a:t>
            </a:r>
            <a:r>
              <a:rPr lang="fr-CH" dirty="0"/>
              <a:t> </a:t>
            </a:r>
            <a:r>
              <a:rPr lang="fr-CH" dirty="0" err="1"/>
              <a:t>cleaned</a:t>
            </a:r>
            <a:r>
              <a:rPr lang="fr-CH" dirty="0"/>
              <a:t> and </a:t>
            </a:r>
            <a:r>
              <a:rPr lang="fr-CH" dirty="0" err="1"/>
              <a:t>merged</a:t>
            </a:r>
            <a:r>
              <a:rPr lang="fr-CH" dirty="0"/>
              <a:t> the data.  For time </a:t>
            </a:r>
            <a:r>
              <a:rPr lang="fr-CH" dirty="0" err="1"/>
              <a:t>series</a:t>
            </a:r>
            <a:r>
              <a:rPr lang="fr-CH" dirty="0"/>
              <a:t> </a:t>
            </a:r>
            <a:r>
              <a:rPr lang="fr-CH" dirty="0" err="1"/>
              <a:t>analysis</a:t>
            </a:r>
            <a:r>
              <a:rPr lang="fr-CH" dirty="0"/>
              <a:t> </a:t>
            </a:r>
            <a:r>
              <a:rPr lang="fr-CH" dirty="0" err="1"/>
              <a:t>you</a:t>
            </a:r>
            <a:r>
              <a:rPr lang="fr-CH" dirty="0"/>
              <a:t> can </a:t>
            </a:r>
            <a:r>
              <a:rPr lang="fr-CH" dirty="0" err="1"/>
              <a:t>apply</a:t>
            </a:r>
            <a:r>
              <a:rPr lang="fr-CH" dirty="0"/>
              <a:t> couple of </a:t>
            </a:r>
            <a:r>
              <a:rPr lang="fr-CH" dirty="0" err="1"/>
              <a:t>filters</a:t>
            </a:r>
            <a:r>
              <a:rPr lang="fr-CH" dirty="0"/>
              <a:t> </a:t>
            </a:r>
            <a:r>
              <a:rPr lang="fr-CH" dirty="0" err="1"/>
              <a:t>that</a:t>
            </a:r>
            <a:r>
              <a:rPr lang="fr-CH" dirty="0"/>
              <a:t> </a:t>
            </a:r>
            <a:r>
              <a:rPr lang="fr-CH" dirty="0" err="1"/>
              <a:t>you</a:t>
            </a:r>
            <a:r>
              <a:rPr lang="fr-CH" dirty="0"/>
              <a:t> can and must do for </a:t>
            </a:r>
            <a:r>
              <a:rPr lang="fr-CH" dirty="0" err="1"/>
              <a:t>some</a:t>
            </a:r>
            <a:r>
              <a:rPr lang="fr-CH" dirty="0"/>
              <a:t> of </a:t>
            </a:r>
            <a:r>
              <a:rPr lang="fr-CH" dirty="0" err="1"/>
              <a:t>them</a:t>
            </a:r>
            <a:r>
              <a:rPr lang="fr-CH" dirty="0"/>
              <a:t>:</a:t>
            </a:r>
            <a:br>
              <a:rPr lang="fr-CH" dirty="0"/>
            </a:br>
            <a:br>
              <a:rPr lang="de-CH" dirty="0"/>
            </a:br>
            <a:r>
              <a:rPr lang="de-CH" dirty="0"/>
              <a:t>- </a:t>
            </a:r>
            <a:r>
              <a:rPr lang="de-CH" dirty="0" err="1"/>
              <a:t>Detrending</a:t>
            </a:r>
            <a:r>
              <a:rPr lang="de-CH" dirty="0"/>
              <a:t>: non-</a:t>
            </a:r>
            <a:r>
              <a:rPr lang="de-CH" dirty="0" err="1"/>
              <a:t>stationarity</a:t>
            </a:r>
            <a:r>
              <a:rPr lang="de-CH" dirty="0"/>
              <a:t> and </a:t>
            </a:r>
            <a:r>
              <a:rPr lang="de-CH" dirty="0" err="1"/>
              <a:t>seasonality</a:t>
            </a:r>
            <a:r>
              <a:rPr lang="de-CH" dirty="0"/>
              <a:t>. </a:t>
            </a:r>
          </a:p>
          <a:p>
            <a:r>
              <a:rPr lang="de-CH" dirty="0"/>
              <a:t>- </a:t>
            </a:r>
            <a:r>
              <a:rPr lang="de-CH" dirty="0" err="1"/>
              <a:t>Autocorrelation</a:t>
            </a:r>
            <a:r>
              <a:rPr lang="de-CH" dirty="0"/>
              <a:t>: Noise and </a:t>
            </a:r>
            <a:r>
              <a:rPr lang="de-CH" dirty="0" err="1"/>
              <a:t>signals</a:t>
            </a:r>
            <a:r>
              <a:rPr lang="de-CH" dirty="0"/>
              <a:t> </a:t>
            </a:r>
            <a:r>
              <a:rPr lang="de-CH" dirty="0" err="1"/>
              <a:t>can</a:t>
            </a:r>
            <a:r>
              <a:rPr lang="de-CH" dirty="0"/>
              <a:t> </a:t>
            </a:r>
            <a:r>
              <a:rPr lang="de-CH" dirty="0" err="1"/>
              <a:t>be</a:t>
            </a:r>
            <a:r>
              <a:rPr lang="de-CH" dirty="0"/>
              <a:t> </a:t>
            </a:r>
            <a:r>
              <a:rPr lang="de-CH" dirty="0" err="1"/>
              <a:t>autocorrelated</a:t>
            </a:r>
            <a:r>
              <a:rPr lang="de-CH" dirty="0"/>
              <a:t>, </a:t>
            </a:r>
            <a:r>
              <a:rPr lang="de-CH" dirty="0" err="1"/>
              <a:t>they</a:t>
            </a:r>
            <a:r>
              <a:rPr lang="de-CH" dirty="0"/>
              <a:t> </a:t>
            </a:r>
            <a:r>
              <a:rPr lang="de-CH" dirty="0" err="1"/>
              <a:t>might</a:t>
            </a:r>
            <a:r>
              <a:rPr lang="de-CH" dirty="0"/>
              <a:t> </a:t>
            </a:r>
            <a:r>
              <a:rPr lang="de-CH" dirty="0" err="1"/>
              <a:t>have</a:t>
            </a:r>
            <a:r>
              <a:rPr lang="de-CH" dirty="0"/>
              <a:t> </a:t>
            </a:r>
            <a:r>
              <a:rPr lang="de-CH" dirty="0" err="1"/>
              <a:t>some</a:t>
            </a:r>
            <a:r>
              <a:rPr lang="de-CH" dirty="0"/>
              <a:t> </a:t>
            </a:r>
            <a:r>
              <a:rPr lang="de-CH" dirty="0" err="1"/>
              <a:t>memories</a:t>
            </a:r>
            <a:r>
              <a:rPr lang="de-CH" dirty="0"/>
              <a:t>. Degree </a:t>
            </a:r>
            <a:r>
              <a:rPr lang="de-CH" dirty="0" err="1"/>
              <a:t>to</a:t>
            </a:r>
            <a:r>
              <a:rPr lang="de-CH" dirty="0"/>
              <a:t> </a:t>
            </a:r>
            <a:r>
              <a:rPr lang="de-CH" dirty="0" err="1"/>
              <a:t>which</a:t>
            </a:r>
            <a:r>
              <a:rPr lang="de-CH" dirty="0"/>
              <a:t> time </a:t>
            </a:r>
            <a:r>
              <a:rPr lang="de-CH" dirty="0" err="1"/>
              <a:t>series</a:t>
            </a:r>
            <a:r>
              <a:rPr lang="de-CH" dirty="0"/>
              <a:t> </a:t>
            </a:r>
            <a:r>
              <a:rPr lang="de-CH" dirty="0" err="1"/>
              <a:t>value</a:t>
            </a:r>
            <a:r>
              <a:rPr lang="de-CH" dirty="0"/>
              <a:t> sin </a:t>
            </a:r>
            <a:r>
              <a:rPr lang="de-CH" dirty="0" err="1"/>
              <a:t>period</a:t>
            </a:r>
            <a:r>
              <a:rPr lang="de-CH" dirty="0"/>
              <a:t> (t) </a:t>
            </a:r>
            <a:r>
              <a:rPr lang="de-CH" dirty="0" err="1"/>
              <a:t>are</a:t>
            </a:r>
            <a:r>
              <a:rPr lang="de-CH" dirty="0"/>
              <a:t> </a:t>
            </a:r>
            <a:r>
              <a:rPr lang="de-CH" dirty="0" err="1"/>
              <a:t>related</a:t>
            </a:r>
            <a:r>
              <a:rPr lang="de-CH" dirty="0"/>
              <a:t> </a:t>
            </a:r>
            <a:r>
              <a:rPr lang="de-CH" dirty="0" err="1"/>
              <a:t>to</a:t>
            </a:r>
            <a:r>
              <a:rPr lang="de-CH" dirty="0"/>
              <a:t> time </a:t>
            </a:r>
            <a:r>
              <a:rPr lang="de-CH" dirty="0" err="1"/>
              <a:t>series</a:t>
            </a:r>
            <a:r>
              <a:rPr lang="de-CH" dirty="0"/>
              <a:t> </a:t>
            </a:r>
            <a:r>
              <a:rPr lang="de-CH" dirty="0" err="1"/>
              <a:t>values</a:t>
            </a:r>
            <a:r>
              <a:rPr lang="de-CH" dirty="0"/>
              <a:t> in </a:t>
            </a:r>
            <a:r>
              <a:rPr lang="de-CH" dirty="0" err="1"/>
              <a:t>periods</a:t>
            </a:r>
            <a:r>
              <a:rPr lang="de-CH" dirty="0"/>
              <a:t> (t+1, t+2..). AR </a:t>
            </a:r>
            <a:r>
              <a:rPr lang="de-CH" dirty="0" err="1"/>
              <a:t>to</a:t>
            </a:r>
            <a:r>
              <a:rPr lang="de-CH" dirty="0"/>
              <a:t> </a:t>
            </a:r>
            <a:r>
              <a:rPr lang="de-CH" dirty="0" err="1"/>
              <a:t>detect</a:t>
            </a:r>
            <a:r>
              <a:rPr lang="de-CH" dirty="0"/>
              <a:t> non </a:t>
            </a:r>
            <a:r>
              <a:rPr lang="de-CH" dirty="0" err="1"/>
              <a:t>randomness</a:t>
            </a:r>
            <a:r>
              <a:rPr lang="de-CH" dirty="0"/>
              <a:t> in </a:t>
            </a:r>
            <a:r>
              <a:rPr lang="de-CH" dirty="0" err="1"/>
              <a:t>data</a:t>
            </a:r>
            <a:r>
              <a:rPr lang="de-CH" dirty="0"/>
              <a:t>. </a:t>
            </a:r>
            <a:r>
              <a:rPr lang="de-CH" dirty="0" err="1"/>
              <a:t>Treating</a:t>
            </a:r>
            <a:r>
              <a:rPr lang="de-CH" dirty="0"/>
              <a:t> </a:t>
            </a:r>
            <a:r>
              <a:rPr lang="de-CH" dirty="0" err="1"/>
              <a:t>the</a:t>
            </a:r>
            <a:r>
              <a:rPr lang="de-CH" dirty="0"/>
              <a:t> </a:t>
            </a:r>
            <a:r>
              <a:rPr lang="de-CH" dirty="0" err="1"/>
              <a:t>correlation</a:t>
            </a:r>
            <a:r>
              <a:rPr lang="de-CH" dirty="0"/>
              <a:t> </a:t>
            </a:r>
            <a:r>
              <a:rPr lang="de-CH" dirty="0" err="1"/>
              <a:t>by</a:t>
            </a:r>
            <a:r>
              <a:rPr lang="de-CH" dirty="0"/>
              <a:t> shifting </a:t>
            </a:r>
            <a:r>
              <a:rPr lang="de-CH" dirty="0" err="1"/>
              <a:t>the</a:t>
            </a:r>
            <a:r>
              <a:rPr lang="de-CH" dirty="0"/>
              <a:t> time </a:t>
            </a:r>
            <a:r>
              <a:rPr lang="de-CH" dirty="0" err="1"/>
              <a:t>series</a:t>
            </a:r>
            <a:r>
              <a:rPr lang="de-CH" dirty="0"/>
              <a:t> in time and </a:t>
            </a:r>
            <a:r>
              <a:rPr lang="de-CH" dirty="0" err="1"/>
              <a:t>the</a:t>
            </a:r>
            <a:r>
              <a:rPr lang="de-CH" dirty="0"/>
              <a:t> </a:t>
            </a:r>
            <a:r>
              <a:rPr lang="de-CH" dirty="0" err="1"/>
              <a:t>correlation</a:t>
            </a:r>
            <a:r>
              <a:rPr lang="de-CH" dirty="0"/>
              <a:t> </a:t>
            </a:r>
            <a:r>
              <a:rPr lang="de-CH" dirty="0" err="1"/>
              <a:t>of</a:t>
            </a:r>
            <a:r>
              <a:rPr lang="de-CH" dirty="0"/>
              <a:t> </a:t>
            </a:r>
            <a:r>
              <a:rPr lang="de-CH" dirty="0" err="1"/>
              <a:t>the</a:t>
            </a:r>
            <a:r>
              <a:rPr lang="de-CH" dirty="0"/>
              <a:t> </a:t>
            </a:r>
            <a:r>
              <a:rPr lang="de-CH" dirty="0" err="1"/>
              <a:t>timeserie</a:t>
            </a:r>
            <a:r>
              <a:rPr lang="de-CH" dirty="0"/>
              <a:t> </a:t>
            </a:r>
            <a:r>
              <a:rPr lang="de-CH" dirty="0" err="1"/>
              <a:t>with</a:t>
            </a:r>
            <a:r>
              <a:rPr lang="de-CH" dirty="0"/>
              <a:t> </a:t>
            </a:r>
            <a:r>
              <a:rPr lang="de-CH" dirty="0" err="1"/>
              <a:t>itself</a:t>
            </a:r>
            <a:r>
              <a:rPr lang="de-CH" dirty="0"/>
              <a:t>. </a:t>
            </a:r>
            <a:r>
              <a:rPr lang="de-CH" dirty="0" err="1"/>
              <a:t>If</a:t>
            </a:r>
            <a:r>
              <a:rPr lang="de-CH" dirty="0"/>
              <a:t> </a:t>
            </a:r>
            <a:r>
              <a:rPr lang="de-CH" dirty="0" err="1"/>
              <a:t>you</a:t>
            </a:r>
            <a:r>
              <a:rPr lang="de-CH" dirty="0"/>
              <a:t> </a:t>
            </a:r>
            <a:r>
              <a:rPr lang="de-CH" dirty="0" err="1"/>
              <a:t>have</a:t>
            </a:r>
            <a:r>
              <a:rPr lang="de-CH" dirty="0"/>
              <a:t> a high </a:t>
            </a:r>
            <a:r>
              <a:rPr lang="de-CH" dirty="0" err="1"/>
              <a:t>correlation</a:t>
            </a:r>
            <a:r>
              <a:rPr lang="de-CH" dirty="0"/>
              <a:t> </a:t>
            </a:r>
            <a:r>
              <a:rPr lang="de-CH" dirty="0" err="1"/>
              <a:t>then</a:t>
            </a:r>
            <a:r>
              <a:rPr lang="de-CH" dirty="0"/>
              <a:t> </a:t>
            </a:r>
            <a:r>
              <a:rPr lang="de-CH" dirty="0" err="1"/>
              <a:t>you</a:t>
            </a:r>
            <a:r>
              <a:rPr lang="de-CH" dirty="0"/>
              <a:t> </a:t>
            </a:r>
            <a:r>
              <a:rPr lang="de-CH" dirty="0" err="1"/>
              <a:t>have</a:t>
            </a:r>
            <a:r>
              <a:rPr lang="de-CH" dirty="0"/>
              <a:t> </a:t>
            </a:r>
            <a:r>
              <a:rPr lang="de-CH" dirty="0" err="1"/>
              <a:t>periodicity</a:t>
            </a:r>
            <a:r>
              <a:rPr lang="de-CH" dirty="0"/>
              <a:t>.</a:t>
            </a:r>
          </a:p>
          <a:p>
            <a:pPr marL="171450" indent="-171450">
              <a:buFontTx/>
              <a:buChar char="-"/>
            </a:pPr>
            <a:r>
              <a:rPr lang="de-CH" dirty="0" err="1"/>
              <a:t>Outliers</a:t>
            </a:r>
            <a:endParaRPr lang="de-CH" dirty="0"/>
          </a:p>
          <a:p>
            <a:pPr marL="171450" indent="-171450">
              <a:buFontTx/>
              <a:buChar char="-"/>
            </a:pPr>
            <a:r>
              <a:rPr lang="de-CH" dirty="0"/>
              <a:t>Low pass </a:t>
            </a:r>
            <a:r>
              <a:rPr lang="de-CH" dirty="0" err="1"/>
              <a:t>filters</a:t>
            </a:r>
            <a:r>
              <a:rPr lang="de-CH" dirty="0"/>
              <a:t>: </a:t>
            </a:r>
            <a:r>
              <a:rPr lang="de-CH" dirty="0" err="1"/>
              <a:t>Smoothing</a:t>
            </a:r>
            <a:r>
              <a:rPr lang="de-CH" dirty="0"/>
              <a:t> (</a:t>
            </a:r>
            <a:r>
              <a:rPr lang="de-CH" dirty="0" err="1"/>
              <a:t>moving</a:t>
            </a:r>
            <a:r>
              <a:rPr lang="de-CH" dirty="0"/>
              <a:t> </a:t>
            </a:r>
            <a:r>
              <a:rPr lang="de-CH" dirty="0" err="1"/>
              <a:t>average</a:t>
            </a:r>
            <a:r>
              <a:rPr lang="de-CH" dirty="0"/>
              <a:t>, </a:t>
            </a:r>
            <a:r>
              <a:rPr lang="de-CH" dirty="0" err="1"/>
              <a:t>exponential</a:t>
            </a:r>
            <a:r>
              <a:rPr lang="de-CH" dirty="0"/>
              <a:t>) </a:t>
            </a:r>
            <a:r>
              <a:rPr lang="de-CH" dirty="0" err="1"/>
              <a:t>getting</a:t>
            </a:r>
            <a:r>
              <a:rPr lang="de-CH" dirty="0"/>
              <a:t> </a:t>
            </a:r>
            <a:r>
              <a:rPr lang="de-CH" dirty="0" err="1"/>
              <a:t>rid</a:t>
            </a:r>
            <a:r>
              <a:rPr lang="de-CH" dirty="0"/>
              <a:t> </a:t>
            </a:r>
            <a:r>
              <a:rPr lang="de-CH" dirty="0" err="1"/>
              <a:t>of</a:t>
            </a:r>
            <a:r>
              <a:rPr lang="de-CH" dirty="0"/>
              <a:t> </a:t>
            </a:r>
            <a:r>
              <a:rPr lang="de-CH" dirty="0" err="1"/>
              <a:t>the</a:t>
            </a:r>
            <a:r>
              <a:rPr lang="de-CH" dirty="0"/>
              <a:t> </a:t>
            </a:r>
            <a:r>
              <a:rPr lang="de-CH" dirty="0" err="1"/>
              <a:t>noise</a:t>
            </a:r>
            <a:endParaRPr lang="de-CH" dirty="0"/>
          </a:p>
          <a:p>
            <a:pPr marL="171450" indent="-171450">
              <a:buFontTx/>
              <a:buChar char="-"/>
            </a:pPr>
            <a:r>
              <a:rPr lang="de-CH" dirty="0"/>
              <a:t>Extract </a:t>
            </a:r>
            <a:r>
              <a:rPr lang="de-CH" dirty="0" err="1"/>
              <a:t>the</a:t>
            </a:r>
            <a:r>
              <a:rPr lang="de-CH" dirty="0"/>
              <a:t> </a:t>
            </a:r>
            <a:r>
              <a:rPr lang="de-CH" dirty="0" err="1"/>
              <a:t>signal</a:t>
            </a:r>
            <a:r>
              <a:rPr lang="de-CH" dirty="0"/>
              <a:t> and not </a:t>
            </a:r>
            <a:r>
              <a:rPr lang="de-CH" dirty="0" err="1"/>
              <a:t>noise</a:t>
            </a:r>
            <a:r>
              <a:rPr lang="de-CH" dirty="0"/>
              <a:t> (</a:t>
            </a:r>
            <a:r>
              <a:rPr lang="de-CH" dirty="0" err="1"/>
              <a:t>white</a:t>
            </a:r>
            <a:r>
              <a:rPr lang="de-CH" dirty="0"/>
              <a:t> </a:t>
            </a:r>
            <a:r>
              <a:rPr lang="de-CH" dirty="0" err="1"/>
              <a:t>noise</a:t>
            </a:r>
            <a:r>
              <a:rPr lang="de-CH" dirty="0"/>
              <a:t>).</a:t>
            </a:r>
          </a:p>
          <a:p>
            <a:pPr marL="171450" indent="-171450">
              <a:buFontTx/>
              <a:buChar char="-"/>
            </a:pPr>
            <a:endParaRPr lang="de-CH" dirty="0"/>
          </a:p>
          <a:p>
            <a:pPr marL="171450" indent="-171450">
              <a:buFontTx/>
              <a:buChar char="-"/>
            </a:pPr>
            <a:r>
              <a:rPr lang="de-CH" dirty="0" err="1"/>
              <a:t>Once</a:t>
            </a:r>
            <a:r>
              <a:rPr lang="de-CH" dirty="0"/>
              <a:t> </a:t>
            </a:r>
            <a:r>
              <a:rPr lang="de-CH" dirty="0" err="1"/>
              <a:t>you</a:t>
            </a:r>
            <a:r>
              <a:rPr lang="de-CH" dirty="0"/>
              <a:t> </a:t>
            </a:r>
            <a:r>
              <a:rPr lang="de-CH" dirty="0" err="1"/>
              <a:t>get</a:t>
            </a:r>
            <a:r>
              <a:rPr lang="de-CH" dirty="0"/>
              <a:t> </a:t>
            </a:r>
            <a:r>
              <a:rPr lang="de-CH" dirty="0" err="1"/>
              <a:t>rid</a:t>
            </a:r>
            <a:r>
              <a:rPr lang="de-CH" dirty="0"/>
              <a:t> </a:t>
            </a:r>
            <a:r>
              <a:rPr lang="de-CH" dirty="0" err="1"/>
              <a:t>of</a:t>
            </a:r>
            <a:r>
              <a:rPr lang="de-CH" dirty="0"/>
              <a:t> </a:t>
            </a:r>
            <a:r>
              <a:rPr lang="de-CH" dirty="0" err="1"/>
              <a:t>the</a:t>
            </a:r>
            <a:r>
              <a:rPr lang="de-CH" dirty="0"/>
              <a:t> </a:t>
            </a:r>
            <a:r>
              <a:rPr lang="de-CH" dirty="0" err="1"/>
              <a:t>signal</a:t>
            </a:r>
            <a:r>
              <a:rPr lang="de-CH" dirty="0"/>
              <a:t> (</a:t>
            </a:r>
            <a:r>
              <a:rPr lang="de-CH" dirty="0" err="1"/>
              <a:t>trends</a:t>
            </a:r>
            <a:r>
              <a:rPr lang="de-CH" dirty="0"/>
              <a:t>, </a:t>
            </a:r>
            <a:r>
              <a:rPr lang="de-CH" dirty="0" err="1"/>
              <a:t>periodicity</a:t>
            </a:r>
            <a:r>
              <a:rPr lang="de-CH" dirty="0"/>
              <a:t> and </a:t>
            </a:r>
            <a:r>
              <a:rPr lang="de-CH" dirty="0" err="1"/>
              <a:t>autocorrelation</a:t>
            </a:r>
            <a:r>
              <a:rPr lang="de-CH" dirty="0"/>
              <a:t>) </a:t>
            </a:r>
            <a:r>
              <a:rPr lang="de-CH" dirty="0" err="1"/>
              <a:t>you</a:t>
            </a:r>
            <a:r>
              <a:rPr lang="de-CH" dirty="0"/>
              <a:t> </a:t>
            </a:r>
            <a:r>
              <a:rPr lang="de-CH" dirty="0" err="1"/>
              <a:t>are</a:t>
            </a:r>
            <a:r>
              <a:rPr lang="de-CH" dirty="0"/>
              <a:t> </a:t>
            </a:r>
            <a:r>
              <a:rPr lang="de-CH" dirty="0" err="1"/>
              <a:t>left</a:t>
            </a:r>
            <a:r>
              <a:rPr lang="de-CH" dirty="0"/>
              <a:t> </a:t>
            </a:r>
            <a:r>
              <a:rPr lang="de-CH" dirty="0" err="1"/>
              <a:t>with</a:t>
            </a:r>
            <a:r>
              <a:rPr lang="de-CH" dirty="0"/>
              <a:t> </a:t>
            </a:r>
            <a:r>
              <a:rPr lang="de-CH" dirty="0" err="1"/>
              <a:t>white</a:t>
            </a:r>
            <a:r>
              <a:rPr lang="de-CH" dirty="0"/>
              <a:t> </a:t>
            </a:r>
            <a:r>
              <a:rPr lang="de-CH" dirty="0" err="1"/>
              <a:t>noise</a:t>
            </a:r>
            <a:r>
              <a:rPr lang="de-CH" dirty="0"/>
              <a:t> </a:t>
            </a:r>
            <a:r>
              <a:rPr lang="de-CH" dirty="0" err="1"/>
              <a:t>whihc</a:t>
            </a:r>
            <a:r>
              <a:rPr lang="de-CH" dirty="0"/>
              <a:t> </a:t>
            </a:r>
            <a:r>
              <a:rPr lang="de-CH" dirty="0" err="1"/>
              <a:t>is</a:t>
            </a:r>
            <a:r>
              <a:rPr lang="de-CH" dirty="0"/>
              <a:t> a </a:t>
            </a:r>
            <a:r>
              <a:rPr lang="de-CH" dirty="0" err="1"/>
              <a:t>random</a:t>
            </a:r>
            <a:r>
              <a:rPr lang="de-CH" dirty="0"/>
              <a:t> </a:t>
            </a:r>
            <a:r>
              <a:rPr lang="de-CH" dirty="0" err="1"/>
              <a:t>process</a:t>
            </a:r>
            <a:r>
              <a:rPr lang="de-CH" dirty="0"/>
              <a:t> </a:t>
            </a:r>
            <a:r>
              <a:rPr lang="de-CH" dirty="0" err="1"/>
              <a:t>whose</a:t>
            </a:r>
            <a:r>
              <a:rPr lang="de-CH" dirty="0"/>
              <a:t> </a:t>
            </a:r>
            <a:r>
              <a:rPr lang="de-CH" dirty="0" err="1"/>
              <a:t>samples</a:t>
            </a:r>
            <a:r>
              <a:rPr lang="de-CH" dirty="0"/>
              <a:t> </a:t>
            </a:r>
            <a:r>
              <a:rPr lang="de-CH" dirty="0" err="1"/>
              <a:t>are</a:t>
            </a:r>
            <a:r>
              <a:rPr lang="de-CH" dirty="0"/>
              <a:t> a </a:t>
            </a:r>
            <a:r>
              <a:rPr lang="de-CH" dirty="0" err="1"/>
              <a:t>sequency</a:t>
            </a:r>
            <a:r>
              <a:rPr lang="de-CH" dirty="0"/>
              <a:t> </a:t>
            </a:r>
            <a:r>
              <a:rPr lang="de-CH" dirty="0" err="1"/>
              <a:t>of</a:t>
            </a:r>
            <a:r>
              <a:rPr lang="de-CH" dirty="0"/>
              <a:t> </a:t>
            </a:r>
            <a:r>
              <a:rPr lang="de-CH" dirty="0" err="1"/>
              <a:t>serially</a:t>
            </a:r>
            <a:r>
              <a:rPr lang="de-CH" dirty="0"/>
              <a:t> </a:t>
            </a:r>
            <a:r>
              <a:rPr lang="de-CH" dirty="0" err="1"/>
              <a:t>uncorrelated</a:t>
            </a:r>
            <a:r>
              <a:rPr lang="de-CH" dirty="0"/>
              <a:t> </a:t>
            </a:r>
            <a:r>
              <a:rPr lang="de-CH" dirty="0" err="1"/>
              <a:t>random</a:t>
            </a:r>
            <a:r>
              <a:rPr lang="de-CH" dirty="0"/>
              <a:t> </a:t>
            </a:r>
            <a:r>
              <a:rPr lang="de-CH" dirty="0" err="1"/>
              <a:t>ariables</a:t>
            </a:r>
            <a:r>
              <a:rPr lang="de-CH" dirty="0"/>
              <a:t> </a:t>
            </a:r>
            <a:r>
              <a:rPr lang="de-CH" dirty="0" err="1"/>
              <a:t>with</a:t>
            </a:r>
            <a:r>
              <a:rPr lang="de-CH" dirty="0"/>
              <a:t> </a:t>
            </a:r>
            <a:r>
              <a:rPr lang="de-CH" dirty="0" err="1"/>
              <a:t>zero</a:t>
            </a:r>
            <a:r>
              <a:rPr lang="de-CH" dirty="0"/>
              <a:t> </a:t>
            </a:r>
            <a:r>
              <a:rPr lang="de-CH" dirty="0" err="1"/>
              <a:t>mean</a:t>
            </a:r>
            <a:r>
              <a:rPr lang="de-CH" dirty="0"/>
              <a:t> and finite variable.</a:t>
            </a:r>
          </a:p>
          <a:p>
            <a:pPr marL="171450" indent="-171450">
              <a:buFontTx/>
              <a:buChar char="-"/>
            </a:pPr>
            <a:endParaRPr lang="de-CH" dirty="0"/>
          </a:p>
          <a:p>
            <a:pPr marL="0" indent="0">
              <a:buFontTx/>
              <a:buNone/>
            </a:pPr>
            <a:r>
              <a:rPr lang="de-CH" dirty="0"/>
              <a:t>In </a:t>
            </a:r>
            <a:r>
              <a:rPr lang="de-CH" dirty="0" err="1"/>
              <a:t>the</a:t>
            </a:r>
            <a:r>
              <a:rPr lang="de-CH" dirty="0"/>
              <a:t> </a:t>
            </a:r>
            <a:r>
              <a:rPr lang="de-CH" dirty="0" err="1"/>
              <a:t>interest</a:t>
            </a:r>
            <a:r>
              <a:rPr lang="de-CH" dirty="0"/>
              <a:t> </a:t>
            </a:r>
            <a:r>
              <a:rPr lang="de-CH" dirty="0" err="1"/>
              <a:t>of</a:t>
            </a:r>
            <a:r>
              <a:rPr lang="de-CH" dirty="0"/>
              <a:t> </a:t>
            </a:r>
            <a:r>
              <a:rPr lang="de-CH" dirty="0" err="1"/>
              <a:t>times</a:t>
            </a:r>
            <a:r>
              <a:rPr lang="de-CH" dirty="0"/>
              <a:t> </a:t>
            </a:r>
            <a:r>
              <a:rPr lang="de-CH" dirty="0" err="1"/>
              <a:t>we</a:t>
            </a:r>
            <a:r>
              <a:rPr lang="de-CH" dirty="0"/>
              <a:t> </a:t>
            </a:r>
            <a:r>
              <a:rPr lang="de-CH" dirty="0" err="1"/>
              <a:t>have</a:t>
            </a:r>
            <a:r>
              <a:rPr lang="de-CH" dirty="0"/>
              <a:t> just </a:t>
            </a:r>
            <a:r>
              <a:rPr lang="de-CH" dirty="0" err="1"/>
              <a:t>put</a:t>
            </a:r>
            <a:r>
              <a:rPr lang="de-CH" dirty="0"/>
              <a:t> in </a:t>
            </a:r>
            <a:r>
              <a:rPr lang="de-CH" dirty="0" err="1"/>
              <a:t>the</a:t>
            </a:r>
            <a:r>
              <a:rPr lang="de-CH" dirty="0"/>
              <a:t> </a:t>
            </a:r>
            <a:r>
              <a:rPr lang="de-CH" dirty="0" err="1"/>
              <a:t>appendix</a:t>
            </a:r>
            <a:r>
              <a:rPr lang="de-CH" dirty="0"/>
              <a:t> and </a:t>
            </a:r>
            <a:r>
              <a:rPr lang="de-CH" dirty="0" err="1"/>
              <a:t>the</a:t>
            </a:r>
            <a:r>
              <a:rPr lang="de-CH" dirty="0"/>
              <a:t> </a:t>
            </a:r>
            <a:r>
              <a:rPr lang="de-CH" dirty="0" err="1"/>
              <a:t>workbook</a:t>
            </a:r>
            <a:r>
              <a:rPr lang="de-CH" dirty="0"/>
              <a:t> </a:t>
            </a:r>
            <a:r>
              <a:rPr lang="de-CH" dirty="0" err="1"/>
              <a:t>the</a:t>
            </a:r>
            <a:r>
              <a:rPr lang="de-CH" dirty="0"/>
              <a:t> residual </a:t>
            </a:r>
            <a:r>
              <a:rPr lang="de-CH" dirty="0" err="1"/>
              <a:t>analysis</a:t>
            </a:r>
            <a:r>
              <a:rPr lang="de-CH" dirty="0"/>
              <a:t> </a:t>
            </a:r>
            <a:r>
              <a:rPr lang="de-CH" dirty="0" err="1"/>
              <a:t>with</a:t>
            </a:r>
            <a:r>
              <a:rPr lang="de-CH" dirty="0"/>
              <a:t> </a:t>
            </a:r>
            <a:r>
              <a:rPr lang="de-CH" dirty="0" err="1"/>
              <a:t>the</a:t>
            </a:r>
            <a:r>
              <a:rPr lang="de-CH" dirty="0"/>
              <a:t> AR, </a:t>
            </a:r>
            <a:r>
              <a:rPr lang="de-CH" dirty="0" err="1"/>
              <a:t>Homoescadisity</a:t>
            </a:r>
            <a:r>
              <a:rPr lang="de-CH" dirty="0"/>
              <a:t> and </a:t>
            </a:r>
            <a:r>
              <a:rPr lang="de-CH" dirty="0" err="1"/>
              <a:t>Normality</a:t>
            </a:r>
            <a:r>
              <a:rPr lang="de-CH" dirty="0"/>
              <a:t> </a:t>
            </a:r>
            <a:r>
              <a:rPr lang="de-CH" dirty="0" err="1"/>
              <a:t>tests</a:t>
            </a:r>
            <a:r>
              <a:rPr lang="de-CH" dirty="0"/>
              <a:t>.</a:t>
            </a:r>
          </a:p>
          <a:p>
            <a:pPr marL="0" indent="0">
              <a:buFontTx/>
              <a:buNone/>
            </a:pPr>
            <a:endParaRPr lang="de-CH" dirty="0"/>
          </a:p>
          <a:p>
            <a:pPr marL="0" indent="0">
              <a:buFontTx/>
              <a:buNone/>
            </a:pPr>
            <a:r>
              <a:rPr lang="en-US" dirty="0"/>
              <a:t>However, it is important to keep in mind that time series data analysis is subject to the problem of spurious regression if the data is non-stationary, resulting in unreliable results of the models constructed. So to avoid spurious regression, the unit root test (Augmented Dickey –Fuller test) will be conducted first to check if the time series data is stationary. If the test shows that the data is non-stationary, the first difference of the variables will be employed before conducting the 21 OLS method and the Granger Causality Test. T</a:t>
            </a:r>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3</a:t>
            </a:fld>
            <a:endParaRPr lang="fr-CH"/>
          </a:p>
        </p:txBody>
      </p:sp>
    </p:spTree>
    <p:extLst>
      <p:ext uri="{BB962C8B-B14F-4D97-AF65-F5344CB8AC3E}">
        <p14:creationId xmlns:p14="http://schemas.microsoft.com/office/powerpoint/2010/main" val="881757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err="1">
                <a:solidFill>
                  <a:srgbClr val="FF0000"/>
                </a:solidFill>
                <a:highlight>
                  <a:srgbClr val="FFFF00"/>
                </a:highlight>
              </a:rPr>
              <a:t>Our</a:t>
            </a:r>
            <a:r>
              <a:rPr lang="de-CH" dirty="0">
                <a:solidFill>
                  <a:srgbClr val="FF0000"/>
                </a:solidFill>
                <a:highlight>
                  <a:srgbClr val="FFFF00"/>
                </a:highlight>
              </a:rPr>
              <a:t> </a:t>
            </a:r>
            <a:r>
              <a:rPr lang="de-CH" dirty="0" err="1">
                <a:solidFill>
                  <a:srgbClr val="FF0000"/>
                </a:solidFill>
                <a:highlight>
                  <a:srgbClr val="FFFF00"/>
                </a:highlight>
              </a:rPr>
              <a:t>dataset</a:t>
            </a:r>
            <a:r>
              <a:rPr lang="de-CH" dirty="0">
                <a:solidFill>
                  <a:srgbClr val="FF0000"/>
                </a:solidFill>
                <a:highlight>
                  <a:srgbClr val="FFFF00"/>
                </a:highlight>
              </a:rPr>
              <a:t> </a:t>
            </a:r>
            <a:r>
              <a:rPr lang="de-CH" dirty="0" err="1">
                <a:solidFill>
                  <a:srgbClr val="FF0000"/>
                </a:solidFill>
                <a:highlight>
                  <a:srgbClr val="FFFF00"/>
                </a:highlight>
              </a:rPr>
              <a:t>has</a:t>
            </a:r>
            <a:r>
              <a:rPr lang="de-CH" dirty="0">
                <a:solidFill>
                  <a:srgbClr val="FF0000"/>
                </a:solidFill>
                <a:highlight>
                  <a:srgbClr val="FFFF00"/>
                </a:highlight>
              </a:rPr>
              <a:t> 95 </a:t>
            </a:r>
            <a:r>
              <a:rPr lang="de-CH" dirty="0" err="1">
                <a:solidFill>
                  <a:srgbClr val="FF0000"/>
                </a:solidFill>
                <a:highlight>
                  <a:srgbClr val="FFFF00"/>
                </a:highlight>
              </a:rPr>
              <a:t>points</a:t>
            </a:r>
            <a:r>
              <a:rPr lang="de-CH" dirty="0">
                <a:solidFill>
                  <a:srgbClr val="FF0000"/>
                </a:solidFill>
                <a:highlight>
                  <a:srgbClr val="FFFF00"/>
                </a:highlight>
              </a:rPr>
              <a:t> </a:t>
            </a:r>
            <a:r>
              <a:rPr lang="de-CH" dirty="0" err="1">
                <a:solidFill>
                  <a:srgbClr val="FF0000"/>
                </a:solidFill>
                <a:highlight>
                  <a:srgbClr val="FFFF00"/>
                </a:highlight>
              </a:rPr>
              <a:t>for</a:t>
            </a:r>
            <a:r>
              <a:rPr lang="de-CH" dirty="0">
                <a:solidFill>
                  <a:srgbClr val="FF0000"/>
                </a:solidFill>
                <a:highlight>
                  <a:srgbClr val="FFFF00"/>
                </a:highlight>
              </a:rPr>
              <a:t> </a:t>
            </a:r>
            <a:r>
              <a:rPr lang="de-CH" dirty="0" err="1">
                <a:solidFill>
                  <a:srgbClr val="FF0000"/>
                </a:solidFill>
                <a:highlight>
                  <a:srgbClr val="FFFF00"/>
                </a:highlight>
              </a:rPr>
              <a:t>around</a:t>
            </a:r>
            <a:r>
              <a:rPr lang="de-CH" dirty="0">
                <a:solidFill>
                  <a:srgbClr val="FF0000"/>
                </a:solidFill>
                <a:highlight>
                  <a:srgbClr val="FFFF00"/>
                </a:highlight>
              </a:rPr>
              <a:t> 10 </a:t>
            </a:r>
            <a:r>
              <a:rPr lang="de-CH" dirty="0" err="1">
                <a:solidFill>
                  <a:srgbClr val="FF0000"/>
                </a:solidFill>
                <a:highlight>
                  <a:srgbClr val="FFFF00"/>
                </a:highlight>
              </a:rPr>
              <a:t>years</a:t>
            </a:r>
            <a:r>
              <a:rPr lang="de-CH" dirty="0">
                <a:solidFill>
                  <a:srgbClr val="FF0000"/>
                </a:solidFill>
                <a:highlight>
                  <a:srgbClr val="FFFF00"/>
                </a:highlight>
              </a:rPr>
              <a:t> </a:t>
            </a:r>
            <a:r>
              <a:rPr lang="de-CH" dirty="0" err="1">
                <a:solidFill>
                  <a:srgbClr val="FF0000"/>
                </a:solidFill>
                <a:highlight>
                  <a:srgbClr val="FFFF00"/>
                </a:highlight>
              </a:rPr>
              <a:t>of</a:t>
            </a:r>
            <a:r>
              <a:rPr lang="de-CH" dirty="0">
                <a:solidFill>
                  <a:srgbClr val="FF0000"/>
                </a:solidFill>
                <a:highlight>
                  <a:srgbClr val="FFFF00"/>
                </a:highlight>
              </a:rPr>
              <a:t> </a:t>
            </a:r>
            <a:r>
              <a:rPr lang="de-CH" dirty="0" err="1">
                <a:solidFill>
                  <a:srgbClr val="FF0000"/>
                </a:solidFill>
                <a:highlight>
                  <a:srgbClr val="FFFF00"/>
                </a:highlight>
              </a:rPr>
              <a:t>monthly</a:t>
            </a:r>
            <a:r>
              <a:rPr lang="de-CH" dirty="0">
                <a:solidFill>
                  <a:srgbClr val="FF0000"/>
                </a:solidFill>
                <a:highlight>
                  <a:srgbClr val="FFFF00"/>
                </a:highlight>
              </a:rPr>
              <a:t> </a:t>
            </a:r>
            <a:r>
              <a:rPr lang="de-CH" dirty="0" err="1">
                <a:solidFill>
                  <a:srgbClr val="FF0000"/>
                </a:solidFill>
                <a:highlight>
                  <a:srgbClr val="FFFF00"/>
                </a:highlight>
              </a:rPr>
              <a:t>data</a:t>
            </a:r>
            <a:r>
              <a:rPr lang="de-CH" dirty="0">
                <a:solidFill>
                  <a:srgbClr val="FF0000"/>
                </a:solidFill>
                <a:highlight>
                  <a:srgbClr val="FFFF00"/>
                </a:highlight>
              </a:rPr>
              <a:t>. </a:t>
            </a:r>
            <a:r>
              <a:rPr lang="de-CH" dirty="0" err="1">
                <a:solidFill>
                  <a:srgbClr val="FF0000"/>
                </a:solidFill>
                <a:highlight>
                  <a:srgbClr val="FFFF00"/>
                </a:highlight>
              </a:rPr>
              <a:t>We</a:t>
            </a:r>
            <a:r>
              <a:rPr lang="de-CH" dirty="0">
                <a:solidFill>
                  <a:srgbClr val="FF0000"/>
                </a:solidFill>
                <a:highlight>
                  <a:srgbClr val="FFFF00"/>
                </a:highlight>
              </a:rPr>
              <a:t> </a:t>
            </a:r>
            <a:r>
              <a:rPr lang="de-CH" dirty="0" err="1">
                <a:solidFill>
                  <a:srgbClr val="FF0000"/>
                </a:solidFill>
                <a:highlight>
                  <a:srgbClr val="FFFF00"/>
                </a:highlight>
              </a:rPr>
              <a:t>took</a:t>
            </a:r>
            <a:r>
              <a:rPr lang="de-CH" dirty="0">
                <a:solidFill>
                  <a:srgbClr val="FF0000"/>
                </a:solidFill>
                <a:highlight>
                  <a:srgbClr val="FFFF00"/>
                </a:highlight>
              </a:rPr>
              <a:t> </a:t>
            </a:r>
            <a:r>
              <a:rPr lang="de-CH" dirty="0" err="1">
                <a:solidFill>
                  <a:srgbClr val="FF0000"/>
                </a:solidFill>
                <a:highlight>
                  <a:srgbClr val="FFFF00"/>
                </a:highlight>
              </a:rPr>
              <a:t>the</a:t>
            </a:r>
            <a:r>
              <a:rPr lang="de-CH" dirty="0">
                <a:solidFill>
                  <a:srgbClr val="FF0000"/>
                </a:solidFill>
                <a:highlight>
                  <a:srgbClr val="FFFF00"/>
                </a:highlight>
              </a:rPr>
              <a:t> </a:t>
            </a:r>
            <a:r>
              <a:rPr lang="de-CH" dirty="0" err="1">
                <a:solidFill>
                  <a:srgbClr val="FF0000"/>
                </a:solidFill>
                <a:highlight>
                  <a:srgbClr val="FFFF00"/>
                </a:highlight>
              </a:rPr>
              <a:t>data</a:t>
            </a:r>
            <a:r>
              <a:rPr lang="de-CH" dirty="0">
                <a:solidFill>
                  <a:srgbClr val="FF0000"/>
                </a:solidFill>
                <a:highlight>
                  <a:srgbClr val="FFFF00"/>
                </a:highlight>
              </a:rPr>
              <a:t> </a:t>
            </a:r>
            <a:r>
              <a:rPr lang="de-CH" dirty="0" err="1">
                <a:solidFill>
                  <a:srgbClr val="FF0000"/>
                </a:solidFill>
                <a:highlight>
                  <a:srgbClr val="FFFF00"/>
                </a:highlight>
              </a:rPr>
              <a:t>between</a:t>
            </a:r>
            <a:r>
              <a:rPr lang="de-CH" dirty="0">
                <a:solidFill>
                  <a:srgbClr val="FF0000"/>
                </a:solidFill>
                <a:highlight>
                  <a:srgbClr val="FFFF00"/>
                </a:highlight>
              </a:rPr>
              <a:t> Jan 2012 and end </a:t>
            </a:r>
            <a:r>
              <a:rPr lang="de-CH" dirty="0" err="1">
                <a:solidFill>
                  <a:srgbClr val="FF0000"/>
                </a:solidFill>
                <a:highlight>
                  <a:srgbClr val="FFFF00"/>
                </a:highlight>
              </a:rPr>
              <a:t>of</a:t>
            </a:r>
            <a:r>
              <a:rPr lang="de-CH" dirty="0">
                <a:solidFill>
                  <a:srgbClr val="FF0000"/>
                </a:solidFill>
                <a:highlight>
                  <a:srgbClr val="FFFF00"/>
                </a:highlight>
              </a:rPr>
              <a:t> 2019. </a:t>
            </a:r>
            <a:r>
              <a:rPr lang="de-CH" dirty="0" err="1">
                <a:solidFill>
                  <a:srgbClr val="FF0000"/>
                </a:solidFill>
                <a:highlight>
                  <a:srgbClr val="FFFF00"/>
                </a:highlight>
              </a:rPr>
              <a:t>When</a:t>
            </a:r>
            <a:r>
              <a:rPr lang="de-CH" dirty="0">
                <a:solidFill>
                  <a:srgbClr val="FF0000"/>
                </a:solidFill>
                <a:highlight>
                  <a:srgbClr val="FFFF00"/>
                </a:highlight>
              </a:rPr>
              <a:t> </a:t>
            </a:r>
            <a:r>
              <a:rPr lang="de-CH" dirty="0" err="1">
                <a:solidFill>
                  <a:srgbClr val="FF0000"/>
                </a:solidFill>
                <a:highlight>
                  <a:srgbClr val="FFFF00"/>
                </a:highlight>
              </a:rPr>
              <a:t>we</a:t>
            </a:r>
            <a:r>
              <a:rPr lang="de-CH" dirty="0">
                <a:solidFill>
                  <a:srgbClr val="FF0000"/>
                </a:solidFill>
                <a:highlight>
                  <a:srgbClr val="FFFF00"/>
                </a:highlight>
              </a:rPr>
              <a:t> </a:t>
            </a:r>
            <a:r>
              <a:rPr lang="de-CH" dirty="0" err="1">
                <a:solidFill>
                  <a:srgbClr val="FF0000"/>
                </a:solidFill>
                <a:highlight>
                  <a:srgbClr val="FFFF00"/>
                </a:highlight>
              </a:rPr>
              <a:t>look</a:t>
            </a:r>
            <a:r>
              <a:rPr lang="de-CH" dirty="0">
                <a:solidFill>
                  <a:srgbClr val="FF0000"/>
                </a:solidFill>
                <a:highlight>
                  <a:srgbClr val="FFFF00"/>
                </a:highlight>
              </a:rPr>
              <a:t> at </a:t>
            </a:r>
            <a:r>
              <a:rPr lang="de-CH" dirty="0" err="1">
                <a:solidFill>
                  <a:srgbClr val="FF0000"/>
                </a:solidFill>
                <a:highlight>
                  <a:srgbClr val="FFFF00"/>
                </a:highlight>
              </a:rPr>
              <a:t>the</a:t>
            </a:r>
            <a:r>
              <a:rPr lang="de-CH" dirty="0">
                <a:solidFill>
                  <a:srgbClr val="FF0000"/>
                </a:solidFill>
                <a:highlight>
                  <a:srgbClr val="FFFF00"/>
                </a:highlight>
              </a:rPr>
              <a:t> </a:t>
            </a:r>
            <a:r>
              <a:rPr lang="de-CH" dirty="0" err="1">
                <a:solidFill>
                  <a:srgbClr val="FF0000"/>
                </a:solidFill>
                <a:highlight>
                  <a:srgbClr val="FFFF00"/>
                </a:highlight>
              </a:rPr>
              <a:t>data</a:t>
            </a:r>
            <a:r>
              <a:rPr lang="de-CH" dirty="0">
                <a:solidFill>
                  <a:srgbClr val="FF0000"/>
                </a:solidFill>
                <a:highlight>
                  <a:srgbClr val="FFFF00"/>
                </a:highlight>
              </a:rPr>
              <a:t> and </a:t>
            </a:r>
            <a:r>
              <a:rPr lang="de-CH" dirty="0" err="1">
                <a:solidFill>
                  <a:srgbClr val="FF0000"/>
                </a:solidFill>
                <a:highlight>
                  <a:srgbClr val="FFFF00"/>
                </a:highlight>
              </a:rPr>
              <a:t>we</a:t>
            </a:r>
            <a:r>
              <a:rPr lang="de-CH" dirty="0">
                <a:solidFill>
                  <a:srgbClr val="FF0000"/>
                </a:solidFill>
                <a:highlight>
                  <a:srgbClr val="FFFF00"/>
                </a:highlight>
              </a:rPr>
              <a:t> </a:t>
            </a:r>
            <a:r>
              <a:rPr lang="de-CH" dirty="0" err="1">
                <a:solidFill>
                  <a:srgbClr val="FF0000"/>
                </a:solidFill>
                <a:highlight>
                  <a:srgbClr val="FFFF00"/>
                </a:highlight>
              </a:rPr>
              <a:t>can</a:t>
            </a:r>
            <a:r>
              <a:rPr lang="de-CH" dirty="0">
                <a:solidFill>
                  <a:srgbClr val="FF0000"/>
                </a:solidFill>
                <a:highlight>
                  <a:srgbClr val="FFFF00"/>
                </a:highlight>
              </a:rPr>
              <a:t> </a:t>
            </a:r>
            <a:r>
              <a:rPr lang="de-CH" dirty="0" err="1">
                <a:solidFill>
                  <a:srgbClr val="FF0000"/>
                </a:solidFill>
                <a:highlight>
                  <a:srgbClr val="FFFF00"/>
                </a:highlight>
              </a:rPr>
              <a:t>see</a:t>
            </a:r>
            <a:r>
              <a:rPr lang="de-CH" dirty="0">
                <a:solidFill>
                  <a:srgbClr val="FF0000"/>
                </a:solidFill>
                <a:highlight>
                  <a:srgbClr val="FFFF00"/>
                </a:highlight>
              </a:rPr>
              <a:t> on </a:t>
            </a:r>
            <a:r>
              <a:rPr lang="de-CH" dirty="0" err="1">
                <a:solidFill>
                  <a:srgbClr val="FF0000"/>
                </a:solidFill>
                <a:highlight>
                  <a:srgbClr val="FFFF00"/>
                </a:highlight>
              </a:rPr>
              <a:t>the</a:t>
            </a:r>
            <a:r>
              <a:rPr lang="de-CH" dirty="0">
                <a:solidFill>
                  <a:srgbClr val="FF0000"/>
                </a:solidFill>
                <a:highlight>
                  <a:srgbClr val="FFFF00"/>
                </a:highlight>
              </a:rPr>
              <a:t> box </a:t>
            </a:r>
            <a:r>
              <a:rPr lang="de-CH" dirty="0" err="1">
                <a:solidFill>
                  <a:srgbClr val="FF0000"/>
                </a:solidFill>
                <a:highlight>
                  <a:srgbClr val="FFFF00"/>
                </a:highlight>
              </a:rPr>
              <a:t>plot</a:t>
            </a:r>
            <a:r>
              <a:rPr lang="de-CH" dirty="0">
                <a:solidFill>
                  <a:srgbClr val="FF0000"/>
                </a:solidFill>
                <a:highlight>
                  <a:srgbClr val="FFFF00"/>
                </a:highlight>
              </a:rPr>
              <a:t> </a:t>
            </a:r>
            <a:r>
              <a:rPr lang="de-CH" dirty="0" err="1">
                <a:solidFill>
                  <a:srgbClr val="FF0000"/>
                </a:solidFill>
                <a:highlight>
                  <a:srgbClr val="FFFF00"/>
                </a:highlight>
              </a:rPr>
              <a:t>that</a:t>
            </a:r>
            <a:r>
              <a:rPr lang="de-CH" dirty="0">
                <a:solidFill>
                  <a:srgbClr val="FF0000"/>
                </a:solidFill>
                <a:highlight>
                  <a:srgbClr val="FFFF00"/>
                </a:highlight>
              </a:rPr>
              <a:t> </a:t>
            </a:r>
            <a:r>
              <a:rPr lang="de-CH" dirty="0" err="1">
                <a:solidFill>
                  <a:srgbClr val="FF0000"/>
                </a:solidFill>
                <a:highlight>
                  <a:srgbClr val="FFFF00"/>
                </a:highlight>
              </a:rPr>
              <a:t>we</a:t>
            </a:r>
            <a:r>
              <a:rPr lang="de-CH" dirty="0">
                <a:solidFill>
                  <a:srgbClr val="FF0000"/>
                </a:solidFill>
                <a:highlight>
                  <a:srgbClr val="FFFF00"/>
                </a:highlight>
              </a:rPr>
              <a:t> do not </a:t>
            </a:r>
            <a:r>
              <a:rPr lang="de-CH" dirty="0" err="1">
                <a:solidFill>
                  <a:srgbClr val="FF0000"/>
                </a:solidFill>
                <a:highlight>
                  <a:srgbClr val="FFFF00"/>
                </a:highlight>
              </a:rPr>
              <a:t>have</a:t>
            </a:r>
            <a:r>
              <a:rPr lang="de-CH" dirty="0">
                <a:solidFill>
                  <a:srgbClr val="FF0000"/>
                </a:solidFill>
                <a:highlight>
                  <a:srgbClr val="FFFF00"/>
                </a:highlight>
              </a:rPr>
              <a:t> </a:t>
            </a:r>
            <a:r>
              <a:rPr lang="de-CH" dirty="0" err="1">
                <a:solidFill>
                  <a:srgbClr val="FF0000"/>
                </a:solidFill>
                <a:highlight>
                  <a:srgbClr val="FFFF00"/>
                </a:highlight>
              </a:rPr>
              <a:t>outliers</a:t>
            </a:r>
            <a:r>
              <a:rPr lang="de-CH" dirty="0">
                <a:solidFill>
                  <a:srgbClr val="FF0000"/>
                </a:solidFill>
                <a:highlight>
                  <a:srgbClr val="FFFF00"/>
                </a:highlight>
              </a:rPr>
              <a:t>, </a:t>
            </a:r>
            <a:r>
              <a:rPr lang="de-CH" dirty="0" err="1">
                <a:solidFill>
                  <a:srgbClr val="FF0000"/>
                </a:solidFill>
                <a:highlight>
                  <a:srgbClr val="FFFF00"/>
                </a:highlight>
              </a:rPr>
              <a:t>we</a:t>
            </a:r>
            <a:r>
              <a:rPr lang="de-CH" dirty="0">
                <a:solidFill>
                  <a:srgbClr val="FF0000"/>
                </a:solidFill>
                <a:highlight>
                  <a:srgbClr val="FFFF00"/>
                </a:highlight>
              </a:rPr>
              <a:t> </a:t>
            </a:r>
            <a:r>
              <a:rPr lang="de-CH" dirty="0" err="1">
                <a:solidFill>
                  <a:srgbClr val="FF0000"/>
                </a:solidFill>
                <a:highlight>
                  <a:srgbClr val="FFFF00"/>
                </a:highlight>
              </a:rPr>
              <a:t>used</a:t>
            </a:r>
            <a:r>
              <a:rPr lang="de-CH" dirty="0">
                <a:solidFill>
                  <a:srgbClr val="FF0000"/>
                </a:solidFill>
                <a:highlight>
                  <a:srgbClr val="FFFF00"/>
                </a:highlight>
              </a:rPr>
              <a:t> </a:t>
            </a:r>
            <a:r>
              <a:rPr lang="de-CH" dirty="0" err="1">
                <a:solidFill>
                  <a:srgbClr val="FF0000"/>
                </a:solidFill>
                <a:highlight>
                  <a:srgbClr val="FFFF00"/>
                </a:highlight>
              </a:rPr>
              <a:t>the</a:t>
            </a:r>
            <a:r>
              <a:rPr lang="de-CH" dirty="0">
                <a:solidFill>
                  <a:srgbClr val="FF0000"/>
                </a:solidFill>
                <a:highlight>
                  <a:srgbClr val="FFFF00"/>
                </a:highlight>
              </a:rPr>
              <a:t> IQR * 1.5, </a:t>
            </a:r>
            <a:r>
              <a:rPr lang="de-CH" dirty="0" err="1">
                <a:solidFill>
                  <a:srgbClr val="FF0000"/>
                </a:solidFill>
                <a:highlight>
                  <a:srgbClr val="FFFF00"/>
                </a:highlight>
              </a:rPr>
              <a:t>the</a:t>
            </a:r>
            <a:r>
              <a:rPr lang="de-CH" dirty="0">
                <a:solidFill>
                  <a:srgbClr val="FF0000"/>
                </a:solidFill>
                <a:highlight>
                  <a:srgbClr val="FFFF00"/>
                </a:highlight>
              </a:rPr>
              <a:t> </a:t>
            </a:r>
            <a:r>
              <a:rPr lang="de-CH" dirty="0" err="1">
                <a:solidFill>
                  <a:srgbClr val="FF0000"/>
                </a:solidFill>
                <a:highlight>
                  <a:srgbClr val="FFFF00"/>
                </a:highlight>
              </a:rPr>
              <a:t>one</a:t>
            </a:r>
            <a:r>
              <a:rPr lang="de-CH" dirty="0">
                <a:solidFill>
                  <a:srgbClr val="FF0000"/>
                </a:solidFill>
                <a:highlight>
                  <a:srgbClr val="FFFF00"/>
                </a:highlight>
              </a:rPr>
              <a:t> </a:t>
            </a:r>
            <a:r>
              <a:rPr lang="de-CH" dirty="0" err="1">
                <a:solidFill>
                  <a:srgbClr val="FF0000"/>
                </a:solidFill>
                <a:highlight>
                  <a:srgbClr val="FFFF00"/>
                </a:highlight>
              </a:rPr>
              <a:t>by</a:t>
            </a:r>
            <a:r>
              <a:rPr lang="de-CH" dirty="0">
                <a:solidFill>
                  <a:srgbClr val="FF0000"/>
                </a:solidFill>
                <a:highlight>
                  <a:srgbClr val="FFFF00"/>
                </a:highlight>
              </a:rPr>
              <a:t> </a:t>
            </a:r>
            <a:r>
              <a:rPr lang="de-CH" dirty="0" err="1">
                <a:solidFill>
                  <a:srgbClr val="FF0000"/>
                </a:solidFill>
                <a:highlight>
                  <a:srgbClr val="FFFF00"/>
                </a:highlight>
              </a:rPr>
              <a:t>default</a:t>
            </a:r>
            <a:r>
              <a:rPr lang="de-CH" dirty="0">
                <a:solidFill>
                  <a:srgbClr val="FF0000"/>
                </a:solidFill>
                <a:highlight>
                  <a:srgbClr val="FFFF00"/>
                </a:highlight>
              </a:rPr>
              <a:t>, </a:t>
            </a:r>
            <a:r>
              <a:rPr lang="de-CH" dirty="0" err="1">
                <a:solidFill>
                  <a:srgbClr val="FF0000"/>
                </a:solidFill>
                <a:highlight>
                  <a:srgbClr val="FFFF00"/>
                </a:highlight>
              </a:rPr>
              <a:t>if</a:t>
            </a:r>
            <a:r>
              <a:rPr lang="de-CH" dirty="0">
                <a:solidFill>
                  <a:srgbClr val="FF0000"/>
                </a:solidFill>
                <a:highlight>
                  <a:srgbClr val="FFFF00"/>
                </a:highlight>
              </a:rPr>
              <a:t> </a:t>
            </a:r>
            <a:r>
              <a:rPr lang="de-CH" dirty="0" err="1">
                <a:solidFill>
                  <a:srgbClr val="FF0000"/>
                </a:solidFill>
                <a:highlight>
                  <a:srgbClr val="FFFF00"/>
                </a:highlight>
              </a:rPr>
              <a:t>we</a:t>
            </a:r>
            <a:r>
              <a:rPr lang="de-CH" dirty="0">
                <a:solidFill>
                  <a:srgbClr val="FF0000"/>
                </a:solidFill>
                <a:highlight>
                  <a:srgbClr val="FFFF00"/>
                </a:highlight>
              </a:rPr>
              <a:t> </a:t>
            </a:r>
            <a:r>
              <a:rPr lang="de-CH" dirty="0" err="1">
                <a:solidFill>
                  <a:srgbClr val="FF0000"/>
                </a:solidFill>
                <a:highlight>
                  <a:srgbClr val="FFFF00"/>
                </a:highlight>
              </a:rPr>
              <a:t>reduce</a:t>
            </a:r>
            <a:r>
              <a:rPr lang="de-CH" dirty="0">
                <a:solidFill>
                  <a:srgbClr val="FF0000"/>
                </a:solidFill>
                <a:highlight>
                  <a:srgbClr val="FFFF00"/>
                </a:highlight>
              </a:rPr>
              <a:t> a </a:t>
            </a:r>
            <a:r>
              <a:rPr lang="de-CH" dirty="0" err="1">
                <a:solidFill>
                  <a:srgbClr val="FF0000"/>
                </a:solidFill>
                <a:highlight>
                  <a:srgbClr val="FFFF00"/>
                </a:highlight>
              </a:rPr>
              <a:t>bit</a:t>
            </a:r>
            <a:r>
              <a:rPr lang="de-CH" dirty="0">
                <a:solidFill>
                  <a:srgbClr val="FF0000"/>
                </a:solidFill>
                <a:highlight>
                  <a:srgbClr val="FFFF00"/>
                </a:highlight>
              </a:rPr>
              <a:t> </a:t>
            </a:r>
            <a:r>
              <a:rPr lang="de-CH" dirty="0" err="1">
                <a:solidFill>
                  <a:srgbClr val="FF0000"/>
                </a:solidFill>
                <a:highlight>
                  <a:srgbClr val="FFFF00"/>
                </a:highlight>
              </a:rPr>
              <a:t>the</a:t>
            </a:r>
            <a:r>
              <a:rPr lang="de-CH" dirty="0">
                <a:solidFill>
                  <a:srgbClr val="FF0000"/>
                </a:solidFill>
                <a:highlight>
                  <a:srgbClr val="FFFF00"/>
                </a:highlight>
              </a:rPr>
              <a:t> </a:t>
            </a:r>
            <a:r>
              <a:rPr lang="de-CH" dirty="0" err="1">
                <a:solidFill>
                  <a:srgbClr val="FF0000"/>
                </a:solidFill>
                <a:highlight>
                  <a:srgbClr val="FFFF00"/>
                </a:highlight>
              </a:rPr>
              <a:t>whisk</a:t>
            </a:r>
            <a:r>
              <a:rPr lang="de-CH" dirty="0">
                <a:solidFill>
                  <a:srgbClr val="FF0000"/>
                </a:solidFill>
                <a:highlight>
                  <a:srgbClr val="FFFF00"/>
                </a:highlight>
              </a:rPr>
              <a:t> </a:t>
            </a:r>
            <a:r>
              <a:rPr lang="de-CH" dirty="0" err="1">
                <a:solidFill>
                  <a:srgbClr val="FF0000"/>
                </a:solidFill>
                <a:highlight>
                  <a:srgbClr val="FFFF00"/>
                </a:highlight>
              </a:rPr>
              <a:t>then</a:t>
            </a:r>
            <a:r>
              <a:rPr lang="de-CH" dirty="0">
                <a:solidFill>
                  <a:srgbClr val="FF0000"/>
                </a:solidFill>
                <a:highlight>
                  <a:srgbClr val="FFFF00"/>
                </a:highlight>
              </a:rPr>
              <a:t> </a:t>
            </a:r>
            <a:r>
              <a:rPr lang="de-CH" dirty="0" err="1">
                <a:solidFill>
                  <a:srgbClr val="FF0000"/>
                </a:solidFill>
                <a:highlight>
                  <a:srgbClr val="FFFF00"/>
                </a:highlight>
              </a:rPr>
              <a:t>we</a:t>
            </a:r>
            <a:r>
              <a:rPr lang="de-CH" dirty="0">
                <a:solidFill>
                  <a:srgbClr val="FF0000"/>
                </a:solidFill>
                <a:highlight>
                  <a:srgbClr val="FFFF00"/>
                </a:highlight>
              </a:rPr>
              <a:t> </a:t>
            </a:r>
            <a:r>
              <a:rPr lang="de-CH" dirty="0" err="1">
                <a:solidFill>
                  <a:srgbClr val="FF0000"/>
                </a:solidFill>
                <a:highlight>
                  <a:srgbClr val="FFFF00"/>
                </a:highlight>
              </a:rPr>
              <a:t>could</a:t>
            </a:r>
            <a:r>
              <a:rPr lang="de-CH" dirty="0">
                <a:solidFill>
                  <a:srgbClr val="FF0000"/>
                </a:solidFill>
                <a:highlight>
                  <a:srgbClr val="FFFF00"/>
                </a:highlight>
              </a:rPr>
              <a:t> </a:t>
            </a:r>
            <a:r>
              <a:rPr lang="de-CH" dirty="0" err="1">
                <a:solidFill>
                  <a:srgbClr val="FF0000"/>
                </a:solidFill>
                <a:highlight>
                  <a:srgbClr val="FFFF00"/>
                </a:highlight>
              </a:rPr>
              <a:t>argue</a:t>
            </a:r>
            <a:r>
              <a:rPr lang="de-CH" dirty="0">
                <a:solidFill>
                  <a:srgbClr val="FF0000"/>
                </a:solidFill>
                <a:highlight>
                  <a:srgbClr val="FFFF00"/>
                </a:highlight>
              </a:rPr>
              <a:t> </a:t>
            </a:r>
            <a:r>
              <a:rPr lang="de-CH" dirty="0" err="1">
                <a:solidFill>
                  <a:srgbClr val="FF0000"/>
                </a:solidFill>
                <a:highlight>
                  <a:srgbClr val="FFFF00"/>
                </a:highlight>
              </a:rPr>
              <a:t>there</a:t>
            </a:r>
            <a:r>
              <a:rPr lang="de-CH" dirty="0">
                <a:solidFill>
                  <a:srgbClr val="FF0000"/>
                </a:solidFill>
                <a:highlight>
                  <a:srgbClr val="FFFF00"/>
                </a:highlight>
              </a:rPr>
              <a:t> </a:t>
            </a:r>
            <a:r>
              <a:rPr lang="de-CH" dirty="0" err="1">
                <a:solidFill>
                  <a:srgbClr val="FF0000"/>
                </a:solidFill>
                <a:highlight>
                  <a:srgbClr val="FFFF00"/>
                </a:highlight>
              </a:rPr>
              <a:t>is</a:t>
            </a:r>
            <a:r>
              <a:rPr lang="de-CH" dirty="0">
                <a:solidFill>
                  <a:srgbClr val="FF0000"/>
                </a:solidFill>
                <a:highlight>
                  <a:srgbClr val="FFFF00"/>
                </a:highlight>
              </a:rPr>
              <a:t> </a:t>
            </a:r>
            <a:r>
              <a:rPr lang="de-CH" dirty="0" err="1">
                <a:solidFill>
                  <a:srgbClr val="FF0000"/>
                </a:solidFill>
                <a:highlight>
                  <a:srgbClr val="FFFF00"/>
                </a:highlight>
              </a:rPr>
              <a:t>some</a:t>
            </a:r>
            <a:r>
              <a:rPr lang="de-CH" dirty="0">
                <a:solidFill>
                  <a:srgbClr val="FF0000"/>
                </a:solidFill>
                <a:highlight>
                  <a:srgbClr val="FFFF00"/>
                </a:highlight>
              </a:rPr>
              <a:t> </a:t>
            </a:r>
            <a:r>
              <a:rPr lang="de-CH" dirty="0" err="1">
                <a:solidFill>
                  <a:srgbClr val="FF0000"/>
                </a:solidFill>
                <a:highlight>
                  <a:srgbClr val="FFFF00"/>
                </a:highlight>
              </a:rPr>
              <a:t>outliers</a:t>
            </a:r>
            <a:r>
              <a:rPr lang="de-CH" dirty="0">
                <a:solidFill>
                  <a:srgbClr val="FF0000"/>
                </a:solidFill>
                <a:highlight>
                  <a:srgbClr val="FFFF00"/>
                </a:highlight>
              </a:rPr>
              <a:t> </a:t>
            </a:r>
            <a:r>
              <a:rPr lang="de-CH" dirty="0" err="1">
                <a:solidFill>
                  <a:srgbClr val="FF0000"/>
                </a:solidFill>
                <a:highlight>
                  <a:srgbClr val="FFFF00"/>
                </a:highlight>
              </a:rPr>
              <a:t>for</a:t>
            </a:r>
            <a:r>
              <a:rPr lang="de-CH" dirty="0">
                <a:solidFill>
                  <a:srgbClr val="FF0000"/>
                </a:solidFill>
                <a:highlight>
                  <a:srgbClr val="FFFF00"/>
                </a:highlight>
              </a:rPr>
              <a:t> </a:t>
            </a:r>
            <a:r>
              <a:rPr lang="de-CH" dirty="0" err="1">
                <a:solidFill>
                  <a:srgbClr val="FF0000"/>
                </a:solidFill>
                <a:highlight>
                  <a:srgbClr val="FFFF00"/>
                </a:highlight>
              </a:rPr>
              <a:t>the</a:t>
            </a:r>
            <a:r>
              <a:rPr lang="de-CH" dirty="0">
                <a:solidFill>
                  <a:srgbClr val="FF0000"/>
                </a:solidFill>
                <a:highlight>
                  <a:srgbClr val="FFFF00"/>
                </a:highlight>
              </a:rPr>
              <a:t> CPI, </a:t>
            </a:r>
            <a:r>
              <a:rPr lang="de-CH" dirty="0" err="1">
                <a:solidFill>
                  <a:srgbClr val="FF0000"/>
                </a:solidFill>
                <a:highlight>
                  <a:srgbClr val="FFFF00"/>
                </a:highlight>
              </a:rPr>
              <a:t>others</a:t>
            </a:r>
            <a:r>
              <a:rPr lang="de-CH" dirty="0">
                <a:solidFill>
                  <a:srgbClr val="FF0000"/>
                </a:solidFill>
                <a:highlight>
                  <a:srgbClr val="FFFF00"/>
                </a:highlight>
              </a:rPr>
              <a:t> </a:t>
            </a:r>
            <a:r>
              <a:rPr lang="de-CH" dirty="0" err="1">
                <a:solidFill>
                  <a:srgbClr val="FF0000"/>
                </a:solidFill>
                <a:highlight>
                  <a:srgbClr val="FFFF00"/>
                </a:highlight>
              </a:rPr>
              <a:t>looks</a:t>
            </a:r>
            <a:r>
              <a:rPr lang="de-CH" dirty="0">
                <a:solidFill>
                  <a:srgbClr val="FF0000"/>
                </a:solidFill>
                <a:highlight>
                  <a:srgbClr val="FFFF00"/>
                </a:highlight>
              </a:rPr>
              <a:t> ok </a:t>
            </a:r>
            <a:r>
              <a:rPr lang="de-CH" dirty="0" err="1">
                <a:solidFill>
                  <a:srgbClr val="FF0000"/>
                </a:solidFill>
                <a:highlight>
                  <a:srgbClr val="FFFF00"/>
                </a:highlight>
              </a:rPr>
              <a:t>even</a:t>
            </a:r>
            <a:r>
              <a:rPr lang="de-CH" dirty="0">
                <a:solidFill>
                  <a:srgbClr val="FF0000"/>
                </a:solidFill>
                <a:highlight>
                  <a:srgbClr val="FFFF00"/>
                </a:highlight>
              </a:rPr>
              <a:t> </a:t>
            </a:r>
            <a:r>
              <a:rPr lang="de-CH" dirty="0" err="1">
                <a:solidFill>
                  <a:srgbClr val="FF0000"/>
                </a:solidFill>
                <a:highlight>
                  <a:srgbClr val="FFFF00"/>
                </a:highlight>
              </a:rPr>
              <a:t>if</a:t>
            </a:r>
            <a:r>
              <a:rPr lang="de-CH" dirty="0">
                <a:solidFill>
                  <a:srgbClr val="FF0000"/>
                </a:solidFill>
                <a:highlight>
                  <a:srgbClr val="FFFF00"/>
                </a:highlight>
              </a:rPr>
              <a:t> </a:t>
            </a:r>
            <a:r>
              <a:rPr lang="de-CH" dirty="0" err="1">
                <a:solidFill>
                  <a:srgbClr val="FF0000"/>
                </a:solidFill>
                <a:highlight>
                  <a:srgbClr val="FFFF00"/>
                </a:highlight>
              </a:rPr>
              <a:t>we</a:t>
            </a:r>
            <a:r>
              <a:rPr lang="de-CH" dirty="0">
                <a:solidFill>
                  <a:srgbClr val="FF0000"/>
                </a:solidFill>
                <a:highlight>
                  <a:srgbClr val="FFFF00"/>
                </a:highlight>
              </a:rPr>
              <a:t> </a:t>
            </a:r>
            <a:r>
              <a:rPr lang="de-CH" dirty="0" err="1">
                <a:solidFill>
                  <a:srgbClr val="FF0000"/>
                </a:solidFill>
                <a:highlight>
                  <a:srgbClr val="FFFF00"/>
                </a:highlight>
              </a:rPr>
              <a:t>can</a:t>
            </a:r>
            <a:r>
              <a:rPr lang="de-CH" dirty="0">
                <a:solidFill>
                  <a:srgbClr val="FF0000"/>
                </a:solidFill>
                <a:highlight>
                  <a:srgbClr val="FFFF00"/>
                </a:highlight>
              </a:rPr>
              <a:t> </a:t>
            </a:r>
            <a:r>
              <a:rPr lang="de-CH" dirty="0" err="1">
                <a:solidFill>
                  <a:srgbClr val="FF0000"/>
                </a:solidFill>
                <a:highlight>
                  <a:srgbClr val="FFFF00"/>
                </a:highlight>
              </a:rPr>
              <a:t>see</a:t>
            </a:r>
            <a:r>
              <a:rPr lang="de-CH" dirty="0">
                <a:solidFill>
                  <a:srgbClr val="FF0000"/>
                </a:solidFill>
                <a:highlight>
                  <a:srgbClr val="FFFF00"/>
                </a:highlight>
              </a:rPr>
              <a:t> a </a:t>
            </a:r>
            <a:r>
              <a:rPr lang="de-CH" dirty="0" err="1">
                <a:solidFill>
                  <a:srgbClr val="FF0000"/>
                </a:solidFill>
                <a:highlight>
                  <a:srgbClr val="FFFF00"/>
                </a:highlight>
              </a:rPr>
              <a:t>big</a:t>
            </a:r>
            <a:r>
              <a:rPr lang="de-CH" dirty="0">
                <a:solidFill>
                  <a:srgbClr val="FF0000"/>
                </a:solidFill>
                <a:highlight>
                  <a:srgbClr val="FFFF00"/>
                </a:highlight>
              </a:rPr>
              <a:t> </a:t>
            </a:r>
            <a:r>
              <a:rPr lang="de-CH" dirty="0" err="1">
                <a:solidFill>
                  <a:srgbClr val="FF0000"/>
                </a:solidFill>
                <a:highlight>
                  <a:srgbClr val="FFFF00"/>
                </a:highlight>
              </a:rPr>
              <a:t>skew</a:t>
            </a:r>
            <a:r>
              <a:rPr lang="de-CH" dirty="0">
                <a:solidFill>
                  <a:srgbClr val="FF0000"/>
                </a:solidFill>
                <a:highlight>
                  <a:srgbClr val="FFFF00"/>
                </a:highlight>
              </a:rPr>
              <a:t> </a:t>
            </a:r>
            <a:r>
              <a:rPr lang="de-CH" dirty="0" err="1">
                <a:solidFill>
                  <a:srgbClr val="FF0000"/>
                </a:solidFill>
                <a:highlight>
                  <a:srgbClr val="FFFF00"/>
                </a:highlight>
              </a:rPr>
              <a:t>for</a:t>
            </a:r>
            <a:r>
              <a:rPr lang="de-CH" dirty="0">
                <a:solidFill>
                  <a:srgbClr val="FF0000"/>
                </a:solidFill>
                <a:highlight>
                  <a:srgbClr val="FFFF00"/>
                </a:highlight>
              </a:rPr>
              <a:t> </a:t>
            </a:r>
            <a:r>
              <a:rPr lang="de-CH" dirty="0" err="1">
                <a:solidFill>
                  <a:srgbClr val="FF0000"/>
                </a:solidFill>
                <a:highlight>
                  <a:srgbClr val="FFFF00"/>
                </a:highlight>
              </a:rPr>
              <a:t>the</a:t>
            </a:r>
            <a:r>
              <a:rPr lang="de-CH" dirty="0">
                <a:solidFill>
                  <a:srgbClr val="FF0000"/>
                </a:solidFill>
                <a:highlight>
                  <a:srgbClr val="FFFF00"/>
                </a:highlight>
              </a:rPr>
              <a:t> </a:t>
            </a:r>
            <a:r>
              <a:rPr lang="de-CH" dirty="0" err="1">
                <a:solidFill>
                  <a:srgbClr val="FF0000"/>
                </a:solidFill>
                <a:highlight>
                  <a:srgbClr val="FFFF00"/>
                </a:highlight>
              </a:rPr>
              <a:t>fund</a:t>
            </a:r>
            <a:r>
              <a:rPr lang="de-CH" dirty="0">
                <a:solidFill>
                  <a:srgbClr val="FF0000"/>
                </a:solidFill>
                <a:highlight>
                  <a:srgbClr val="FFFF00"/>
                </a:highlight>
              </a:rPr>
              <a:t> rate, </a:t>
            </a:r>
            <a:r>
              <a:rPr lang="de-CH" dirty="0" err="1">
                <a:solidFill>
                  <a:srgbClr val="FF0000"/>
                </a:solidFill>
                <a:highlight>
                  <a:srgbClr val="FFFF00"/>
                </a:highlight>
              </a:rPr>
              <a:t>mainly</a:t>
            </a:r>
            <a:r>
              <a:rPr lang="de-CH" dirty="0">
                <a:solidFill>
                  <a:srgbClr val="FF0000"/>
                </a:solidFill>
                <a:highlight>
                  <a:srgbClr val="FFFF00"/>
                </a:highlight>
              </a:rPr>
              <a:t> </a:t>
            </a:r>
            <a:r>
              <a:rPr lang="de-CH" dirty="0" err="1">
                <a:solidFill>
                  <a:srgbClr val="FF0000"/>
                </a:solidFill>
                <a:highlight>
                  <a:srgbClr val="FFFF00"/>
                </a:highlight>
              </a:rPr>
              <a:t>because</a:t>
            </a:r>
            <a:r>
              <a:rPr lang="de-CH" dirty="0">
                <a:solidFill>
                  <a:srgbClr val="FF0000"/>
                </a:solidFill>
                <a:highlight>
                  <a:srgbClr val="FFFF00"/>
                </a:highlight>
              </a:rPr>
              <a:t> </a:t>
            </a:r>
            <a:r>
              <a:rPr lang="de-CH" dirty="0" err="1">
                <a:solidFill>
                  <a:srgbClr val="FF0000"/>
                </a:solidFill>
                <a:highlight>
                  <a:srgbClr val="FFFF00"/>
                </a:highlight>
              </a:rPr>
              <a:t>they</a:t>
            </a:r>
            <a:r>
              <a:rPr lang="de-CH" dirty="0">
                <a:solidFill>
                  <a:srgbClr val="FF0000"/>
                </a:solidFill>
                <a:highlight>
                  <a:srgbClr val="FFFF00"/>
                </a:highlight>
              </a:rPr>
              <a:t>  </a:t>
            </a:r>
            <a:r>
              <a:rPr lang="de-CH" dirty="0" err="1">
                <a:solidFill>
                  <a:srgbClr val="FF0000"/>
                </a:solidFill>
                <a:highlight>
                  <a:srgbClr val="FFFF00"/>
                </a:highlight>
              </a:rPr>
              <a:t>where</a:t>
            </a:r>
            <a:r>
              <a:rPr lang="de-CH" dirty="0">
                <a:solidFill>
                  <a:srgbClr val="FF0000"/>
                </a:solidFill>
                <a:highlight>
                  <a:srgbClr val="FFFF00"/>
                </a:highlight>
              </a:rPr>
              <a:t> super </a:t>
            </a:r>
            <a:r>
              <a:rPr lang="de-CH" dirty="0" err="1">
                <a:solidFill>
                  <a:srgbClr val="FF0000"/>
                </a:solidFill>
                <a:highlight>
                  <a:srgbClr val="FFFF00"/>
                </a:highlight>
              </a:rPr>
              <a:t>low</a:t>
            </a:r>
            <a:r>
              <a:rPr lang="de-CH" dirty="0">
                <a:solidFill>
                  <a:srgbClr val="FF0000"/>
                </a:solidFill>
                <a:highlight>
                  <a:srgbClr val="FFFF00"/>
                </a:highlight>
              </a:rPr>
              <a:t> </a:t>
            </a:r>
            <a:r>
              <a:rPr lang="de-CH" dirty="0" err="1">
                <a:solidFill>
                  <a:srgbClr val="FF0000"/>
                </a:solidFill>
                <a:highlight>
                  <a:srgbClr val="FFFF00"/>
                </a:highlight>
              </a:rPr>
              <a:t>for</a:t>
            </a:r>
            <a:r>
              <a:rPr lang="de-CH" dirty="0">
                <a:solidFill>
                  <a:srgbClr val="FF0000"/>
                </a:solidFill>
                <a:highlight>
                  <a:srgbClr val="FFFF00"/>
                </a:highlight>
              </a:rPr>
              <a:t> a </a:t>
            </a:r>
            <a:r>
              <a:rPr lang="de-CH" dirty="0" err="1">
                <a:solidFill>
                  <a:srgbClr val="FF0000"/>
                </a:solidFill>
                <a:highlight>
                  <a:srgbClr val="FFFF00"/>
                </a:highlight>
              </a:rPr>
              <a:t>long</a:t>
            </a:r>
            <a:r>
              <a:rPr lang="de-CH" dirty="0">
                <a:solidFill>
                  <a:srgbClr val="FF0000"/>
                </a:solidFill>
                <a:highlight>
                  <a:srgbClr val="FFFF00"/>
                </a:highlight>
              </a:rPr>
              <a:t> time.</a:t>
            </a:r>
            <a:endParaRPr lang="fr-CH" dirty="0">
              <a:solidFill>
                <a:srgbClr val="FF0000"/>
              </a:solidFill>
              <a:highlight>
                <a:srgbClr val="FFFF00"/>
              </a:highlight>
            </a:endParaRPr>
          </a:p>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4</a:t>
            </a:fld>
            <a:endParaRPr lang="fr-CH"/>
          </a:p>
        </p:txBody>
      </p:sp>
    </p:spTree>
    <p:extLst>
      <p:ext uri="{BB962C8B-B14F-4D97-AF65-F5344CB8AC3E}">
        <p14:creationId xmlns:p14="http://schemas.microsoft.com/office/powerpoint/2010/main" val="1607312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Here </a:t>
            </a:r>
            <a:r>
              <a:rPr lang="de-CH" dirty="0" err="1"/>
              <a:t>are</a:t>
            </a:r>
            <a:r>
              <a:rPr lang="de-CH" dirty="0"/>
              <a:t> </a:t>
            </a:r>
            <a:r>
              <a:rPr lang="de-CH" dirty="0" err="1"/>
              <a:t>our</a:t>
            </a:r>
            <a:r>
              <a:rPr lang="de-CH" dirty="0"/>
              <a:t> </a:t>
            </a:r>
            <a:r>
              <a:rPr lang="de-CH" dirty="0" err="1"/>
              <a:t>four</a:t>
            </a:r>
            <a:r>
              <a:rPr lang="de-CH" dirty="0"/>
              <a:t> </a:t>
            </a:r>
            <a:r>
              <a:rPr lang="de-CH" dirty="0" err="1"/>
              <a:t>independent</a:t>
            </a:r>
            <a:r>
              <a:rPr lang="de-CH" dirty="0"/>
              <a:t> variables </a:t>
            </a:r>
            <a:r>
              <a:rPr lang="de-CH" dirty="0" err="1"/>
              <a:t>we</a:t>
            </a:r>
            <a:r>
              <a:rPr lang="de-CH" dirty="0"/>
              <a:t> </a:t>
            </a:r>
            <a:r>
              <a:rPr lang="de-CH" dirty="0" err="1"/>
              <a:t>can</a:t>
            </a:r>
            <a:r>
              <a:rPr lang="de-CH" dirty="0"/>
              <a:t> </a:t>
            </a:r>
            <a:r>
              <a:rPr lang="de-CH" dirty="0" err="1"/>
              <a:t>seet</a:t>
            </a:r>
            <a:r>
              <a:rPr lang="de-CH" dirty="0"/>
              <a:t> </a:t>
            </a:r>
            <a:r>
              <a:rPr lang="de-CH" dirty="0" err="1"/>
              <a:t>the</a:t>
            </a:r>
            <a:r>
              <a:rPr lang="de-CH" dirty="0"/>
              <a:t> </a:t>
            </a:r>
            <a:r>
              <a:rPr lang="de-CH" dirty="0" err="1"/>
              <a:t>huge</a:t>
            </a:r>
            <a:r>
              <a:rPr lang="de-CH" dirty="0"/>
              <a:t> </a:t>
            </a:r>
            <a:r>
              <a:rPr lang="de-CH" dirty="0" err="1"/>
              <a:t>pic</a:t>
            </a:r>
            <a:r>
              <a:rPr lang="de-CH" dirty="0"/>
              <a:t> in GDP and </a:t>
            </a:r>
            <a:r>
              <a:rPr lang="de-CH" dirty="0" err="1"/>
              <a:t>uneployment</a:t>
            </a:r>
            <a:r>
              <a:rPr lang="de-CH" dirty="0"/>
              <a:t> due </a:t>
            </a:r>
            <a:r>
              <a:rPr lang="de-CH" dirty="0" err="1"/>
              <a:t>to</a:t>
            </a:r>
            <a:r>
              <a:rPr lang="de-CH" dirty="0"/>
              <a:t> </a:t>
            </a:r>
            <a:r>
              <a:rPr lang="de-CH" dirty="0" err="1"/>
              <a:t>the</a:t>
            </a:r>
            <a:r>
              <a:rPr lang="de-CH" dirty="0"/>
              <a:t> COVID </a:t>
            </a:r>
            <a:r>
              <a:rPr lang="de-CH" dirty="0" err="1"/>
              <a:t>crisis</a:t>
            </a:r>
            <a:r>
              <a:rPr lang="de-CH" dirty="0"/>
              <a:t> and </a:t>
            </a:r>
            <a:r>
              <a:rPr lang="de-CH" dirty="0" err="1"/>
              <a:t>here</a:t>
            </a:r>
            <a:r>
              <a:rPr lang="de-CH" dirty="0"/>
              <a:t> </a:t>
            </a:r>
            <a:r>
              <a:rPr lang="de-CH" dirty="0" err="1"/>
              <a:t>we</a:t>
            </a:r>
            <a:r>
              <a:rPr lang="de-CH" dirty="0"/>
              <a:t> </a:t>
            </a:r>
            <a:r>
              <a:rPr lang="de-CH" dirty="0" err="1"/>
              <a:t>can</a:t>
            </a:r>
            <a:r>
              <a:rPr lang="de-CH" dirty="0"/>
              <a:t> </a:t>
            </a:r>
            <a:r>
              <a:rPr lang="de-CH" dirty="0" err="1"/>
              <a:t>already</a:t>
            </a:r>
            <a:r>
              <a:rPr lang="de-CH" dirty="0"/>
              <a:t> </a:t>
            </a:r>
            <a:r>
              <a:rPr lang="de-CH" dirty="0" err="1"/>
              <a:t>see</a:t>
            </a:r>
            <a:r>
              <a:rPr lang="de-CH" dirty="0"/>
              <a:t> </a:t>
            </a:r>
            <a:r>
              <a:rPr lang="de-CH" dirty="0" err="1"/>
              <a:t>which</a:t>
            </a:r>
            <a:r>
              <a:rPr lang="de-CH" dirty="0"/>
              <a:t> </a:t>
            </a:r>
            <a:r>
              <a:rPr lang="de-CH" dirty="0" err="1"/>
              <a:t>one</a:t>
            </a:r>
            <a:r>
              <a:rPr lang="de-CH" dirty="0"/>
              <a:t> </a:t>
            </a:r>
            <a:r>
              <a:rPr lang="de-CH" dirty="0" err="1"/>
              <a:t>are</a:t>
            </a:r>
            <a:r>
              <a:rPr lang="de-CH" dirty="0"/>
              <a:t> </a:t>
            </a:r>
            <a:r>
              <a:rPr lang="de-CH" dirty="0" err="1"/>
              <a:t>going</a:t>
            </a:r>
            <a:r>
              <a:rPr lang="de-CH" dirty="0"/>
              <a:t> </a:t>
            </a:r>
            <a:r>
              <a:rPr lang="de-CH" dirty="0" err="1"/>
              <a:t>to</a:t>
            </a:r>
            <a:r>
              <a:rPr lang="de-CH" dirty="0"/>
              <a:t> </a:t>
            </a:r>
            <a:r>
              <a:rPr lang="de-CH" dirty="0" err="1"/>
              <a:t>be</a:t>
            </a:r>
            <a:r>
              <a:rPr lang="de-CH" dirty="0"/>
              <a:t> non </a:t>
            </a:r>
            <a:r>
              <a:rPr lang="de-CH" dirty="0" err="1"/>
              <a:t>stationary</a:t>
            </a:r>
            <a:r>
              <a:rPr lang="de-CH" dirty="0"/>
              <a:t> </a:t>
            </a:r>
            <a:r>
              <a:rPr lang="de-CH" dirty="0" err="1"/>
              <a:t>or</a:t>
            </a:r>
            <a:r>
              <a:rPr lang="de-CH" dirty="0"/>
              <a:t> not.</a:t>
            </a:r>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5</a:t>
            </a:fld>
            <a:endParaRPr lang="fr-CH"/>
          </a:p>
        </p:txBody>
      </p:sp>
    </p:spTree>
    <p:extLst>
      <p:ext uri="{BB962C8B-B14F-4D97-AF65-F5344CB8AC3E}">
        <p14:creationId xmlns:p14="http://schemas.microsoft.com/office/powerpoint/2010/main" val="2804552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dealing with time series data, it is important to examine the existence of unit root in the data series.  it is important to keep in mind that time series data analysis is subject to the problem of spurious regression if the data is non-stationary, resulting in unreliable results of the models constructed. So to avoid spurious regression, the unit root test (Augmented Dickey –Fuller test) will be conducted first to check if the time series data is stationary. Our hypothesis H0 is that the data has a unit root and is non </a:t>
            </a:r>
            <a:r>
              <a:rPr lang="en-US" dirty="0" err="1"/>
              <a:t>stastionary</a:t>
            </a:r>
            <a:r>
              <a:rPr lang="en-US" dirty="0"/>
              <a:t> and the H1 is that the data does not have a unit root and is stationary. Here we can see on the 5 variables.</a:t>
            </a:r>
            <a:br>
              <a:rPr lang="fr-CH" dirty="0"/>
            </a:br>
            <a:r>
              <a:rPr lang="fr-CH" dirty="0"/>
              <a:t>The </a:t>
            </a:r>
            <a:r>
              <a:rPr lang="fr-CH" dirty="0" err="1"/>
              <a:t>monthly</a:t>
            </a:r>
            <a:r>
              <a:rPr lang="fr-CH" dirty="0"/>
              <a:t> return and CPI are </a:t>
            </a:r>
            <a:r>
              <a:rPr lang="fr-CH" dirty="0" err="1"/>
              <a:t>stationary</a:t>
            </a:r>
            <a:r>
              <a:rPr lang="fr-CH" dirty="0"/>
              <a:t>, p-value </a:t>
            </a:r>
            <a:r>
              <a:rPr lang="fr-CH" dirty="0" err="1"/>
              <a:t>is</a:t>
            </a:r>
            <a:r>
              <a:rPr lang="fr-CH" dirty="0"/>
              <a:t> super </a:t>
            </a:r>
            <a:r>
              <a:rPr lang="fr-CH" dirty="0" err="1"/>
              <a:t>small</a:t>
            </a:r>
            <a:r>
              <a:rPr lang="fr-CH" dirty="0"/>
              <a:t> </a:t>
            </a:r>
            <a:r>
              <a:rPr lang="fr-CH" dirty="0" err="1"/>
              <a:t>while</a:t>
            </a:r>
            <a:r>
              <a:rPr lang="fr-CH" dirty="0"/>
              <a:t> the </a:t>
            </a:r>
            <a:r>
              <a:rPr lang="fr-CH" dirty="0" err="1"/>
              <a:t>fund</a:t>
            </a:r>
            <a:r>
              <a:rPr lang="fr-CH" dirty="0"/>
              <a:t> rate, </a:t>
            </a:r>
            <a:r>
              <a:rPr lang="fr-CH" dirty="0" err="1"/>
              <a:t>unemployment</a:t>
            </a:r>
            <a:r>
              <a:rPr lang="fr-CH" dirty="0"/>
              <a:t> rate and GDP are non-</a:t>
            </a:r>
            <a:r>
              <a:rPr lang="fr-CH" dirty="0" err="1"/>
              <a:t>stationary</a:t>
            </a:r>
            <a:r>
              <a:rPr lang="fr-CH" dirty="0"/>
              <a:t>. One </a:t>
            </a:r>
            <a:r>
              <a:rPr lang="fr-CH" dirty="0" err="1"/>
              <a:t>method</a:t>
            </a:r>
            <a:r>
              <a:rPr lang="fr-CH" dirty="0"/>
              <a:t> to </a:t>
            </a:r>
            <a:r>
              <a:rPr lang="fr-CH" dirty="0" err="1"/>
              <a:t>make</a:t>
            </a:r>
            <a:r>
              <a:rPr lang="fr-CH" dirty="0"/>
              <a:t> </a:t>
            </a:r>
            <a:r>
              <a:rPr lang="fr-CH" dirty="0" err="1"/>
              <a:t>these</a:t>
            </a:r>
            <a:r>
              <a:rPr lang="fr-CH" dirty="0"/>
              <a:t> variables </a:t>
            </a:r>
            <a:r>
              <a:rPr lang="fr-CH" dirty="0" err="1"/>
              <a:t>stationary</a:t>
            </a:r>
            <a:r>
              <a:rPr lang="fr-CH" dirty="0"/>
              <a:t> </a:t>
            </a:r>
            <a:r>
              <a:rPr lang="fr-CH" dirty="0" err="1"/>
              <a:t>is</a:t>
            </a:r>
            <a:r>
              <a:rPr lang="fr-CH" dirty="0"/>
              <a:t> to do a first </a:t>
            </a:r>
            <a:r>
              <a:rPr lang="fr-CH" dirty="0" err="1"/>
              <a:t>difference</a:t>
            </a:r>
            <a:r>
              <a:rPr lang="fr-CH" dirty="0"/>
              <a:t> </a:t>
            </a:r>
            <a:r>
              <a:rPr lang="fr-CH" dirty="0" err="1"/>
              <a:t>so</a:t>
            </a:r>
            <a:r>
              <a:rPr lang="fr-CH" dirty="0"/>
              <a:t> </a:t>
            </a:r>
            <a:r>
              <a:rPr lang="fr-CH" dirty="0" err="1"/>
              <a:t>take</a:t>
            </a:r>
            <a:r>
              <a:rPr lang="fr-CH" dirty="0"/>
              <a:t> the </a:t>
            </a:r>
            <a:r>
              <a:rPr lang="en-US" b="0" i="0" dirty="0">
                <a:solidFill>
                  <a:srgbClr val="000000"/>
                </a:solidFill>
                <a:effectLst/>
                <a:latin typeface="Verdana" panose="020B0604030504040204" pitchFamily="34" charset="0"/>
              </a:rPr>
              <a:t>changes from one period to the next. Such a series is said to be </a:t>
            </a:r>
            <a:r>
              <a:rPr lang="en-US" sz="1200" b="0" i="0" kern="1200" dirty="0">
                <a:solidFill>
                  <a:srgbClr val="000000"/>
                </a:solidFill>
                <a:effectLst/>
                <a:latin typeface="Verdana" panose="020B0604030504040204" pitchFamily="34" charset="0"/>
                <a:ea typeface="+mn-ea"/>
                <a:cs typeface="+mn-cs"/>
              </a:rPr>
              <a:t>difference-stationary</a:t>
            </a:r>
          </a:p>
        </p:txBody>
      </p:sp>
      <p:sp>
        <p:nvSpPr>
          <p:cNvPr id="4" name="Slide Number Placeholder 3"/>
          <p:cNvSpPr>
            <a:spLocks noGrp="1"/>
          </p:cNvSpPr>
          <p:nvPr>
            <p:ph type="sldNum" sz="quarter" idx="5"/>
          </p:nvPr>
        </p:nvSpPr>
        <p:spPr/>
        <p:txBody>
          <a:bodyPr/>
          <a:lstStyle/>
          <a:p>
            <a:fld id="{2B64A723-D2DA-436D-87A9-E258563333C4}" type="slidenum">
              <a:rPr lang="fr-CH" smtClean="0"/>
              <a:t>6</a:t>
            </a:fld>
            <a:endParaRPr lang="fr-CH"/>
          </a:p>
        </p:txBody>
      </p:sp>
    </p:spTree>
    <p:extLst>
      <p:ext uri="{BB962C8B-B14F-4D97-AF65-F5344CB8AC3E}">
        <p14:creationId xmlns:p14="http://schemas.microsoft.com/office/powerpoint/2010/main" val="2008859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On </a:t>
            </a:r>
            <a:r>
              <a:rPr lang="de-CH" dirty="0" err="1"/>
              <a:t>the</a:t>
            </a:r>
            <a:r>
              <a:rPr lang="de-CH" dirty="0"/>
              <a:t> </a:t>
            </a:r>
            <a:r>
              <a:rPr lang="de-CH" dirty="0" err="1"/>
              <a:t>chart</a:t>
            </a:r>
            <a:r>
              <a:rPr lang="de-CH" dirty="0"/>
              <a:t> </a:t>
            </a:r>
            <a:r>
              <a:rPr lang="de-CH" dirty="0" err="1"/>
              <a:t>you</a:t>
            </a:r>
            <a:r>
              <a:rPr lang="de-CH" dirty="0"/>
              <a:t> </a:t>
            </a:r>
            <a:r>
              <a:rPr lang="de-CH" dirty="0" err="1"/>
              <a:t>can</a:t>
            </a:r>
            <a:r>
              <a:rPr lang="de-CH" dirty="0"/>
              <a:t> </a:t>
            </a:r>
            <a:r>
              <a:rPr lang="de-CH" dirty="0" err="1"/>
              <a:t>see</a:t>
            </a:r>
            <a:r>
              <a:rPr lang="de-CH" dirty="0"/>
              <a:t> </a:t>
            </a:r>
            <a:r>
              <a:rPr lang="de-CH" dirty="0" err="1"/>
              <a:t>the</a:t>
            </a:r>
            <a:r>
              <a:rPr lang="de-CH" dirty="0"/>
              <a:t> </a:t>
            </a:r>
            <a:r>
              <a:rPr lang="de-CH" dirty="0" err="1"/>
              <a:t>result</a:t>
            </a:r>
            <a:r>
              <a:rPr lang="de-CH" dirty="0"/>
              <a:t> and </a:t>
            </a:r>
            <a:r>
              <a:rPr lang="de-CH" dirty="0" err="1"/>
              <a:t>we</a:t>
            </a:r>
            <a:r>
              <a:rPr lang="de-CH" dirty="0"/>
              <a:t> </a:t>
            </a:r>
            <a:r>
              <a:rPr lang="de-CH" dirty="0" err="1"/>
              <a:t>can</a:t>
            </a:r>
            <a:r>
              <a:rPr lang="de-CH" dirty="0"/>
              <a:t> </a:t>
            </a:r>
            <a:r>
              <a:rPr lang="de-CH" dirty="0" err="1"/>
              <a:t>guess</a:t>
            </a:r>
            <a:r>
              <a:rPr lang="de-CH" dirty="0"/>
              <a:t> </a:t>
            </a:r>
            <a:r>
              <a:rPr lang="de-CH" dirty="0" err="1"/>
              <a:t>based</a:t>
            </a:r>
            <a:r>
              <a:rPr lang="de-CH" dirty="0"/>
              <a:t> on </a:t>
            </a:r>
            <a:r>
              <a:rPr lang="de-CH" dirty="0" err="1"/>
              <a:t>the</a:t>
            </a:r>
            <a:r>
              <a:rPr lang="de-CH" dirty="0"/>
              <a:t> </a:t>
            </a:r>
            <a:r>
              <a:rPr lang="de-CH" dirty="0" err="1"/>
              <a:t>charts</a:t>
            </a:r>
            <a:r>
              <a:rPr lang="de-CH" dirty="0"/>
              <a:t> </a:t>
            </a:r>
            <a:r>
              <a:rPr lang="de-CH" dirty="0" err="1"/>
              <a:t>that</a:t>
            </a:r>
            <a:r>
              <a:rPr lang="de-CH" dirty="0"/>
              <a:t> </a:t>
            </a:r>
            <a:r>
              <a:rPr lang="de-CH" dirty="0" err="1"/>
              <a:t>it</a:t>
            </a:r>
            <a:r>
              <a:rPr lang="de-CH" dirty="0"/>
              <a:t> </a:t>
            </a:r>
            <a:r>
              <a:rPr lang="de-CH" dirty="0" err="1"/>
              <a:t>looks</a:t>
            </a:r>
            <a:r>
              <a:rPr lang="de-CH" dirty="0"/>
              <a:t> a </a:t>
            </a:r>
            <a:r>
              <a:rPr lang="de-CH" dirty="0" err="1"/>
              <a:t>bit</a:t>
            </a:r>
            <a:r>
              <a:rPr lang="de-CH" dirty="0"/>
              <a:t> </a:t>
            </a:r>
            <a:r>
              <a:rPr lang="de-CH" dirty="0" err="1"/>
              <a:t>better</a:t>
            </a:r>
            <a:r>
              <a:rPr lang="de-CH" dirty="0"/>
              <a:t> and </a:t>
            </a:r>
            <a:r>
              <a:rPr lang="de-CH" dirty="0" err="1"/>
              <a:t>it</a:t>
            </a:r>
            <a:r>
              <a:rPr lang="de-CH" dirty="0"/>
              <a:t> </a:t>
            </a:r>
            <a:r>
              <a:rPr lang="de-CH" dirty="0" err="1"/>
              <a:t>looks</a:t>
            </a:r>
            <a:r>
              <a:rPr lang="de-CH" dirty="0"/>
              <a:t> a </a:t>
            </a:r>
            <a:r>
              <a:rPr lang="de-CH" dirty="0" err="1"/>
              <a:t>bit</a:t>
            </a:r>
            <a:r>
              <a:rPr lang="de-CH" dirty="0"/>
              <a:t> </a:t>
            </a:r>
            <a:r>
              <a:rPr lang="de-CH" dirty="0" err="1"/>
              <a:t>more</a:t>
            </a:r>
            <a:r>
              <a:rPr lang="de-CH" dirty="0"/>
              <a:t> like </a:t>
            </a:r>
            <a:r>
              <a:rPr lang="de-CH" dirty="0" err="1"/>
              <a:t>the</a:t>
            </a:r>
            <a:r>
              <a:rPr lang="de-CH" dirty="0"/>
              <a:t> CPI. Well </a:t>
            </a:r>
            <a:r>
              <a:rPr lang="de-CH" dirty="0" err="1"/>
              <a:t>now</a:t>
            </a:r>
            <a:r>
              <a:rPr lang="de-CH" dirty="0"/>
              <a:t> </a:t>
            </a:r>
            <a:r>
              <a:rPr lang="de-CH" dirty="0" err="1"/>
              <a:t>we</a:t>
            </a:r>
            <a:r>
              <a:rPr lang="de-CH" dirty="0"/>
              <a:t> do </a:t>
            </a:r>
            <a:r>
              <a:rPr lang="de-CH" dirty="0" err="1"/>
              <a:t>the</a:t>
            </a:r>
            <a:r>
              <a:rPr lang="de-CH" dirty="0"/>
              <a:t> same </a:t>
            </a:r>
            <a:r>
              <a:rPr lang="de-CH" dirty="0" err="1"/>
              <a:t>test</a:t>
            </a:r>
            <a:r>
              <a:rPr lang="de-CH" dirty="0"/>
              <a:t> </a:t>
            </a:r>
            <a:r>
              <a:rPr lang="de-CH" dirty="0" err="1"/>
              <a:t>with</a:t>
            </a:r>
            <a:r>
              <a:rPr lang="de-CH" dirty="0"/>
              <a:t> </a:t>
            </a:r>
            <a:r>
              <a:rPr lang="de-CH" dirty="0" err="1"/>
              <a:t>the</a:t>
            </a:r>
            <a:r>
              <a:rPr lang="de-CH" dirty="0"/>
              <a:t> same </a:t>
            </a:r>
            <a:r>
              <a:rPr lang="de-CH" dirty="0" err="1"/>
              <a:t>hypothesis</a:t>
            </a:r>
            <a:r>
              <a:rPr lang="de-CH" dirty="0"/>
              <a:t> and </a:t>
            </a:r>
            <a:r>
              <a:rPr lang="de-CH" dirty="0" err="1"/>
              <a:t>here</a:t>
            </a:r>
            <a:r>
              <a:rPr lang="de-CH" dirty="0"/>
              <a:t> </a:t>
            </a:r>
            <a:r>
              <a:rPr lang="de-CH" dirty="0" err="1"/>
              <a:t>there</a:t>
            </a:r>
            <a:r>
              <a:rPr lang="de-CH" dirty="0"/>
              <a:t> </a:t>
            </a:r>
            <a:r>
              <a:rPr lang="de-CH" dirty="0" err="1"/>
              <a:t>is</a:t>
            </a:r>
            <a:r>
              <a:rPr lang="de-CH" dirty="0"/>
              <a:t> still non </a:t>
            </a:r>
            <a:r>
              <a:rPr lang="de-CH" dirty="0" err="1"/>
              <a:t>stationarity</a:t>
            </a:r>
            <a:r>
              <a:rPr lang="de-CH" dirty="0"/>
              <a:t> </a:t>
            </a:r>
            <a:r>
              <a:rPr lang="de-CH" dirty="0" err="1"/>
              <a:t>for</a:t>
            </a:r>
            <a:r>
              <a:rPr lang="de-CH" dirty="0"/>
              <a:t> </a:t>
            </a:r>
            <a:r>
              <a:rPr lang="de-CH" dirty="0" err="1"/>
              <a:t>Unemployment</a:t>
            </a:r>
            <a:r>
              <a:rPr lang="de-CH" dirty="0"/>
              <a:t> rate and </a:t>
            </a:r>
            <a:r>
              <a:rPr lang="de-CH" dirty="0" err="1"/>
              <a:t>fed</a:t>
            </a:r>
            <a:r>
              <a:rPr lang="de-CH" dirty="0"/>
              <a:t> </a:t>
            </a:r>
            <a:r>
              <a:rPr lang="de-CH" dirty="0" err="1"/>
              <a:t>fund</a:t>
            </a:r>
            <a:r>
              <a:rPr lang="de-CH" dirty="0"/>
              <a:t> rate but </a:t>
            </a:r>
            <a:r>
              <a:rPr lang="de-CH" dirty="0" err="1"/>
              <a:t>we</a:t>
            </a:r>
            <a:r>
              <a:rPr lang="de-CH" dirty="0"/>
              <a:t> </a:t>
            </a:r>
            <a:r>
              <a:rPr lang="de-CH" dirty="0" err="1"/>
              <a:t>are</a:t>
            </a:r>
            <a:r>
              <a:rPr lang="de-CH" dirty="0"/>
              <a:t> </a:t>
            </a:r>
            <a:r>
              <a:rPr lang="de-CH" dirty="0" err="1"/>
              <a:t>getting</a:t>
            </a:r>
            <a:r>
              <a:rPr lang="de-CH" dirty="0"/>
              <a:t> </a:t>
            </a:r>
            <a:r>
              <a:rPr lang="de-CH" dirty="0" err="1"/>
              <a:t>there</a:t>
            </a:r>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7</a:t>
            </a:fld>
            <a:endParaRPr lang="fr-CH"/>
          </a:p>
        </p:txBody>
      </p:sp>
    </p:spTree>
    <p:extLst>
      <p:ext uri="{BB962C8B-B14F-4D97-AF65-F5344CB8AC3E}">
        <p14:creationId xmlns:p14="http://schemas.microsoft.com/office/powerpoint/2010/main" val="4266400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The </a:t>
            </a:r>
            <a:r>
              <a:rPr lang="de-CH" dirty="0" err="1"/>
              <a:t>second</a:t>
            </a:r>
            <a:r>
              <a:rPr lang="de-CH" dirty="0"/>
              <a:t> </a:t>
            </a:r>
            <a:r>
              <a:rPr lang="de-CH" dirty="0" err="1"/>
              <a:t>difference</a:t>
            </a:r>
            <a:r>
              <a:rPr lang="de-CH" dirty="0"/>
              <a:t> </a:t>
            </a:r>
            <a:r>
              <a:rPr lang="de-CH" dirty="0" err="1"/>
              <a:t>shows</a:t>
            </a:r>
            <a:r>
              <a:rPr lang="de-CH" dirty="0"/>
              <a:t> </a:t>
            </a:r>
            <a:r>
              <a:rPr lang="de-CH" dirty="0" err="1"/>
              <a:t>the-pavlue</a:t>
            </a:r>
            <a:r>
              <a:rPr lang="de-CH" dirty="0"/>
              <a:t> </a:t>
            </a:r>
            <a:r>
              <a:rPr lang="de-CH" dirty="0" err="1"/>
              <a:t>is</a:t>
            </a:r>
            <a:r>
              <a:rPr lang="de-CH" dirty="0"/>
              <a:t> super </a:t>
            </a:r>
            <a:r>
              <a:rPr lang="de-CH" dirty="0" err="1"/>
              <a:t>small</a:t>
            </a:r>
            <a:r>
              <a:rPr lang="de-CH" dirty="0"/>
              <a:t> so </a:t>
            </a:r>
            <a:r>
              <a:rPr lang="de-CH" dirty="0" err="1"/>
              <a:t>it</a:t>
            </a:r>
            <a:r>
              <a:rPr lang="de-CH" dirty="0"/>
              <a:t> </a:t>
            </a:r>
            <a:r>
              <a:rPr lang="de-CH" dirty="0" err="1"/>
              <a:t>looks</a:t>
            </a:r>
            <a:r>
              <a:rPr lang="de-CH" dirty="0"/>
              <a:t> </a:t>
            </a:r>
            <a:r>
              <a:rPr lang="de-CH" dirty="0" err="1"/>
              <a:t>there</a:t>
            </a:r>
            <a:r>
              <a:rPr lang="de-CH" dirty="0"/>
              <a:t> </a:t>
            </a:r>
            <a:r>
              <a:rPr lang="de-CH" dirty="0" err="1"/>
              <a:t>is</a:t>
            </a:r>
            <a:r>
              <a:rPr lang="de-CH" dirty="0"/>
              <a:t> </a:t>
            </a:r>
            <a:r>
              <a:rPr lang="de-CH" dirty="0" err="1"/>
              <a:t>no</a:t>
            </a:r>
            <a:r>
              <a:rPr lang="de-CH" dirty="0"/>
              <a:t> </a:t>
            </a:r>
            <a:r>
              <a:rPr lang="de-CH" dirty="0" err="1"/>
              <a:t>unit</a:t>
            </a:r>
            <a:r>
              <a:rPr lang="de-CH" dirty="0"/>
              <a:t>-root </a:t>
            </a:r>
            <a:r>
              <a:rPr lang="de-CH" dirty="0" err="1"/>
              <a:t>anymore</a:t>
            </a:r>
            <a:r>
              <a:rPr lang="de-CH" dirty="0"/>
              <a:t> and </a:t>
            </a:r>
            <a:r>
              <a:rPr lang="de-CH" dirty="0" err="1"/>
              <a:t>should</a:t>
            </a:r>
            <a:r>
              <a:rPr lang="de-CH" dirty="0"/>
              <a:t> </a:t>
            </a:r>
            <a:r>
              <a:rPr lang="de-CH" dirty="0" err="1"/>
              <a:t>be</a:t>
            </a:r>
            <a:r>
              <a:rPr lang="de-CH" dirty="0"/>
              <a:t> </a:t>
            </a:r>
            <a:r>
              <a:rPr lang="de-CH" dirty="0" err="1"/>
              <a:t>abale</a:t>
            </a:r>
            <a:r>
              <a:rPr lang="de-CH" dirty="0"/>
              <a:t> </a:t>
            </a:r>
            <a:r>
              <a:rPr lang="de-CH" dirty="0" err="1"/>
              <a:t>to</a:t>
            </a:r>
            <a:r>
              <a:rPr lang="de-CH" dirty="0"/>
              <a:t> </a:t>
            </a:r>
            <a:r>
              <a:rPr lang="de-CH" dirty="0" err="1"/>
              <a:t>apply</a:t>
            </a:r>
            <a:r>
              <a:rPr lang="de-CH" dirty="0"/>
              <a:t> </a:t>
            </a:r>
            <a:r>
              <a:rPr lang="de-CH" dirty="0" err="1"/>
              <a:t>the</a:t>
            </a:r>
            <a:r>
              <a:rPr lang="de-CH" dirty="0"/>
              <a:t> OLS &amp; Granger </a:t>
            </a:r>
            <a:r>
              <a:rPr lang="de-CH" dirty="0" err="1"/>
              <a:t>causality</a:t>
            </a:r>
            <a:r>
              <a:rPr lang="de-CH" dirty="0"/>
              <a:t> </a:t>
            </a:r>
            <a:r>
              <a:rPr lang="de-CH" dirty="0" err="1"/>
              <a:t>test</a:t>
            </a:r>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8</a:t>
            </a:fld>
            <a:endParaRPr lang="fr-CH"/>
          </a:p>
        </p:txBody>
      </p:sp>
    </p:spTree>
    <p:extLst>
      <p:ext uri="{BB962C8B-B14F-4D97-AF65-F5344CB8AC3E}">
        <p14:creationId xmlns:p14="http://schemas.microsoft.com/office/powerpoint/2010/main" val="19630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OLS presents the output of the Ordinary Least Square (OLS) method to show the impact of the macroeconomics variables on stock market prices. The output shows a significant relationship between inflation and stock price index (since its p-value 0.028 is less than 5%). The negative sign of the coefficients means that increase in inflation will cause stock price to fall. This is consistent with the previous evidence of a negative and significant linkage between inflation and stock returns (Lintner, 1973; </a:t>
            </a:r>
            <a:r>
              <a:rPr lang="en-US" dirty="0" err="1"/>
              <a:t>Fama</a:t>
            </a:r>
            <a:r>
              <a:rPr lang="en-US" dirty="0"/>
              <a:t> and </a:t>
            </a:r>
            <a:r>
              <a:rPr lang="en-US" dirty="0" err="1"/>
              <a:t>Schwert</a:t>
            </a:r>
            <a:r>
              <a:rPr lang="en-US" dirty="0"/>
              <a:t>, 1977). The other indicators does not show any significance the P value is higher than 5%, we have 0,16 for fund rate, 0,655 for unemployment rate and 0,229 for GDP but the sign makes sense. F-statistic is not significant, and our series is not </a:t>
            </a:r>
            <a:r>
              <a:rPr lang="en-US" b="0" i="0" dirty="0">
                <a:solidFill>
                  <a:srgbClr val="767673"/>
                </a:solidFill>
                <a:effectLst/>
                <a:latin typeface="droid sans"/>
              </a:rPr>
              <a:t>that your regression model does fits the data better than the model with no independent variables.</a:t>
            </a:r>
            <a:endParaRPr lang="en-US" dirty="0"/>
          </a:p>
          <a:p>
            <a:pPr algn="l">
              <a:buFont typeface="Arial" panose="020B0604020202020204" pitchFamily="34" charset="0"/>
              <a:buChar char="•"/>
            </a:pPr>
            <a:r>
              <a:rPr lang="en-US" b="0" i="0" dirty="0">
                <a:solidFill>
                  <a:srgbClr val="767673"/>
                </a:solidFill>
                <a:effectLst/>
                <a:latin typeface="droid sans"/>
              </a:rPr>
              <a:t>The </a:t>
            </a:r>
            <a:r>
              <a:rPr lang="en-US" b="0" i="0" u="none" strike="noStrike" dirty="0">
                <a:solidFill>
                  <a:srgbClr val="000000"/>
                </a:solidFill>
                <a:effectLst/>
                <a:latin typeface="droid sans"/>
                <a:hlinkClick r:id="rId3"/>
              </a:rPr>
              <a:t>null hypothesis</a:t>
            </a:r>
            <a:r>
              <a:rPr lang="en-US" b="0" i="0" dirty="0">
                <a:solidFill>
                  <a:srgbClr val="767673"/>
                </a:solidFill>
                <a:effectLst/>
                <a:latin typeface="droid sans"/>
              </a:rPr>
              <a:t> states that the model with no independent variables fits the data as well as your model.</a:t>
            </a:r>
          </a:p>
          <a:p>
            <a:pPr algn="l">
              <a:buFont typeface="Arial" panose="020B0604020202020204" pitchFamily="34" charset="0"/>
              <a:buChar char="•"/>
            </a:pPr>
            <a:r>
              <a:rPr lang="en-US" b="0" i="0" dirty="0">
                <a:solidFill>
                  <a:srgbClr val="767673"/>
                </a:solidFill>
                <a:effectLst/>
                <a:latin typeface="droid sans"/>
              </a:rPr>
              <a:t>The </a:t>
            </a:r>
            <a:r>
              <a:rPr lang="en-US" b="0" i="0" u="none" strike="noStrike" dirty="0">
                <a:solidFill>
                  <a:srgbClr val="000000"/>
                </a:solidFill>
                <a:effectLst/>
                <a:latin typeface="droid sans"/>
                <a:hlinkClick r:id="rId4"/>
              </a:rPr>
              <a:t>alternative hypothesis</a:t>
            </a:r>
            <a:r>
              <a:rPr lang="en-US" b="0" i="0" dirty="0">
                <a:solidFill>
                  <a:srgbClr val="767673"/>
                </a:solidFill>
                <a:effectLst/>
                <a:latin typeface="droid sans"/>
              </a:rPr>
              <a:t> says that your model fits the data better than the intercept-only model.</a:t>
            </a:r>
          </a:p>
          <a:p>
            <a:endParaRPr lang="en-US" dirty="0"/>
          </a:p>
          <a:p>
            <a:endParaRPr lang="en-US" dirty="0"/>
          </a:p>
          <a:p>
            <a:r>
              <a:rPr lang="en-US" dirty="0"/>
              <a:t>Conclusion the CPI is the only variable that explain move in monthly return, and we should push further the analysis by using log, lag, </a:t>
            </a:r>
            <a:r>
              <a:rPr lang="en-US" dirty="0" err="1"/>
              <a:t>ect</a:t>
            </a:r>
            <a:r>
              <a:rPr lang="en-US" dirty="0"/>
              <a:t> our excepted / unexpected variables </a:t>
            </a:r>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9</a:t>
            </a:fld>
            <a:endParaRPr lang="fr-CH"/>
          </a:p>
        </p:txBody>
      </p:sp>
    </p:spTree>
    <p:extLst>
      <p:ext uri="{BB962C8B-B14F-4D97-AF65-F5344CB8AC3E}">
        <p14:creationId xmlns:p14="http://schemas.microsoft.com/office/powerpoint/2010/main" val="2853710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10/5/2021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092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10/5/2021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3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10/5/2021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889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10/5/2021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522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10/5/2021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015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10/5/2021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201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10/5/2021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735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10/5/2021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261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10/5/2021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448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10/5/2021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9892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10/5/2021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766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10/5/2021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2856740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5B7A-EC30-41A0-A56F-0BD503645889}"/>
              </a:ext>
            </a:extLst>
          </p:cNvPr>
          <p:cNvSpPr>
            <a:spLocks noGrp="1"/>
          </p:cNvSpPr>
          <p:nvPr>
            <p:ph type="ctrTitle"/>
          </p:nvPr>
        </p:nvSpPr>
        <p:spPr>
          <a:xfrm>
            <a:off x="871870" y="749595"/>
            <a:ext cx="4766930" cy="3902149"/>
          </a:xfrm>
        </p:spPr>
        <p:txBody>
          <a:bodyPr anchor="t">
            <a:normAutofit/>
          </a:bodyPr>
          <a:lstStyle/>
          <a:p>
            <a:pPr algn="l"/>
            <a:r>
              <a:rPr lang="de-CH" sz="3000" dirty="0"/>
              <a:t>Cas Applied Data Science – </a:t>
            </a:r>
            <a:r>
              <a:rPr lang="de-CH" sz="3000" dirty="0" err="1"/>
              <a:t>October</a:t>
            </a:r>
            <a:r>
              <a:rPr lang="de-CH" sz="3000" dirty="0"/>
              <a:t> 7th 2021 </a:t>
            </a:r>
            <a:br>
              <a:rPr lang="de-CH" sz="3000" dirty="0"/>
            </a:br>
            <a:br>
              <a:rPr lang="de-CH" sz="3000" dirty="0"/>
            </a:br>
            <a:r>
              <a:rPr lang="de-CH" sz="3000" dirty="0"/>
              <a:t>Nasdaq </a:t>
            </a:r>
            <a:r>
              <a:rPr lang="de-CH" sz="3000" dirty="0" err="1"/>
              <a:t>composite</a:t>
            </a:r>
            <a:r>
              <a:rPr lang="de-CH" sz="3000" dirty="0"/>
              <a:t> </a:t>
            </a:r>
            <a:r>
              <a:rPr lang="de-CH" sz="3000" dirty="0" err="1"/>
              <a:t>price</a:t>
            </a:r>
            <a:r>
              <a:rPr lang="de-CH" sz="3000" dirty="0"/>
              <a:t> &amp; </a:t>
            </a:r>
            <a:r>
              <a:rPr lang="de-CH" sz="3000" dirty="0" err="1"/>
              <a:t>macroeconomic</a:t>
            </a:r>
            <a:r>
              <a:rPr lang="de-CH" sz="3000" dirty="0"/>
              <a:t> variables</a:t>
            </a:r>
            <a:endParaRPr lang="fr-CH" sz="3000" dirty="0"/>
          </a:p>
        </p:txBody>
      </p:sp>
      <p:sp>
        <p:nvSpPr>
          <p:cNvPr id="3" name="Subtitle 2">
            <a:extLst>
              <a:ext uri="{FF2B5EF4-FFF2-40B4-BE49-F238E27FC236}">
                <a16:creationId xmlns:a16="http://schemas.microsoft.com/office/drawing/2014/main" id="{5F1C3DE6-3926-43AC-B410-C8BC0D0D3F66}"/>
              </a:ext>
            </a:extLst>
          </p:cNvPr>
          <p:cNvSpPr>
            <a:spLocks noGrp="1"/>
          </p:cNvSpPr>
          <p:nvPr>
            <p:ph type="subTitle" idx="1"/>
          </p:nvPr>
        </p:nvSpPr>
        <p:spPr>
          <a:xfrm>
            <a:off x="871870" y="4651745"/>
            <a:ext cx="4890977" cy="999460"/>
          </a:xfrm>
        </p:spPr>
        <p:txBody>
          <a:bodyPr anchor="b">
            <a:normAutofit/>
          </a:bodyPr>
          <a:lstStyle/>
          <a:p>
            <a:pPr algn="l"/>
            <a:r>
              <a:rPr lang="de-CH" dirty="0"/>
              <a:t>University </a:t>
            </a:r>
            <a:r>
              <a:rPr lang="de-CH" dirty="0" err="1"/>
              <a:t>of</a:t>
            </a:r>
            <a:r>
              <a:rPr lang="de-CH" dirty="0"/>
              <a:t> Bern</a:t>
            </a:r>
            <a:endParaRPr lang="fr-CH" dirty="0"/>
          </a:p>
        </p:txBody>
      </p:sp>
      <p:sp>
        <p:nvSpPr>
          <p:cNvPr id="10" name="TextBox 9">
            <a:extLst>
              <a:ext uri="{FF2B5EF4-FFF2-40B4-BE49-F238E27FC236}">
                <a16:creationId xmlns:a16="http://schemas.microsoft.com/office/drawing/2014/main" id="{AAE26B41-3702-451B-BC10-E3D7D0E794A2}"/>
              </a:ext>
            </a:extLst>
          </p:cNvPr>
          <p:cNvSpPr txBox="1"/>
          <p:nvPr/>
        </p:nvSpPr>
        <p:spPr>
          <a:xfrm>
            <a:off x="5762847" y="5954516"/>
            <a:ext cx="6129336" cy="307777"/>
          </a:xfrm>
          <a:prstGeom prst="rect">
            <a:avLst/>
          </a:prstGeom>
          <a:noFill/>
        </p:spPr>
        <p:txBody>
          <a:bodyPr wrap="square">
            <a:spAutoFit/>
          </a:bodyPr>
          <a:lstStyle/>
          <a:p>
            <a:pPr algn="r"/>
            <a:r>
              <a:rPr lang="fr-CH" sz="1400" dirty="0"/>
              <a:t>Sources: The </a:t>
            </a:r>
            <a:r>
              <a:rPr lang="fr-CH" sz="1400" dirty="0" err="1"/>
              <a:t>economist</a:t>
            </a:r>
            <a:endParaRPr lang="en-US" sz="1400" dirty="0"/>
          </a:p>
        </p:txBody>
      </p:sp>
      <p:pic>
        <p:nvPicPr>
          <p:cNvPr id="7" name="Picture 6">
            <a:extLst>
              <a:ext uri="{FF2B5EF4-FFF2-40B4-BE49-F238E27FC236}">
                <a16:creationId xmlns:a16="http://schemas.microsoft.com/office/drawing/2014/main" id="{0D336B59-B0C0-4F17-AF2A-1637375B5D93}"/>
              </a:ext>
            </a:extLst>
          </p:cNvPr>
          <p:cNvPicPr>
            <a:picLocks noChangeAspect="1"/>
          </p:cNvPicPr>
          <p:nvPr/>
        </p:nvPicPr>
        <p:blipFill>
          <a:blip r:embed="rId3"/>
          <a:stretch>
            <a:fillRect/>
          </a:stretch>
        </p:blipFill>
        <p:spPr>
          <a:xfrm>
            <a:off x="5762848" y="397399"/>
            <a:ext cx="6129336" cy="5557118"/>
          </a:xfrm>
          <a:prstGeom prst="rect">
            <a:avLst/>
          </a:prstGeom>
        </p:spPr>
      </p:pic>
    </p:spTree>
    <p:extLst>
      <p:ext uri="{BB962C8B-B14F-4D97-AF65-F5344CB8AC3E}">
        <p14:creationId xmlns:p14="http://schemas.microsoft.com/office/powerpoint/2010/main" val="3700646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E424355-FE07-4244-B3E4-4A77E0BBD82D}"/>
              </a:ext>
            </a:extLst>
          </p:cNvPr>
          <p:cNvPicPr>
            <a:picLocks noChangeAspect="1"/>
          </p:cNvPicPr>
          <p:nvPr/>
        </p:nvPicPr>
        <p:blipFill>
          <a:blip r:embed="rId3"/>
          <a:stretch>
            <a:fillRect/>
          </a:stretch>
        </p:blipFill>
        <p:spPr>
          <a:xfrm>
            <a:off x="154172" y="1611504"/>
            <a:ext cx="11883656" cy="3408562"/>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Granger causality test</a:t>
            </a:r>
          </a:p>
        </p:txBody>
      </p:sp>
      <p:sp>
        <p:nvSpPr>
          <p:cNvPr id="6" name="Rectangle 5">
            <a:extLst>
              <a:ext uri="{FF2B5EF4-FFF2-40B4-BE49-F238E27FC236}">
                <a16:creationId xmlns:a16="http://schemas.microsoft.com/office/drawing/2014/main" id="{3F90C47D-FED7-44F5-8CA6-FB2465C670AC}"/>
              </a:ext>
            </a:extLst>
          </p:cNvPr>
          <p:cNvSpPr/>
          <p:nvPr/>
        </p:nvSpPr>
        <p:spPr>
          <a:xfrm>
            <a:off x="308344" y="1611504"/>
            <a:ext cx="2604977" cy="401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P-</a:t>
            </a:r>
            <a:r>
              <a:rPr lang="de-CH" dirty="0" err="1"/>
              <a:t>value</a:t>
            </a:r>
            <a:endParaRPr lang="fr-CH" dirty="0"/>
          </a:p>
        </p:txBody>
      </p:sp>
    </p:spTree>
    <p:extLst>
      <p:ext uri="{BB962C8B-B14F-4D97-AF65-F5344CB8AC3E}">
        <p14:creationId xmlns:p14="http://schemas.microsoft.com/office/powerpoint/2010/main" val="404620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1: Residual analysis</a:t>
            </a:r>
          </a:p>
        </p:txBody>
      </p:sp>
      <p:cxnSp>
        <p:nvCxnSpPr>
          <p:cNvPr id="5" name="Straight Connector 4">
            <a:extLst>
              <a:ext uri="{FF2B5EF4-FFF2-40B4-BE49-F238E27FC236}">
                <a16:creationId xmlns:a16="http://schemas.microsoft.com/office/drawing/2014/main" id="{0F2D7ECD-186F-41E9-BEEF-5CC32A330EB1}"/>
              </a:ext>
            </a:extLst>
          </p:cNvPr>
          <p:cNvCxnSpPr>
            <a:cxnSpLocks/>
          </p:cNvCxnSpPr>
          <p:nvPr/>
        </p:nvCxnSpPr>
        <p:spPr>
          <a:xfrm>
            <a:off x="358902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A16DF9-8FF8-4B54-B9B4-1E9ECA617CBB}"/>
              </a:ext>
            </a:extLst>
          </p:cNvPr>
          <p:cNvCxnSpPr>
            <a:cxnSpLocks/>
          </p:cNvCxnSpPr>
          <p:nvPr/>
        </p:nvCxnSpPr>
        <p:spPr>
          <a:xfrm>
            <a:off x="793623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1B6B52C-33C1-455D-801A-C3969D3E7DC8}"/>
              </a:ext>
            </a:extLst>
          </p:cNvPr>
          <p:cNvPicPr>
            <a:picLocks noChangeAspect="1"/>
          </p:cNvPicPr>
          <p:nvPr/>
        </p:nvPicPr>
        <p:blipFill>
          <a:blip r:embed="rId3"/>
          <a:stretch>
            <a:fillRect/>
          </a:stretch>
        </p:blipFill>
        <p:spPr>
          <a:xfrm>
            <a:off x="373817" y="3637679"/>
            <a:ext cx="2998253" cy="1476374"/>
          </a:xfrm>
          <a:prstGeom prst="rect">
            <a:avLst/>
          </a:prstGeom>
        </p:spPr>
      </p:pic>
      <p:sp>
        <p:nvSpPr>
          <p:cNvPr id="15" name="TextBox 14">
            <a:extLst>
              <a:ext uri="{FF2B5EF4-FFF2-40B4-BE49-F238E27FC236}">
                <a16:creationId xmlns:a16="http://schemas.microsoft.com/office/drawing/2014/main" id="{448390A8-15DA-451D-9D93-A35D74742BEA}"/>
              </a:ext>
            </a:extLst>
          </p:cNvPr>
          <p:cNvSpPr txBox="1"/>
          <p:nvPr/>
        </p:nvSpPr>
        <p:spPr>
          <a:xfrm>
            <a:off x="255244" y="1015930"/>
            <a:ext cx="2993736" cy="2554545"/>
          </a:xfrm>
          <a:prstGeom prst="rect">
            <a:avLst/>
          </a:prstGeom>
          <a:noFill/>
        </p:spPr>
        <p:txBody>
          <a:bodyPr wrap="square">
            <a:spAutoFit/>
          </a:bodyPr>
          <a:lstStyle/>
          <a:p>
            <a:pPr algn="ctr"/>
            <a:r>
              <a:rPr lang="en-US" sz="1600" b="1" dirty="0">
                <a:solidFill>
                  <a:schemeClr val="dk1"/>
                </a:solidFill>
              </a:rPr>
              <a:t>AUTOCORRELATION</a:t>
            </a:r>
          </a:p>
          <a:p>
            <a:pPr algn="l"/>
            <a:endParaRPr lang="en-US" sz="1600" dirty="0">
              <a:solidFill>
                <a:schemeClr val="dk1"/>
              </a:solidFill>
            </a:endParaRPr>
          </a:p>
          <a:p>
            <a:pPr algn="l"/>
            <a:r>
              <a:rPr lang="en-US" sz="1600" dirty="0">
                <a:solidFill>
                  <a:schemeClr val="dk1"/>
                </a:solidFill>
              </a:rPr>
              <a:t>The presence of serial correlation is examined by Breusch-Godfrey Test. Residuals for OLS output is tested for serial correlation, using the following hypothesis:</a:t>
            </a:r>
          </a:p>
          <a:p>
            <a:pPr algn="l"/>
            <a:endParaRPr lang="en-US" sz="1600" dirty="0">
              <a:solidFill>
                <a:schemeClr val="dk1"/>
              </a:solidFill>
            </a:endParaRPr>
          </a:p>
          <a:p>
            <a:pPr algn="l"/>
            <a:r>
              <a:rPr lang="en-US" sz="1600" b="1" dirty="0">
                <a:solidFill>
                  <a:schemeClr val="dk1"/>
                </a:solidFill>
              </a:rPr>
              <a:t>H0 : No autocorrelation</a:t>
            </a:r>
          </a:p>
          <a:p>
            <a:pPr algn="l"/>
            <a:r>
              <a:rPr lang="en-US" sz="1600" b="1" dirty="0">
                <a:solidFill>
                  <a:schemeClr val="dk1"/>
                </a:solidFill>
              </a:rPr>
              <a:t>H1 : Autocorrelation</a:t>
            </a:r>
          </a:p>
        </p:txBody>
      </p:sp>
      <p:pic>
        <p:nvPicPr>
          <p:cNvPr id="16" name="Picture 15">
            <a:extLst>
              <a:ext uri="{FF2B5EF4-FFF2-40B4-BE49-F238E27FC236}">
                <a16:creationId xmlns:a16="http://schemas.microsoft.com/office/drawing/2014/main" id="{9B1CCBBD-3914-4693-B0E5-A434CE075FEF}"/>
              </a:ext>
            </a:extLst>
          </p:cNvPr>
          <p:cNvPicPr>
            <a:picLocks noChangeAspect="1"/>
          </p:cNvPicPr>
          <p:nvPr/>
        </p:nvPicPr>
        <p:blipFill>
          <a:blip r:embed="rId4"/>
          <a:stretch>
            <a:fillRect/>
          </a:stretch>
        </p:blipFill>
        <p:spPr>
          <a:xfrm>
            <a:off x="4016003" y="3836413"/>
            <a:ext cx="3569884" cy="701560"/>
          </a:xfrm>
          <a:prstGeom prst="rect">
            <a:avLst/>
          </a:prstGeom>
        </p:spPr>
      </p:pic>
      <p:sp>
        <p:nvSpPr>
          <p:cNvPr id="19" name="TextBox 18">
            <a:extLst>
              <a:ext uri="{FF2B5EF4-FFF2-40B4-BE49-F238E27FC236}">
                <a16:creationId xmlns:a16="http://schemas.microsoft.com/office/drawing/2014/main" id="{C9D868E7-3D2C-45B9-A212-DE5C68C6D2B0}"/>
              </a:ext>
            </a:extLst>
          </p:cNvPr>
          <p:cNvSpPr txBox="1"/>
          <p:nvPr/>
        </p:nvSpPr>
        <p:spPr>
          <a:xfrm>
            <a:off x="8286574" y="1098256"/>
            <a:ext cx="3474720" cy="1815882"/>
          </a:xfrm>
          <a:prstGeom prst="rect">
            <a:avLst/>
          </a:prstGeom>
          <a:noFill/>
        </p:spPr>
        <p:txBody>
          <a:bodyPr wrap="square">
            <a:spAutoFit/>
          </a:bodyPr>
          <a:lstStyle/>
          <a:p>
            <a:pPr algn="ctr"/>
            <a:r>
              <a:rPr lang="en-US" sz="1600" b="1" dirty="0">
                <a:solidFill>
                  <a:schemeClr val="dk1"/>
                </a:solidFill>
              </a:rPr>
              <a:t>NORMALITY</a:t>
            </a:r>
            <a:endParaRPr lang="en-US" sz="1600" dirty="0">
              <a:solidFill>
                <a:schemeClr val="dk1"/>
              </a:solidFill>
            </a:endParaRPr>
          </a:p>
          <a:p>
            <a:endParaRPr lang="en-US" sz="1600" dirty="0">
              <a:solidFill>
                <a:schemeClr val="dk1"/>
              </a:solidFill>
            </a:endParaRPr>
          </a:p>
          <a:p>
            <a:r>
              <a:rPr lang="en-US" sz="1600" dirty="0">
                <a:solidFill>
                  <a:schemeClr val="dk1"/>
                </a:solidFill>
              </a:rPr>
              <a:t>this test is important to find out whether the error term follows normal distribution </a:t>
            </a:r>
          </a:p>
          <a:p>
            <a:endParaRPr lang="en-US" sz="1600" dirty="0">
              <a:solidFill>
                <a:schemeClr val="dk1"/>
              </a:solidFill>
            </a:endParaRPr>
          </a:p>
          <a:p>
            <a:r>
              <a:rPr lang="en-US" sz="1600" b="1" dirty="0">
                <a:solidFill>
                  <a:schemeClr val="dk1"/>
                </a:solidFill>
              </a:rPr>
              <a:t>H0: Residuals are normally distributed </a:t>
            </a:r>
          </a:p>
          <a:p>
            <a:r>
              <a:rPr lang="en-US" sz="1600" b="1" dirty="0">
                <a:solidFill>
                  <a:schemeClr val="dk1"/>
                </a:solidFill>
              </a:rPr>
              <a:t>H1: Residuals are not normally distributed</a:t>
            </a:r>
            <a:endParaRPr lang="fr-CH" sz="1600" b="1" dirty="0">
              <a:solidFill>
                <a:schemeClr val="dk1"/>
              </a:solidFill>
            </a:endParaRPr>
          </a:p>
        </p:txBody>
      </p:sp>
      <p:sp>
        <p:nvSpPr>
          <p:cNvPr id="21" name="TextBox 20">
            <a:extLst>
              <a:ext uri="{FF2B5EF4-FFF2-40B4-BE49-F238E27FC236}">
                <a16:creationId xmlns:a16="http://schemas.microsoft.com/office/drawing/2014/main" id="{119BB521-7FFB-4DFA-BD08-5359CA969B6E}"/>
              </a:ext>
            </a:extLst>
          </p:cNvPr>
          <p:cNvSpPr txBox="1"/>
          <p:nvPr/>
        </p:nvSpPr>
        <p:spPr>
          <a:xfrm>
            <a:off x="4022921" y="1088536"/>
            <a:ext cx="3334616" cy="2308324"/>
          </a:xfrm>
          <a:prstGeom prst="rect">
            <a:avLst/>
          </a:prstGeom>
          <a:noFill/>
        </p:spPr>
        <p:txBody>
          <a:bodyPr wrap="square">
            <a:spAutoFit/>
          </a:bodyPr>
          <a:lstStyle/>
          <a:p>
            <a:pPr algn="ctr"/>
            <a:r>
              <a:rPr lang="en-US" sz="1600" b="1" dirty="0">
                <a:solidFill>
                  <a:schemeClr val="dk1"/>
                </a:solidFill>
              </a:rPr>
              <a:t>HETEROSCEDASTICITY</a:t>
            </a:r>
          </a:p>
          <a:p>
            <a:endParaRPr lang="en-US" sz="1600" dirty="0">
              <a:solidFill>
                <a:schemeClr val="dk1"/>
              </a:solidFill>
            </a:endParaRPr>
          </a:p>
          <a:p>
            <a:r>
              <a:rPr lang="en-US" sz="1600" dirty="0">
                <a:solidFill>
                  <a:schemeClr val="dk1"/>
                </a:solidFill>
              </a:rPr>
              <a:t>This test is important to confirm the robustness of the OLS output since we cannot rely on them in the presence of heteroscedasticity. </a:t>
            </a:r>
          </a:p>
          <a:p>
            <a:endParaRPr lang="en-US" sz="1600" b="1" dirty="0">
              <a:solidFill>
                <a:schemeClr val="dk1"/>
              </a:solidFill>
            </a:endParaRPr>
          </a:p>
          <a:p>
            <a:r>
              <a:rPr lang="en-US" sz="1600" b="1" dirty="0">
                <a:solidFill>
                  <a:schemeClr val="dk1"/>
                </a:solidFill>
              </a:rPr>
              <a:t>H0: No heteroscedasticity</a:t>
            </a:r>
          </a:p>
          <a:p>
            <a:r>
              <a:rPr lang="en-US" sz="1600" b="1" dirty="0">
                <a:solidFill>
                  <a:schemeClr val="dk1"/>
                </a:solidFill>
              </a:rPr>
              <a:t>H1: Heteroscedasticity</a:t>
            </a:r>
            <a:endParaRPr lang="fr-CH" sz="1600" b="1" dirty="0">
              <a:solidFill>
                <a:schemeClr val="dk1"/>
              </a:solidFill>
            </a:endParaRPr>
          </a:p>
        </p:txBody>
      </p:sp>
      <p:sp>
        <p:nvSpPr>
          <p:cNvPr id="24" name="TextBox 23">
            <a:extLst>
              <a:ext uri="{FF2B5EF4-FFF2-40B4-BE49-F238E27FC236}">
                <a16:creationId xmlns:a16="http://schemas.microsoft.com/office/drawing/2014/main" id="{C5CB08E6-58E9-439F-A5D0-622C21A786B3}"/>
              </a:ext>
            </a:extLst>
          </p:cNvPr>
          <p:cNvSpPr txBox="1"/>
          <p:nvPr/>
        </p:nvSpPr>
        <p:spPr>
          <a:xfrm>
            <a:off x="301321" y="5321202"/>
            <a:ext cx="2993736" cy="1323439"/>
          </a:xfrm>
          <a:prstGeom prst="rect">
            <a:avLst/>
          </a:prstGeom>
          <a:noFill/>
        </p:spPr>
        <p:txBody>
          <a:bodyPr wrap="square">
            <a:spAutoFit/>
          </a:bodyPr>
          <a:lstStyle/>
          <a:p>
            <a:r>
              <a:rPr lang="en-US" sz="1600" dirty="0"/>
              <a:t>The p-value is 0.13 which is greater than critical value at 5%. We cannot reject the null hypothesis and we can conclude for the absence of autocorrelation.</a:t>
            </a:r>
            <a:endParaRPr lang="en-US" sz="1600" b="1" dirty="0">
              <a:solidFill>
                <a:srgbClr val="FF0000"/>
              </a:solidFill>
            </a:endParaRPr>
          </a:p>
        </p:txBody>
      </p:sp>
      <p:pic>
        <p:nvPicPr>
          <p:cNvPr id="25" name="Picture 24">
            <a:extLst>
              <a:ext uri="{FF2B5EF4-FFF2-40B4-BE49-F238E27FC236}">
                <a16:creationId xmlns:a16="http://schemas.microsoft.com/office/drawing/2014/main" id="{0170ECAB-2700-46F7-8E9A-F38536249C31}"/>
              </a:ext>
            </a:extLst>
          </p:cNvPr>
          <p:cNvPicPr>
            <a:picLocks noChangeAspect="1"/>
          </p:cNvPicPr>
          <p:nvPr/>
        </p:nvPicPr>
        <p:blipFill>
          <a:blip r:embed="rId5"/>
          <a:stretch>
            <a:fillRect/>
          </a:stretch>
        </p:blipFill>
        <p:spPr>
          <a:xfrm>
            <a:off x="8439901" y="3369481"/>
            <a:ext cx="3109098" cy="795351"/>
          </a:xfrm>
          <a:prstGeom prst="rect">
            <a:avLst/>
          </a:prstGeom>
        </p:spPr>
      </p:pic>
      <p:sp>
        <p:nvSpPr>
          <p:cNvPr id="28" name="TextBox 27">
            <a:extLst>
              <a:ext uri="{FF2B5EF4-FFF2-40B4-BE49-F238E27FC236}">
                <a16:creationId xmlns:a16="http://schemas.microsoft.com/office/drawing/2014/main" id="{A2C3C894-3855-400B-B28B-A54F29EBB90A}"/>
              </a:ext>
            </a:extLst>
          </p:cNvPr>
          <p:cNvSpPr txBox="1"/>
          <p:nvPr/>
        </p:nvSpPr>
        <p:spPr>
          <a:xfrm>
            <a:off x="4022921" y="4808543"/>
            <a:ext cx="3109099" cy="1569660"/>
          </a:xfrm>
          <a:prstGeom prst="rect">
            <a:avLst/>
          </a:prstGeom>
          <a:noFill/>
        </p:spPr>
        <p:txBody>
          <a:bodyPr wrap="square">
            <a:spAutoFit/>
          </a:bodyPr>
          <a:lstStyle/>
          <a:p>
            <a:r>
              <a:rPr lang="en-US" sz="1600" dirty="0"/>
              <a:t>The p-value is 0.3 which is greater than critical value at 5%. We cannot reject the null hypothesis and we can conclude that homoscedasticity is present, and thus OLS t-test results can be trusted.</a:t>
            </a:r>
            <a:endParaRPr lang="fr-CH" sz="1600" dirty="0"/>
          </a:p>
        </p:txBody>
      </p:sp>
      <p:sp>
        <p:nvSpPr>
          <p:cNvPr id="31" name="TextBox 30">
            <a:extLst>
              <a:ext uri="{FF2B5EF4-FFF2-40B4-BE49-F238E27FC236}">
                <a16:creationId xmlns:a16="http://schemas.microsoft.com/office/drawing/2014/main" id="{BA59F721-6E25-4C60-B66C-232858946BDE}"/>
              </a:ext>
            </a:extLst>
          </p:cNvPr>
          <p:cNvSpPr txBox="1"/>
          <p:nvPr/>
        </p:nvSpPr>
        <p:spPr>
          <a:xfrm>
            <a:off x="8370131" y="4659953"/>
            <a:ext cx="3520548" cy="830997"/>
          </a:xfrm>
          <a:prstGeom prst="rect">
            <a:avLst/>
          </a:prstGeom>
          <a:noFill/>
        </p:spPr>
        <p:txBody>
          <a:bodyPr wrap="square">
            <a:spAutoFit/>
          </a:bodyPr>
          <a:lstStyle/>
          <a:p>
            <a:r>
              <a:rPr lang="en-US" sz="1600" dirty="0"/>
              <a:t>The p-value is 0.79 greater than the critical value at the 5% level. So, the null hypothesis cannot be rejected</a:t>
            </a:r>
            <a:endParaRPr lang="fr-CH" sz="1600" dirty="0"/>
          </a:p>
        </p:txBody>
      </p:sp>
    </p:spTree>
    <p:extLst>
      <p:ext uri="{BB962C8B-B14F-4D97-AF65-F5344CB8AC3E}">
        <p14:creationId xmlns:p14="http://schemas.microsoft.com/office/powerpoint/2010/main" val="1491618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Project </a:t>
            </a:r>
            <a:r>
              <a:rPr lang="de-CH" sz="3000" dirty="0" err="1"/>
              <a:t>objectives</a:t>
            </a:r>
            <a:r>
              <a:rPr lang="de-CH" sz="3000" dirty="0"/>
              <a:t> &amp; Data </a:t>
            </a:r>
            <a:r>
              <a:rPr lang="de-CH" sz="3000" dirty="0" err="1"/>
              <a:t>set</a:t>
            </a:r>
            <a:r>
              <a:rPr lang="de-CH" sz="3000" dirty="0"/>
              <a:t> </a:t>
            </a:r>
            <a:r>
              <a:rPr lang="de-CH" sz="3000" dirty="0" err="1"/>
              <a:t>description</a:t>
            </a:r>
            <a:endParaRPr lang="fr-CH" sz="3000" dirty="0"/>
          </a:p>
        </p:txBody>
      </p:sp>
      <p:sp>
        <p:nvSpPr>
          <p:cNvPr id="3" name="Rectangle 2">
            <a:extLst>
              <a:ext uri="{FF2B5EF4-FFF2-40B4-BE49-F238E27FC236}">
                <a16:creationId xmlns:a16="http://schemas.microsoft.com/office/drawing/2014/main" id="{F69A3BFF-45BE-4D59-9B8C-347477340677}"/>
              </a:ext>
            </a:extLst>
          </p:cNvPr>
          <p:cNvSpPr/>
          <p:nvPr/>
        </p:nvSpPr>
        <p:spPr>
          <a:xfrm>
            <a:off x="295276" y="1544081"/>
            <a:ext cx="4305300" cy="4704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a:p>
            <a:pPr algn="ctr"/>
            <a:endParaRPr lang="en-US" sz="1700" b="1" dirty="0"/>
          </a:p>
          <a:p>
            <a:pPr algn="ctr"/>
            <a:endParaRPr lang="en-US" sz="1700" b="1" dirty="0"/>
          </a:p>
          <a:p>
            <a:pPr algn="ctr"/>
            <a:endParaRPr lang="en-US" sz="1700" b="1" dirty="0"/>
          </a:p>
          <a:p>
            <a:pPr algn="ctr"/>
            <a:r>
              <a:rPr lang="en-US" sz="1700" b="1" dirty="0"/>
              <a:t>Research objective:</a:t>
            </a:r>
          </a:p>
          <a:p>
            <a:pPr algn="ctr"/>
            <a:endParaRPr lang="en-US" sz="1700" b="1" dirty="0"/>
          </a:p>
          <a:p>
            <a:pPr marL="285750" indent="-285750" algn="ctr">
              <a:buFontTx/>
              <a:buChar char="-"/>
            </a:pPr>
            <a:r>
              <a:rPr lang="en-US" sz="1600" dirty="0"/>
              <a:t>The objective of this research is to examine the impacts of some macroeconomic factors on the stock market returns of the NASDAQ composite index </a:t>
            </a:r>
          </a:p>
          <a:p>
            <a:pPr marL="285750" indent="-285750" algn="ctr">
              <a:buFontTx/>
              <a:buChar char="-"/>
            </a:pPr>
            <a:r>
              <a:rPr lang="en-US" sz="1600" dirty="0"/>
              <a:t>Two models are conducted in this study: </a:t>
            </a:r>
          </a:p>
          <a:p>
            <a:pPr marL="742950" lvl="1" indent="-285750" algn="ctr">
              <a:buFontTx/>
              <a:buChar char="-"/>
            </a:pPr>
            <a:r>
              <a:rPr lang="en-US" sz="1600" dirty="0"/>
              <a:t>The Ordinary Least Squared (OLS) to test the relationship between the macro variables and the NASDAQ composite index</a:t>
            </a:r>
          </a:p>
          <a:p>
            <a:pPr marL="742950" lvl="1" indent="-285750" algn="ctr">
              <a:buFontTx/>
              <a:buChar char="-"/>
            </a:pPr>
            <a:r>
              <a:rPr lang="en-US" sz="1600" dirty="0"/>
              <a:t>The Granger Causality test to examine the relation between individual explanatory variables and the NASDAQ composite index (bidirectional).</a:t>
            </a:r>
            <a:endParaRPr lang="en-US" dirty="0"/>
          </a:p>
          <a:p>
            <a:pPr marL="285750" indent="-285750" algn="ctr">
              <a:buFontTx/>
              <a:buChar char="-"/>
            </a:pPr>
            <a:endParaRPr lang="en-US" dirty="0"/>
          </a:p>
          <a:p>
            <a:pPr marL="285750" indent="-285750" algn="ctr">
              <a:buFontTx/>
              <a:buChar char="-"/>
            </a:pPr>
            <a:endParaRPr lang="en-US" dirty="0"/>
          </a:p>
          <a:p>
            <a:pPr algn="ctr"/>
            <a:endParaRPr lang="en-US" dirty="0"/>
          </a:p>
          <a:p>
            <a:pPr algn="ctr"/>
            <a:endParaRPr lang="fr-CH" dirty="0"/>
          </a:p>
        </p:txBody>
      </p:sp>
      <p:sp>
        <p:nvSpPr>
          <p:cNvPr id="4" name="Rectangle 3">
            <a:extLst>
              <a:ext uri="{FF2B5EF4-FFF2-40B4-BE49-F238E27FC236}">
                <a16:creationId xmlns:a16="http://schemas.microsoft.com/office/drawing/2014/main" id="{FADBC0EE-832B-4B17-9D5B-D49B1FE8BF49}"/>
              </a:ext>
            </a:extLst>
          </p:cNvPr>
          <p:cNvSpPr/>
          <p:nvPr/>
        </p:nvSpPr>
        <p:spPr>
          <a:xfrm>
            <a:off x="4733926" y="1544079"/>
            <a:ext cx="7048499" cy="470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Abstract:</a:t>
            </a:r>
          </a:p>
          <a:p>
            <a:pPr algn="ctr"/>
            <a:endParaRPr lang="en-US" dirty="0"/>
          </a:p>
          <a:p>
            <a:pPr algn="ctr"/>
            <a:r>
              <a:rPr lang="en-US" dirty="0"/>
              <a:t>Macroeconomic variables affect the performance of the stock market. Investors consider macroeconomic variables when they value stocks. Interest rates, unemployment, inflation and GDP are very important among these macroeconomic variables which are often used to explain stocks price performance. Several studies have been conducted to determine the relationship between the macroeconomic variable and stock prices in the past. </a:t>
            </a:r>
          </a:p>
          <a:p>
            <a:pPr algn="ctr"/>
            <a:endParaRPr lang="en-US" dirty="0"/>
          </a:p>
          <a:p>
            <a:pPr algn="ctr"/>
            <a:r>
              <a:rPr lang="en-US" b="1" dirty="0"/>
              <a:t>We use 4 independent variables: US GDP, US CPI, US Interest rates, US Unemployment rates and one dependent variables: Nasdaq composite  price performance</a:t>
            </a:r>
          </a:p>
          <a:p>
            <a:pPr algn="r"/>
            <a:r>
              <a:rPr lang="fr-CH" sz="1200" dirty="0"/>
              <a:t>Sources: Fed Saint Louis &amp; Nasdaq</a:t>
            </a:r>
            <a:endParaRPr lang="en-US" sz="1200" dirty="0"/>
          </a:p>
        </p:txBody>
      </p:sp>
    </p:spTree>
    <p:extLst>
      <p:ext uri="{BB962C8B-B14F-4D97-AF65-F5344CB8AC3E}">
        <p14:creationId xmlns:p14="http://schemas.microsoft.com/office/powerpoint/2010/main" val="2585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Data </a:t>
            </a:r>
            <a:r>
              <a:rPr lang="de-CH" sz="3000" dirty="0" err="1"/>
              <a:t>set</a:t>
            </a:r>
            <a:r>
              <a:rPr lang="de-CH" sz="3000" dirty="0"/>
              <a:t> </a:t>
            </a:r>
            <a:r>
              <a:rPr lang="de-CH" sz="3000" dirty="0" err="1"/>
              <a:t>description</a:t>
            </a:r>
            <a:r>
              <a:rPr lang="de-CH" sz="3000" dirty="0"/>
              <a:t> and </a:t>
            </a:r>
            <a:r>
              <a:rPr lang="de-CH" sz="3000" dirty="0" err="1"/>
              <a:t>methods</a:t>
            </a:r>
            <a:endParaRPr lang="fr-CH" sz="3000" dirty="0"/>
          </a:p>
        </p:txBody>
      </p:sp>
      <p:sp>
        <p:nvSpPr>
          <p:cNvPr id="4" name="Rectangle 3">
            <a:extLst>
              <a:ext uri="{FF2B5EF4-FFF2-40B4-BE49-F238E27FC236}">
                <a16:creationId xmlns:a16="http://schemas.microsoft.com/office/drawing/2014/main" id="{FADBC0EE-832B-4B17-9D5B-D49B1FE8BF49}"/>
              </a:ext>
            </a:extLst>
          </p:cNvPr>
          <p:cNvSpPr/>
          <p:nvPr/>
        </p:nvSpPr>
        <p:spPr>
          <a:xfrm>
            <a:off x="250059" y="1057275"/>
            <a:ext cx="5119679" cy="5629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Date set description: </a:t>
            </a:r>
            <a:r>
              <a:rPr lang="en-US" dirty="0"/>
              <a:t>The data set consists of 95 instances and 5 attributes</a:t>
            </a:r>
          </a:p>
          <a:p>
            <a:pPr algn="ctr"/>
            <a:endParaRPr lang="en-US" dirty="0"/>
          </a:p>
          <a:p>
            <a:r>
              <a:rPr lang="en-US" b="1" dirty="0">
                <a:solidFill>
                  <a:schemeClr val="tx1">
                    <a:lumMod val="85000"/>
                    <a:lumOff val="15000"/>
                  </a:schemeClr>
                </a:solidFill>
              </a:rPr>
              <a:t>There are 4 independent variables:</a:t>
            </a:r>
          </a:p>
          <a:p>
            <a:pPr algn="l"/>
            <a:r>
              <a:rPr lang="en-US" dirty="0"/>
              <a:t>-</a:t>
            </a:r>
            <a:r>
              <a:rPr lang="en-US" b="1" dirty="0"/>
              <a:t>US GDP: </a:t>
            </a:r>
            <a:r>
              <a:rPr lang="en-US" dirty="0"/>
              <a:t>We use GDP in percent change from preceding Period, quarterly, Seasonally Adjusted Annual Rate.</a:t>
            </a:r>
          </a:p>
          <a:p>
            <a:pPr algn="l"/>
            <a:r>
              <a:rPr lang="en-US" dirty="0"/>
              <a:t>-</a:t>
            </a:r>
            <a:r>
              <a:rPr lang="en-US" b="1" dirty="0"/>
              <a:t>US</a:t>
            </a:r>
            <a:r>
              <a:rPr lang="en-US" dirty="0"/>
              <a:t> </a:t>
            </a:r>
            <a:r>
              <a:rPr lang="en-US" b="1" dirty="0"/>
              <a:t>CPI (consumer price inflation): </a:t>
            </a:r>
            <a:r>
              <a:rPr lang="en-US" dirty="0"/>
              <a:t>Growth Rate Same Period Previous Year, Monthly, Seasonally Adjusted. </a:t>
            </a:r>
          </a:p>
          <a:p>
            <a:pPr algn="l"/>
            <a:r>
              <a:rPr lang="en-US" b="1" dirty="0"/>
              <a:t>-US Interest rates: </a:t>
            </a:r>
            <a:r>
              <a:rPr lang="en-US" dirty="0"/>
              <a:t>Effective Federal Funds Rate, Percent, Monthly, Not Seasonally Adjusted.</a:t>
            </a:r>
          </a:p>
          <a:p>
            <a:pPr algn="l"/>
            <a:r>
              <a:rPr lang="en-US" dirty="0"/>
              <a:t>-</a:t>
            </a:r>
            <a:r>
              <a:rPr lang="en-US" b="1" dirty="0"/>
              <a:t>US Unemployment rate</a:t>
            </a:r>
            <a:r>
              <a:rPr lang="en-US" dirty="0"/>
              <a:t> in Percent, Monthly, Seasonally Adjusted. </a:t>
            </a:r>
          </a:p>
          <a:p>
            <a:pPr algn="l"/>
            <a:endParaRPr lang="en-US" dirty="0"/>
          </a:p>
          <a:p>
            <a:pPr algn="l"/>
            <a:r>
              <a:rPr lang="en-US" b="1" dirty="0">
                <a:solidFill>
                  <a:schemeClr val="tx1">
                    <a:lumMod val="85000"/>
                    <a:lumOff val="15000"/>
                  </a:schemeClr>
                </a:solidFill>
              </a:rPr>
              <a:t>Dependent variable:</a:t>
            </a:r>
          </a:p>
          <a:p>
            <a:pPr algn="l"/>
            <a:r>
              <a:rPr lang="en-US" dirty="0"/>
              <a:t>-</a:t>
            </a:r>
            <a:r>
              <a:rPr lang="en-US" b="1" i="1" dirty="0"/>
              <a:t>Nasdaq composite index</a:t>
            </a:r>
            <a:r>
              <a:rPr lang="en-US" dirty="0"/>
              <a:t>, which is a stock market index includes almost all stocks listed on the Nasdaq stock exchange. The index is heavily  towards Information Technology / Communication sectors</a:t>
            </a:r>
            <a:endParaRPr lang="fr-CH" dirty="0"/>
          </a:p>
          <a:p>
            <a:pPr algn="r"/>
            <a:r>
              <a:rPr lang="fr-CH" sz="1200" dirty="0"/>
              <a:t>Sources: Fed Saint Louis &amp; Nasdaq</a:t>
            </a:r>
            <a:endParaRPr lang="en-US" sz="1200" dirty="0"/>
          </a:p>
        </p:txBody>
      </p:sp>
      <p:graphicFrame>
        <p:nvGraphicFramePr>
          <p:cNvPr id="6" name="Diagram 5">
            <a:extLst>
              <a:ext uri="{FF2B5EF4-FFF2-40B4-BE49-F238E27FC236}">
                <a16:creationId xmlns:a16="http://schemas.microsoft.com/office/drawing/2014/main" id="{874C6F10-1164-4486-9673-892A6BEB2DC1}"/>
              </a:ext>
            </a:extLst>
          </p:cNvPr>
          <p:cNvGraphicFramePr/>
          <p:nvPr/>
        </p:nvGraphicFramePr>
        <p:xfrm>
          <a:off x="6619874" y="1057275"/>
          <a:ext cx="5124451" cy="50810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3B5F78E9-C1F7-4583-A17C-CAA1B821FDA0}"/>
              </a:ext>
            </a:extLst>
          </p:cNvPr>
          <p:cNvSpPr/>
          <p:nvPr/>
        </p:nvSpPr>
        <p:spPr>
          <a:xfrm>
            <a:off x="5686341" y="1807978"/>
            <a:ext cx="1021588" cy="1452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Fed Saint-Louis </a:t>
            </a:r>
            <a:r>
              <a:rPr lang="de-CH" sz="1300" dirty="0" err="1"/>
              <a:t>timeseries</a:t>
            </a:r>
            <a:r>
              <a:rPr lang="de-CH" sz="1300" dirty="0"/>
              <a:t> </a:t>
            </a:r>
            <a:r>
              <a:rPr lang="de-CH" sz="1300" dirty="0" err="1"/>
              <a:t>for</a:t>
            </a:r>
            <a:r>
              <a:rPr lang="de-CH" sz="1300" dirty="0"/>
              <a:t> </a:t>
            </a:r>
            <a:r>
              <a:rPr lang="de-CH" sz="1300" dirty="0" err="1"/>
              <a:t>independent</a:t>
            </a:r>
            <a:r>
              <a:rPr lang="de-CH" sz="1300" dirty="0"/>
              <a:t> variables</a:t>
            </a:r>
            <a:endParaRPr lang="fr-CH" sz="1300" dirty="0"/>
          </a:p>
        </p:txBody>
      </p:sp>
      <p:sp>
        <p:nvSpPr>
          <p:cNvPr id="8" name="Rectangle 7">
            <a:extLst>
              <a:ext uri="{FF2B5EF4-FFF2-40B4-BE49-F238E27FC236}">
                <a16:creationId xmlns:a16="http://schemas.microsoft.com/office/drawing/2014/main" id="{727C8373-9AA5-4207-90D5-BD98A5ED0526}"/>
              </a:ext>
            </a:extLst>
          </p:cNvPr>
          <p:cNvSpPr/>
          <p:nvPr/>
        </p:nvSpPr>
        <p:spPr>
          <a:xfrm>
            <a:off x="5686342" y="3649847"/>
            <a:ext cx="1045398" cy="1446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Nasdaq </a:t>
            </a:r>
            <a:r>
              <a:rPr lang="de-CH" sz="1300" dirty="0" err="1"/>
              <a:t>website</a:t>
            </a:r>
            <a:r>
              <a:rPr lang="de-CH" sz="1300" dirty="0"/>
              <a:t> time </a:t>
            </a:r>
            <a:r>
              <a:rPr lang="de-CH" sz="1300" dirty="0" err="1"/>
              <a:t>series</a:t>
            </a:r>
            <a:r>
              <a:rPr lang="de-CH" sz="1300" dirty="0"/>
              <a:t> </a:t>
            </a:r>
            <a:r>
              <a:rPr lang="de-CH" sz="1300" dirty="0" err="1"/>
              <a:t>for</a:t>
            </a:r>
            <a:r>
              <a:rPr lang="de-CH" sz="1300" dirty="0"/>
              <a:t> </a:t>
            </a:r>
            <a:r>
              <a:rPr lang="de-CH" sz="1300" dirty="0" err="1"/>
              <a:t>dependent</a:t>
            </a:r>
            <a:r>
              <a:rPr lang="de-CH" sz="1300" dirty="0"/>
              <a:t> variable</a:t>
            </a:r>
            <a:endParaRPr lang="fr-CH" sz="1300" dirty="0"/>
          </a:p>
        </p:txBody>
      </p:sp>
      <p:sp>
        <p:nvSpPr>
          <p:cNvPr id="9" name="Rectangle 8">
            <a:extLst>
              <a:ext uri="{FF2B5EF4-FFF2-40B4-BE49-F238E27FC236}">
                <a16:creationId xmlns:a16="http://schemas.microsoft.com/office/drawing/2014/main" id="{66346BED-EDB3-4575-B8FA-6C4F08F86987}"/>
              </a:ext>
            </a:extLst>
          </p:cNvPr>
          <p:cNvSpPr/>
          <p:nvPr/>
        </p:nvSpPr>
        <p:spPr>
          <a:xfrm>
            <a:off x="7462760" y="2624457"/>
            <a:ext cx="821563" cy="144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err="1"/>
              <a:t>Loading</a:t>
            </a:r>
            <a:r>
              <a:rPr lang="de-CH" sz="1300" dirty="0"/>
              <a:t> </a:t>
            </a:r>
            <a:r>
              <a:rPr lang="de-CH" sz="1300" dirty="0" err="1"/>
              <a:t>the</a:t>
            </a:r>
            <a:r>
              <a:rPr lang="de-CH" sz="1300" dirty="0"/>
              <a:t> </a:t>
            </a:r>
            <a:r>
              <a:rPr lang="de-CH" sz="1300" dirty="0" err="1"/>
              <a:t>data</a:t>
            </a:r>
            <a:r>
              <a:rPr lang="de-CH" sz="1300" dirty="0"/>
              <a:t> </a:t>
            </a:r>
            <a:r>
              <a:rPr lang="de-CH" sz="1300" dirty="0" err="1"/>
              <a:t>into</a:t>
            </a:r>
            <a:r>
              <a:rPr lang="de-CH" sz="1300" dirty="0"/>
              <a:t> </a:t>
            </a:r>
            <a:r>
              <a:rPr lang="de-CH" sz="1300" dirty="0" err="1"/>
              <a:t>Jupyter</a:t>
            </a:r>
            <a:r>
              <a:rPr lang="de-CH" sz="1300" dirty="0"/>
              <a:t> (</a:t>
            </a:r>
            <a:r>
              <a:rPr lang="de-CH" sz="1300" dirty="0" err="1"/>
              <a:t>csv</a:t>
            </a:r>
            <a:r>
              <a:rPr lang="de-CH" sz="1300" dirty="0"/>
              <a:t> </a:t>
            </a:r>
            <a:r>
              <a:rPr lang="de-CH" sz="1300" dirty="0" err="1"/>
              <a:t>or</a:t>
            </a:r>
            <a:r>
              <a:rPr lang="de-CH" sz="1300" dirty="0"/>
              <a:t> </a:t>
            </a:r>
            <a:r>
              <a:rPr lang="de-CH" sz="1300" dirty="0" err="1"/>
              <a:t>api</a:t>
            </a:r>
            <a:r>
              <a:rPr lang="de-CH" sz="1300" dirty="0"/>
              <a:t>)</a:t>
            </a:r>
            <a:endParaRPr lang="fr-CH" sz="1300" dirty="0"/>
          </a:p>
        </p:txBody>
      </p:sp>
      <p:sp>
        <p:nvSpPr>
          <p:cNvPr id="11" name="Rectangle 10">
            <a:extLst>
              <a:ext uri="{FF2B5EF4-FFF2-40B4-BE49-F238E27FC236}">
                <a16:creationId xmlns:a16="http://schemas.microsoft.com/office/drawing/2014/main" id="{29636AB5-48E0-4356-B531-E3EB631D855F}"/>
              </a:ext>
            </a:extLst>
          </p:cNvPr>
          <p:cNvSpPr/>
          <p:nvPr/>
        </p:nvSpPr>
        <p:spPr>
          <a:xfrm>
            <a:off x="10060742" y="2614204"/>
            <a:ext cx="923925" cy="1452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Test </a:t>
            </a:r>
            <a:r>
              <a:rPr lang="de-CH" sz="1300" dirty="0" err="1"/>
              <a:t>for</a:t>
            </a:r>
            <a:r>
              <a:rPr lang="de-CH" sz="1300" dirty="0"/>
              <a:t> </a:t>
            </a:r>
            <a:r>
              <a:rPr lang="de-CH" sz="1300" dirty="0" err="1"/>
              <a:t>stationarity</a:t>
            </a:r>
            <a:r>
              <a:rPr lang="de-CH" sz="1300" dirty="0"/>
              <a:t> </a:t>
            </a:r>
            <a:r>
              <a:rPr lang="de-CH" sz="1300" dirty="0" err="1"/>
              <a:t>then</a:t>
            </a:r>
            <a:r>
              <a:rPr lang="de-CH" sz="1300" dirty="0"/>
              <a:t> </a:t>
            </a:r>
            <a:r>
              <a:rPr lang="de-CH" sz="1300" dirty="0" err="1"/>
              <a:t>first</a:t>
            </a:r>
            <a:r>
              <a:rPr lang="de-CH" sz="1300" dirty="0"/>
              <a:t> / </a:t>
            </a:r>
            <a:r>
              <a:rPr lang="de-CH" sz="1300" dirty="0" err="1"/>
              <a:t>second</a:t>
            </a:r>
            <a:r>
              <a:rPr lang="de-CH" sz="1300" dirty="0"/>
              <a:t> </a:t>
            </a:r>
            <a:r>
              <a:rPr lang="de-CH" sz="1300" dirty="0" err="1"/>
              <a:t>difference</a:t>
            </a:r>
            <a:endParaRPr lang="fr-CH" sz="1300" dirty="0"/>
          </a:p>
        </p:txBody>
      </p:sp>
      <p:sp>
        <p:nvSpPr>
          <p:cNvPr id="12" name="Oval 11">
            <a:extLst>
              <a:ext uri="{FF2B5EF4-FFF2-40B4-BE49-F238E27FC236}">
                <a16:creationId xmlns:a16="http://schemas.microsoft.com/office/drawing/2014/main" id="{BB1A089D-067F-4ABC-8741-E0B52F0FE700}"/>
              </a:ext>
            </a:extLst>
          </p:cNvPr>
          <p:cNvSpPr/>
          <p:nvPr/>
        </p:nvSpPr>
        <p:spPr>
          <a:xfrm>
            <a:off x="8612944" y="2821689"/>
            <a:ext cx="1247772" cy="120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err="1"/>
              <a:t>Cleaning</a:t>
            </a:r>
            <a:r>
              <a:rPr lang="de-CH" sz="1300" dirty="0"/>
              <a:t>, </a:t>
            </a:r>
            <a:r>
              <a:rPr lang="de-CH" sz="1300" dirty="0" err="1"/>
              <a:t>merging</a:t>
            </a:r>
            <a:r>
              <a:rPr lang="de-CH" sz="1300" dirty="0"/>
              <a:t> &amp; </a:t>
            </a:r>
            <a:r>
              <a:rPr lang="de-CH" sz="1300" dirty="0" err="1"/>
              <a:t>data</a:t>
            </a:r>
            <a:r>
              <a:rPr lang="de-CH" sz="1300" dirty="0"/>
              <a:t> </a:t>
            </a:r>
            <a:r>
              <a:rPr lang="de-CH" sz="1300" dirty="0" err="1"/>
              <a:t>analyses</a:t>
            </a:r>
            <a:r>
              <a:rPr lang="de-CH" sz="1300" dirty="0"/>
              <a:t> </a:t>
            </a:r>
            <a:endParaRPr lang="fr-CH" sz="1300" dirty="0"/>
          </a:p>
        </p:txBody>
      </p:sp>
      <p:cxnSp>
        <p:nvCxnSpPr>
          <p:cNvPr id="16" name="Straight Connector 15">
            <a:extLst>
              <a:ext uri="{FF2B5EF4-FFF2-40B4-BE49-F238E27FC236}">
                <a16:creationId xmlns:a16="http://schemas.microsoft.com/office/drawing/2014/main" id="{4E8ABB55-17A1-43AA-BB74-E77C1AC7C1C1}"/>
              </a:ext>
            </a:extLst>
          </p:cNvPr>
          <p:cNvCxnSpPr>
            <a:cxnSpLocks/>
          </p:cNvCxnSpPr>
          <p:nvPr/>
        </p:nvCxnSpPr>
        <p:spPr>
          <a:xfrm>
            <a:off x="6731739" y="2821689"/>
            <a:ext cx="392901" cy="20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08BACC-70D8-45DA-A87E-B2A9212EE9C6}"/>
              </a:ext>
            </a:extLst>
          </p:cNvPr>
          <p:cNvCxnSpPr>
            <a:cxnSpLocks/>
          </p:cNvCxnSpPr>
          <p:nvPr/>
        </p:nvCxnSpPr>
        <p:spPr>
          <a:xfrm>
            <a:off x="6707929" y="4181645"/>
            <a:ext cx="416711" cy="15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62D87D-A8F2-485C-8ED8-958AE50A233B}"/>
              </a:ext>
            </a:extLst>
          </p:cNvPr>
          <p:cNvCxnSpPr>
            <a:cxnSpLocks/>
          </p:cNvCxnSpPr>
          <p:nvPr/>
        </p:nvCxnSpPr>
        <p:spPr>
          <a:xfrm flipH="1" flipV="1">
            <a:off x="7115115" y="2823708"/>
            <a:ext cx="9525" cy="13594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EC19ADC-7964-4E7C-AB9C-71CD497BBD3A}"/>
              </a:ext>
            </a:extLst>
          </p:cNvPr>
          <p:cNvCxnSpPr>
            <a:cxnSpLocks/>
          </p:cNvCxnSpPr>
          <p:nvPr/>
        </p:nvCxnSpPr>
        <p:spPr>
          <a:xfrm>
            <a:off x="7119878" y="3406905"/>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4E2861-349D-4B2A-B104-C581360DDED9}"/>
              </a:ext>
            </a:extLst>
          </p:cNvPr>
          <p:cNvCxnSpPr>
            <a:cxnSpLocks/>
          </p:cNvCxnSpPr>
          <p:nvPr/>
        </p:nvCxnSpPr>
        <p:spPr>
          <a:xfrm>
            <a:off x="8284323" y="3411482"/>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AAA230-D1A8-42F0-8C1B-CE01B4ED571D}"/>
              </a:ext>
            </a:extLst>
          </p:cNvPr>
          <p:cNvCxnSpPr>
            <a:cxnSpLocks/>
          </p:cNvCxnSpPr>
          <p:nvPr/>
        </p:nvCxnSpPr>
        <p:spPr>
          <a:xfrm>
            <a:off x="9832109" y="3384881"/>
            <a:ext cx="22863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984A25F-C52A-4E67-B6FA-D90D4BEA8DC8}"/>
              </a:ext>
            </a:extLst>
          </p:cNvPr>
          <p:cNvSpPr txBox="1"/>
          <p:nvPr/>
        </p:nvSpPr>
        <p:spPr>
          <a:xfrm>
            <a:off x="6096000" y="1279086"/>
            <a:ext cx="4981575" cy="369332"/>
          </a:xfrm>
          <a:prstGeom prst="rect">
            <a:avLst/>
          </a:prstGeom>
          <a:noFill/>
        </p:spPr>
        <p:txBody>
          <a:bodyPr wrap="square" rtlCol="0">
            <a:spAutoFit/>
          </a:bodyPr>
          <a:lstStyle/>
          <a:p>
            <a:pPr algn="ctr"/>
            <a:r>
              <a:rPr lang="de-CH" b="1" dirty="0" err="1"/>
              <a:t>Simplified</a:t>
            </a:r>
            <a:r>
              <a:rPr lang="de-CH" b="1" dirty="0"/>
              <a:t> </a:t>
            </a:r>
            <a:r>
              <a:rPr lang="de-CH" b="1" dirty="0" err="1"/>
              <a:t>data</a:t>
            </a:r>
            <a:r>
              <a:rPr lang="de-CH" b="1" dirty="0"/>
              <a:t> </a:t>
            </a:r>
            <a:r>
              <a:rPr lang="de-CH" b="1" dirty="0" err="1"/>
              <a:t>flow</a:t>
            </a:r>
            <a:endParaRPr lang="fr-CH" b="1" dirty="0"/>
          </a:p>
        </p:txBody>
      </p:sp>
      <p:cxnSp>
        <p:nvCxnSpPr>
          <p:cNvPr id="37" name="Straight Arrow Connector 36">
            <a:extLst>
              <a:ext uri="{FF2B5EF4-FFF2-40B4-BE49-F238E27FC236}">
                <a16:creationId xmlns:a16="http://schemas.microsoft.com/office/drawing/2014/main" id="{2AF62CF2-DD93-48F3-B9EB-99E46D8E8481}"/>
              </a:ext>
            </a:extLst>
          </p:cNvPr>
          <p:cNvCxnSpPr>
            <a:cxnSpLocks/>
          </p:cNvCxnSpPr>
          <p:nvPr/>
        </p:nvCxnSpPr>
        <p:spPr>
          <a:xfrm>
            <a:off x="10898932" y="3374536"/>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1AF272B-B5F3-4B14-BAEF-0023FBEC74C3}"/>
              </a:ext>
            </a:extLst>
          </p:cNvPr>
          <p:cNvSpPr/>
          <p:nvPr/>
        </p:nvSpPr>
        <p:spPr>
          <a:xfrm>
            <a:off x="11208484" y="2614203"/>
            <a:ext cx="733457" cy="1452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OLS and Granger </a:t>
            </a:r>
            <a:r>
              <a:rPr lang="de-CH" sz="1300" dirty="0" err="1"/>
              <a:t>causality</a:t>
            </a:r>
            <a:r>
              <a:rPr lang="de-CH" sz="1300" dirty="0"/>
              <a:t> </a:t>
            </a:r>
            <a:r>
              <a:rPr lang="de-CH" sz="1300" dirty="0" err="1"/>
              <a:t>test</a:t>
            </a:r>
            <a:endParaRPr lang="fr-CH" sz="1300" dirty="0"/>
          </a:p>
        </p:txBody>
      </p:sp>
    </p:spTree>
    <p:extLst>
      <p:ext uri="{BB962C8B-B14F-4D97-AF65-F5344CB8AC3E}">
        <p14:creationId xmlns:p14="http://schemas.microsoft.com/office/powerpoint/2010/main" val="379623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0">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7843" y="142666"/>
            <a:ext cx="10529048" cy="1476375"/>
          </a:xfrm>
        </p:spPr>
        <p:txBody>
          <a:bodyPr vert="horz" lIns="91440" tIns="45720" rIns="91440" bIns="45720" rtlCol="0" anchor="ctr">
            <a:normAutofit/>
          </a:bodyPr>
          <a:lstStyle/>
          <a:p>
            <a:r>
              <a:rPr lang="en-US" sz="3000" dirty="0"/>
              <a:t>Dataset cleaning &amp; Descriptive statistics</a:t>
            </a:r>
          </a:p>
        </p:txBody>
      </p:sp>
      <p:cxnSp>
        <p:nvCxnSpPr>
          <p:cNvPr id="47" name="Straight Connector 32">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4">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37921AF-E050-4A23-BBB7-74E2A9875F8F}"/>
              </a:ext>
            </a:extLst>
          </p:cNvPr>
          <p:cNvSpPr/>
          <p:nvPr/>
        </p:nvSpPr>
        <p:spPr>
          <a:xfrm>
            <a:off x="451884" y="1413731"/>
            <a:ext cx="1891045"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a:t>1. </a:t>
            </a:r>
            <a:r>
              <a:rPr lang="de-CH" dirty="0" err="1"/>
              <a:t>Convert</a:t>
            </a:r>
            <a:r>
              <a:rPr lang="de-CH" dirty="0"/>
              <a:t> </a:t>
            </a:r>
            <a:r>
              <a:rPr lang="de-CH" dirty="0" err="1"/>
              <a:t>Nadaq</a:t>
            </a:r>
            <a:r>
              <a:rPr lang="de-CH" dirty="0"/>
              <a:t> </a:t>
            </a:r>
            <a:r>
              <a:rPr lang="de-CH" dirty="0" err="1"/>
              <a:t>price</a:t>
            </a:r>
            <a:r>
              <a:rPr lang="de-CH" dirty="0"/>
              <a:t> </a:t>
            </a:r>
            <a:r>
              <a:rPr lang="de-CH" dirty="0" err="1"/>
              <a:t>into</a:t>
            </a:r>
            <a:r>
              <a:rPr lang="de-CH" dirty="0"/>
              <a:t> </a:t>
            </a:r>
            <a:r>
              <a:rPr lang="de-CH" dirty="0" err="1"/>
              <a:t>monthly</a:t>
            </a:r>
            <a:r>
              <a:rPr lang="de-CH" dirty="0"/>
              <a:t> </a:t>
            </a:r>
            <a:r>
              <a:rPr lang="de-CH" dirty="0" err="1"/>
              <a:t>return</a:t>
            </a:r>
            <a:endParaRPr lang="de-CH" dirty="0"/>
          </a:p>
          <a:p>
            <a:pPr algn="ctr"/>
            <a:endParaRPr lang="de-CH" dirty="0"/>
          </a:p>
          <a:p>
            <a:pPr algn="ctr"/>
            <a:endParaRPr lang="de-CH" dirty="0"/>
          </a:p>
          <a:p>
            <a:pPr algn="ctr"/>
            <a:r>
              <a:rPr lang="de-CH" dirty="0"/>
              <a:t>2. The </a:t>
            </a:r>
            <a:r>
              <a:rPr lang="de-CH" dirty="0" err="1"/>
              <a:t>dataset</a:t>
            </a:r>
            <a:r>
              <a:rPr lang="de-CH" dirty="0"/>
              <a:t> </a:t>
            </a:r>
            <a:r>
              <a:rPr lang="de-CH" dirty="0" err="1"/>
              <a:t>has</a:t>
            </a:r>
            <a:r>
              <a:rPr lang="de-CH" dirty="0"/>
              <a:t> </a:t>
            </a:r>
            <a:r>
              <a:rPr lang="de-CH" dirty="0" err="1"/>
              <a:t>been</a:t>
            </a:r>
            <a:r>
              <a:rPr lang="de-CH" dirty="0"/>
              <a:t> </a:t>
            </a:r>
            <a:r>
              <a:rPr lang="de-CH" dirty="0" err="1"/>
              <a:t>analysed</a:t>
            </a:r>
            <a:r>
              <a:rPr lang="de-CH" dirty="0"/>
              <a:t> </a:t>
            </a:r>
            <a:r>
              <a:rPr lang="de-CH" dirty="0" err="1"/>
              <a:t>using</a:t>
            </a:r>
            <a:r>
              <a:rPr lang="de-CH" dirty="0"/>
              <a:t> </a:t>
            </a:r>
            <a:r>
              <a:rPr lang="de-CH" dirty="0" err="1"/>
              <a:t>mean</a:t>
            </a:r>
            <a:r>
              <a:rPr lang="de-CH" dirty="0"/>
              <a:t>, </a:t>
            </a:r>
            <a:r>
              <a:rPr lang="de-CH" dirty="0" err="1"/>
              <a:t>variance</a:t>
            </a:r>
            <a:r>
              <a:rPr lang="de-CH" dirty="0"/>
              <a:t>, </a:t>
            </a:r>
            <a:r>
              <a:rPr lang="de-CH" dirty="0" err="1"/>
              <a:t>max</a:t>
            </a:r>
            <a:r>
              <a:rPr lang="de-CH" dirty="0"/>
              <a:t> &amp; min </a:t>
            </a:r>
            <a:r>
              <a:rPr lang="de-CH" dirty="0" err="1"/>
              <a:t>to</a:t>
            </a:r>
            <a:r>
              <a:rPr lang="de-CH" dirty="0"/>
              <a:t> check </a:t>
            </a:r>
            <a:r>
              <a:rPr lang="de-CH" dirty="0" err="1"/>
              <a:t>for</a:t>
            </a:r>
            <a:r>
              <a:rPr lang="de-CH" dirty="0"/>
              <a:t> </a:t>
            </a:r>
            <a:r>
              <a:rPr lang="de-CH" dirty="0" err="1"/>
              <a:t>outliers</a:t>
            </a:r>
            <a:endParaRPr lang="de-CH" dirty="0"/>
          </a:p>
          <a:p>
            <a:pPr algn="ctr"/>
            <a:endParaRPr lang="de-CH" dirty="0"/>
          </a:p>
          <a:p>
            <a:pPr algn="ctr"/>
            <a:endParaRPr lang="de-CH" dirty="0"/>
          </a:p>
          <a:p>
            <a:pPr algn="ctr"/>
            <a:endParaRPr lang="fr-CH" dirty="0"/>
          </a:p>
        </p:txBody>
      </p:sp>
      <p:sp>
        <p:nvSpPr>
          <p:cNvPr id="49" name="Rectangle 48">
            <a:extLst>
              <a:ext uri="{FF2B5EF4-FFF2-40B4-BE49-F238E27FC236}">
                <a16:creationId xmlns:a16="http://schemas.microsoft.com/office/drawing/2014/main" id="{EAD1087C-038C-4E11-9FE7-9CA1A5558183}"/>
              </a:ext>
            </a:extLst>
          </p:cNvPr>
          <p:cNvSpPr/>
          <p:nvPr/>
        </p:nvSpPr>
        <p:spPr>
          <a:xfrm>
            <a:off x="2403086" y="1413731"/>
            <a:ext cx="9477461"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8" name="Picture 7">
            <a:extLst>
              <a:ext uri="{FF2B5EF4-FFF2-40B4-BE49-F238E27FC236}">
                <a16:creationId xmlns:a16="http://schemas.microsoft.com/office/drawing/2014/main" id="{3021C557-BBB4-492D-B3D8-9AE2B73A5118}"/>
              </a:ext>
            </a:extLst>
          </p:cNvPr>
          <p:cNvPicPr>
            <a:picLocks noChangeAspect="1"/>
          </p:cNvPicPr>
          <p:nvPr/>
        </p:nvPicPr>
        <p:blipFill>
          <a:blip r:embed="rId3"/>
          <a:stretch>
            <a:fillRect/>
          </a:stretch>
        </p:blipFill>
        <p:spPr>
          <a:xfrm>
            <a:off x="3258882" y="3847493"/>
            <a:ext cx="7934178" cy="2649064"/>
          </a:xfrm>
          <a:prstGeom prst="rect">
            <a:avLst/>
          </a:prstGeom>
        </p:spPr>
      </p:pic>
      <p:pic>
        <p:nvPicPr>
          <p:cNvPr id="18" name="Picture 17">
            <a:extLst>
              <a:ext uri="{FF2B5EF4-FFF2-40B4-BE49-F238E27FC236}">
                <a16:creationId xmlns:a16="http://schemas.microsoft.com/office/drawing/2014/main" id="{E80EE109-3AD2-4776-886D-64922A8217F1}"/>
              </a:ext>
            </a:extLst>
          </p:cNvPr>
          <p:cNvPicPr>
            <a:picLocks noChangeAspect="1"/>
          </p:cNvPicPr>
          <p:nvPr/>
        </p:nvPicPr>
        <p:blipFill>
          <a:blip r:embed="rId4"/>
          <a:stretch>
            <a:fillRect/>
          </a:stretch>
        </p:blipFill>
        <p:spPr>
          <a:xfrm>
            <a:off x="8277070" y="1719328"/>
            <a:ext cx="1831179" cy="1983413"/>
          </a:xfrm>
          <a:prstGeom prst="rect">
            <a:avLst/>
          </a:prstGeom>
        </p:spPr>
      </p:pic>
      <p:pic>
        <p:nvPicPr>
          <p:cNvPr id="24" name="Picture 23">
            <a:extLst>
              <a:ext uri="{FF2B5EF4-FFF2-40B4-BE49-F238E27FC236}">
                <a16:creationId xmlns:a16="http://schemas.microsoft.com/office/drawing/2014/main" id="{3CF4575C-3D4F-4E8C-9543-8462172DC31E}"/>
              </a:ext>
            </a:extLst>
          </p:cNvPr>
          <p:cNvPicPr>
            <a:picLocks noChangeAspect="1"/>
          </p:cNvPicPr>
          <p:nvPr/>
        </p:nvPicPr>
        <p:blipFill>
          <a:blip r:embed="rId5"/>
          <a:stretch>
            <a:fillRect/>
          </a:stretch>
        </p:blipFill>
        <p:spPr>
          <a:xfrm>
            <a:off x="10081358" y="1705684"/>
            <a:ext cx="1769548" cy="1968420"/>
          </a:xfrm>
          <a:prstGeom prst="rect">
            <a:avLst/>
          </a:prstGeom>
        </p:spPr>
      </p:pic>
      <p:pic>
        <p:nvPicPr>
          <p:cNvPr id="28" name="Picture 27">
            <a:extLst>
              <a:ext uri="{FF2B5EF4-FFF2-40B4-BE49-F238E27FC236}">
                <a16:creationId xmlns:a16="http://schemas.microsoft.com/office/drawing/2014/main" id="{7417954B-AF46-4F96-BCB9-887560EA3AE4}"/>
              </a:ext>
            </a:extLst>
          </p:cNvPr>
          <p:cNvPicPr>
            <a:picLocks noChangeAspect="1"/>
          </p:cNvPicPr>
          <p:nvPr/>
        </p:nvPicPr>
        <p:blipFill>
          <a:blip r:embed="rId6"/>
          <a:stretch>
            <a:fillRect/>
          </a:stretch>
        </p:blipFill>
        <p:spPr>
          <a:xfrm>
            <a:off x="6529388" y="1705684"/>
            <a:ext cx="1831179" cy="1955769"/>
          </a:xfrm>
          <a:prstGeom prst="rect">
            <a:avLst/>
          </a:prstGeom>
        </p:spPr>
      </p:pic>
      <p:pic>
        <p:nvPicPr>
          <p:cNvPr id="31" name="Picture 30">
            <a:extLst>
              <a:ext uri="{FF2B5EF4-FFF2-40B4-BE49-F238E27FC236}">
                <a16:creationId xmlns:a16="http://schemas.microsoft.com/office/drawing/2014/main" id="{D01AB1AE-17C7-4185-8BD3-162F84AE068D}"/>
              </a:ext>
            </a:extLst>
          </p:cNvPr>
          <p:cNvPicPr>
            <a:picLocks noChangeAspect="1"/>
          </p:cNvPicPr>
          <p:nvPr/>
        </p:nvPicPr>
        <p:blipFill>
          <a:blip r:embed="rId7"/>
          <a:stretch>
            <a:fillRect/>
          </a:stretch>
        </p:blipFill>
        <p:spPr>
          <a:xfrm>
            <a:off x="2450406" y="1647825"/>
            <a:ext cx="2018365" cy="2000535"/>
          </a:xfrm>
          <a:prstGeom prst="rect">
            <a:avLst/>
          </a:prstGeom>
        </p:spPr>
      </p:pic>
      <p:pic>
        <p:nvPicPr>
          <p:cNvPr id="41" name="Picture 40">
            <a:extLst>
              <a:ext uri="{FF2B5EF4-FFF2-40B4-BE49-F238E27FC236}">
                <a16:creationId xmlns:a16="http://schemas.microsoft.com/office/drawing/2014/main" id="{364A0495-A29F-4E09-A9B9-8434C663B3F3}"/>
              </a:ext>
            </a:extLst>
          </p:cNvPr>
          <p:cNvPicPr>
            <a:picLocks noChangeAspect="1"/>
          </p:cNvPicPr>
          <p:nvPr/>
        </p:nvPicPr>
        <p:blipFill>
          <a:blip r:embed="rId8"/>
          <a:stretch>
            <a:fillRect/>
          </a:stretch>
        </p:blipFill>
        <p:spPr>
          <a:xfrm>
            <a:off x="4454767" y="1692591"/>
            <a:ext cx="2117577" cy="1955769"/>
          </a:xfrm>
          <a:prstGeom prst="rect">
            <a:avLst/>
          </a:prstGeom>
        </p:spPr>
      </p:pic>
    </p:spTree>
    <p:extLst>
      <p:ext uri="{BB962C8B-B14F-4D97-AF65-F5344CB8AC3E}">
        <p14:creationId xmlns:p14="http://schemas.microsoft.com/office/powerpoint/2010/main" val="11503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47042"/>
            <a:ext cx="9906000" cy="1382156"/>
          </a:xfrm>
        </p:spPr>
        <p:txBody>
          <a:bodyPr>
            <a:normAutofit/>
          </a:bodyPr>
          <a:lstStyle/>
          <a:p>
            <a:r>
              <a:rPr lang="de-CH" sz="3000" dirty="0"/>
              <a:t>Independent variables - </a:t>
            </a:r>
            <a:r>
              <a:rPr lang="de-CH" sz="3000" dirty="0" err="1"/>
              <a:t>charts</a:t>
            </a:r>
            <a:endParaRPr lang="fr-CH" sz="3000" dirty="0"/>
          </a:p>
        </p:txBody>
      </p:sp>
      <p:pic>
        <p:nvPicPr>
          <p:cNvPr id="4" name="Picture 3">
            <a:extLst>
              <a:ext uri="{FF2B5EF4-FFF2-40B4-BE49-F238E27FC236}">
                <a16:creationId xmlns:a16="http://schemas.microsoft.com/office/drawing/2014/main" id="{2D18B63F-EC85-4834-9017-22B08560226B}"/>
              </a:ext>
            </a:extLst>
          </p:cNvPr>
          <p:cNvPicPr>
            <a:picLocks noChangeAspect="1"/>
          </p:cNvPicPr>
          <p:nvPr/>
        </p:nvPicPr>
        <p:blipFill>
          <a:blip r:embed="rId3"/>
          <a:stretch>
            <a:fillRect/>
          </a:stretch>
        </p:blipFill>
        <p:spPr>
          <a:xfrm>
            <a:off x="904860" y="1020638"/>
            <a:ext cx="9910024" cy="2768293"/>
          </a:xfrm>
          <a:prstGeom prst="rect">
            <a:avLst/>
          </a:prstGeom>
        </p:spPr>
      </p:pic>
      <p:pic>
        <p:nvPicPr>
          <p:cNvPr id="7" name="Picture 6">
            <a:extLst>
              <a:ext uri="{FF2B5EF4-FFF2-40B4-BE49-F238E27FC236}">
                <a16:creationId xmlns:a16="http://schemas.microsoft.com/office/drawing/2014/main" id="{A054D7B0-43F5-42AE-9AAB-A5E5EE001025}"/>
              </a:ext>
            </a:extLst>
          </p:cNvPr>
          <p:cNvPicPr>
            <a:picLocks noChangeAspect="1"/>
          </p:cNvPicPr>
          <p:nvPr/>
        </p:nvPicPr>
        <p:blipFill>
          <a:blip r:embed="rId4"/>
          <a:stretch>
            <a:fillRect/>
          </a:stretch>
        </p:blipFill>
        <p:spPr>
          <a:xfrm>
            <a:off x="734740" y="3959052"/>
            <a:ext cx="9906000" cy="2768293"/>
          </a:xfrm>
          <a:prstGeom prst="rect">
            <a:avLst/>
          </a:prstGeom>
        </p:spPr>
      </p:pic>
    </p:spTree>
    <p:extLst>
      <p:ext uri="{BB962C8B-B14F-4D97-AF65-F5344CB8AC3E}">
        <p14:creationId xmlns:p14="http://schemas.microsoft.com/office/powerpoint/2010/main" val="44335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a:t>Test for stationarity</a:t>
            </a:r>
            <a:endParaRPr lang="en-US" sz="3000" dirty="0"/>
          </a:p>
        </p:txBody>
      </p:sp>
      <p:sp>
        <p:nvSpPr>
          <p:cNvPr id="20" name="Rectangle 19">
            <a:extLst>
              <a:ext uri="{FF2B5EF4-FFF2-40B4-BE49-F238E27FC236}">
                <a16:creationId xmlns:a16="http://schemas.microsoft.com/office/drawing/2014/main" id="{739CCE7F-455F-4194-94C0-C53F3FEBF171}"/>
              </a:ext>
            </a:extLst>
          </p:cNvPr>
          <p:cNvSpPr/>
          <p:nvPr/>
        </p:nvSpPr>
        <p:spPr>
          <a:xfrm>
            <a:off x="195728" y="1241147"/>
            <a:ext cx="3372662" cy="5371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marL="285750" indent="-285750">
              <a:buFontTx/>
              <a:buChar char="-"/>
            </a:pPr>
            <a:r>
              <a:rPr lang="en-US" dirty="0"/>
              <a:t>We tested for stationarity using the Augmented Dickey-Fuller test.</a:t>
            </a:r>
          </a:p>
          <a:p>
            <a:endParaRPr lang="en-US" dirty="0"/>
          </a:p>
          <a:p>
            <a:pPr algn="l" fontAlgn="base"/>
            <a:r>
              <a:rPr lang="en-US" b="1" dirty="0"/>
              <a:t>H0</a:t>
            </a:r>
            <a:r>
              <a:rPr lang="en-US" dirty="0"/>
              <a:t>: p-value &gt; 0.05: Fail to reject the null hypothesis, </a:t>
            </a:r>
            <a:r>
              <a:rPr lang="en-US" b="1" dirty="0"/>
              <a:t>the data has a unit root and is non-stationary.</a:t>
            </a:r>
          </a:p>
          <a:p>
            <a:pPr algn="l" fontAlgn="base"/>
            <a:r>
              <a:rPr lang="en-US" b="1" dirty="0"/>
              <a:t>H1</a:t>
            </a:r>
            <a:r>
              <a:rPr lang="en-US" dirty="0"/>
              <a:t>: p-value &lt;= 0.05: Reject the null hypothesis </a:t>
            </a:r>
            <a:r>
              <a:rPr lang="en-US" b="1" dirty="0"/>
              <a:t>, the data does not have a unit root and is stationary.</a:t>
            </a:r>
          </a:p>
          <a:p>
            <a:pPr marL="285750" indent="-285750">
              <a:buFontTx/>
              <a:buChar char="-"/>
            </a:pPr>
            <a:endParaRPr lang="en-US" b="1" dirty="0"/>
          </a:p>
          <a:p>
            <a:pPr marL="285750" indent="-285750">
              <a:buFontTx/>
              <a:buChar char="-"/>
            </a:pPr>
            <a:r>
              <a:rPr lang="en-US" dirty="0"/>
              <a:t>The results suggests we can that we can reject the null hypothesis for the Monthly return and CPI. Data are non-stationary for Fund rate, Unemployment and GDP</a:t>
            </a:r>
          </a:p>
          <a:p>
            <a:pPr marL="285750" indent="-285750">
              <a:buFontTx/>
              <a:buChar char="-"/>
            </a:pPr>
            <a:endParaRPr lang="en-US" dirty="0"/>
          </a:p>
          <a:p>
            <a:pPr marL="285750" indent="-285750">
              <a:buFontTx/>
              <a:buChar char="-"/>
            </a:pPr>
            <a:r>
              <a:rPr lang="en-US" dirty="0"/>
              <a:t>We used first-difference to make the series stationary </a:t>
            </a:r>
            <a:br>
              <a:rPr lang="en-US" dirty="0"/>
            </a:br>
            <a:endParaRPr lang="en-US" dirty="0"/>
          </a:p>
          <a:p>
            <a:pPr algn="ctr"/>
            <a:endParaRPr lang="en-US" dirty="0"/>
          </a:p>
        </p:txBody>
      </p:sp>
      <p:pic>
        <p:nvPicPr>
          <p:cNvPr id="4" name="Picture 3">
            <a:extLst>
              <a:ext uri="{FF2B5EF4-FFF2-40B4-BE49-F238E27FC236}">
                <a16:creationId xmlns:a16="http://schemas.microsoft.com/office/drawing/2014/main" id="{7FE06D0B-CBF4-404C-89FC-411299F61E68}"/>
              </a:ext>
            </a:extLst>
          </p:cNvPr>
          <p:cNvPicPr>
            <a:picLocks noChangeAspect="1"/>
          </p:cNvPicPr>
          <p:nvPr/>
        </p:nvPicPr>
        <p:blipFill>
          <a:blip r:embed="rId3"/>
          <a:stretch>
            <a:fillRect/>
          </a:stretch>
        </p:blipFill>
        <p:spPr>
          <a:xfrm>
            <a:off x="3671880" y="1423987"/>
            <a:ext cx="5142486" cy="4522470"/>
          </a:xfrm>
          <a:prstGeom prst="rect">
            <a:avLst/>
          </a:prstGeom>
        </p:spPr>
      </p:pic>
      <p:pic>
        <p:nvPicPr>
          <p:cNvPr id="6" name="Picture 5">
            <a:extLst>
              <a:ext uri="{FF2B5EF4-FFF2-40B4-BE49-F238E27FC236}">
                <a16:creationId xmlns:a16="http://schemas.microsoft.com/office/drawing/2014/main" id="{1E667CB3-A2C6-4587-A6A7-3BA8DFD8C1D4}"/>
              </a:ext>
            </a:extLst>
          </p:cNvPr>
          <p:cNvPicPr>
            <a:picLocks noChangeAspect="1"/>
          </p:cNvPicPr>
          <p:nvPr/>
        </p:nvPicPr>
        <p:blipFill>
          <a:blip r:embed="rId4"/>
          <a:stretch>
            <a:fillRect/>
          </a:stretch>
        </p:blipFill>
        <p:spPr>
          <a:xfrm>
            <a:off x="7749197" y="1351280"/>
            <a:ext cx="3901905" cy="986472"/>
          </a:xfrm>
          <a:prstGeom prst="rect">
            <a:avLst/>
          </a:prstGeom>
        </p:spPr>
      </p:pic>
      <p:sp>
        <p:nvSpPr>
          <p:cNvPr id="3" name="Rectangle 2">
            <a:extLst>
              <a:ext uri="{FF2B5EF4-FFF2-40B4-BE49-F238E27FC236}">
                <a16:creationId xmlns:a16="http://schemas.microsoft.com/office/drawing/2014/main" id="{258B064A-093C-42A1-85F2-EF57F8394A0A}"/>
              </a:ext>
            </a:extLst>
          </p:cNvPr>
          <p:cNvSpPr/>
          <p:nvPr/>
        </p:nvSpPr>
        <p:spPr>
          <a:xfrm>
            <a:off x="3671880" y="2766060"/>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Rectangle 6">
            <a:extLst>
              <a:ext uri="{FF2B5EF4-FFF2-40B4-BE49-F238E27FC236}">
                <a16:creationId xmlns:a16="http://schemas.microsoft.com/office/drawing/2014/main" id="{11EBE1E7-19F8-4CAD-9218-21DBE76C4802}"/>
              </a:ext>
            </a:extLst>
          </p:cNvPr>
          <p:cNvSpPr/>
          <p:nvPr/>
        </p:nvSpPr>
        <p:spPr>
          <a:xfrm>
            <a:off x="3625540" y="1651793"/>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300F53A8-BC21-463A-9F1B-E2A856FD4DA5}"/>
              </a:ext>
            </a:extLst>
          </p:cNvPr>
          <p:cNvSpPr/>
          <p:nvPr/>
        </p:nvSpPr>
        <p:spPr>
          <a:xfrm>
            <a:off x="3671880" y="388032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F22589D4-CF6B-4547-985E-78180D6CC63C}"/>
              </a:ext>
            </a:extLst>
          </p:cNvPr>
          <p:cNvSpPr/>
          <p:nvPr/>
        </p:nvSpPr>
        <p:spPr>
          <a:xfrm>
            <a:off x="3671880" y="4994594"/>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Rectangle 9">
            <a:extLst>
              <a:ext uri="{FF2B5EF4-FFF2-40B4-BE49-F238E27FC236}">
                <a16:creationId xmlns:a16="http://schemas.microsoft.com/office/drawing/2014/main" id="{FA70729E-5446-4C52-886F-5D6D906A0E48}"/>
              </a:ext>
            </a:extLst>
          </p:cNvPr>
          <p:cNvSpPr/>
          <p:nvPr/>
        </p:nvSpPr>
        <p:spPr>
          <a:xfrm>
            <a:off x="7806347" y="155606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342073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first difference</a:t>
            </a:r>
          </a:p>
        </p:txBody>
      </p:sp>
      <p:pic>
        <p:nvPicPr>
          <p:cNvPr id="4" name="Picture 3">
            <a:extLst>
              <a:ext uri="{FF2B5EF4-FFF2-40B4-BE49-F238E27FC236}">
                <a16:creationId xmlns:a16="http://schemas.microsoft.com/office/drawing/2014/main" id="{501FA2CE-798B-47D6-83F4-561237CAE910}"/>
              </a:ext>
            </a:extLst>
          </p:cNvPr>
          <p:cNvPicPr>
            <a:picLocks noChangeAspect="1"/>
          </p:cNvPicPr>
          <p:nvPr/>
        </p:nvPicPr>
        <p:blipFill>
          <a:blip r:embed="rId3"/>
          <a:stretch>
            <a:fillRect/>
          </a:stretch>
        </p:blipFill>
        <p:spPr>
          <a:xfrm>
            <a:off x="540897" y="1023863"/>
            <a:ext cx="10383142" cy="4855994"/>
          </a:xfrm>
          <a:prstGeom prst="rect">
            <a:avLst/>
          </a:prstGeom>
        </p:spPr>
      </p:pic>
      <p:pic>
        <p:nvPicPr>
          <p:cNvPr id="6" name="Picture 5">
            <a:extLst>
              <a:ext uri="{FF2B5EF4-FFF2-40B4-BE49-F238E27FC236}">
                <a16:creationId xmlns:a16="http://schemas.microsoft.com/office/drawing/2014/main" id="{E7AF4565-0837-46EB-A64C-20FB37310648}"/>
              </a:ext>
            </a:extLst>
          </p:cNvPr>
          <p:cNvPicPr>
            <a:picLocks noChangeAspect="1"/>
          </p:cNvPicPr>
          <p:nvPr/>
        </p:nvPicPr>
        <p:blipFill>
          <a:blip r:embed="rId4"/>
          <a:stretch>
            <a:fillRect/>
          </a:stretch>
        </p:blipFill>
        <p:spPr>
          <a:xfrm>
            <a:off x="6096000" y="3519170"/>
            <a:ext cx="2312239" cy="2958147"/>
          </a:xfrm>
          <a:prstGeom prst="rect">
            <a:avLst/>
          </a:prstGeom>
        </p:spPr>
      </p:pic>
      <p:sp>
        <p:nvSpPr>
          <p:cNvPr id="5" name="Rectangle 4">
            <a:extLst>
              <a:ext uri="{FF2B5EF4-FFF2-40B4-BE49-F238E27FC236}">
                <a16:creationId xmlns:a16="http://schemas.microsoft.com/office/drawing/2014/main" id="{3B7EC7A0-8F2E-4A7F-B411-2C18D313769F}"/>
              </a:ext>
            </a:extLst>
          </p:cNvPr>
          <p:cNvSpPr/>
          <p:nvPr/>
        </p:nvSpPr>
        <p:spPr>
          <a:xfrm>
            <a:off x="8058151" y="3724885"/>
            <a:ext cx="3592952" cy="2132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endParaRPr lang="en-US" b="1" dirty="0"/>
          </a:p>
          <a:p>
            <a:pPr marL="285750" indent="-285750">
              <a:buFontTx/>
              <a:buChar char="-"/>
            </a:pPr>
            <a:r>
              <a:rPr lang="en-US" dirty="0"/>
              <a:t>The results suggests we can that we can reject the null hypothesis for the GDP. Unit root is still present for Fund rate, Unemployment</a:t>
            </a:r>
          </a:p>
          <a:p>
            <a:pPr marL="285750" indent="-285750">
              <a:buFontTx/>
              <a:buChar char="-"/>
            </a:pPr>
            <a:endParaRPr lang="en-US" dirty="0"/>
          </a:p>
          <a:p>
            <a:pPr marL="285750" indent="-285750">
              <a:buFontTx/>
              <a:buChar char="-"/>
            </a:pPr>
            <a:r>
              <a:rPr lang="en-US" dirty="0"/>
              <a:t>We used second -difference to make the series stationary </a:t>
            </a:r>
            <a:br>
              <a:rPr lang="en-US" dirty="0"/>
            </a:br>
            <a:endParaRPr lang="en-US" dirty="0"/>
          </a:p>
          <a:p>
            <a:pPr algn="ctr"/>
            <a:endParaRPr lang="en-US" dirty="0"/>
          </a:p>
        </p:txBody>
      </p:sp>
      <p:sp>
        <p:nvSpPr>
          <p:cNvPr id="7" name="Rectangle 6">
            <a:extLst>
              <a:ext uri="{FF2B5EF4-FFF2-40B4-BE49-F238E27FC236}">
                <a16:creationId xmlns:a16="http://schemas.microsoft.com/office/drawing/2014/main" id="{0B5D8443-399D-4550-8630-3C688445CA98}"/>
              </a:ext>
            </a:extLst>
          </p:cNvPr>
          <p:cNvSpPr/>
          <p:nvPr/>
        </p:nvSpPr>
        <p:spPr>
          <a:xfrm>
            <a:off x="5988977" y="3842067"/>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2BF38103-C0A6-4464-9758-DD9A3E3A6F96}"/>
              </a:ext>
            </a:extLst>
          </p:cNvPr>
          <p:cNvSpPr/>
          <p:nvPr/>
        </p:nvSpPr>
        <p:spPr>
          <a:xfrm>
            <a:off x="5988976" y="4806181"/>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C1DC012F-D9FE-447C-8DD7-8B319B424F15}"/>
              </a:ext>
            </a:extLst>
          </p:cNvPr>
          <p:cNvSpPr/>
          <p:nvPr/>
        </p:nvSpPr>
        <p:spPr>
          <a:xfrm>
            <a:off x="5988975" y="5778574"/>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49030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Second difference</a:t>
            </a:r>
          </a:p>
        </p:txBody>
      </p:sp>
      <p:pic>
        <p:nvPicPr>
          <p:cNvPr id="4" name="Picture 3">
            <a:extLst>
              <a:ext uri="{FF2B5EF4-FFF2-40B4-BE49-F238E27FC236}">
                <a16:creationId xmlns:a16="http://schemas.microsoft.com/office/drawing/2014/main" id="{5E390A34-6C05-4FD2-B337-2DD596D3B97B}"/>
              </a:ext>
            </a:extLst>
          </p:cNvPr>
          <p:cNvPicPr>
            <a:picLocks noChangeAspect="1"/>
          </p:cNvPicPr>
          <p:nvPr/>
        </p:nvPicPr>
        <p:blipFill>
          <a:blip r:embed="rId3"/>
          <a:stretch>
            <a:fillRect/>
          </a:stretch>
        </p:blipFill>
        <p:spPr>
          <a:xfrm>
            <a:off x="1271587" y="4380070"/>
            <a:ext cx="3895725" cy="1714500"/>
          </a:xfrm>
          <a:prstGeom prst="rect">
            <a:avLst/>
          </a:prstGeom>
        </p:spPr>
      </p:pic>
      <p:pic>
        <p:nvPicPr>
          <p:cNvPr id="6" name="Picture 5">
            <a:extLst>
              <a:ext uri="{FF2B5EF4-FFF2-40B4-BE49-F238E27FC236}">
                <a16:creationId xmlns:a16="http://schemas.microsoft.com/office/drawing/2014/main" id="{59722C81-0296-4A45-AE40-8AEF2CAAEE61}"/>
              </a:ext>
            </a:extLst>
          </p:cNvPr>
          <p:cNvPicPr>
            <a:picLocks noChangeAspect="1"/>
          </p:cNvPicPr>
          <p:nvPr/>
        </p:nvPicPr>
        <p:blipFill>
          <a:blip r:embed="rId4"/>
          <a:stretch>
            <a:fillRect/>
          </a:stretch>
        </p:blipFill>
        <p:spPr>
          <a:xfrm>
            <a:off x="0" y="883727"/>
            <a:ext cx="5096828" cy="2841158"/>
          </a:xfrm>
          <a:prstGeom prst="rect">
            <a:avLst/>
          </a:prstGeom>
        </p:spPr>
      </p:pic>
      <p:pic>
        <p:nvPicPr>
          <p:cNvPr id="8" name="Picture 7">
            <a:extLst>
              <a:ext uri="{FF2B5EF4-FFF2-40B4-BE49-F238E27FC236}">
                <a16:creationId xmlns:a16="http://schemas.microsoft.com/office/drawing/2014/main" id="{0D00FDF7-C5C3-4834-91C5-36C1546C0CC1}"/>
              </a:ext>
            </a:extLst>
          </p:cNvPr>
          <p:cNvPicPr>
            <a:picLocks noChangeAspect="1"/>
          </p:cNvPicPr>
          <p:nvPr/>
        </p:nvPicPr>
        <p:blipFill>
          <a:blip r:embed="rId5"/>
          <a:stretch>
            <a:fillRect/>
          </a:stretch>
        </p:blipFill>
        <p:spPr>
          <a:xfrm>
            <a:off x="4732497" y="4380070"/>
            <a:ext cx="3886200" cy="1781175"/>
          </a:xfrm>
          <a:prstGeom prst="rect">
            <a:avLst/>
          </a:prstGeom>
        </p:spPr>
      </p:pic>
      <p:pic>
        <p:nvPicPr>
          <p:cNvPr id="5" name="Picture 4">
            <a:extLst>
              <a:ext uri="{FF2B5EF4-FFF2-40B4-BE49-F238E27FC236}">
                <a16:creationId xmlns:a16="http://schemas.microsoft.com/office/drawing/2014/main" id="{5601C7CF-4A17-4F3D-984D-F3B243C74E93}"/>
              </a:ext>
            </a:extLst>
          </p:cNvPr>
          <p:cNvPicPr>
            <a:picLocks noChangeAspect="1"/>
          </p:cNvPicPr>
          <p:nvPr/>
        </p:nvPicPr>
        <p:blipFill>
          <a:blip r:embed="rId6"/>
          <a:stretch>
            <a:fillRect/>
          </a:stretch>
        </p:blipFill>
        <p:spPr>
          <a:xfrm>
            <a:off x="5167312" y="1001003"/>
            <a:ext cx="4943386" cy="2841158"/>
          </a:xfrm>
          <a:prstGeom prst="rect">
            <a:avLst/>
          </a:prstGeom>
        </p:spPr>
      </p:pic>
      <p:sp>
        <p:nvSpPr>
          <p:cNvPr id="9" name="Rectangle 8">
            <a:extLst>
              <a:ext uri="{FF2B5EF4-FFF2-40B4-BE49-F238E27FC236}">
                <a16:creationId xmlns:a16="http://schemas.microsoft.com/office/drawing/2014/main" id="{8669BC15-C1F2-4353-86C7-F09015B8845C}"/>
              </a:ext>
            </a:extLst>
          </p:cNvPr>
          <p:cNvSpPr/>
          <p:nvPr/>
        </p:nvSpPr>
        <p:spPr>
          <a:xfrm>
            <a:off x="8183881" y="3967295"/>
            <a:ext cx="3592952" cy="2132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endParaRPr lang="en-US" b="1" dirty="0"/>
          </a:p>
          <a:p>
            <a:pPr marL="285750" indent="-285750">
              <a:buFontTx/>
              <a:buChar char="-"/>
            </a:pPr>
            <a:r>
              <a:rPr lang="en-US" dirty="0"/>
              <a:t>The results suggests we can that we can reject the null hypothesis for the Unemployment and fund rate.</a:t>
            </a:r>
          </a:p>
          <a:p>
            <a:pPr marL="285750" indent="-285750">
              <a:buFontTx/>
              <a:buChar char="-"/>
            </a:pPr>
            <a:endParaRPr lang="en-US" dirty="0"/>
          </a:p>
          <a:p>
            <a:pPr marL="285750" indent="-285750">
              <a:buFontTx/>
              <a:buChar char="-"/>
            </a:pPr>
            <a:r>
              <a:rPr lang="en-US" dirty="0"/>
              <a:t>We can apply the OLS and Granger causality test</a:t>
            </a:r>
            <a:br>
              <a:rPr lang="en-US" dirty="0"/>
            </a:br>
            <a:endParaRPr lang="en-US" dirty="0"/>
          </a:p>
          <a:p>
            <a:pPr algn="ctr"/>
            <a:endParaRPr lang="en-US" dirty="0"/>
          </a:p>
        </p:txBody>
      </p:sp>
      <p:sp>
        <p:nvSpPr>
          <p:cNvPr id="10" name="Rectangle 9">
            <a:extLst>
              <a:ext uri="{FF2B5EF4-FFF2-40B4-BE49-F238E27FC236}">
                <a16:creationId xmlns:a16="http://schemas.microsoft.com/office/drawing/2014/main" id="{0AF57430-7D22-4B71-A7D0-35659FFA08B4}"/>
              </a:ext>
            </a:extLst>
          </p:cNvPr>
          <p:cNvSpPr/>
          <p:nvPr/>
        </p:nvSpPr>
        <p:spPr>
          <a:xfrm>
            <a:off x="1271587" y="4904208"/>
            <a:ext cx="2145983" cy="2313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Rectangle 10">
            <a:extLst>
              <a:ext uri="{FF2B5EF4-FFF2-40B4-BE49-F238E27FC236}">
                <a16:creationId xmlns:a16="http://schemas.microsoft.com/office/drawing/2014/main" id="{EA5D3802-7EE9-49C0-BE8E-996852DC63EA}"/>
              </a:ext>
            </a:extLst>
          </p:cNvPr>
          <p:cNvSpPr/>
          <p:nvPr/>
        </p:nvSpPr>
        <p:spPr>
          <a:xfrm>
            <a:off x="4774644" y="4918017"/>
            <a:ext cx="2145983" cy="2175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61102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OLS regression results</a:t>
            </a:r>
          </a:p>
        </p:txBody>
      </p:sp>
      <p:sp>
        <p:nvSpPr>
          <p:cNvPr id="18" name="Rectangle 17">
            <a:extLst>
              <a:ext uri="{FF2B5EF4-FFF2-40B4-BE49-F238E27FC236}">
                <a16:creationId xmlns:a16="http://schemas.microsoft.com/office/drawing/2014/main" id="{38FA21C3-817A-4723-8876-A2058DA99383}"/>
              </a:ext>
            </a:extLst>
          </p:cNvPr>
          <p:cNvSpPr/>
          <p:nvPr/>
        </p:nvSpPr>
        <p:spPr>
          <a:xfrm>
            <a:off x="391337" y="1276796"/>
            <a:ext cx="3185410" cy="4841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analyze the relationship between the variables and the Nasdaq we run an OLS Regression.</a:t>
            </a:r>
          </a:p>
          <a:p>
            <a:pPr algn="ctr"/>
            <a:endParaRPr lang="en-US" dirty="0"/>
          </a:p>
          <a:p>
            <a:pPr algn="ctr"/>
            <a:r>
              <a:rPr lang="en-US" dirty="0"/>
              <a:t>-Despite being small the sign </a:t>
            </a:r>
            <a:r>
              <a:rPr lang="en-US" dirty="0" err="1"/>
              <a:t>coeffs</a:t>
            </a:r>
            <a:r>
              <a:rPr lang="en-US" dirty="0"/>
              <a:t> look as we would expect.</a:t>
            </a:r>
          </a:p>
          <a:p>
            <a:pPr algn="ctr"/>
            <a:r>
              <a:rPr lang="en-US" dirty="0"/>
              <a:t> </a:t>
            </a:r>
          </a:p>
          <a:p>
            <a:pPr algn="ctr"/>
            <a:r>
              <a:rPr lang="en-US" dirty="0"/>
              <a:t>-The output shows a significant relationship between CPI and stock price. </a:t>
            </a:r>
          </a:p>
          <a:p>
            <a:pPr algn="ctr"/>
            <a:endParaRPr lang="en-US" dirty="0"/>
          </a:p>
          <a:p>
            <a:pPr algn="ctr"/>
            <a:r>
              <a:rPr lang="en-US" dirty="0"/>
              <a:t>. -Although the other macroeconomic variables are not significant, their coefficient signs confirm our expectations. </a:t>
            </a:r>
          </a:p>
        </p:txBody>
      </p:sp>
      <p:pic>
        <p:nvPicPr>
          <p:cNvPr id="22" name="Picture 21">
            <a:extLst>
              <a:ext uri="{FF2B5EF4-FFF2-40B4-BE49-F238E27FC236}">
                <a16:creationId xmlns:a16="http://schemas.microsoft.com/office/drawing/2014/main" id="{7CB67599-E7CE-471F-8E41-70AC2D04D6D1}"/>
              </a:ext>
            </a:extLst>
          </p:cNvPr>
          <p:cNvPicPr>
            <a:picLocks noChangeAspect="1"/>
          </p:cNvPicPr>
          <p:nvPr/>
        </p:nvPicPr>
        <p:blipFill>
          <a:blip r:embed="rId3"/>
          <a:stretch>
            <a:fillRect/>
          </a:stretch>
        </p:blipFill>
        <p:spPr>
          <a:xfrm>
            <a:off x="3757484" y="1553903"/>
            <a:ext cx="8050599" cy="3964394"/>
          </a:xfrm>
          <a:prstGeom prst="rect">
            <a:avLst/>
          </a:prstGeom>
        </p:spPr>
      </p:pic>
    </p:spTree>
    <p:extLst>
      <p:ext uri="{BB962C8B-B14F-4D97-AF65-F5344CB8AC3E}">
        <p14:creationId xmlns:p14="http://schemas.microsoft.com/office/powerpoint/2010/main" val="1625102611"/>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412431"/>
      </a:dk2>
      <a:lt2>
        <a:srgbClr val="E2E6E8"/>
      </a:lt2>
      <a:accent1>
        <a:srgbClr val="BC9B84"/>
      </a:accent1>
      <a:accent2>
        <a:srgbClr val="BA7F80"/>
      </a:accent2>
      <a:accent3>
        <a:srgbClr val="C594A9"/>
      </a:accent3>
      <a:accent4>
        <a:srgbClr val="BA7FB1"/>
      </a:accent4>
      <a:accent5>
        <a:srgbClr val="BA96C6"/>
      </a:accent5>
      <a:accent6>
        <a:srgbClr val="927FBA"/>
      </a:accent6>
      <a:hlink>
        <a:srgbClr val="5986A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2454</Words>
  <Application>Microsoft Office PowerPoint</Application>
  <PresentationFormat>Widescreen</PresentationFormat>
  <Paragraphs>148</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charter</vt:lpstr>
      <vt:lpstr>droid sans</vt:lpstr>
      <vt:lpstr>Roboto</vt:lpstr>
      <vt:lpstr>Univers Condensed Light</vt:lpstr>
      <vt:lpstr>Verdana</vt:lpstr>
      <vt:lpstr>Walbaum Display Light</vt:lpstr>
      <vt:lpstr>AngleLinesVTI</vt:lpstr>
      <vt:lpstr>Cas Applied Data Science – October 7th 2021   Nasdaq composite price &amp; macroeconomic variables</vt:lpstr>
      <vt:lpstr>Project objectives &amp; Data set description</vt:lpstr>
      <vt:lpstr>Data set description and methods</vt:lpstr>
      <vt:lpstr>Dataset cleaning &amp; Descriptive statistics</vt:lpstr>
      <vt:lpstr>Independent variables - charts</vt:lpstr>
      <vt:lpstr>Test for stationarity</vt:lpstr>
      <vt:lpstr>Test for stationarity – first difference</vt:lpstr>
      <vt:lpstr>Test for stationarity – Second difference</vt:lpstr>
      <vt:lpstr>OLS regression results</vt:lpstr>
      <vt:lpstr>Granger causality test</vt:lpstr>
      <vt:lpstr>Appendix 1: Residual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Applied Data Science – October 7th 2021   Nasdaq composite price prediction</dc:title>
  <dc:creator>thomas.parmentierlux@gmail.com</dc:creator>
  <cp:lastModifiedBy>thomas.parmentierlux@gmail.com</cp:lastModifiedBy>
  <cp:revision>99</cp:revision>
  <dcterms:created xsi:type="dcterms:W3CDTF">2021-09-21T07:26:47Z</dcterms:created>
  <dcterms:modified xsi:type="dcterms:W3CDTF">2021-10-05T19:17:46Z</dcterms:modified>
</cp:coreProperties>
</file>