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66" r:id="rId4"/>
    <p:sldId id="258" r:id="rId5"/>
    <p:sldId id="263" r:id="rId6"/>
    <p:sldId id="265" r:id="rId7"/>
    <p:sldId id="267" r:id="rId8"/>
    <p:sldId id="268" r:id="rId9"/>
    <p:sldId id="269" r:id="rId10"/>
    <p:sldId id="261"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D0F804-9A8E-4D21-B65C-ED755647B1A6}"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fr-CH"/>
        </a:p>
      </dgm:t>
    </dgm:pt>
    <dgm:pt modelId="{830D58CF-52CA-4D4C-8290-250729406B65}" type="pres">
      <dgm:prSet presAssocID="{50D0F804-9A8E-4D21-B65C-ED755647B1A6}" presName="Name0" presStyleCnt="0">
        <dgm:presLayoutVars>
          <dgm:dir/>
          <dgm:resizeHandles val="exact"/>
        </dgm:presLayoutVars>
      </dgm:prSet>
      <dgm:spPr/>
    </dgm:pt>
  </dgm:ptLst>
  <dgm:cxnLst>
    <dgm:cxn modelId="{846543E6-17F9-4E77-81E8-5A0D3C0AD5ED}" type="presOf" srcId="{50D0F804-9A8E-4D21-B65C-ED755647B1A6}" destId="{830D58CF-52CA-4D4C-8290-250729406B65}" srcOrd="0"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092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338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889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9/27/2021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8522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015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201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735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7261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448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9892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5766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9/27/2021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02856740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en.wikipedia.org/wiki/Nasdaq" TargetMode="External"/><Relationship Id="rId7" Type="http://schemas.openxmlformats.org/officeDocument/2006/relationships/diagramQuickStyle" Target="../diagrams/quickStyle1.xml"/><Relationship Id="rId2" Type="http://schemas.openxmlformats.org/officeDocument/2006/relationships/hyperlink" Target="https://en.wikipedia.org/wiki/Stock_market_index" TargetMode="External"/><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en.wikipedia.org/wiki/Stock_exchange" TargetMode="External"/><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CF5B7A-EC30-41A0-A56F-0BD503645889}"/>
              </a:ext>
            </a:extLst>
          </p:cNvPr>
          <p:cNvSpPr>
            <a:spLocks noGrp="1"/>
          </p:cNvSpPr>
          <p:nvPr>
            <p:ph type="ctrTitle"/>
          </p:nvPr>
        </p:nvSpPr>
        <p:spPr>
          <a:xfrm>
            <a:off x="871870" y="749595"/>
            <a:ext cx="4766930" cy="3902149"/>
          </a:xfrm>
        </p:spPr>
        <p:txBody>
          <a:bodyPr anchor="t">
            <a:normAutofit/>
          </a:bodyPr>
          <a:lstStyle/>
          <a:p>
            <a:pPr algn="l"/>
            <a:r>
              <a:rPr lang="de-CH" sz="3000" dirty="0"/>
              <a:t>Cas Applied Data Science – </a:t>
            </a:r>
            <a:r>
              <a:rPr lang="de-CH" sz="3000" dirty="0" err="1"/>
              <a:t>October</a:t>
            </a:r>
            <a:r>
              <a:rPr lang="de-CH" sz="3000" dirty="0"/>
              <a:t> 7th 2021 </a:t>
            </a:r>
            <a:br>
              <a:rPr lang="de-CH" sz="3000" dirty="0"/>
            </a:br>
            <a:br>
              <a:rPr lang="de-CH" sz="3000" dirty="0"/>
            </a:br>
            <a:r>
              <a:rPr lang="de-CH" sz="3000" dirty="0"/>
              <a:t>Nasdaq </a:t>
            </a:r>
            <a:r>
              <a:rPr lang="de-CH" sz="3000" dirty="0" err="1"/>
              <a:t>composite</a:t>
            </a:r>
            <a:r>
              <a:rPr lang="de-CH" sz="3000" dirty="0"/>
              <a:t> </a:t>
            </a:r>
            <a:r>
              <a:rPr lang="de-CH" sz="3000" dirty="0" err="1"/>
              <a:t>price</a:t>
            </a:r>
            <a:r>
              <a:rPr lang="de-CH" sz="3000" dirty="0"/>
              <a:t> </a:t>
            </a:r>
            <a:r>
              <a:rPr lang="de-CH" sz="3000" dirty="0" err="1"/>
              <a:t>prediction</a:t>
            </a:r>
            <a:endParaRPr lang="fr-CH" sz="3000" dirty="0"/>
          </a:p>
        </p:txBody>
      </p:sp>
      <p:sp>
        <p:nvSpPr>
          <p:cNvPr id="3" name="Subtitle 2">
            <a:extLst>
              <a:ext uri="{FF2B5EF4-FFF2-40B4-BE49-F238E27FC236}">
                <a16:creationId xmlns:a16="http://schemas.microsoft.com/office/drawing/2014/main" id="{5F1C3DE6-3926-43AC-B410-C8BC0D0D3F66}"/>
              </a:ext>
            </a:extLst>
          </p:cNvPr>
          <p:cNvSpPr>
            <a:spLocks noGrp="1"/>
          </p:cNvSpPr>
          <p:nvPr>
            <p:ph type="subTitle" idx="1"/>
          </p:nvPr>
        </p:nvSpPr>
        <p:spPr>
          <a:xfrm>
            <a:off x="871870" y="4651745"/>
            <a:ext cx="4890977" cy="999460"/>
          </a:xfrm>
        </p:spPr>
        <p:txBody>
          <a:bodyPr anchor="b">
            <a:normAutofit/>
          </a:bodyPr>
          <a:lstStyle/>
          <a:p>
            <a:pPr algn="l"/>
            <a:r>
              <a:rPr lang="de-CH" dirty="0"/>
              <a:t>University </a:t>
            </a:r>
            <a:r>
              <a:rPr lang="de-CH" dirty="0" err="1"/>
              <a:t>of</a:t>
            </a:r>
            <a:r>
              <a:rPr lang="de-CH" dirty="0"/>
              <a:t> Bern</a:t>
            </a:r>
            <a:endParaRPr lang="fr-CH" dirty="0"/>
          </a:p>
        </p:txBody>
      </p:sp>
      <p:cxnSp>
        <p:nvCxnSpPr>
          <p:cNvPr id="13" name="Straight Connector 12">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576E041-ED48-4B05-82BC-D77CAEB62DBA}"/>
              </a:ext>
            </a:extLst>
          </p:cNvPr>
          <p:cNvPicPr>
            <a:picLocks noChangeAspect="1"/>
          </p:cNvPicPr>
          <p:nvPr/>
        </p:nvPicPr>
        <p:blipFill>
          <a:blip r:embed="rId2"/>
          <a:stretch>
            <a:fillRect/>
          </a:stretch>
        </p:blipFill>
        <p:spPr>
          <a:xfrm>
            <a:off x="5762847" y="749595"/>
            <a:ext cx="6154479" cy="5354744"/>
          </a:xfrm>
          <a:prstGeom prst="rect">
            <a:avLst/>
          </a:prstGeom>
        </p:spPr>
      </p:pic>
      <p:sp>
        <p:nvSpPr>
          <p:cNvPr id="10" name="TextBox 9">
            <a:extLst>
              <a:ext uri="{FF2B5EF4-FFF2-40B4-BE49-F238E27FC236}">
                <a16:creationId xmlns:a16="http://schemas.microsoft.com/office/drawing/2014/main" id="{AAE26B41-3702-451B-BC10-E3D7D0E794A2}"/>
              </a:ext>
            </a:extLst>
          </p:cNvPr>
          <p:cNvSpPr txBox="1"/>
          <p:nvPr/>
        </p:nvSpPr>
        <p:spPr>
          <a:xfrm>
            <a:off x="5638800" y="6146240"/>
            <a:ext cx="6129336" cy="307777"/>
          </a:xfrm>
          <a:prstGeom prst="rect">
            <a:avLst/>
          </a:prstGeom>
          <a:noFill/>
        </p:spPr>
        <p:txBody>
          <a:bodyPr wrap="square">
            <a:spAutoFit/>
          </a:bodyPr>
          <a:lstStyle/>
          <a:p>
            <a:pPr algn="r"/>
            <a:r>
              <a:rPr lang="fr-CH" sz="1400" dirty="0"/>
              <a:t>Sources: The </a:t>
            </a:r>
            <a:r>
              <a:rPr lang="fr-CH" sz="1400" dirty="0" err="1"/>
              <a:t>economist</a:t>
            </a:r>
            <a:endParaRPr lang="en-US" sz="1400" dirty="0"/>
          </a:p>
        </p:txBody>
      </p:sp>
    </p:spTree>
    <p:extLst>
      <p:ext uri="{BB962C8B-B14F-4D97-AF65-F5344CB8AC3E}">
        <p14:creationId xmlns:p14="http://schemas.microsoft.com/office/powerpoint/2010/main" val="3700646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6F33937-F345-4FAA-BE3D-B64373759458}"/>
              </a:ext>
            </a:extLst>
          </p:cNvPr>
          <p:cNvPicPr>
            <a:picLocks noChangeAspect="1"/>
          </p:cNvPicPr>
          <p:nvPr/>
        </p:nvPicPr>
        <p:blipFill>
          <a:blip r:embed="rId2"/>
          <a:stretch>
            <a:fillRect/>
          </a:stretch>
        </p:blipFill>
        <p:spPr>
          <a:xfrm>
            <a:off x="244733" y="1026469"/>
            <a:ext cx="11563350" cy="3516964"/>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1: Granger causality test</a:t>
            </a:r>
          </a:p>
        </p:txBody>
      </p:sp>
      <p:sp>
        <p:nvSpPr>
          <p:cNvPr id="28" name="Rectangle 27">
            <a:extLst>
              <a:ext uri="{FF2B5EF4-FFF2-40B4-BE49-F238E27FC236}">
                <a16:creationId xmlns:a16="http://schemas.microsoft.com/office/drawing/2014/main" id="{F846A8B6-826B-445E-ACA3-22127EE62FBD}"/>
              </a:ext>
            </a:extLst>
          </p:cNvPr>
          <p:cNvSpPr/>
          <p:nvPr/>
        </p:nvSpPr>
        <p:spPr>
          <a:xfrm>
            <a:off x="383917" y="4521199"/>
            <a:ext cx="11046083" cy="1756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The row are the response (y) and the columns are the predictors (x). If a given p-value is &lt; significance level (0.05), we can reject the null hypothesis  for example, Monthly </a:t>
            </a:r>
            <a:r>
              <a:rPr lang="en-US" dirty="0" err="1"/>
              <a:t>return_Y</a:t>
            </a:r>
            <a:r>
              <a:rPr lang="en-US" dirty="0"/>
              <a:t> and Effective GDP_X is 0.18 so GDP does not cause Monthly return, likewise for Monthly </a:t>
            </a:r>
            <a:r>
              <a:rPr lang="en-US" dirty="0" err="1"/>
              <a:t>return_Y</a:t>
            </a:r>
            <a:r>
              <a:rPr lang="en-US" dirty="0"/>
              <a:t> and </a:t>
            </a:r>
            <a:r>
              <a:rPr lang="en-US" dirty="0" err="1"/>
              <a:t>CPI_x</a:t>
            </a:r>
            <a:endParaRPr lang="en-US" dirty="0"/>
          </a:p>
        </p:txBody>
      </p:sp>
      <p:sp>
        <p:nvSpPr>
          <p:cNvPr id="10" name="Rectangle 9">
            <a:extLst>
              <a:ext uri="{FF2B5EF4-FFF2-40B4-BE49-F238E27FC236}">
                <a16:creationId xmlns:a16="http://schemas.microsoft.com/office/drawing/2014/main" id="{2AC92C45-9973-4A25-9CD0-7942E547796B}"/>
              </a:ext>
            </a:extLst>
          </p:cNvPr>
          <p:cNvSpPr/>
          <p:nvPr/>
        </p:nvSpPr>
        <p:spPr>
          <a:xfrm>
            <a:off x="504825" y="2971800"/>
            <a:ext cx="11372850" cy="457200"/>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H"/>
          </a:p>
        </p:txBody>
      </p:sp>
      <p:sp>
        <p:nvSpPr>
          <p:cNvPr id="30" name="Rectangle 29">
            <a:extLst>
              <a:ext uri="{FF2B5EF4-FFF2-40B4-BE49-F238E27FC236}">
                <a16:creationId xmlns:a16="http://schemas.microsoft.com/office/drawing/2014/main" id="{91C21253-4F0C-4076-9E5A-10BA02D31EEA}"/>
              </a:ext>
            </a:extLst>
          </p:cNvPr>
          <p:cNvSpPr/>
          <p:nvPr/>
        </p:nvSpPr>
        <p:spPr>
          <a:xfrm>
            <a:off x="7686675" y="1028448"/>
            <a:ext cx="1028700" cy="3314952"/>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H"/>
          </a:p>
        </p:txBody>
      </p:sp>
    </p:spTree>
    <p:extLst>
      <p:ext uri="{BB962C8B-B14F-4D97-AF65-F5344CB8AC3E}">
        <p14:creationId xmlns:p14="http://schemas.microsoft.com/office/powerpoint/2010/main" val="404620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Project </a:t>
            </a:r>
            <a:r>
              <a:rPr lang="de-CH" sz="3000" dirty="0" err="1"/>
              <a:t>objectives</a:t>
            </a:r>
            <a:r>
              <a:rPr lang="de-CH" sz="3000" dirty="0"/>
              <a:t> &amp; Data </a:t>
            </a:r>
            <a:r>
              <a:rPr lang="de-CH" sz="3000" dirty="0" err="1"/>
              <a:t>set</a:t>
            </a:r>
            <a:r>
              <a:rPr lang="de-CH" sz="3000" dirty="0"/>
              <a:t> </a:t>
            </a:r>
            <a:r>
              <a:rPr lang="de-CH" sz="3000" dirty="0" err="1"/>
              <a:t>description</a:t>
            </a:r>
            <a:endParaRPr lang="fr-CH" sz="3000" dirty="0"/>
          </a:p>
        </p:txBody>
      </p:sp>
      <p:sp>
        <p:nvSpPr>
          <p:cNvPr id="3" name="Rectangle 2">
            <a:extLst>
              <a:ext uri="{FF2B5EF4-FFF2-40B4-BE49-F238E27FC236}">
                <a16:creationId xmlns:a16="http://schemas.microsoft.com/office/drawing/2014/main" id="{F69A3BFF-45BE-4D59-9B8C-347477340677}"/>
              </a:ext>
            </a:extLst>
          </p:cNvPr>
          <p:cNvSpPr/>
          <p:nvPr/>
        </p:nvSpPr>
        <p:spPr>
          <a:xfrm>
            <a:off x="295276" y="1544081"/>
            <a:ext cx="4305300" cy="4704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a:p>
            <a:pPr algn="ctr"/>
            <a:endParaRPr lang="en-US" sz="1700" b="1" dirty="0"/>
          </a:p>
          <a:p>
            <a:pPr algn="ctr"/>
            <a:endParaRPr lang="en-US" sz="1700" b="1" dirty="0"/>
          </a:p>
          <a:p>
            <a:pPr algn="ctr"/>
            <a:endParaRPr lang="en-US" sz="1700" b="1" dirty="0"/>
          </a:p>
          <a:p>
            <a:pPr algn="ctr"/>
            <a:r>
              <a:rPr lang="en-US" sz="1700" b="1" dirty="0"/>
              <a:t>Research objective:</a:t>
            </a:r>
          </a:p>
          <a:p>
            <a:pPr algn="ctr"/>
            <a:endParaRPr lang="en-US" sz="1700" b="1" dirty="0"/>
          </a:p>
          <a:p>
            <a:pPr marL="285750" indent="-285750" algn="ctr">
              <a:buFontTx/>
              <a:buChar char="-"/>
            </a:pPr>
            <a:r>
              <a:rPr lang="en-US" sz="1600" dirty="0"/>
              <a:t>The objective of this research is to examine the impacts of some macroeconomic factors on the stock market returns of the NASQAD composite index </a:t>
            </a:r>
          </a:p>
          <a:p>
            <a:pPr marL="285750" indent="-285750" algn="ctr">
              <a:buFontTx/>
              <a:buChar char="-"/>
            </a:pPr>
            <a:r>
              <a:rPr lang="en-US" sz="1600" dirty="0"/>
              <a:t>Two models are conducted in this study: </a:t>
            </a:r>
          </a:p>
          <a:p>
            <a:pPr marL="742950" lvl="1" indent="-285750" algn="ctr">
              <a:buFontTx/>
              <a:buChar char="-"/>
            </a:pPr>
            <a:r>
              <a:rPr lang="en-US" sz="1600" dirty="0"/>
              <a:t>The Ordinary Least Squared (OLS) to test the relationship between the macro variables and the NASDAQ composite index</a:t>
            </a:r>
          </a:p>
          <a:p>
            <a:pPr marL="742950" lvl="1" indent="-285750" algn="ctr">
              <a:buFontTx/>
              <a:buChar char="-"/>
            </a:pPr>
            <a:r>
              <a:rPr lang="en-US" sz="1600" dirty="0"/>
              <a:t>The Granger Causality test to examine the relation between individual explanatory variables and the NASDAQ composite index (bidirectional).</a:t>
            </a:r>
            <a:endParaRPr lang="en-US" dirty="0"/>
          </a:p>
          <a:p>
            <a:pPr marL="285750" indent="-285750" algn="ctr">
              <a:buFontTx/>
              <a:buChar char="-"/>
            </a:pPr>
            <a:endParaRPr lang="en-US" dirty="0"/>
          </a:p>
          <a:p>
            <a:pPr marL="285750" indent="-285750" algn="ctr">
              <a:buFontTx/>
              <a:buChar char="-"/>
            </a:pPr>
            <a:endParaRPr lang="en-US" dirty="0"/>
          </a:p>
          <a:p>
            <a:pPr algn="ctr"/>
            <a:endParaRPr lang="en-US" dirty="0"/>
          </a:p>
          <a:p>
            <a:pPr algn="ctr"/>
            <a:endParaRPr lang="fr-CH" dirty="0"/>
          </a:p>
        </p:txBody>
      </p:sp>
      <p:sp>
        <p:nvSpPr>
          <p:cNvPr id="4" name="Rectangle 3">
            <a:extLst>
              <a:ext uri="{FF2B5EF4-FFF2-40B4-BE49-F238E27FC236}">
                <a16:creationId xmlns:a16="http://schemas.microsoft.com/office/drawing/2014/main" id="{FADBC0EE-832B-4B17-9D5B-D49B1FE8BF49}"/>
              </a:ext>
            </a:extLst>
          </p:cNvPr>
          <p:cNvSpPr/>
          <p:nvPr/>
        </p:nvSpPr>
        <p:spPr>
          <a:xfrm>
            <a:off x="4733926" y="1544079"/>
            <a:ext cx="7048499" cy="470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Abstract:</a:t>
            </a:r>
          </a:p>
          <a:p>
            <a:pPr algn="ctr"/>
            <a:endParaRPr lang="en-US" dirty="0"/>
          </a:p>
          <a:p>
            <a:pPr algn="ctr"/>
            <a:r>
              <a:rPr lang="en-US" dirty="0"/>
              <a:t>Macroeconomic variables affect the performance of the stock market. Investors consider macroeconomic variables when they value stocks. Interest rates, unemployment, inflation and GDP are very important among these macroeconomic variables which are often used to explain stocks price performance. Several studies have been conducted to determine the relationship between the macroeconomic variable and stock prices in the past. We are going to look into some of these variables to see if we can conclude any relationship performance based on a linear regression-</a:t>
            </a:r>
          </a:p>
          <a:p>
            <a:pPr algn="ctr"/>
            <a:endParaRPr lang="en-US" dirty="0"/>
          </a:p>
          <a:p>
            <a:pPr algn="ctr"/>
            <a:r>
              <a:rPr lang="en-US" b="1" dirty="0"/>
              <a:t>We use 4 independent variables: GDP, CPI, US CPI, US Interest rates, US Unemployment rates and one dependent variables: Nasdaq composite  price performance</a:t>
            </a:r>
          </a:p>
          <a:p>
            <a:pPr algn="r"/>
            <a:r>
              <a:rPr lang="fr-CH" sz="1200" dirty="0"/>
              <a:t>Sources: Fed Saint Louis &amp; Nasdaq</a:t>
            </a:r>
            <a:endParaRPr lang="en-US" sz="1200" dirty="0"/>
          </a:p>
        </p:txBody>
      </p:sp>
    </p:spTree>
    <p:extLst>
      <p:ext uri="{BB962C8B-B14F-4D97-AF65-F5344CB8AC3E}">
        <p14:creationId xmlns:p14="http://schemas.microsoft.com/office/powerpoint/2010/main" val="2585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Data </a:t>
            </a:r>
            <a:r>
              <a:rPr lang="de-CH" sz="3000" dirty="0" err="1"/>
              <a:t>set</a:t>
            </a:r>
            <a:r>
              <a:rPr lang="de-CH" sz="3000" dirty="0"/>
              <a:t> </a:t>
            </a:r>
            <a:r>
              <a:rPr lang="de-CH" sz="3000" dirty="0" err="1"/>
              <a:t>description</a:t>
            </a:r>
            <a:r>
              <a:rPr lang="de-CH" sz="3000" dirty="0"/>
              <a:t> and </a:t>
            </a:r>
            <a:r>
              <a:rPr lang="de-CH" sz="3000" dirty="0" err="1"/>
              <a:t>methods</a:t>
            </a:r>
            <a:endParaRPr lang="fr-CH" sz="3000" dirty="0"/>
          </a:p>
        </p:txBody>
      </p:sp>
      <p:sp>
        <p:nvSpPr>
          <p:cNvPr id="4" name="Rectangle 3">
            <a:extLst>
              <a:ext uri="{FF2B5EF4-FFF2-40B4-BE49-F238E27FC236}">
                <a16:creationId xmlns:a16="http://schemas.microsoft.com/office/drawing/2014/main" id="{FADBC0EE-832B-4B17-9D5B-D49B1FE8BF49}"/>
              </a:ext>
            </a:extLst>
          </p:cNvPr>
          <p:cNvSpPr/>
          <p:nvPr/>
        </p:nvSpPr>
        <p:spPr>
          <a:xfrm>
            <a:off x="647700" y="1134506"/>
            <a:ext cx="5276849" cy="52281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Date set description: </a:t>
            </a:r>
            <a:r>
              <a:rPr lang="en-US" dirty="0"/>
              <a:t>The data set consists of 114 instances and 5 attributes</a:t>
            </a:r>
          </a:p>
          <a:p>
            <a:pPr algn="ctr"/>
            <a:endParaRPr lang="en-US" dirty="0"/>
          </a:p>
          <a:p>
            <a:r>
              <a:rPr lang="en-US" b="1" dirty="0">
                <a:solidFill>
                  <a:schemeClr val="tx1">
                    <a:lumMod val="85000"/>
                    <a:lumOff val="15000"/>
                  </a:schemeClr>
                </a:solidFill>
              </a:rPr>
              <a:t>There are 4 independent variables:</a:t>
            </a:r>
          </a:p>
          <a:p>
            <a:pPr algn="l"/>
            <a:r>
              <a:rPr lang="en-US" dirty="0"/>
              <a:t>-</a:t>
            </a:r>
            <a:r>
              <a:rPr lang="en-US" b="1" dirty="0"/>
              <a:t>GDP: </a:t>
            </a:r>
            <a:r>
              <a:rPr lang="en-US" dirty="0"/>
              <a:t>We use GGP in percent change from preceding Period, quarterly, Seasonally Adjusted Annual Rate: Source: </a:t>
            </a:r>
          </a:p>
          <a:p>
            <a:pPr algn="l"/>
            <a:r>
              <a:rPr lang="en-US" dirty="0"/>
              <a:t>-</a:t>
            </a:r>
            <a:r>
              <a:rPr lang="en-US" b="1" dirty="0"/>
              <a:t>CPI (consumer price inflation): </a:t>
            </a:r>
            <a:r>
              <a:rPr lang="en-US" dirty="0"/>
              <a:t>Growth Rate Same Period Previous Year, Monthly, Not Seasonally Adjusted. </a:t>
            </a:r>
          </a:p>
          <a:p>
            <a:pPr algn="l"/>
            <a:r>
              <a:rPr lang="en-US" b="1" dirty="0"/>
              <a:t>-US Interest rates: </a:t>
            </a:r>
            <a:r>
              <a:rPr lang="en-US" dirty="0"/>
              <a:t>Effective Federal Funds Rate, Percent, Monthly, Not Seasonally Adjusted.</a:t>
            </a:r>
          </a:p>
          <a:p>
            <a:pPr algn="l"/>
            <a:r>
              <a:rPr lang="en-US" dirty="0"/>
              <a:t>-</a:t>
            </a:r>
            <a:r>
              <a:rPr lang="en-US" b="1" dirty="0"/>
              <a:t>US Unemployment rate</a:t>
            </a:r>
            <a:r>
              <a:rPr lang="en-US" dirty="0"/>
              <a:t> in Percent, Monthly, Seasonally Adjusted. </a:t>
            </a:r>
          </a:p>
          <a:p>
            <a:pPr algn="l"/>
            <a:endParaRPr lang="en-US" dirty="0"/>
          </a:p>
          <a:p>
            <a:pPr algn="l"/>
            <a:r>
              <a:rPr lang="en-US" b="1" dirty="0">
                <a:solidFill>
                  <a:schemeClr val="tx1">
                    <a:lumMod val="85000"/>
                    <a:lumOff val="15000"/>
                  </a:schemeClr>
                </a:solidFill>
              </a:rPr>
              <a:t>Dependent variable:</a:t>
            </a:r>
          </a:p>
          <a:p>
            <a:pPr algn="l"/>
            <a:r>
              <a:rPr lang="en-US" dirty="0"/>
              <a:t>-</a:t>
            </a:r>
            <a:r>
              <a:rPr lang="en-US" b="1" i="1" dirty="0"/>
              <a:t>Nasdaq composite index</a:t>
            </a:r>
            <a:r>
              <a:rPr lang="en-US" dirty="0"/>
              <a:t>, which is a </a:t>
            </a:r>
            <a:r>
              <a:rPr lang="en-US" dirty="0">
                <a:hlinkClick r:id="rId2" tooltip="Stock market index">
                  <a:extLst>
                    <a:ext uri="{A12FA001-AC4F-418D-AE19-62706E023703}">
                      <ahyp:hlinkClr xmlns:ahyp="http://schemas.microsoft.com/office/drawing/2018/hyperlinkcolor" val="tx"/>
                    </a:ext>
                  </a:extLst>
                </a:hlinkClick>
              </a:rPr>
              <a:t>stock market index</a:t>
            </a:r>
            <a:r>
              <a:rPr lang="en-US" dirty="0"/>
              <a:t> that includes almost all stocks listed on the </a:t>
            </a:r>
            <a:r>
              <a:rPr lang="en-US" dirty="0">
                <a:hlinkClick r:id="rId3" tooltip="Nasdaq">
                  <a:extLst>
                    <a:ext uri="{A12FA001-AC4F-418D-AE19-62706E023703}">
                      <ahyp:hlinkClr xmlns:ahyp="http://schemas.microsoft.com/office/drawing/2018/hyperlinkcolor" val="tx"/>
                    </a:ext>
                  </a:extLst>
                </a:hlinkClick>
              </a:rPr>
              <a:t>Nasdaq</a:t>
            </a:r>
            <a:r>
              <a:rPr lang="en-US" dirty="0"/>
              <a:t> </a:t>
            </a:r>
            <a:r>
              <a:rPr lang="en-US" dirty="0">
                <a:hlinkClick r:id="rId4">
                  <a:extLst>
                    <a:ext uri="{A12FA001-AC4F-418D-AE19-62706E023703}">
                      <ahyp:hlinkClr xmlns:ahyp="http://schemas.microsoft.com/office/drawing/2018/hyperlinkcolor" val="tx"/>
                    </a:ext>
                  </a:extLst>
                </a:hlinkClick>
              </a:rPr>
              <a:t>stock exchange</a:t>
            </a:r>
            <a:r>
              <a:rPr lang="en-US" dirty="0"/>
              <a:t>. The index is heavily  towards Information Technology / Communication sectors</a:t>
            </a:r>
          </a:p>
          <a:p>
            <a:pPr algn="ctr"/>
            <a:endParaRPr lang="fr-CH" dirty="0"/>
          </a:p>
          <a:p>
            <a:pPr algn="r"/>
            <a:r>
              <a:rPr lang="fr-CH" sz="1200" dirty="0"/>
              <a:t>Sources: Fed Saint Louis &amp; Nasdaq</a:t>
            </a:r>
            <a:endParaRPr lang="en-US" sz="1200" dirty="0"/>
          </a:p>
        </p:txBody>
      </p:sp>
      <p:graphicFrame>
        <p:nvGraphicFramePr>
          <p:cNvPr id="6" name="Diagram 5">
            <a:extLst>
              <a:ext uri="{FF2B5EF4-FFF2-40B4-BE49-F238E27FC236}">
                <a16:creationId xmlns:a16="http://schemas.microsoft.com/office/drawing/2014/main" id="{874C6F10-1164-4486-9673-892A6BEB2DC1}"/>
              </a:ext>
            </a:extLst>
          </p:cNvPr>
          <p:cNvGraphicFramePr/>
          <p:nvPr>
            <p:extLst>
              <p:ext uri="{D42A27DB-BD31-4B8C-83A1-F6EECF244321}">
                <p14:modId xmlns:p14="http://schemas.microsoft.com/office/powerpoint/2010/main" val="2275682473"/>
              </p:ext>
            </p:extLst>
          </p:nvPr>
        </p:nvGraphicFramePr>
        <p:xfrm>
          <a:off x="6619874" y="1057275"/>
          <a:ext cx="5124451" cy="50810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Rectangle 6">
            <a:extLst>
              <a:ext uri="{FF2B5EF4-FFF2-40B4-BE49-F238E27FC236}">
                <a16:creationId xmlns:a16="http://schemas.microsoft.com/office/drawing/2014/main" id="{3B5F78E9-C1F7-4583-A17C-CAA1B821FDA0}"/>
              </a:ext>
            </a:extLst>
          </p:cNvPr>
          <p:cNvSpPr/>
          <p:nvPr/>
        </p:nvSpPr>
        <p:spPr>
          <a:xfrm>
            <a:off x="6096000" y="2257425"/>
            <a:ext cx="1123945" cy="951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Fed Saint-Louis </a:t>
            </a:r>
            <a:r>
              <a:rPr lang="de-CH" sz="1300" dirty="0" err="1"/>
              <a:t>timeseries</a:t>
            </a:r>
            <a:r>
              <a:rPr lang="de-CH" sz="1300" dirty="0"/>
              <a:t> </a:t>
            </a:r>
            <a:r>
              <a:rPr lang="de-CH" sz="1300" dirty="0" err="1"/>
              <a:t>for</a:t>
            </a:r>
            <a:r>
              <a:rPr lang="de-CH" sz="1300" dirty="0"/>
              <a:t> </a:t>
            </a:r>
            <a:r>
              <a:rPr lang="de-CH" sz="1300" dirty="0" err="1"/>
              <a:t>independent</a:t>
            </a:r>
            <a:r>
              <a:rPr lang="de-CH" sz="1300" dirty="0"/>
              <a:t> variables</a:t>
            </a:r>
            <a:endParaRPr lang="fr-CH" sz="1300" dirty="0"/>
          </a:p>
        </p:txBody>
      </p:sp>
      <p:sp>
        <p:nvSpPr>
          <p:cNvPr id="8" name="Rectangle 7">
            <a:extLst>
              <a:ext uri="{FF2B5EF4-FFF2-40B4-BE49-F238E27FC236}">
                <a16:creationId xmlns:a16="http://schemas.microsoft.com/office/drawing/2014/main" id="{727C8373-9AA5-4207-90D5-BD98A5ED0526}"/>
              </a:ext>
            </a:extLst>
          </p:cNvPr>
          <p:cNvSpPr/>
          <p:nvPr/>
        </p:nvSpPr>
        <p:spPr>
          <a:xfrm>
            <a:off x="6129336" y="3597804"/>
            <a:ext cx="1114419" cy="951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Nasdaq time </a:t>
            </a:r>
            <a:r>
              <a:rPr lang="de-CH" sz="1300" dirty="0" err="1"/>
              <a:t>series</a:t>
            </a:r>
            <a:r>
              <a:rPr lang="de-CH" sz="1300" dirty="0"/>
              <a:t> </a:t>
            </a:r>
            <a:r>
              <a:rPr lang="de-CH" sz="1300" dirty="0" err="1"/>
              <a:t>for</a:t>
            </a:r>
            <a:r>
              <a:rPr lang="de-CH" sz="1300" dirty="0"/>
              <a:t> </a:t>
            </a:r>
            <a:r>
              <a:rPr lang="de-CH" sz="1300" dirty="0" err="1"/>
              <a:t>dependent</a:t>
            </a:r>
            <a:r>
              <a:rPr lang="de-CH" sz="1300" dirty="0"/>
              <a:t> variable</a:t>
            </a:r>
            <a:endParaRPr lang="fr-CH" sz="1300" dirty="0"/>
          </a:p>
        </p:txBody>
      </p:sp>
      <p:sp>
        <p:nvSpPr>
          <p:cNvPr id="9" name="Rectangle 8">
            <a:extLst>
              <a:ext uri="{FF2B5EF4-FFF2-40B4-BE49-F238E27FC236}">
                <a16:creationId xmlns:a16="http://schemas.microsoft.com/office/drawing/2014/main" id="{66346BED-EDB3-4575-B8FA-6C4F08F86987}"/>
              </a:ext>
            </a:extLst>
          </p:cNvPr>
          <p:cNvSpPr/>
          <p:nvPr/>
        </p:nvSpPr>
        <p:spPr>
          <a:xfrm>
            <a:off x="8177194" y="2882859"/>
            <a:ext cx="962027" cy="951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err="1"/>
              <a:t>Loading</a:t>
            </a:r>
            <a:r>
              <a:rPr lang="de-CH" sz="1300" dirty="0"/>
              <a:t> </a:t>
            </a:r>
            <a:r>
              <a:rPr lang="de-CH" sz="1300" dirty="0" err="1"/>
              <a:t>the</a:t>
            </a:r>
            <a:r>
              <a:rPr lang="de-CH" sz="1300" dirty="0"/>
              <a:t> </a:t>
            </a:r>
            <a:r>
              <a:rPr lang="de-CH" sz="1300" dirty="0" err="1"/>
              <a:t>data</a:t>
            </a:r>
            <a:r>
              <a:rPr lang="de-CH" sz="1300" dirty="0"/>
              <a:t> </a:t>
            </a:r>
            <a:r>
              <a:rPr lang="de-CH" sz="1300" dirty="0" err="1"/>
              <a:t>into</a:t>
            </a:r>
            <a:r>
              <a:rPr lang="de-CH" sz="1300" dirty="0"/>
              <a:t> </a:t>
            </a:r>
            <a:r>
              <a:rPr lang="de-CH" sz="1300" dirty="0" err="1"/>
              <a:t>Jupyter</a:t>
            </a:r>
            <a:r>
              <a:rPr lang="de-CH" sz="1300" dirty="0"/>
              <a:t> (</a:t>
            </a:r>
            <a:r>
              <a:rPr lang="de-CH" sz="1300" dirty="0" err="1"/>
              <a:t>csv</a:t>
            </a:r>
            <a:r>
              <a:rPr lang="de-CH" sz="1300" dirty="0"/>
              <a:t> </a:t>
            </a:r>
            <a:r>
              <a:rPr lang="de-CH" sz="1300" dirty="0" err="1"/>
              <a:t>or</a:t>
            </a:r>
            <a:r>
              <a:rPr lang="de-CH" sz="1300" dirty="0"/>
              <a:t> </a:t>
            </a:r>
            <a:r>
              <a:rPr lang="de-CH" sz="1300" dirty="0" err="1"/>
              <a:t>api</a:t>
            </a:r>
            <a:r>
              <a:rPr lang="de-CH" sz="1300" dirty="0"/>
              <a:t>)</a:t>
            </a:r>
            <a:endParaRPr lang="fr-CH" sz="1300" dirty="0"/>
          </a:p>
        </p:txBody>
      </p:sp>
      <p:sp>
        <p:nvSpPr>
          <p:cNvPr id="11" name="Rectangle 10">
            <a:extLst>
              <a:ext uri="{FF2B5EF4-FFF2-40B4-BE49-F238E27FC236}">
                <a16:creationId xmlns:a16="http://schemas.microsoft.com/office/drawing/2014/main" id="{29636AB5-48E0-4356-B531-E3EB631D855F}"/>
              </a:ext>
            </a:extLst>
          </p:cNvPr>
          <p:cNvSpPr/>
          <p:nvPr/>
        </p:nvSpPr>
        <p:spPr>
          <a:xfrm>
            <a:off x="11049000" y="2882859"/>
            <a:ext cx="962027" cy="951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err="1"/>
              <a:t>Testing</a:t>
            </a:r>
            <a:r>
              <a:rPr lang="de-CH" sz="1300" dirty="0"/>
              <a:t> </a:t>
            </a:r>
            <a:r>
              <a:rPr lang="de-CH" sz="1300" dirty="0" err="1"/>
              <a:t>the</a:t>
            </a:r>
            <a:r>
              <a:rPr lang="de-CH" sz="1300" dirty="0"/>
              <a:t> </a:t>
            </a:r>
            <a:r>
              <a:rPr lang="de-CH" sz="1300" dirty="0" err="1"/>
              <a:t>hypothesis</a:t>
            </a:r>
            <a:endParaRPr lang="fr-CH" sz="1300" dirty="0"/>
          </a:p>
        </p:txBody>
      </p:sp>
      <p:sp>
        <p:nvSpPr>
          <p:cNvPr id="12" name="Oval 11">
            <a:extLst>
              <a:ext uri="{FF2B5EF4-FFF2-40B4-BE49-F238E27FC236}">
                <a16:creationId xmlns:a16="http://schemas.microsoft.com/office/drawing/2014/main" id="{BB1A089D-067F-4ABC-8741-E0B52F0FE700}"/>
              </a:ext>
            </a:extLst>
          </p:cNvPr>
          <p:cNvSpPr/>
          <p:nvPr/>
        </p:nvSpPr>
        <p:spPr>
          <a:xfrm>
            <a:off x="9467842" y="2896626"/>
            <a:ext cx="1362069" cy="85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err="1"/>
              <a:t>Cleaning</a:t>
            </a:r>
            <a:r>
              <a:rPr lang="de-CH" sz="1300" dirty="0"/>
              <a:t>, </a:t>
            </a:r>
            <a:r>
              <a:rPr lang="de-CH" sz="1300" dirty="0" err="1"/>
              <a:t>merging</a:t>
            </a:r>
            <a:r>
              <a:rPr lang="de-CH" sz="1300" dirty="0"/>
              <a:t> &amp; </a:t>
            </a:r>
            <a:r>
              <a:rPr lang="de-CH" sz="1300" dirty="0" err="1"/>
              <a:t>data</a:t>
            </a:r>
            <a:r>
              <a:rPr lang="de-CH" sz="1300" dirty="0"/>
              <a:t> </a:t>
            </a:r>
            <a:r>
              <a:rPr lang="de-CH" sz="1300" dirty="0" err="1"/>
              <a:t>anylses</a:t>
            </a:r>
            <a:r>
              <a:rPr lang="de-CH" sz="1300" dirty="0"/>
              <a:t> </a:t>
            </a:r>
            <a:endParaRPr lang="fr-CH" sz="1300" dirty="0"/>
          </a:p>
        </p:txBody>
      </p:sp>
      <p:cxnSp>
        <p:nvCxnSpPr>
          <p:cNvPr id="16" name="Straight Connector 15">
            <a:extLst>
              <a:ext uri="{FF2B5EF4-FFF2-40B4-BE49-F238E27FC236}">
                <a16:creationId xmlns:a16="http://schemas.microsoft.com/office/drawing/2014/main" id="{4E8ABB55-17A1-43AA-BB74-E77C1AC7C1C1}"/>
              </a:ext>
            </a:extLst>
          </p:cNvPr>
          <p:cNvCxnSpPr>
            <a:cxnSpLocks/>
          </p:cNvCxnSpPr>
          <p:nvPr/>
        </p:nvCxnSpPr>
        <p:spPr>
          <a:xfrm>
            <a:off x="7243755" y="2769645"/>
            <a:ext cx="5524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08BACC-70D8-45DA-A87E-B2A9212EE9C6}"/>
              </a:ext>
            </a:extLst>
          </p:cNvPr>
          <p:cNvCxnSpPr>
            <a:cxnSpLocks/>
          </p:cNvCxnSpPr>
          <p:nvPr/>
        </p:nvCxnSpPr>
        <p:spPr>
          <a:xfrm>
            <a:off x="7219945" y="4129601"/>
            <a:ext cx="5667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62D87D-A8F2-485C-8ED8-958AE50A233B}"/>
              </a:ext>
            </a:extLst>
          </p:cNvPr>
          <p:cNvCxnSpPr>
            <a:cxnSpLocks/>
          </p:cNvCxnSpPr>
          <p:nvPr/>
        </p:nvCxnSpPr>
        <p:spPr>
          <a:xfrm flipH="1" flipV="1">
            <a:off x="7786680" y="2749280"/>
            <a:ext cx="9525" cy="1359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EC19ADC-7964-4E7C-AB9C-71CD497BBD3A}"/>
              </a:ext>
            </a:extLst>
          </p:cNvPr>
          <p:cNvCxnSpPr>
            <a:cxnSpLocks/>
          </p:cNvCxnSpPr>
          <p:nvPr/>
        </p:nvCxnSpPr>
        <p:spPr>
          <a:xfrm>
            <a:off x="7767629" y="3358593"/>
            <a:ext cx="328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4E2861-349D-4B2A-B104-C581360DDED9}"/>
              </a:ext>
            </a:extLst>
          </p:cNvPr>
          <p:cNvCxnSpPr>
            <a:cxnSpLocks/>
          </p:cNvCxnSpPr>
          <p:nvPr/>
        </p:nvCxnSpPr>
        <p:spPr>
          <a:xfrm>
            <a:off x="9139221" y="3354861"/>
            <a:ext cx="328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0AAA230-D1A8-42F0-8C1B-CE01B4ED571D}"/>
              </a:ext>
            </a:extLst>
          </p:cNvPr>
          <p:cNvCxnSpPr>
            <a:cxnSpLocks/>
          </p:cNvCxnSpPr>
          <p:nvPr/>
        </p:nvCxnSpPr>
        <p:spPr>
          <a:xfrm>
            <a:off x="10720379" y="3358593"/>
            <a:ext cx="328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984A25F-C52A-4E67-B6FA-D90D4BEA8DC8}"/>
              </a:ext>
            </a:extLst>
          </p:cNvPr>
          <p:cNvSpPr txBox="1"/>
          <p:nvPr/>
        </p:nvSpPr>
        <p:spPr>
          <a:xfrm>
            <a:off x="6419848" y="1618986"/>
            <a:ext cx="4981575" cy="369332"/>
          </a:xfrm>
          <a:prstGeom prst="rect">
            <a:avLst/>
          </a:prstGeom>
          <a:noFill/>
        </p:spPr>
        <p:txBody>
          <a:bodyPr wrap="square" rtlCol="0">
            <a:spAutoFit/>
          </a:bodyPr>
          <a:lstStyle/>
          <a:p>
            <a:pPr algn="ctr"/>
            <a:r>
              <a:rPr lang="de-CH" b="1" dirty="0" err="1"/>
              <a:t>Simplified</a:t>
            </a:r>
            <a:r>
              <a:rPr lang="de-CH" b="1" dirty="0"/>
              <a:t> </a:t>
            </a:r>
            <a:r>
              <a:rPr lang="de-CH" b="1" dirty="0" err="1"/>
              <a:t>data</a:t>
            </a:r>
            <a:r>
              <a:rPr lang="de-CH" b="1" dirty="0"/>
              <a:t> </a:t>
            </a:r>
            <a:r>
              <a:rPr lang="de-CH" b="1" dirty="0" err="1"/>
              <a:t>flow</a:t>
            </a:r>
            <a:endParaRPr lang="fr-CH" b="1" dirty="0"/>
          </a:p>
        </p:txBody>
      </p:sp>
    </p:spTree>
    <p:extLst>
      <p:ext uri="{BB962C8B-B14F-4D97-AF65-F5344CB8AC3E}">
        <p14:creationId xmlns:p14="http://schemas.microsoft.com/office/powerpoint/2010/main" val="379623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0">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7843" y="142666"/>
            <a:ext cx="10529048" cy="1476375"/>
          </a:xfrm>
        </p:spPr>
        <p:txBody>
          <a:bodyPr vert="horz" lIns="91440" tIns="45720" rIns="91440" bIns="45720" rtlCol="0" anchor="ctr">
            <a:normAutofit/>
          </a:bodyPr>
          <a:lstStyle/>
          <a:p>
            <a:r>
              <a:rPr lang="en-US" sz="3000" dirty="0"/>
              <a:t>Dataset cleaning &amp; Descriptive statistics</a:t>
            </a:r>
          </a:p>
        </p:txBody>
      </p:sp>
      <p:cxnSp>
        <p:nvCxnSpPr>
          <p:cNvPr id="47" name="Straight Connector 32">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4">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37921AF-E050-4A23-BBB7-74E2A9875F8F}"/>
              </a:ext>
            </a:extLst>
          </p:cNvPr>
          <p:cNvSpPr/>
          <p:nvPr/>
        </p:nvSpPr>
        <p:spPr>
          <a:xfrm>
            <a:off x="809625" y="1276350"/>
            <a:ext cx="2400300" cy="53720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a:t>1. </a:t>
            </a:r>
            <a:r>
              <a:rPr lang="de-CH" dirty="0" err="1"/>
              <a:t>Convert</a:t>
            </a:r>
            <a:r>
              <a:rPr lang="de-CH" dirty="0"/>
              <a:t> </a:t>
            </a:r>
            <a:r>
              <a:rPr lang="de-CH" dirty="0" err="1"/>
              <a:t>Nadaq</a:t>
            </a:r>
            <a:r>
              <a:rPr lang="de-CH" dirty="0"/>
              <a:t> </a:t>
            </a:r>
            <a:r>
              <a:rPr lang="de-CH" dirty="0" err="1"/>
              <a:t>price</a:t>
            </a:r>
            <a:r>
              <a:rPr lang="de-CH" dirty="0"/>
              <a:t> </a:t>
            </a:r>
            <a:r>
              <a:rPr lang="de-CH" dirty="0" err="1"/>
              <a:t>into</a:t>
            </a:r>
            <a:r>
              <a:rPr lang="de-CH" dirty="0"/>
              <a:t> Monthly </a:t>
            </a:r>
            <a:r>
              <a:rPr lang="de-CH" dirty="0" err="1"/>
              <a:t>return</a:t>
            </a:r>
            <a:endParaRPr lang="de-CH" dirty="0"/>
          </a:p>
          <a:p>
            <a:pPr algn="ctr"/>
            <a:endParaRPr lang="de-CH" dirty="0"/>
          </a:p>
          <a:p>
            <a:pPr algn="ctr"/>
            <a:endParaRPr lang="de-CH" dirty="0"/>
          </a:p>
          <a:p>
            <a:pPr algn="ctr"/>
            <a:r>
              <a:rPr lang="de-CH" dirty="0"/>
              <a:t>2. The </a:t>
            </a:r>
            <a:r>
              <a:rPr lang="de-CH" dirty="0" err="1"/>
              <a:t>dataset</a:t>
            </a:r>
            <a:r>
              <a:rPr lang="de-CH" dirty="0"/>
              <a:t> </a:t>
            </a:r>
            <a:r>
              <a:rPr lang="de-CH" dirty="0" err="1"/>
              <a:t>has</a:t>
            </a:r>
            <a:r>
              <a:rPr lang="de-CH" dirty="0"/>
              <a:t> </a:t>
            </a:r>
            <a:r>
              <a:rPr lang="de-CH" dirty="0" err="1"/>
              <a:t>been</a:t>
            </a:r>
            <a:r>
              <a:rPr lang="de-CH" dirty="0"/>
              <a:t> </a:t>
            </a:r>
            <a:r>
              <a:rPr lang="de-CH" dirty="0" err="1"/>
              <a:t>analysed</a:t>
            </a:r>
            <a:r>
              <a:rPr lang="de-CH" dirty="0"/>
              <a:t> </a:t>
            </a:r>
            <a:r>
              <a:rPr lang="de-CH" dirty="0" err="1"/>
              <a:t>using</a:t>
            </a:r>
            <a:r>
              <a:rPr lang="de-CH" dirty="0"/>
              <a:t> </a:t>
            </a:r>
            <a:r>
              <a:rPr lang="de-CH" dirty="0" err="1"/>
              <a:t>mean</a:t>
            </a:r>
            <a:r>
              <a:rPr lang="de-CH" dirty="0"/>
              <a:t>, </a:t>
            </a:r>
            <a:r>
              <a:rPr lang="de-CH" dirty="0" err="1"/>
              <a:t>variance</a:t>
            </a:r>
            <a:r>
              <a:rPr lang="de-CH" dirty="0"/>
              <a:t>, </a:t>
            </a:r>
            <a:r>
              <a:rPr lang="de-CH" dirty="0" err="1"/>
              <a:t>max</a:t>
            </a:r>
            <a:r>
              <a:rPr lang="de-CH" dirty="0"/>
              <a:t> &amp; min </a:t>
            </a:r>
            <a:r>
              <a:rPr lang="de-CH" dirty="0" err="1"/>
              <a:t>to</a:t>
            </a:r>
            <a:r>
              <a:rPr lang="de-CH" dirty="0"/>
              <a:t> check </a:t>
            </a:r>
            <a:r>
              <a:rPr lang="de-CH" dirty="0" err="1"/>
              <a:t>for</a:t>
            </a:r>
            <a:r>
              <a:rPr lang="de-CH" dirty="0"/>
              <a:t> </a:t>
            </a:r>
            <a:r>
              <a:rPr lang="de-CH" dirty="0" err="1"/>
              <a:t>outliers</a:t>
            </a:r>
            <a:endParaRPr lang="de-CH" dirty="0"/>
          </a:p>
          <a:p>
            <a:pPr algn="ctr"/>
            <a:endParaRPr lang="de-CH" dirty="0"/>
          </a:p>
          <a:p>
            <a:pPr algn="ctr"/>
            <a:endParaRPr lang="de-CH" dirty="0"/>
          </a:p>
          <a:p>
            <a:pPr algn="ctr"/>
            <a:r>
              <a:rPr lang="de-CH" dirty="0"/>
              <a:t>3. GDP &amp; Interest </a:t>
            </a:r>
            <a:r>
              <a:rPr lang="de-CH" dirty="0" err="1"/>
              <a:t>rates</a:t>
            </a:r>
            <a:r>
              <a:rPr lang="de-CH" dirty="0"/>
              <a:t> </a:t>
            </a:r>
            <a:r>
              <a:rPr lang="de-CH" dirty="0" err="1"/>
              <a:t>are</a:t>
            </a:r>
            <a:r>
              <a:rPr lang="de-CH" dirty="0"/>
              <a:t> </a:t>
            </a:r>
            <a:r>
              <a:rPr lang="de-CH" dirty="0" err="1"/>
              <a:t>slightly</a:t>
            </a:r>
            <a:r>
              <a:rPr lang="de-CH" dirty="0"/>
              <a:t> </a:t>
            </a:r>
            <a:r>
              <a:rPr lang="de-CH" dirty="0" err="1"/>
              <a:t>correlated</a:t>
            </a:r>
            <a:r>
              <a:rPr lang="de-CH" dirty="0"/>
              <a:t> </a:t>
            </a:r>
            <a:r>
              <a:rPr lang="de-CH" dirty="0" err="1"/>
              <a:t>to</a:t>
            </a:r>
            <a:r>
              <a:rPr lang="de-CH" dirty="0"/>
              <a:t> Monthly </a:t>
            </a:r>
            <a:r>
              <a:rPr lang="de-CH" dirty="0" err="1"/>
              <a:t>return</a:t>
            </a:r>
            <a:r>
              <a:rPr lang="de-CH" dirty="0"/>
              <a:t> </a:t>
            </a:r>
            <a:r>
              <a:rPr lang="de-CH" dirty="0" err="1"/>
              <a:t>while</a:t>
            </a:r>
            <a:r>
              <a:rPr lang="de-CH" dirty="0"/>
              <a:t> CPI &amp; </a:t>
            </a:r>
            <a:r>
              <a:rPr lang="de-CH" dirty="0" err="1"/>
              <a:t>Unemployment</a:t>
            </a:r>
            <a:r>
              <a:rPr lang="de-CH" dirty="0"/>
              <a:t> not</a:t>
            </a:r>
          </a:p>
          <a:p>
            <a:pPr algn="ctr"/>
            <a:endParaRPr lang="fr-CH" dirty="0"/>
          </a:p>
        </p:txBody>
      </p:sp>
      <p:sp>
        <p:nvSpPr>
          <p:cNvPr id="49" name="Rectangle 48">
            <a:extLst>
              <a:ext uri="{FF2B5EF4-FFF2-40B4-BE49-F238E27FC236}">
                <a16:creationId xmlns:a16="http://schemas.microsoft.com/office/drawing/2014/main" id="{EAD1087C-038C-4E11-9FE7-9CA1A5558183}"/>
              </a:ext>
            </a:extLst>
          </p:cNvPr>
          <p:cNvSpPr/>
          <p:nvPr/>
        </p:nvSpPr>
        <p:spPr>
          <a:xfrm>
            <a:off x="3454001" y="1274090"/>
            <a:ext cx="7340206" cy="537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4" name="Picture 3">
            <a:extLst>
              <a:ext uri="{FF2B5EF4-FFF2-40B4-BE49-F238E27FC236}">
                <a16:creationId xmlns:a16="http://schemas.microsoft.com/office/drawing/2014/main" id="{B699073C-9663-4841-8D36-02B1D91FA505}"/>
              </a:ext>
            </a:extLst>
          </p:cNvPr>
          <p:cNvPicPr>
            <a:picLocks noChangeAspect="1"/>
          </p:cNvPicPr>
          <p:nvPr/>
        </p:nvPicPr>
        <p:blipFill>
          <a:blip r:embed="rId2"/>
          <a:stretch>
            <a:fillRect/>
          </a:stretch>
        </p:blipFill>
        <p:spPr>
          <a:xfrm>
            <a:off x="5353555" y="3962400"/>
            <a:ext cx="4083980" cy="2921351"/>
          </a:xfrm>
          <a:prstGeom prst="rect">
            <a:avLst/>
          </a:prstGeom>
        </p:spPr>
      </p:pic>
      <p:pic>
        <p:nvPicPr>
          <p:cNvPr id="6" name="Picture 5">
            <a:extLst>
              <a:ext uri="{FF2B5EF4-FFF2-40B4-BE49-F238E27FC236}">
                <a16:creationId xmlns:a16="http://schemas.microsoft.com/office/drawing/2014/main" id="{AB81554F-4551-41D5-965B-ECEAF03CAFA6}"/>
              </a:ext>
            </a:extLst>
          </p:cNvPr>
          <p:cNvPicPr>
            <a:picLocks noChangeAspect="1"/>
          </p:cNvPicPr>
          <p:nvPr/>
        </p:nvPicPr>
        <p:blipFill>
          <a:blip r:embed="rId3"/>
          <a:stretch>
            <a:fillRect/>
          </a:stretch>
        </p:blipFill>
        <p:spPr>
          <a:xfrm>
            <a:off x="3811115" y="1508706"/>
            <a:ext cx="6428665" cy="2152902"/>
          </a:xfrm>
          <a:prstGeom prst="rect">
            <a:avLst/>
          </a:prstGeom>
        </p:spPr>
      </p:pic>
    </p:spTree>
    <p:extLst>
      <p:ext uri="{BB962C8B-B14F-4D97-AF65-F5344CB8AC3E}">
        <p14:creationId xmlns:p14="http://schemas.microsoft.com/office/powerpoint/2010/main" val="11503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47042"/>
            <a:ext cx="9906000" cy="1382156"/>
          </a:xfrm>
        </p:spPr>
        <p:txBody>
          <a:bodyPr>
            <a:normAutofit/>
          </a:bodyPr>
          <a:lstStyle/>
          <a:p>
            <a:r>
              <a:rPr lang="de-CH" sz="3000" dirty="0"/>
              <a:t>Independent variables - </a:t>
            </a:r>
            <a:r>
              <a:rPr lang="de-CH" sz="3000" dirty="0" err="1"/>
              <a:t>charts</a:t>
            </a:r>
            <a:endParaRPr lang="fr-CH" sz="3000" dirty="0"/>
          </a:p>
        </p:txBody>
      </p:sp>
      <p:pic>
        <p:nvPicPr>
          <p:cNvPr id="4" name="Picture 3">
            <a:extLst>
              <a:ext uri="{FF2B5EF4-FFF2-40B4-BE49-F238E27FC236}">
                <a16:creationId xmlns:a16="http://schemas.microsoft.com/office/drawing/2014/main" id="{2D18B63F-EC85-4834-9017-22B08560226B}"/>
              </a:ext>
            </a:extLst>
          </p:cNvPr>
          <p:cNvPicPr>
            <a:picLocks noChangeAspect="1"/>
          </p:cNvPicPr>
          <p:nvPr/>
        </p:nvPicPr>
        <p:blipFill>
          <a:blip r:embed="rId2"/>
          <a:stretch>
            <a:fillRect/>
          </a:stretch>
        </p:blipFill>
        <p:spPr>
          <a:xfrm>
            <a:off x="862330" y="1073801"/>
            <a:ext cx="9910024" cy="2768293"/>
          </a:xfrm>
          <a:prstGeom prst="rect">
            <a:avLst/>
          </a:prstGeom>
        </p:spPr>
      </p:pic>
      <p:pic>
        <p:nvPicPr>
          <p:cNvPr id="7" name="Picture 6">
            <a:extLst>
              <a:ext uri="{FF2B5EF4-FFF2-40B4-BE49-F238E27FC236}">
                <a16:creationId xmlns:a16="http://schemas.microsoft.com/office/drawing/2014/main" id="{A054D7B0-43F5-42AE-9AAB-A5E5EE001025}"/>
              </a:ext>
            </a:extLst>
          </p:cNvPr>
          <p:cNvPicPr>
            <a:picLocks noChangeAspect="1"/>
          </p:cNvPicPr>
          <p:nvPr/>
        </p:nvPicPr>
        <p:blipFill>
          <a:blip r:embed="rId3"/>
          <a:stretch>
            <a:fillRect/>
          </a:stretch>
        </p:blipFill>
        <p:spPr>
          <a:xfrm>
            <a:off x="1026160" y="4182911"/>
            <a:ext cx="9906000" cy="2768293"/>
          </a:xfrm>
          <a:prstGeom prst="rect">
            <a:avLst/>
          </a:prstGeom>
        </p:spPr>
      </p:pic>
    </p:spTree>
    <p:extLst>
      <p:ext uri="{BB962C8B-B14F-4D97-AF65-F5344CB8AC3E}">
        <p14:creationId xmlns:p14="http://schemas.microsoft.com/office/powerpoint/2010/main" val="44335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a:t>
            </a:r>
          </a:p>
        </p:txBody>
      </p:sp>
      <p:sp>
        <p:nvSpPr>
          <p:cNvPr id="20" name="Rectangle 19">
            <a:extLst>
              <a:ext uri="{FF2B5EF4-FFF2-40B4-BE49-F238E27FC236}">
                <a16:creationId xmlns:a16="http://schemas.microsoft.com/office/drawing/2014/main" id="{739CCE7F-455F-4194-94C0-C53F3FEBF171}"/>
              </a:ext>
            </a:extLst>
          </p:cNvPr>
          <p:cNvSpPr/>
          <p:nvPr/>
        </p:nvSpPr>
        <p:spPr>
          <a:xfrm>
            <a:off x="195728" y="1241148"/>
            <a:ext cx="3181908" cy="4732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marL="285750" indent="-285750">
              <a:buFontTx/>
              <a:buChar char="-"/>
            </a:pPr>
            <a:r>
              <a:rPr lang="en-US" dirty="0"/>
              <a:t>When dealing with time series data, it is important to examine the existence of unit root in the data series. We tested for stationarity using the Augmented Dickey-Fuller test.</a:t>
            </a:r>
          </a:p>
          <a:p>
            <a:pPr marL="285750" indent="-285750">
              <a:buFontTx/>
              <a:buChar char="-"/>
            </a:pPr>
            <a:r>
              <a:rPr lang="en-US" dirty="0"/>
              <a:t>We did log transform the dataset to make the distribution of values more linear</a:t>
            </a:r>
          </a:p>
          <a:p>
            <a:pPr marL="285750" indent="-285750">
              <a:buFontTx/>
              <a:buChar char="-"/>
            </a:pPr>
            <a:r>
              <a:rPr lang="en-US" dirty="0"/>
              <a:t>The results suggests we can that we can reject the null hypothesis for the CPI. Unit root is present for Fund rate, Unemployment and GDP</a:t>
            </a:r>
          </a:p>
          <a:p>
            <a:pPr marL="285750" indent="-285750">
              <a:buFontTx/>
              <a:buChar char="-"/>
            </a:pPr>
            <a:r>
              <a:rPr lang="en-US" dirty="0"/>
              <a:t>We used first-difference to make the series stationary </a:t>
            </a:r>
            <a:br>
              <a:rPr lang="en-US" dirty="0"/>
            </a:br>
            <a:endParaRPr lang="en-US" dirty="0"/>
          </a:p>
          <a:p>
            <a:pPr algn="ctr"/>
            <a:endParaRPr lang="en-US" dirty="0"/>
          </a:p>
        </p:txBody>
      </p:sp>
      <p:pic>
        <p:nvPicPr>
          <p:cNvPr id="16" name="Picture 15">
            <a:extLst>
              <a:ext uri="{FF2B5EF4-FFF2-40B4-BE49-F238E27FC236}">
                <a16:creationId xmlns:a16="http://schemas.microsoft.com/office/drawing/2014/main" id="{85D83BE0-A304-4314-B6DC-29976FC74862}"/>
              </a:ext>
            </a:extLst>
          </p:cNvPr>
          <p:cNvPicPr>
            <a:picLocks noChangeAspect="1"/>
          </p:cNvPicPr>
          <p:nvPr/>
        </p:nvPicPr>
        <p:blipFill>
          <a:blip r:embed="rId2"/>
          <a:stretch>
            <a:fillRect/>
          </a:stretch>
        </p:blipFill>
        <p:spPr>
          <a:xfrm>
            <a:off x="3569017" y="1423987"/>
            <a:ext cx="5381943" cy="3543666"/>
          </a:xfrm>
          <a:prstGeom prst="rect">
            <a:avLst/>
          </a:prstGeom>
        </p:spPr>
      </p:pic>
      <p:pic>
        <p:nvPicPr>
          <p:cNvPr id="26" name="Picture 25">
            <a:extLst>
              <a:ext uri="{FF2B5EF4-FFF2-40B4-BE49-F238E27FC236}">
                <a16:creationId xmlns:a16="http://schemas.microsoft.com/office/drawing/2014/main" id="{AFD8AF7D-D092-4B69-9C94-BA28EBF00528}"/>
              </a:ext>
            </a:extLst>
          </p:cNvPr>
          <p:cNvPicPr>
            <a:picLocks noChangeAspect="1"/>
          </p:cNvPicPr>
          <p:nvPr/>
        </p:nvPicPr>
        <p:blipFill>
          <a:blip r:embed="rId3"/>
          <a:stretch>
            <a:fillRect/>
          </a:stretch>
        </p:blipFill>
        <p:spPr>
          <a:xfrm>
            <a:off x="7955402" y="1500187"/>
            <a:ext cx="3695700" cy="2028825"/>
          </a:xfrm>
          <a:prstGeom prst="rect">
            <a:avLst/>
          </a:prstGeom>
        </p:spPr>
      </p:pic>
    </p:spTree>
    <p:extLst>
      <p:ext uri="{BB962C8B-B14F-4D97-AF65-F5344CB8AC3E}">
        <p14:creationId xmlns:p14="http://schemas.microsoft.com/office/powerpoint/2010/main" val="342073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4C73488-CFC3-417E-88C3-442ACDD02251}"/>
              </a:ext>
            </a:extLst>
          </p:cNvPr>
          <p:cNvPicPr>
            <a:picLocks noChangeAspect="1"/>
          </p:cNvPicPr>
          <p:nvPr/>
        </p:nvPicPr>
        <p:blipFill>
          <a:blip r:embed="rId2"/>
          <a:stretch>
            <a:fillRect/>
          </a:stretch>
        </p:blipFill>
        <p:spPr>
          <a:xfrm>
            <a:off x="0" y="466458"/>
            <a:ext cx="12192000" cy="5925084"/>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first difference</a:t>
            </a:r>
          </a:p>
        </p:txBody>
      </p:sp>
      <p:pic>
        <p:nvPicPr>
          <p:cNvPr id="12" name="Picture 11">
            <a:extLst>
              <a:ext uri="{FF2B5EF4-FFF2-40B4-BE49-F238E27FC236}">
                <a16:creationId xmlns:a16="http://schemas.microsoft.com/office/drawing/2014/main" id="{7424F3C7-B576-4A46-8A55-01584DC9458C}"/>
              </a:ext>
            </a:extLst>
          </p:cNvPr>
          <p:cNvPicPr>
            <a:picLocks noChangeAspect="1"/>
          </p:cNvPicPr>
          <p:nvPr/>
        </p:nvPicPr>
        <p:blipFill>
          <a:blip r:embed="rId3"/>
          <a:stretch>
            <a:fillRect/>
          </a:stretch>
        </p:blipFill>
        <p:spPr>
          <a:xfrm>
            <a:off x="6990080" y="3656180"/>
            <a:ext cx="3739197" cy="2612539"/>
          </a:xfrm>
          <a:prstGeom prst="rect">
            <a:avLst/>
          </a:prstGeom>
        </p:spPr>
      </p:pic>
    </p:spTree>
    <p:extLst>
      <p:ext uri="{BB962C8B-B14F-4D97-AF65-F5344CB8AC3E}">
        <p14:creationId xmlns:p14="http://schemas.microsoft.com/office/powerpoint/2010/main" val="249030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Second difference</a:t>
            </a:r>
          </a:p>
        </p:txBody>
      </p:sp>
      <p:pic>
        <p:nvPicPr>
          <p:cNvPr id="9" name="Picture 8">
            <a:extLst>
              <a:ext uri="{FF2B5EF4-FFF2-40B4-BE49-F238E27FC236}">
                <a16:creationId xmlns:a16="http://schemas.microsoft.com/office/drawing/2014/main" id="{F1D72C91-5664-4E05-B806-E135434FBAF2}"/>
              </a:ext>
            </a:extLst>
          </p:cNvPr>
          <p:cNvPicPr>
            <a:picLocks noChangeAspect="1"/>
          </p:cNvPicPr>
          <p:nvPr/>
        </p:nvPicPr>
        <p:blipFill>
          <a:blip r:embed="rId2"/>
          <a:stretch>
            <a:fillRect/>
          </a:stretch>
        </p:blipFill>
        <p:spPr>
          <a:xfrm>
            <a:off x="711200" y="1216542"/>
            <a:ext cx="10789920" cy="2751848"/>
          </a:xfrm>
          <a:prstGeom prst="rect">
            <a:avLst/>
          </a:prstGeom>
        </p:spPr>
      </p:pic>
      <p:pic>
        <p:nvPicPr>
          <p:cNvPr id="11" name="Picture 10">
            <a:extLst>
              <a:ext uri="{FF2B5EF4-FFF2-40B4-BE49-F238E27FC236}">
                <a16:creationId xmlns:a16="http://schemas.microsoft.com/office/drawing/2014/main" id="{27FC2A97-0119-416A-A8EB-9DCE2A1B7A1D}"/>
              </a:ext>
            </a:extLst>
          </p:cNvPr>
          <p:cNvPicPr>
            <a:picLocks noChangeAspect="1"/>
          </p:cNvPicPr>
          <p:nvPr/>
        </p:nvPicPr>
        <p:blipFill>
          <a:blip r:embed="rId3"/>
          <a:stretch>
            <a:fillRect/>
          </a:stretch>
        </p:blipFill>
        <p:spPr>
          <a:xfrm>
            <a:off x="3314859" y="3968390"/>
            <a:ext cx="5562282" cy="2686095"/>
          </a:xfrm>
          <a:prstGeom prst="rect">
            <a:avLst/>
          </a:prstGeom>
        </p:spPr>
      </p:pic>
    </p:spTree>
    <p:extLst>
      <p:ext uri="{BB962C8B-B14F-4D97-AF65-F5344CB8AC3E}">
        <p14:creationId xmlns:p14="http://schemas.microsoft.com/office/powerpoint/2010/main" val="261102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OLS regression results</a:t>
            </a:r>
          </a:p>
        </p:txBody>
      </p:sp>
      <p:sp>
        <p:nvSpPr>
          <p:cNvPr id="18" name="Rectangle 17">
            <a:extLst>
              <a:ext uri="{FF2B5EF4-FFF2-40B4-BE49-F238E27FC236}">
                <a16:creationId xmlns:a16="http://schemas.microsoft.com/office/drawing/2014/main" id="{38FA21C3-817A-4723-8876-A2058DA99383}"/>
              </a:ext>
            </a:extLst>
          </p:cNvPr>
          <p:cNvSpPr/>
          <p:nvPr/>
        </p:nvSpPr>
        <p:spPr>
          <a:xfrm>
            <a:off x="383917" y="1436285"/>
            <a:ext cx="2868899" cy="48414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analyze the relationship between the variables and the Nasdaq we run a linear regression (OLS).</a:t>
            </a:r>
          </a:p>
          <a:p>
            <a:pPr algn="ctr"/>
            <a:r>
              <a:rPr lang="en-US" dirty="0"/>
              <a:t>Next steps:</a:t>
            </a:r>
            <a:br>
              <a:rPr lang="en-US" dirty="0"/>
            </a:br>
            <a:r>
              <a:rPr lang="en-US" dirty="0"/>
              <a:t>Include a lag, new macro variables, transform the independent variables (log, </a:t>
            </a:r>
            <a:r>
              <a:rPr lang="en-US" dirty="0" err="1"/>
              <a:t>ect</a:t>
            </a:r>
            <a:r>
              <a:rPr lang="en-US" dirty="0"/>
              <a:t>), PCA</a:t>
            </a:r>
          </a:p>
        </p:txBody>
      </p:sp>
      <p:pic>
        <p:nvPicPr>
          <p:cNvPr id="7" name="Picture 6">
            <a:extLst>
              <a:ext uri="{FF2B5EF4-FFF2-40B4-BE49-F238E27FC236}">
                <a16:creationId xmlns:a16="http://schemas.microsoft.com/office/drawing/2014/main" id="{D69DECD6-4E01-489B-8A3F-FB9963B79EC0}"/>
              </a:ext>
            </a:extLst>
          </p:cNvPr>
          <p:cNvPicPr>
            <a:picLocks noChangeAspect="1"/>
          </p:cNvPicPr>
          <p:nvPr/>
        </p:nvPicPr>
        <p:blipFill>
          <a:blip r:embed="rId2"/>
          <a:stretch>
            <a:fillRect/>
          </a:stretch>
        </p:blipFill>
        <p:spPr>
          <a:xfrm>
            <a:off x="3510571" y="1333500"/>
            <a:ext cx="8044463" cy="4452937"/>
          </a:xfrm>
          <a:prstGeom prst="rect">
            <a:avLst/>
          </a:prstGeom>
        </p:spPr>
      </p:pic>
    </p:spTree>
    <p:extLst>
      <p:ext uri="{BB962C8B-B14F-4D97-AF65-F5344CB8AC3E}">
        <p14:creationId xmlns:p14="http://schemas.microsoft.com/office/powerpoint/2010/main" val="1625102611"/>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412431"/>
      </a:dk2>
      <a:lt2>
        <a:srgbClr val="E2E6E8"/>
      </a:lt2>
      <a:accent1>
        <a:srgbClr val="BC9B84"/>
      </a:accent1>
      <a:accent2>
        <a:srgbClr val="BA7F80"/>
      </a:accent2>
      <a:accent3>
        <a:srgbClr val="C594A9"/>
      </a:accent3>
      <a:accent4>
        <a:srgbClr val="BA7FB1"/>
      </a:accent4>
      <a:accent5>
        <a:srgbClr val="BA96C6"/>
      </a:accent5>
      <a:accent6>
        <a:srgbClr val="927FBA"/>
      </a:accent6>
      <a:hlink>
        <a:srgbClr val="5986A5"/>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0</TotalTime>
  <Words>668</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Univers Condensed Light</vt:lpstr>
      <vt:lpstr>Walbaum Display Light</vt:lpstr>
      <vt:lpstr>AngleLinesVTI</vt:lpstr>
      <vt:lpstr>Cas Applied Data Science – October 7th 2021   Nasdaq composite price prediction</vt:lpstr>
      <vt:lpstr>Project objectives &amp; Data set description</vt:lpstr>
      <vt:lpstr>Data set description and methods</vt:lpstr>
      <vt:lpstr>Dataset cleaning &amp; Descriptive statistics</vt:lpstr>
      <vt:lpstr>Independent variables - charts</vt:lpstr>
      <vt:lpstr>Test for stationarity</vt:lpstr>
      <vt:lpstr>Test for stationarity – first difference</vt:lpstr>
      <vt:lpstr>Test for stationarity – Second difference</vt:lpstr>
      <vt:lpstr>OLS regression results</vt:lpstr>
      <vt:lpstr>Appendix 1: Granger causality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Applied Data Science – October 7th 2021   Nasdaq composite price prediction</dc:title>
  <dc:creator>thomas.parmentierlux@gmail.com</dc:creator>
  <cp:lastModifiedBy>thomas.parmentierlux@gmail.com</cp:lastModifiedBy>
  <cp:revision>50</cp:revision>
  <dcterms:created xsi:type="dcterms:W3CDTF">2021-09-21T07:26:47Z</dcterms:created>
  <dcterms:modified xsi:type="dcterms:W3CDTF">2021-09-30T07:38:55Z</dcterms:modified>
</cp:coreProperties>
</file>