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6"/>
  </p:notesMasterIdLst>
  <p:sldIdLst>
    <p:sldId id="274" r:id="rId2"/>
    <p:sldId id="257" r:id="rId3"/>
    <p:sldId id="273" r:id="rId4"/>
    <p:sldId id="266" r:id="rId5"/>
    <p:sldId id="258" r:id="rId6"/>
    <p:sldId id="263" r:id="rId7"/>
    <p:sldId id="265" r:id="rId8"/>
    <p:sldId id="267" r:id="rId9"/>
    <p:sldId id="268" r:id="rId10"/>
    <p:sldId id="269" r:id="rId11"/>
    <p:sldId id="270" r:id="rId12"/>
    <p:sldId id="261" r:id="rId13"/>
    <p:sldId id="275" r:id="rId14"/>
    <p:sldId id="27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498" autoAdjust="0"/>
  </p:normalViewPr>
  <p:slideViewPr>
    <p:cSldViewPr snapToGrid="0">
      <p:cViewPr>
        <p:scale>
          <a:sx n="62" d="100"/>
          <a:sy n="62" d="100"/>
        </p:scale>
        <p:origin x="8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08D75-D192-4F08-8405-FE12D6DFAACE}" type="datetimeFigureOut">
              <a:rPr lang="fr-CH" smtClean="0"/>
              <a:t>06.10.2021</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4A723-D2DA-436D-87A9-E258563333C4}" type="slidenum">
              <a:rPr lang="fr-CH" smtClean="0"/>
              <a:t>‹#›</a:t>
            </a:fld>
            <a:endParaRPr lang="fr-CH"/>
          </a:p>
        </p:txBody>
      </p:sp>
    </p:spTree>
    <p:extLst>
      <p:ext uri="{BB962C8B-B14F-4D97-AF65-F5344CB8AC3E}">
        <p14:creationId xmlns:p14="http://schemas.microsoft.com/office/powerpoint/2010/main" val="25851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1</a:t>
            </a:fld>
            <a:endParaRPr lang="fr-CH"/>
          </a:p>
        </p:txBody>
      </p:sp>
    </p:spTree>
    <p:extLst>
      <p:ext uri="{BB962C8B-B14F-4D97-AF65-F5344CB8AC3E}">
        <p14:creationId xmlns:p14="http://schemas.microsoft.com/office/powerpoint/2010/main" val="16593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10</a:t>
            </a:fld>
            <a:endParaRPr lang="fr-CH"/>
          </a:p>
        </p:txBody>
      </p:sp>
    </p:spTree>
    <p:extLst>
      <p:ext uri="{BB962C8B-B14F-4D97-AF65-F5344CB8AC3E}">
        <p14:creationId xmlns:p14="http://schemas.microsoft.com/office/powerpoint/2010/main" val="285371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11</a:t>
            </a:fld>
            <a:endParaRPr lang="fr-CH"/>
          </a:p>
        </p:txBody>
      </p:sp>
    </p:spTree>
    <p:extLst>
      <p:ext uri="{BB962C8B-B14F-4D97-AF65-F5344CB8AC3E}">
        <p14:creationId xmlns:p14="http://schemas.microsoft.com/office/powerpoint/2010/main" val="237394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12</a:t>
            </a:fld>
            <a:endParaRPr lang="fr-CH"/>
          </a:p>
        </p:txBody>
      </p:sp>
    </p:spTree>
    <p:extLst>
      <p:ext uri="{BB962C8B-B14F-4D97-AF65-F5344CB8AC3E}">
        <p14:creationId xmlns:p14="http://schemas.microsoft.com/office/powerpoint/2010/main" val="3366357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13</a:t>
            </a:fld>
            <a:endParaRPr lang="fr-CH"/>
          </a:p>
        </p:txBody>
      </p:sp>
    </p:spTree>
    <p:extLst>
      <p:ext uri="{BB962C8B-B14F-4D97-AF65-F5344CB8AC3E}">
        <p14:creationId xmlns:p14="http://schemas.microsoft.com/office/powerpoint/2010/main" val="158059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14</a:t>
            </a:fld>
            <a:endParaRPr lang="fr-CH"/>
          </a:p>
        </p:txBody>
      </p:sp>
    </p:spTree>
    <p:extLst>
      <p:ext uri="{BB962C8B-B14F-4D97-AF65-F5344CB8AC3E}">
        <p14:creationId xmlns:p14="http://schemas.microsoft.com/office/powerpoint/2010/main" val="57930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2</a:t>
            </a:fld>
            <a:endParaRPr lang="fr-CH"/>
          </a:p>
        </p:txBody>
      </p:sp>
    </p:spTree>
    <p:extLst>
      <p:ext uri="{BB962C8B-B14F-4D97-AF65-F5344CB8AC3E}">
        <p14:creationId xmlns:p14="http://schemas.microsoft.com/office/powerpoint/2010/main" val="108551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3</a:t>
            </a:fld>
            <a:endParaRPr lang="fr-CH"/>
          </a:p>
        </p:txBody>
      </p:sp>
    </p:spTree>
    <p:extLst>
      <p:ext uri="{BB962C8B-B14F-4D97-AF65-F5344CB8AC3E}">
        <p14:creationId xmlns:p14="http://schemas.microsoft.com/office/powerpoint/2010/main" val="300920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4</a:t>
            </a:fld>
            <a:endParaRPr lang="fr-CH"/>
          </a:p>
        </p:txBody>
      </p:sp>
    </p:spTree>
    <p:extLst>
      <p:ext uri="{BB962C8B-B14F-4D97-AF65-F5344CB8AC3E}">
        <p14:creationId xmlns:p14="http://schemas.microsoft.com/office/powerpoint/2010/main" val="8817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5</a:t>
            </a:fld>
            <a:endParaRPr lang="fr-CH"/>
          </a:p>
        </p:txBody>
      </p:sp>
    </p:spTree>
    <p:extLst>
      <p:ext uri="{BB962C8B-B14F-4D97-AF65-F5344CB8AC3E}">
        <p14:creationId xmlns:p14="http://schemas.microsoft.com/office/powerpoint/2010/main" val="160731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6</a:t>
            </a:fld>
            <a:endParaRPr lang="fr-CH"/>
          </a:p>
        </p:txBody>
      </p:sp>
    </p:spTree>
    <p:extLst>
      <p:ext uri="{BB962C8B-B14F-4D97-AF65-F5344CB8AC3E}">
        <p14:creationId xmlns:p14="http://schemas.microsoft.com/office/powerpoint/2010/main" val="280455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rgbClr val="000000"/>
              </a:solidFill>
              <a:effectLst/>
              <a:latin typeface="Verdana" panose="020B0604030504040204" pitchFamily="34" charset="0"/>
              <a:ea typeface="+mn-ea"/>
              <a:cs typeface="+mn-cs"/>
            </a:endParaRPr>
          </a:p>
        </p:txBody>
      </p:sp>
      <p:sp>
        <p:nvSpPr>
          <p:cNvPr id="4" name="Slide Number Placeholder 3"/>
          <p:cNvSpPr>
            <a:spLocks noGrp="1"/>
          </p:cNvSpPr>
          <p:nvPr>
            <p:ph type="sldNum" sz="quarter" idx="5"/>
          </p:nvPr>
        </p:nvSpPr>
        <p:spPr/>
        <p:txBody>
          <a:bodyPr/>
          <a:lstStyle/>
          <a:p>
            <a:fld id="{2B64A723-D2DA-436D-87A9-E258563333C4}" type="slidenum">
              <a:rPr lang="fr-CH" smtClean="0"/>
              <a:t>7</a:t>
            </a:fld>
            <a:endParaRPr lang="fr-CH"/>
          </a:p>
        </p:txBody>
      </p:sp>
    </p:spTree>
    <p:extLst>
      <p:ext uri="{BB962C8B-B14F-4D97-AF65-F5344CB8AC3E}">
        <p14:creationId xmlns:p14="http://schemas.microsoft.com/office/powerpoint/2010/main" val="200885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8</a:t>
            </a:fld>
            <a:endParaRPr lang="fr-CH"/>
          </a:p>
        </p:txBody>
      </p:sp>
    </p:spTree>
    <p:extLst>
      <p:ext uri="{BB962C8B-B14F-4D97-AF65-F5344CB8AC3E}">
        <p14:creationId xmlns:p14="http://schemas.microsoft.com/office/powerpoint/2010/main" val="426640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9</a:t>
            </a:fld>
            <a:endParaRPr lang="fr-CH"/>
          </a:p>
        </p:txBody>
      </p:sp>
    </p:spTree>
    <p:extLst>
      <p:ext uri="{BB962C8B-B14F-4D97-AF65-F5344CB8AC3E}">
        <p14:creationId xmlns:p14="http://schemas.microsoft.com/office/powerpoint/2010/main" val="1963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10/6/2021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hyperlink" Target="https://www.schroders.com/en/insights/economics/covid-19-why-the-tech-giants-have-emerged-as-winners/"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econpapers.repec.org/article/eeeintfin/" TargetMode="External"/><Relationship Id="rId5" Type="http://schemas.openxmlformats.org/officeDocument/2006/relationships/hyperlink" Target="https://econpapers.repec.org/RAS/pst120.htm" TargetMode="External"/><Relationship Id="rId4" Type="http://schemas.openxmlformats.org/officeDocument/2006/relationships/hyperlink" Target="https://econpapers.repec.org/RAS/pgj6.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2500" dirty="0" err="1"/>
              <a:t>What</a:t>
            </a:r>
            <a:r>
              <a:rPr lang="de-CH" sz="2500" dirty="0"/>
              <a:t> </a:t>
            </a:r>
            <a:r>
              <a:rPr lang="de-CH" sz="2500" dirty="0" err="1"/>
              <a:t>impacts</a:t>
            </a:r>
            <a:r>
              <a:rPr lang="de-CH" sz="2500" dirty="0"/>
              <a:t> </a:t>
            </a:r>
            <a:r>
              <a:rPr lang="de-CH" sz="2500" dirty="0" err="1"/>
              <a:t>have</a:t>
            </a:r>
            <a:r>
              <a:rPr lang="de-CH" sz="2500" dirty="0"/>
              <a:t> </a:t>
            </a:r>
            <a:r>
              <a:rPr lang="de-CH" sz="2500" dirty="0" err="1"/>
              <a:t>macroeconomic</a:t>
            </a:r>
            <a:r>
              <a:rPr lang="de-CH" sz="2500" dirty="0"/>
              <a:t> variables on </a:t>
            </a:r>
            <a:r>
              <a:rPr lang="de-CH" sz="2500" dirty="0" err="1"/>
              <a:t>the</a:t>
            </a:r>
            <a:r>
              <a:rPr lang="de-CH" sz="2500" dirty="0"/>
              <a:t> </a:t>
            </a:r>
            <a:r>
              <a:rPr lang="de-CH" sz="2500" dirty="0" err="1"/>
              <a:t>NaSDAQ</a:t>
            </a:r>
            <a:r>
              <a:rPr lang="de-CH" sz="2500" dirty="0"/>
              <a:t> COMPOSITE INDEX </a:t>
            </a:r>
            <a:r>
              <a:rPr lang="de-CH" sz="2500" dirty="0" err="1"/>
              <a:t>price</a:t>
            </a:r>
            <a:r>
              <a:rPr lang="de-CH" sz="2500" dirty="0"/>
              <a:t> </a:t>
            </a:r>
            <a:r>
              <a:rPr lang="de-CH" sz="2500" dirty="0" err="1"/>
              <a:t>return</a:t>
            </a:r>
            <a:endParaRPr lang="fr-CH" sz="25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3436825"/>
            <a:ext cx="4890977" cy="999460"/>
          </a:xfrm>
        </p:spPr>
        <p:txBody>
          <a:bodyPr anchor="b">
            <a:normAutofit fontScale="92500" lnSpcReduction="20000"/>
          </a:bodyPr>
          <a:lstStyle/>
          <a:p>
            <a:pPr algn="l"/>
            <a:r>
              <a:rPr lang="de-CH" dirty="0"/>
              <a:t>University </a:t>
            </a:r>
            <a:r>
              <a:rPr lang="de-CH" dirty="0" err="1"/>
              <a:t>of</a:t>
            </a:r>
            <a:r>
              <a:rPr lang="de-CH" dirty="0"/>
              <a:t> Bern, </a:t>
            </a:r>
            <a:r>
              <a:rPr lang="fr-CH" dirty="0"/>
              <a:t>CAS in </a:t>
            </a:r>
            <a:r>
              <a:rPr lang="fr-CH" dirty="0" err="1"/>
              <a:t>Applied</a:t>
            </a:r>
            <a:r>
              <a:rPr lang="fr-CH" dirty="0"/>
              <a:t> Data Science, 8 OCTOBER 2021</a:t>
            </a:r>
            <a:endParaRPr lang="de-CH" dirty="0"/>
          </a:p>
          <a:p>
            <a:pPr algn="l"/>
            <a:r>
              <a:rPr lang="de-CH" dirty="0"/>
              <a:t>Thomas &amp; Stefan</a:t>
            </a:r>
            <a:endParaRPr lang="fr-CH" dirty="0"/>
          </a:p>
        </p:txBody>
      </p:sp>
      <p:sp>
        <p:nvSpPr>
          <p:cNvPr id="10" name="TextBox 9">
            <a:extLst>
              <a:ext uri="{FF2B5EF4-FFF2-40B4-BE49-F238E27FC236}">
                <a16:creationId xmlns:a16="http://schemas.microsoft.com/office/drawing/2014/main" id="{AAE26B41-3702-451B-BC10-E3D7D0E794A2}"/>
              </a:ext>
            </a:extLst>
          </p:cNvPr>
          <p:cNvSpPr txBox="1"/>
          <p:nvPr/>
        </p:nvSpPr>
        <p:spPr>
          <a:xfrm>
            <a:off x="5762847" y="5954516"/>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pic>
        <p:nvPicPr>
          <p:cNvPr id="7" name="Picture 6">
            <a:extLst>
              <a:ext uri="{FF2B5EF4-FFF2-40B4-BE49-F238E27FC236}">
                <a16:creationId xmlns:a16="http://schemas.microsoft.com/office/drawing/2014/main" id="{0D336B59-B0C0-4F17-AF2A-1637375B5D93}"/>
              </a:ext>
            </a:extLst>
          </p:cNvPr>
          <p:cNvPicPr>
            <a:picLocks noChangeAspect="1"/>
          </p:cNvPicPr>
          <p:nvPr/>
        </p:nvPicPr>
        <p:blipFill>
          <a:blip r:embed="rId3"/>
          <a:stretch>
            <a:fillRect/>
          </a:stretch>
        </p:blipFill>
        <p:spPr>
          <a:xfrm>
            <a:off x="5762848" y="397399"/>
            <a:ext cx="6129336" cy="5557118"/>
          </a:xfrm>
          <a:prstGeom prst="rect">
            <a:avLst/>
          </a:prstGeom>
        </p:spPr>
      </p:pic>
    </p:spTree>
    <p:extLst>
      <p:ext uri="{BB962C8B-B14F-4D97-AF65-F5344CB8AC3E}">
        <p14:creationId xmlns:p14="http://schemas.microsoft.com/office/powerpoint/2010/main" val="46429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91337" y="1276796"/>
            <a:ext cx="3185410"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an OLS Regression.</a:t>
            </a:r>
          </a:p>
          <a:p>
            <a:pPr algn="ctr"/>
            <a:endParaRPr lang="en-US" dirty="0"/>
          </a:p>
          <a:p>
            <a:pPr algn="ctr"/>
            <a:r>
              <a:rPr lang="en-US" dirty="0"/>
              <a:t>-Despite being small the sign </a:t>
            </a:r>
            <a:r>
              <a:rPr lang="en-US" dirty="0" err="1"/>
              <a:t>coeffs</a:t>
            </a:r>
            <a:r>
              <a:rPr lang="en-US" dirty="0"/>
              <a:t> look as we would expect.</a:t>
            </a:r>
          </a:p>
          <a:p>
            <a:pPr algn="ctr"/>
            <a:r>
              <a:rPr lang="en-US" dirty="0"/>
              <a:t> </a:t>
            </a:r>
          </a:p>
          <a:p>
            <a:pPr algn="ctr"/>
            <a:r>
              <a:rPr lang="en-US" dirty="0"/>
              <a:t>-The output shows a significant relationship between CPI and stock price. </a:t>
            </a:r>
          </a:p>
          <a:p>
            <a:pPr algn="ctr"/>
            <a:endParaRPr lang="en-US" dirty="0"/>
          </a:p>
          <a:p>
            <a:pPr algn="ctr"/>
            <a:r>
              <a:rPr lang="en-US" dirty="0"/>
              <a:t>. -Although the other macroeconomic variables are not significant, their coefficient signs confirm our expectations for those variables</a:t>
            </a:r>
          </a:p>
        </p:txBody>
      </p:sp>
      <p:pic>
        <p:nvPicPr>
          <p:cNvPr id="22" name="Picture 21">
            <a:extLst>
              <a:ext uri="{FF2B5EF4-FFF2-40B4-BE49-F238E27FC236}">
                <a16:creationId xmlns:a16="http://schemas.microsoft.com/office/drawing/2014/main" id="{7CB67599-E7CE-471F-8E41-70AC2D04D6D1}"/>
              </a:ext>
            </a:extLst>
          </p:cNvPr>
          <p:cNvPicPr>
            <a:picLocks noChangeAspect="1"/>
          </p:cNvPicPr>
          <p:nvPr/>
        </p:nvPicPr>
        <p:blipFill>
          <a:blip r:embed="rId3"/>
          <a:stretch>
            <a:fillRect/>
          </a:stretch>
        </p:blipFill>
        <p:spPr>
          <a:xfrm>
            <a:off x="3757484" y="1553903"/>
            <a:ext cx="8050599" cy="3964394"/>
          </a:xfrm>
          <a:prstGeom prst="rect">
            <a:avLst/>
          </a:prstGeom>
        </p:spPr>
      </p:pic>
    </p:spTree>
    <p:extLst>
      <p:ext uri="{BB962C8B-B14F-4D97-AF65-F5344CB8AC3E}">
        <p14:creationId xmlns:p14="http://schemas.microsoft.com/office/powerpoint/2010/main" val="162510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Residual analysis</a:t>
            </a:r>
          </a:p>
        </p:txBody>
      </p:sp>
      <p:cxnSp>
        <p:nvCxnSpPr>
          <p:cNvPr id="5" name="Straight Connector 4">
            <a:extLst>
              <a:ext uri="{FF2B5EF4-FFF2-40B4-BE49-F238E27FC236}">
                <a16:creationId xmlns:a16="http://schemas.microsoft.com/office/drawing/2014/main" id="{0F2D7ECD-186F-41E9-BEEF-5CC32A330EB1}"/>
              </a:ext>
            </a:extLst>
          </p:cNvPr>
          <p:cNvCxnSpPr>
            <a:cxnSpLocks/>
          </p:cNvCxnSpPr>
          <p:nvPr/>
        </p:nvCxnSpPr>
        <p:spPr>
          <a:xfrm>
            <a:off x="358902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A16DF9-8FF8-4B54-B9B4-1E9ECA617CBB}"/>
              </a:ext>
            </a:extLst>
          </p:cNvPr>
          <p:cNvCxnSpPr>
            <a:cxnSpLocks/>
          </p:cNvCxnSpPr>
          <p:nvPr/>
        </p:nvCxnSpPr>
        <p:spPr>
          <a:xfrm>
            <a:off x="793623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1B6B52C-33C1-455D-801A-C3969D3E7DC8}"/>
              </a:ext>
            </a:extLst>
          </p:cNvPr>
          <p:cNvPicPr>
            <a:picLocks noChangeAspect="1"/>
          </p:cNvPicPr>
          <p:nvPr/>
        </p:nvPicPr>
        <p:blipFill>
          <a:blip r:embed="rId3"/>
          <a:stretch>
            <a:fillRect/>
          </a:stretch>
        </p:blipFill>
        <p:spPr>
          <a:xfrm>
            <a:off x="373817" y="3637679"/>
            <a:ext cx="2998253" cy="1476374"/>
          </a:xfrm>
          <a:prstGeom prst="rect">
            <a:avLst/>
          </a:prstGeom>
        </p:spPr>
      </p:pic>
      <p:sp>
        <p:nvSpPr>
          <p:cNvPr id="15" name="TextBox 14">
            <a:extLst>
              <a:ext uri="{FF2B5EF4-FFF2-40B4-BE49-F238E27FC236}">
                <a16:creationId xmlns:a16="http://schemas.microsoft.com/office/drawing/2014/main" id="{448390A8-15DA-451D-9D93-A35D74742BEA}"/>
              </a:ext>
            </a:extLst>
          </p:cNvPr>
          <p:cNvSpPr txBox="1"/>
          <p:nvPr/>
        </p:nvSpPr>
        <p:spPr>
          <a:xfrm>
            <a:off x="255244" y="1015930"/>
            <a:ext cx="2993736" cy="2554545"/>
          </a:xfrm>
          <a:prstGeom prst="rect">
            <a:avLst/>
          </a:prstGeom>
          <a:noFill/>
        </p:spPr>
        <p:txBody>
          <a:bodyPr wrap="square">
            <a:spAutoFit/>
          </a:bodyPr>
          <a:lstStyle/>
          <a:p>
            <a:pPr algn="ctr"/>
            <a:r>
              <a:rPr lang="en-US" sz="1600" b="1" dirty="0">
                <a:solidFill>
                  <a:schemeClr val="dk1"/>
                </a:solidFill>
              </a:rPr>
              <a:t>AUTOCORRELATION</a:t>
            </a:r>
          </a:p>
          <a:p>
            <a:pPr algn="l"/>
            <a:endParaRPr lang="en-US" sz="1600" dirty="0">
              <a:solidFill>
                <a:schemeClr val="dk1"/>
              </a:solidFill>
            </a:endParaRPr>
          </a:p>
          <a:p>
            <a:pPr algn="l"/>
            <a:r>
              <a:rPr lang="en-US" sz="1600" dirty="0">
                <a:solidFill>
                  <a:schemeClr val="dk1"/>
                </a:solidFill>
              </a:rPr>
              <a:t>The presence of serial correlation is examined by Breusch-Godfrey Test. Residuals for OLS output is tested for serial correlation, using the following hypothesis:</a:t>
            </a:r>
          </a:p>
          <a:p>
            <a:pPr algn="l"/>
            <a:endParaRPr lang="en-US" sz="1600" dirty="0">
              <a:solidFill>
                <a:schemeClr val="dk1"/>
              </a:solidFill>
            </a:endParaRPr>
          </a:p>
          <a:p>
            <a:pPr algn="l"/>
            <a:r>
              <a:rPr lang="en-US" sz="1600" b="1" dirty="0">
                <a:solidFill>
                  <a:schemeClr val="dk1"/>
                </a:solidFill>
              </a:rPr>
              <a:t>H0 : No autocorrelation</a:t>
            </a:r>
          </a:p>
          <a:p>
            <a:pPr algn="l"/>
            <a:r>
              <a:rPr lang="en-US" sz="1600" b="1" dirty="0">
                <a:solidFill>
                  <a:schemeClr val="dk1"/>
                </a:solidFill>
              </a:rPr>
              <a:t>H1 : Autocorrelation</a:t>
            </a:r>
          </a:p>
        </p:txBody>
      </p:sp>
      <p:pic>
        <p:nvPicPr>
          <p:cNvPr id="16" name="Picture 15">
            <a:extLst>
              <a:ext uri="{FF2B5EF4-FFF2-40B4-BE49-F238E27FC236}">
                <a16:creationId xmlns:a16="http://schemas.microsoft.com/office/drawing/2014/main" id="{9B1CCBBD-3914-4693-B0E5-A434CE075FEF}"/>
              </a:ext>
            </a:extLst>
          </p:cNvPr>
          <p:cNvPicPr>
            <a:picLocks noChangeAspect="1"/>
          </p:cNvPicPr>
          <p:nvPr/>
        </p:nvPicPr>
        <p:blipFill>
          <a:blip r:embed="rId4"/>
          <a:stretch>
            <a:fillRect/>
          </a:stretch>
        </p:blipFill>
        <p:spPr>
          <a:xfrm>
            <a:off x="4016003" y="3836413"/>
            <a:ext cx="3569884" cy="701560"/>
          </a:xfrm>
          <a:prstGeom prst="rect">
            <a:avLst/>
          </a:prstGeom>
        </p:spPr>
      </p:pic>
      <p:sp>
        <p:nvSpPr>
          <p:cNvPr id="19" name="TextBox 18">
            <a:extLst>
              <a:ext uri="{FF2B5EF4-FFF2-40B4-BE49-F238E27FC236}">
                <a16:creationId xmlns:a16="http://schemas.microsoft.com/office/drawing/2014/main" id="{C9D868E7-3D2C-45B9-A212-DE5C68C6D2B0}"/>
              </a:ext>
            </a:extLst>
          </p:cNvPr>
          <p:cNvSpPr txBox="1"/>
          <p:nvPr/>
        </p:nvSpPr>
        <p:spPr>
          <a:xfrm>
            <a:off x="8286574" y="1098256"/>
            <a:ext cx="3474720" cy="1815882"/>
          </a:xfrm>
          <a:prstGeom prst="rect">
            <a:avLst/>
          </a:prstGeom>
          <a:noFill/>
        </p:spPr>
        <p:txBody>
          <a:bodyPr wrap="square">
            <a:spAutoFit/>
          </a:bodyPr>
          <a:lstStyle/>
          <a:p>
            <a:pPr algn="ctr"/>
            <a:r>
              <a:rPr lang="en-US" sz="1600" b="1" dirty="0">
                <a:solidFill>
                  <a:schemeClr val="dk1"/>
                </a:solidFill>
              </a:rPr>
              <a:t>NORMALITY</a:t>
            </a:r>
            <a:endParaRPr lang="en-US" sz="1600" dirty="0">
              <a:solidFill>
                <a:schemeClr val="dk1"/>
              </a:solidFill>
            </a:endParaRPr>
          </a:p>
          <a:p>
            <a:endParaRPr lang="en-US" sz="1600" dirty="0">
              <a:solidFill>
                <a:schemeClr val="dk1"/>
              </a:solidFill>
            </a:endParaRPr>
          </a:p>
          <a:p>
            <a:r>
              <a:rPr lang="en-US" sz="1600" dirty="0">
                <a:solidFill>
                  <a:schemeClr val="dk1"/>
                </a:solidFill>
              </a:rPr>
              <a:t>This test is important to find out whether the error term follows normal distribution: </a:t>
            </a:r>
          </a:p>
          <a:p>
            <a:endParaRPr lang="en-US" sz="1600" dirty="0">
              <a:solidFill>
                <a:schemeClr val="dk1"/>
              </a:solidFill>
            </a:endParaRPr>
          </a:p>
          <a:p>
            <a:r>
              <a:rPr lang="en-US" sz="1600" b="1" dirty="0">
                <a:solidFill>
                  <a:schemeClr val="dk1"/>
                </a:solidFill>
              </a:rPr>
              <a:t>H0: Residuals are normally distributed </a:t>
            </a:r>
          </a:p>
          <a:p>
            <a:r>
              <a:rPr lang="en-US" sz="1600" b="1" dirty="0">
                <a:solidFill>
                  <a:schemeClr val="dk1"/>
                </a:solidFill>
              </a:rPr>
              <a:t>H1: Residuals are not normally distributed</a:t>
            </a:r>
            <a:endParaRPr lang="fr-CH" sz="1600" b="1" dirty="0">
              <a:solidFill>
                <a:schemeClr val="dk1"/>
              </a:solidFill>
            </a:endParaRPr>
          </a:p>
        </p:txBody>
      </p:sp>
      <p:sp>
        <p:nvSpPr>
          <p:cNvPr id="21" name="TextBox 20">
            <a:extLst>
              <a:ext uri="{FF2B5EF4-FFF2-40B4-BE49-F238E27FC236}">
                <a16:creationId xmlns:a16="http://schemas.microsoft.com/office/drawing/2014/main" id="{119BB521-7FFB-4DFA-BD08-5359CA969B6E}"/>
              </a:ext>
            </a:extLst>
          </p:cNvPr>
          <p:cNvSpPr txBox="1"/>
          <p:nvPr/>
        </p:nvSpPr>
        <p:spPr>
          <a:xfrm>
            <a:off x="4022921" y="1088536"/>
            <a:ext cx="3334616" cy="2308324"/>
          </a:xfrm>
          <a:prstGeom prst="rect">
            <a:avLst/>
          </a:prstGeom>
          <a:noFill/>
        </p:spPr>
        <p:txBody>
          <a:bodyPr wrap="square">
            <a:spAutoFit/>
          </a:bodyPr>
          <a:lstStyle/>
          <a:p>
            <a:pPr algn="ctr"/>
            <a:r>
              <a:rPr lang="en-US" sz="1600" b="1" dirty="0">
                <a:solidFill>
                  <a:schemeClr val="dk1"/>
                </a:solidFill>
              </a:rPr>
              <a:t>HETEROSCEDASTICITY</a:t>
            </a:r>
          </a:p>
          <a:p>
            <a:endParaRPr lang="en-US" sz="1600" dirty="0">
              <a:solidFill>
                <a:schemeClr val="dk1"/>
              </a:solidFill>
            </a:endParaRPr>
          </a:p>
          <a:p>
            <a:r>
              <a:rPr lang="en-US" sz="1600" dirty="0">
                <a:solidFill>
                  <a:schemeClr val="dk1"/>
                </a:solidFill>
              </a:rPr>
              <a:t>This test is important to confirm the robustness of the OLS output since we cannot rely on them in the presence of heteroscedasticity:</a:t>
            </a:r>
          </a:p>
          <a:p>
            <a:endParaRPr lang="en-US" sz="1600" b="1" dirty="0">
              <a:solidFill>
                <a:schemeClr val="dk1"/>
              </a:solidFill>
            </a:endParaRPr>
          </a:p>
          <a:p>
            <a:r>
              <a:rPr lang="en-US" sz="1600" b="1" dirty="0">
                <a:solidFill>
                  <a:schemeClr val="dk1"/>
                </a:solidFill>
              </a:rPr>
              <a:t>H0: No heteroscedasticity</a:t>
            </a:r>
          </a:p>
          <a:p>
            <a:r>
              <a:rPr lang="en-US" sz="1600" b="1" dirty="0">
                <a:solidFill>
                  <a:schemeClr val="dk1"/>
                </a:solidFill>
              </a:rPr>
              <a:t>H1: Heteroscedasticity</a:t>
            </a:r>
            <a:endParaRPr lang="fr-CH" sz="1600" b="1" dirty="0">
              <a:solidFill>
                <a:schemeClr val="dk1"/>
              </a:solidFill>
            </a:endParaRPr>
          </a:p>
        </p:txBody>
      </p:sp>
      <p:sp>
        <p:nvSpPr>
          <p:cNvPr id="24" name="TextBox 23">
            <a:extLst>
              <a:ext uri="{FF2B5EF4-FFF2-40B4-BE49-F238E27FC236}">
                <a16:creationId xmlns:a16="http://schemas.microsoft.com/office/drawing/2014/main" id="{C5CB08E6-58E9-439F-A5D0-622C21A786B3}"/>
              </a:ext>
            </a:extLst>
          </p:cNvPr>
          <p:cNvSpPr txBox="1"/>
          <p:nvPr/>
        </p:nvSpPr>
        <p:spPr>
          <a:xfrm>
            <a:off x="301321" y="5321202"/>
            <a:ext cx="2993736" cy="1323439"/>
          </a:xfrm>
          <a:prstGeom prst="rect">
            <a:avLst/>
          </a:prstGeom>
          <a:noFill/>
        </p:spPr>
        <p:txBody>
          <a:bodyPr wrap="square">
            <a:spAutoFit/>
          </a:bodyPr>
          <a:lstStyle/>
          <a:p>
            <a:r>
              <a:rPr lang="en-US" sz="1600" dirty="0"/>
              <a:t>The p-value is 0.13 which is greater than critical value at 5%. We cannot reject the null hypothesis and we can conclude for the absence of autocorrelation.</a:t>
            </a:r>
            <a:endParaRPr lang="en-US" sz="1600" b="1" dirty="0">
              <a:solidFill>
                <a:srgbClr val="FF0000"/>
              </a:solidFill>
            </a:endParaRPr>
          </a:p>
        </p:txBody>
      </p:sp>
      <p:pic>
        <p:nvPicPr>
          <p:cNvPr id="25" name="Picture 24">
            <a:extLst>
              <a:ext uri="{FF2B5EF4-FFF2-40B4-BE49-F238E27FC236}">
                <a16:creationId xmlns:a16="http://schemas.microsoft.com/office/drawing/2014/main" id="{0170ECAB-2700-46F7-8E9A-F38536249C31}"/>
              </a:ext>
            </a:extLst>
          </p:cNvPr>
          <p:cNvPicPr>
            <a:picLocks noChangeAspect="1"/>
          </p:cNvPicPr>
          <p:nvPr/>
        </p:nvPicPr>
        <p:blipFill>
          <a:blip r:embed="rId5"/>
          <a:stretch>
            <a:fillRect/>
          </a:stretch>
        </p:blipFill>
        <p:spPr>
          <a:xfrm>
            <a:off x="8439901" y="3369481"/>
            <a:ext cx="3109098" cy="795351"/>
          </a:xfrm>
          <a:prstGeom prst="rect">
            <a:avLst/>
          </a:prstGeom>
        </p:spPr>
      </p:pic>
      <p:sp>
        <p:nvSpPr>
          <p:cNvPr id="28" name="TextBox 27">
            <a:extLst>
              <a:ext uri="{FF2B5EF4-FFF2-40B4-BE49-F238E27FC236}">
                <a16:creationId xmlns:a16="http://schemas.microsoft.com/office/drawing/2014/main" id="{A2C3C894-3855-400B-B28B-A54F29EBB90A}"/>
              </a:ext>
            </a:extLst>
          </p:cNvPr>
          <p:cNvSpPr txBox="1"/>
          <p:nvPr/>
        </p:nvSpPr>
        <p:spPr>
          <a:xfrm>
            <a:off x="4022921" y="4808543"/>
            <a:ext cx="3109099" cy="1569660"/>
          </a:xfrm>
          <a:prstGeom prst="rect">
            <a:avLst/>
          </a:prstGeom>
          <a:noFill/>
        </p:spPr>
        <p:txBody>
          <a:bodyPr wrap="square">
            <a:spAutoFit/>
          </a:bodyPr>
          <a:lstStyle/>
          <a:p>
            <a:r>
              <a:rPr lang="en-US" sz="1600" dirty="0"/>
              <a:t>The p-value is 0.3 which is greater than critical value at 5%. We cannot reject the null hypothesis and we can conclude that homoscedasticity is present, and thus OLS t-test results can be trusted.</a:t>
            </a:r>
            <a:endParaRPr lang="fr-CH" sz="1600" dirty="0"/>
          </a:p>
        </p:txBody>
      </p:sp>
      <p:sp>
        <p:nvSpPr>
          <p:cNvPr id="31" name="TextBox 30">
            <a:extLst>
              <a:ext uri="{FF2B5EF4-FFF2-40B4-BE49-F238E27FC236}">
                <a16:creationId xmlns:a16="http://schemas.microsoft.com/office/drawing/2014/main" id="{BA59F721-6E25-4C60-B66C-232858946BDE}"/>
              </a:ext>
            </a:extLst>
          </p:cNvPr>
          <p:cNvSpPr txBox="1"/>
          <p:nvPr/>
        </p:nvSpPr>
        <p:spPr>
          <a:xfrm>
            <a:off x="8370131" y="4659953"/>
            <a:ext cx="3520548" cy="830997"/>
          </a:xfrm>
          <a:prstGeom prst="rect">
            <a:avLst/>
          </a:prstGeom>
          <a:noFill/>
        </p:spPr>
        <p:txBody>
          <a:bodyPr wrap="square">
            <a:spAutoFit/>
          </a:bodyPr>
          <a:lstStyle/>
          <a:p>
            <a:r>
              <a:rPr lang="en-US" sz="1600" dirty="0"/>
              <a:t>The p-value is 0.79 greater than the critical value at the 5% level. So, the null hypothesis cannot be rejected</a:t>
            </a:r>
            <a:endParaRPr lang="fr-CH" sz="1600" dirty="0"/>
          </a:p>
        </p:txBody>
      </p:sp>
    </p:spTree>
    <p:extLst>
      <p:ext uri="{BB962C8B-B14F-4D97-AF65-F5344CB8AC3E}">
        <p14:creationId xmlns:p14="http://schemas.microsoft.com/office/powerpoint/2010/main" val="149161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424355-FE07-4244-B3E4-4A77E0BBD82D}"/>
              </a:ext>
            </a:extLst>
          </p:cNvPr>
          <p:cNvPicPr>
            <a:picLocks noChangeAspect="1"/>
          </p:cNvPicPr>
          <p:nvPr/>
        </p:nvPicPr>
        <p:blipFill>
          <a:blip r:embed="rId3"/>
          <a:stretch>
            <a:fillRect/>
          </a:stretch>
        </p:blipFill>
        <p:spPr>
          <a:xfrm>
            <a:off x="770376" y="1197633"/>
            <a:ext cx="11262959" cy="3230529"/>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1: Granger causality test</a:t>
            </a:r>
          </a:p>
        </p:txBody>
      </p:sp>
      <p:sp>
        <p:nvSpPr>
          <p:cNvPr id="6" name="Rectangle 5">
            <a:extLst>
              <a:ext uri="{FF2B5EF4-FFF2-40B4-BE49-F238E27FC236}">
                <a16:creationId xmlns:a16="http://schemas.microsoft.com/office/drawing/2014/main" id="{3F90C47D-FED7-44F5-8CA6-FB2465C670AC}"/>
              </a:ext>
            </a:extLst>
          </p:cNvPr>
          <p:cNvSpPr/>
          <p:nvPr/>
        </p:nvSpPr>
        <p:spPr>
          <a:xfrm>
            <a:off x="770376" y="1239957"/>
            <a:ext cx="2604977" cy="4018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p-</a:t>
            </a:r>
            <a:r>
              <a:rPr lang="de-CH" dirty="0" err="1">
                <a:solidFill>
                  <a:schemeClr val="tx1"/>
                </a:solidFill>
              </a:rPr>
              <a:t>value</a:t>
            </a:r>
            <a:endParaRPr lang="fr-CH" dirty="0">
              <a:solidFill>
                <a:schemeClr val="tx1"/>
              </a:solidFill>
            </a:endParaRPr>
          </a:p>
        </p:txBody>
      </p:sp>
      <p:sp>
        <p:nvSpPr>
          <p:cNvPr id="9" name="Rectangle 8">
            <a:extLst>
              <a:ext uri="{FF2B5EF4-FFF2-40B4-BE49-F238E27FC236}">
                <a16:creationId xmlns:a16="http://schemas.microsoft.com/office/drawing/2014/main" id="{B9BB6048-1634-4AE3-96DB-4EC5D7700968}"/>
              </a:ext>
            </a:extLst>
          </p:cNvPr>
          <p:cNvSpPr/>
          <p:nvPr/>
        </p:nvSpPr>
        <p:spPr>
          <a:xfrm>
            <a:off x="446567" y="4633645"/>
            <a:ext cx="11344940" cy="17238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t>The rows are the responses (y) and the columns are the predictors (x). If a given p-value is &lt; significance level (0.05), we can reject the null hypothesis. </a:t>
            </a:r>
          </a:p>
          <a:p>
            <a:pPr algn="l"/>
            <a:r>
              <a:rPr lang="fr-CH" dirty="0"/>
              <a:t>H0 : </a:t>
            </a:r>
            <a:r>
              <a:rPr lang="fr-CH" dirty="0" err="1"/>
              <a:t>Yt</a:t>
            </a:r>
            <a:r>
              <a:rPr lang="fr-CH" dirty="0"/>
              <a:t> </a:t>
            </a:r>
            <a:r>
              <a:rPr lang="fr-CH" dirty="0" err="1"/>
              <a:t>does</a:t>
            </a:r>
            <a:r>
              <a:rPr lang="fr-CH" dirty="0"/>
              <a:t> not “Granger cause” Xt+1 </a:t>
            </a:r>
          </a:p>
          <a:p>
            <a:pPr algn="l"/>
            <a:r>
              <a:rPr lang="fr-CH" dirty="0"/>
              <a:t>H1: </a:t>
            </a:r>
            <a:r>
              <a:rPr lang="fr-CH" dirty="0" err="1"/>
              <a:t>Yt</a:t>
            </a:r>
            <a:r>
              <a:rPr lang="fr-CH" dirty="0"/>
              <a:t> </a:t>
            </a:r>
            <a:r>
              <a:rPr lang="fr-CH" dirty="0" err="1"/>
              <a:t>does</a:t>
            </a:r>
            <a:r>
              <a:rPr lang="fr-CH" dirty="0"/>
              <a:t> “Granger cause” Xt+1</a:t>
            </a:r>
          </a:p>
          <a:p>
            <a:pPr algn="l"/>
            <a:endParaRPr lang="en-US" dirty="0"/>
          </a:p>
          <a:p>
            <a:r>
              <a:rPr lang="en-US" dirty="0"/>
              <a:t>Here we can see that CPI_X causes Monthly </a:t>
            </a:r>
            <a:r>
              <a:rPr lang="en-US" dirty="0" err="1"/>
              <a:t>return_Y</a:t>
            </a:r>
            <a:r>
              <a:rPr lang="en-US" dirty="0"/>
              <a:t> but not the other way around. </a:t>
            </a:r>
            <a:endParaRPr lang="fr-CH" dirty="0"/>
          </a:p>
        </p:txBody>
      </p:sp>
    </p:spTree>
    <p:extLst>
      <p:ext uri="{BB962C8B-B14F-4D97-AF65-F5344CB8AC3E}">
        <p14:creationId xmlns:p14="http://schemas.microsoft.com/office/powerpoint/2010/main" val="4046202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2: Python codes for unit root, </a:t>
            </a:r>
            <a:r>
              <a:rPr lang="en-US" sz="3000" dirty="0" err="1"/>
              <a:t>ols</a:t>
            </a:r>
            <a:r>
              <a:rPr lang="en-US" sz="3000" dirty="0"/>
              <a:t> and granger causality tests</a:t>
            </a:r>
          </a:p>
        </p:txBody>
      </p:sp>
      <p:pic>
        <p:nvPicPr>
          <p:cNvPr id="4" name="Picture 3">
            <a:extLst>
              <a:ext uri="{FF2B5EF4-FFF2-40B4-BE49-F238E27FC236}">
                <a16:creationId xmlns:a16="http://schemas.microsoft.com/office/drawing/2014/main" id="{5F8573ED-FC2B-4D03-BC26-84F1A301FEE7}"/>
              </a:ext>
            </a:extLst>
          </p:cNvPr>
          <p:cNvPicPr>
            <a:picLocks noChangeAspect="1"/>
          </p:cNvPicPr>
          <p:nvPr/>
        </p:nvPicPr>
        <p:blipFill>
          <a:blip r:embed="rId3"/>
          <a:stretch>
            <a:fillRect/>
          </a:stretch>
        </p:blipFill>
        <p:spPr>
          <a:xfrm>
            <a:off x="232035" y="3898222"/>
            <a:ext cx="5295462" cy="2038689"/>
          </a:xfrm>
          <a:prstGeom prst="rect">
            <a:avLst/>
          </a:prstGeom>
        </p:spPr>
      </p:pic>
      <p:pic>
        <p:nvPicPr>
          <p:cNvPr id="7" name="Picture 6">
            <a:extLst>
              <a:ext uri="{FF2B5EF4-FFF2-40B4-BE49-F238E27FC236}">
                <a16:creationId xmlns:a16="http://schemas.microsoft.com/office/drawing/2014/main" id="{58E5F420-4BA4-49D6-AAAD-1220B0783F92}"/>
              </a:ext>
            </a:extLst>
          </p:cNvPr>
          <p:cNvPicPr>
            <a:picLocks noChangeAspect="1"/>
          </p:cNvPicPr>
          <p:nvPr/>
        </p:nvPicPr>
        <p:blipFill>
          <a:blip r:embed="rId4"/>
          <a:stretch>
            <a:fillRect/>
          </a:stretch>
        </p:blipFill>
        <p:spPr>
          <a:xfrm>
            <a:off x="264687" y="1875923"/>
            <a:ext cx="3751994" cy="1170423"/>
          </a:xfrm>
          <a:prstGeom prst="rect">
            <a:avLst/>
          </a:prstGeom>
        </p:spPr>
      </p:pic>
      <p:sp>
        <p:nvSpPr>
          <p:cNvPr id="10" name="TextBox 9">
            <a:extLst>
              <a:ext uri="{FF2B5EF4-FFF2-40B4-BE49-F238E27FC236}">
                <a16:creationId xmlns:a16="http://schemas.microsoft.com/office/drawing/2014/main" id="{2C9ED816-9182-46A6-9963-49577FD59A1F}"/>
              </a:ext>
            </a:extLst>
          </p:cNvPr>
          <p:cNvSpPr txBox="1"/>
          <p:nvPr/>
        </p:nvSpPr>
        <p:spPr>
          <a:xfrm>
            <a:off x="232035" y="1372544"/>
            <a:ext cx="2765676" cy="369332"/>
          </a:xfrm>
          <a:prstGeom prst="rect">
            <a:avLst/>
          </a:prstGeom>
          <a:noFill/>
        </p:spPr>
        <p:txBody>
          <a:bodyPr wrap="square" rtlCol="0">
            <a:spAutoFit/>
          </a:bodyPr>
          <a:lstStyle/>
          <a:p>
            <a:r>
              <a:rPr lang="de-CH" b="1" dirty="0"/>
              <a:t>OLS</a:t>
            </a:r>
            <a:endParaRPr lang="fr-CH" b="1" dirty="0"/>
          </a:p>
        </p:txBody>
      </p:sp>
      <p:sp>
        <p:nvSpPr>
          <p:cNvPr id="11" name="TextBox 10">
            <a:extLst>
              <a:ext uri="{FF2B5EF4-FFF2-40B4-BE49-F238E27FC236}">
                <a16:creationId xmlns:a16="http://schemas.microsoft.com/office/drawing/2014/main" id="{C6162069-4A1D-49FD-8496-76F47163AC9A}"/>
              </a:ext>
            </a:extLst>
          </p:cNvPr>
          <p:cNvSpPr txBox="1"/>
          <p:nvPr/>
        </p:nvSpPr>
        <p:spPr>
          <a:xfrm>
            <a:off x="232035" y="3426417"/>
            <a:ext cx="2765676" cy="369332"/>
          </a:xfrm>
          <a:prstGeom prst="rect">
            <a:avLst/>
          </a:prstGeom>
          <a:noFill/>
        </p:spPr>
        <p:txBody>
          <a:bodyPr wrap="square" rtlCol="0">
            <a:spAutoFit/>
          </a:bodyPr>
          <a:lstStyle/>
          <a:p>
            <a:r>
              <a:rPr lang="de-CH" b="1" dirty="0"/>
              <a:t>GRANGER CAUSALITY TESTS</a:t>
            </a:r>
            <a:endParaRPr lang="fr-CH" b="1" dirty="0"/>
          </a:p>
        </p:txBody>
      </p:sp>
      <p:pic>
        <p:nvPicPr>
          <p:cNvPr id="13" name="Picture 12">
            <a:extLst>
              <a:ext uri="{FF2B5EF4-FFF2-40B4-BE49-F238E27FC236}">
                <a16:creationId xmlns:a16="http://schemas.microsoft.com/office/drawing/2014/main" id="{31B8D3E8-EFDC-4B26-9EBE-032355C0DB86}"/>
              </a:ext>
            </a:extLst>
          </p:cNvPr>
          <p:cNvPicPr>
            <a:picLocks noChangeAspect="1"/>
          </p:cNvPicPr>
          <p:nvPr/>
        </p:nvPicPr>
        <p:blipFill>
          <a:blip r:embed="rId5"/>
          <a:stretch>
            <a:fillRect/>
          </a:stretch>
        </p:blipFill>
        <p:spPr>
          <a:xfrm>
            <a:off x="5017213" y="1648991"/>
            <a:ext cx="5919788" cy="685800"/>
          </a:xfrm>
          <a:prstGeom prst="rect">
            <a:avLst/>
          </a:prstGeom>
        </p:spPr>
      </p:pic>
      <p:sp>
        <p:nvSpPr>
          <p:cNvPr id="14" name="TextBox 13">
            <a:extLst>
              <a:ext uri="{FF2B5EF4-FFF2-40B4-BE49-F238E27FC236}">
                <a16:creationId xmlns:a16="http://schemas.microsoft.com/office/drawing/2014/main" id="{23474C02-4AAC-4374-A8A8-2BB06C61C61D}"/>
              </a:ext>
            </a:extLst>
          </p:cNvPr>
          <p:cNvSpPr txBox="1"/>
          <p:nvPr/>
        </p:nvSpPr>
        <p:spPr>
          <a:xfrm>
            <a:off x="4901637" y="1169426"/>
            <a:ext cx="2765676" cy="369332"/>
          </a:xfrm>
          <a:prstGeom prst="rect">
            <a:avLst/>
          </a:prstGeom>
          <a:noFill/>
        </p:spPr>
        <p:txBody>
          <a:bodyPr wrap="square" rtlCol="0">
            <a:spAutoFit/>
          </a:bodyPr>
          <a:lstStyle/>
          <a:p>
            <a:r>
              <a:rPr lang="de-CH" b="1" dirty="0" err="1"/>
              <a:t>Augmented</a:t>
            </a:r>
            <a:r>
              <a:rPr lang="de-CH" b="1" dirty="0"/>
              <a:t> </a:t>
            </a:r>
            <a:r>
              <a:rPr lang="de-CH" b="1" dirty="0" err="1"/>
              <a:t>Dicked</a:t>
            </a:r>
            <a:r>
              <a:rPr lang="de-CH" b="1" dirty="0"/>
              <a:t> Fuller </a:t>
            </a:r>
            <a:r>
              <a:rPr lang="de-CH" b="1" dirty="0" err="1"/>
              <a:t>test</a:t>
            </a:r>
            <a:endParaRPr lang="fr-CH" b="1" dirty="0"/>
          </a:p>
        </p:txBody>
      </p:sp>
      <p:pic>
        <p:nvPicPr>
          <p:cNvPr id="16" name="Picture 15">
            <a:extLst>
              <a:ext uri="{FF2B5EF4-FFF2-40B4-BE49-F238E27FC236}">
                <a16:creationId xmlns:a16="http://schemas.microsoft.com/office/drawing/2014/main" id="{1FFF9D5D-526E-4711-A1C2-6BD7D272879B}"/>
              </a:ext>
            </a:extLst>
          </p:cNvPr>
          <p:cNvPicPr>
            <a:picLocks noChangeAspect="1"/>
          </p:cNvPicPr>
          <p:nvPr/>
        </p:nvPicPr>
        <p:blipFill>
          <a:blip r:embed="rId6"/>
          <a:stretch>
            <a:fillRect/>
          </a:stretch>
        </p:blipFill>
        <p:spPr>
          <a:xfrm>
            <a:off x="4901637" y="2813457"/>
            <a:ext cx="6317804" cy="982292"/>
          </a:xfrm>
          <a:prstGeom prst="rect">
            <a:avLst/>
          </a:prstGeom>
        </p:spPr>
      </p:pic>
      <p:sp>
        <p:nvSpPr>
          <p:cNvPr id="17" name="TextBox 16">
            <a:extLst>
              <a:ext uri="{FF2B5EF4-FFF2-40B4-BE49-F238E27FC236}">
                <a16:creationId xmlns:a16="http://schemas.microsoft.com/office/drawing/2014/main" id="{39B0F7D4-D442-4F97-8C9F-E93D86569D31}"/>
              </a:ext>
            </a:extLst>
          </p:cNvPr>
          <p:cNvSpPr txBox="1"/>
          <p:nvPr/>
        </p:nvSpPr>
        <p:spPr>
          <a:xfrm>
            <a:off x="4901637" y="2321394"/>
            <a:ext cx="2765676" cy="369332"/>
          </a:xfrm>
          <a:prstGeom prst="rect">
            <a:avLst/>
          </a:prstGeom>
          <a:noFill/>
        </p:spPr>
        <p:txBody>
          <a:bodyPr wrap="square" rtlCol="0">
            <a:spAutoFit/>
          </a:bodyPr>
          <a:lstStyle/>
          <a:p>
            <a:r>
              <a:rPr lang="de-CH" b="1" dirty="0" err="1"/>
              <a:t>Autocorrelation</a:t>
            </a:r>
            <a:r>
              <a:rPr lang="de-CH" b="1" dirty="0"/>
              <a:t> </a:t>
            </a:r>
            <a:r>
              <a:rPr lang="de-CH" b="1" dirty="0" err="1"/>
              <a:t>test</a:t>
            </a:r>
            <a:endParaRPr lang="fr-CH" b="1" dirty="0"/>
          </a:p>
        </p:txBody>
      </p:sp>
      <p:pic>
        <p:nvPicPr>
          <p:cNvPr id="19" name="Picture 18">
            <a:extLst>
              <a:ext uri="{FF2B5EF4-FFF2-40B4-BE49-F238E27FC236}">
                <a16:creationId xmlns:a16="http://schemas.microsoft.com/office/drawing/2014/main" id="{EE7E055E-CA01-4D50-836B-BBF999B2E3D9}"/>
              </a:ext>
            </a:extLst>
          </p:cNvPr>
          <p:cNvPicPr>
            <a:picLocks noChangeAspect="1"/>
          </p:cNvPicPr>
          <p:nvPr/>
        </p:nvPicPr>
        <p:blipFill>
          <a:blip r:embed="rId7"/>
          <a:stretch>
            <a:fillRect/>
          </a:stretch>
        </p:blipFill>
        <p:spPr>
          <a:xfrm>
            <a:off x="5565597" y="4181708"/>
            <a:ext cx="6626403" cy="770997"/>
          </a:xfrm>
          <a:prstGeom prst="rect">
            <a:avLst/>
          </a:prstGeom>
        </p:spPr>
      </p:pic>
      <p:sp>
        <p:nvSpPr>
          <p:cNvPr id="20" name="TextBox 19">
            <a:extLst>
              <a:ext uri="{FF2B5EF4-FFF2-40B4-BE49-F238E27FC236}">
                <a16:creationId xmlns:a16="http://schemas.microsoft.com/office/drawing/2014/main" id="{354BA5FD-A30F-405C-B8AD-D45BB899C689}"/>
              </a:ext>
            </a:extLst>
          </p:cNvPr>
          <p:cNvSpPr txBox="1"/>
          <p:nvPr/>
        </p:nvSpPr>
        <p:spPr>
          <a:xfrm>
            <a:off x="5527497" y="3795749"/>
            <a:ext cx="2765676" cy="369332"/>
          </a:xfrm>
          <a:prstGeom prst="rect">
            <a:avLst/>
          </a:prstGeom>
          <a:noFill/>
        </p:spPr>
        <p:txBody>
          <a:bodyPr wrap="square" rtlCol="0">
            <a:spAutoFit/>
          </a:bodyPr>
          <a:lstStyle/>
          <a:p>
            <a:r>
              <a:rPr lang="de-CH" b="1" dirty="0" err="1"/>
              <a:t>Heteroscedasticity</a:t>
            </a:r>
            <a:r>
              <a:rPr lang="de-CH" b="1" dirty="0"/>
              <a:t> </a:t>
            </a:r>
            <a:r>
              <a:rPr lang="de-CH" b="1" dirty="0" err="1"/>
              <a:t>test</a:t>
            </a:r>
            <a:r>
              <a:rPr lang="de-CH" b="1" dirty="0"/>
              <a:t> </a:t>
            </a:r>
            <a:endParaRPr lang="fr-CH" b="1" dirty="0"/>
          </a:p>
        </p:txBody>
      </p:sp>
      <p:pic>
        <p:nvPicPr>
          <p:cNvPr id="22" name="Picture 21">
            <a:extLst>
              <a:ext uri="{FF2B5EF4-FFF2-40B4-BE49-F238E27FC236}">
                <a16:creationId xmlns:a16="http://schemas.microsoft.com/office/drawing/2014/main" id="{5221CB3E-4DB5-434F-AC82-80ABD2C60D84}"/>
              </a:ext>
            </a:extLst>
          </p:cNvPr>
          <p:cNvPicPr>
            <a:picLocks noChangeAspect="1"/>
          </p:cNvPicPr>
          <p:nvPr/>
        </p:nvPicPr>
        <p:blipFill>
          <a:blip r:embed="rId8"/>
          <a:stretch>
            <a:fillRect/>
          </a:stretch>
        </p:blipFill>
        <p:spPr>
          <a:xfrm>
            <a:off x="5328889" y="5372577"/>
            <a:ext cx="6414473" cy="906468"/>
          </a:xfrm>
          <a:prstGeom prst="rect">
            <a:avLst/>
          </a:prstGeom>
        </p:spPr>
      </p:pic>
      <p:sp>
        <p:nvSpPr>
          <p:cNvPr id="23" name="TextBox 22">
            <a:extLst>
              <a:ext uri="{FF2B5EF4-FFF2-40B4-BE49-F238E27FC236}">
                <a16:creationId xmlns:a16="http://schemas.microsoft.com/office/drawing/2014/main" id="{48E1509A-9BD9-4597-BD1D-83A5688890FC}"/>
              </a:ext>
            </a:extLst>
          </p:cNvPr>
          <p:cNvSpPr txBox="1"/>
          <p:nvPr/>
        </p:nvSpPr>
        <p:spPr>
          <a:xfrm>
            <a:off x="5250457" y="5003245"/>
            <a:ext cx="2765676" cy="369332"/>
          </a:xfrm>
          <a:prstGeom prst="rect">
            <a:avLst/>
          </a:prstGeom>
          <a:noFill/>
        </p:spPr>
        <p:txBody>
          <a:bodyPr wrap="square" rtlCol="0">
            <a:spAutoFit/>
          </a:bodyPr>
          <a:lstStyle/>
          <a:p>
            <a:r>
              <a:rPr lang="de-CH" b="1" dirty="0" err="1"/>
              <a:t>Normality</a:t>
            </a:r>
            <a:r>
              <a:rPr lang="de-CH" b="1" dirty="0"/>
              <a:t> Test</a:t>
            </a:r>
            <a:endParaRPr lang="fr-CH" b="1" dirty="0"/>
          </a:p>
        </p:txBody>
      </p:sp>
    </p:spTree>
    <p:extLst>
      <p:ext uri="{BB962C8B-B14F-4D97-AF65-F5344CB8AC3E}">
        <p14:creationId xmlns:p14="http://schemas.microsoft.com/office/powerpoint/2010/main" val="2254902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REFERENCES</a:t>
            </a:r>
          </a:p>
        </p:txBody>
      </p:sp>
      <p:sp>
        <p:nvSpPr>
          <p:cNvPr id="17" name="TextBox 16">
            <a:extLst>
              <a:ext uri="{FF2B5EF4-FFF2-40B4-BE49-F238E27FC236}">
                <a16:creationId xmlns:a16="http://schemas.microsoft.com/office/drawing/2014/main" id="{D6ABCDAB-60BE-4489-916E-7298A7B02C6C}"/>
              </a:ext>
            </a:extLst>
          </p:cNvPr>
          <p:cNvSpPr txBox="1"/>
          <p:nvPr/>
        </p:nvSpPr>
        <p:spPr>
          <a:xfrm>
            <a:off x="947184" y="1379189"/>
            <a:ext cx="10529049" cy="2830518"/>
          </a:xfrm>
          <a:prstGeom prst="rect">
            <a:avLst/>
          </a:prstGeom>
          <a:noFill/>
        </p:spPr>
        <p:txBody>
          <a:bodyPr wrap="square">
            <a:spAutoFit/>
          </a:bodyPr>
          <a:lstStyle/>
          <a:p>
            <a:pPr>
              <a:lnSpc>
                <a:spcPct val="130000"/>
              </a:lnSpc>
              <a:spcBef>
                <a:spcPts val="1000"/>
              </a:spcBef>
            </a:pPr>
            <a:r>
              <a:rPr lang="fr-CH" u="sng" dirty="0">
                <a:solidFill>
                  <a:srgbClr val="353744"/>
                </a:solidFill>
                <a:effectLst/>
                <a:latin typeface="Proxima Nova"/>
                <a:ea typeface="Proxima Nova"/>
                <a:cs typeface="Proxima Nova"/>
                <a:hlinkClick r:id="rId3"/>
              </a:rPr>
              <a:t>https://www.schroders.com/en/insights/economics/covid-19-why-the-tech-giants-have-emerged-as-winners/</a:t>
            </a:r>
            <a:endParaRPr lang="fr-CH" dirty="0">
              <a:solidFill>
                <a:srgbClr val="353744"/>
              </a:solidFill>
              <a:effectLst/>
              <a:latin typeface="Proxima Nova"/>
              <a:ea typeface="Proxima Nova"/>
              <a:cs typeface="Proxima Nova"/>
            </a:endParaRPr>
          </a:p>
          <a:p>
            <a:pPr>
              <a:lnSpc>
                <a:spcPct val="130000"/>
              </a:lnSpc>
              <a:spcBef>
                <a:spcPts val="1000"/>
              </a:spcBef>
            </a:pPr>
            <a:r>
              <a:rPr lang="fr-CH" dirty="0">
                <a:solidFill>
                  <a:srgbClr val="353744"/>
                </a:solidFill>
                <a:effectLst/>
                <a:latin typeface="Proxima Nova"/>
                <a:ea typeface="Proxima Nova"/>
                <a:cs typeface="Proxima Nova"/>
              </a:rPr>
              <a:t>Asset </a:t>
            </a:r>
            <a:r>
              <a:rPr lang="fr-CH" dirty="0" err="1">
                <a:solidFill>
                  <a:srgbClr val="353744"/>
                </a:solidFill>
                <a:latin typeface="Proxima Nova"/>
              </a:rPr>
              <a:t>returns</a:t>
            </a:r>
            <a:r>
              <a:rPr lang="fr-CH" dirty="0">
                <a:solidFill>
                  <a:srgbClr val="353744"/>
                </a:solidFill>
                <a:latin typeface="Proxima Nova"/>
              </a:rPr>
              <a:t> and </a:t>
            </a:r>
            <a:r>
              <a:rPr lang="fr-CH" dirty="0">
                <a:solidFill>
                  <a:srgbClr val="353744"/>
                </a:solidFill>
                <a:effectLst/>
                <a:latin typeface="Proxima Nova"/>
                <a:ea typeface="Proxima Nova"/>
                <a:cs typeface="Proxima Nova"/>
              </a:rPr>
              <a:t>inflation, Eugene </a:t>
            </a:r>
            <a:r>
              <a:rPr lang="fr-CH" dirty="0" err="1">
                <a:solidFill>
                  <a:srgbClr val="353744"/>
                </a:solidFill>
                <a:effectLst/>
                <a:latin typeface="Proxima Nova"/>
                <a:ea typeface="Proxima Nova"/>
                <a:cs typeface="Proxima Nova"/>
              </a:rPr>
              <a:t>F.Fama</a:t>
            </a:r>
            <a:r>
              <a:rPr lang="fr-CH" dirty="0">
                <a:solidFill>
                  <a:srgbClr val="353744"/>
                </a:solidFill>
                <a:effectLst/>
                <a:latin typeface="Proxima Nova"/>
                <a:ea typeface="Proxima Nova"/>
                <a:cs typeface="Proxima Nova"/>
              </a:rPr>
              <a:t> and </a:t>
            </a:r>
            <a:r>
              <a:rPr lang="fr-CH" dirty="0" err="1">
                <a:solidFill>
                  <a:srgbClr val="353744"/>
                </a:solidFill>
                <a:effectLst/>
                <a:latin typeface="Proxima Nova"/>
                <a:ea typeface="Proxima Nova"/>
                <a:cs typeface="Proxima Nova"/>
              </a:rPr>
              <a:t>G.William</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Schwert</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November</a:t>
            </a:r>
            <a:r>
              <a:rPr lang="fr-CH" dirty="0">
                <a:solidFill>
                  <a:srgbClr val="353744"/>
                </a:solidFill>
                <a:effectLst/>
                <a:latin typeface="Proxima Nova"/>
                <a:ea typeface="Proxima Nova"/>
                <a:cs typeface="Proxima Nova"/>
              </a:rPr>
              <a:t> 1977, Journal of Financial </a:t>
            </a:r>
            <a:r>
              <a:rPr lang="fr-CH" dirty="0" err="1">
                <a:solidFill>
                  <a:srgbClr val="353744"/>
                </a:solidFill>
                <a:effectLst/>
                <a:latin typeface="Proxima Nova"/>
                <a:ea typeface="Proxima Nova"/>
                <a:cs typeface="Proxima Nova"/>
              </a:rPr>
              <a:t>Economics</a:t>
            </a:r>
            <a:r>
              <a:rPr lang="fr-CH" dirty="0">
                <a:solidFill>
                  <a:srgbClr val="353744"/>
                </a:solidFill>
                <a:effectLst/>
                <a:latin typeface="Proxima Nova"/>
                <a:ea typeface="Proxima Nova"/>
                <a:cs typeface="Proxima Nova"/>
              </a:rPr>
              <a:t> , volume 5, issue 2 </a:t>
            </a:r>
          </a:p>
          <a:p>
            <a:endParaRPr lang="fr-CH" dirty="0">
              <a:effectLst/>
              <a:latin typeface="Proxima Nova"/>
              <a:ea typeface="Proxima Nova"/>
              <a:cs typeface="Proxima Nova"/>
            </a:endParaRPr>
          </a:p>
          <a:p>
            <a:r>
              <a:rPr lang="fr-CH" dirty="0">
                <a:effectLst/>
                <a:latin typeface="Proxima Nova"/>
                <a:ea typeface="Proxima Nova"/>
                <a:cs typeface="Proxima Nova"/>
              </a:rPr>
              <a:t>Causal relations </a:t>
            </a:r>
            <a:r>
              <a:rPr lang="fr-CH" dirty="0" err="1">
                <a:effectLst/>
                <a:latin typeface="Proxima Nova"/>
                <a:ea typeface="Proxima Nova"/>
                <a:cs typeface="Proxima Nova"/>
              </a:rPr>
              <a:t>among</a:t>
            </a:r>
            <a:r>
              <a:rPr lang="fr-CH" dirty="0">
                <a:effectLst/>
                <a:latin typeface="Proxima Nova"/>
                <a:ea typeface="Proxima Nova"/>
                <a:cs typeface="Proxima Nova"/>
              </a:rPr>
              <a:t> stock </a:t>
            </a:r>
            <a:r>
              <a:rPr lang="fr-CH" dirty="0" err="1">
                <a:effectLst/>
                <a:latin typeface="Proxima Nova"/>
                <a:ea typeface="Proxima Nova"/>
                <a:cs typeface="Proxima Nova"/>
              </a:rPr>
              <a:t>returns</a:t>
            </a:r>
            <a:r>
              <a:rPr lang="fr-CH" dirty="0">
                <a:effectLst/>
                <a:latin typeface="Proxima Nova"/>
                <a:ea typeface="Proxima Nova"/>
                <a:cs typeface="Proxima Nova"/>
              </a:rPr>
              <a:t> and </a:t>
            </a:r>
            <a:r>
              <a:rPr lang="fr-CH" dirty="0" err="1">
                <a:effectLst/>
                <a:latin typeface="Proxima Nova"/>
                <a:ea typeface="Proxima Nova"/>
                <a:cs typeface="Proxima Nova"/>
              </a:rPr>
              <a:t>macroeconomic</a:t>
            </a:r>
            <a:r>
              <a:rPr lang="fr-CH" dirty="0">
                <a:effectLst/>
                <a:latin typeface="Proxima Nova"/>
                <a:ea typeface="Proxima Nova"/>
                <a:cs typeface="Proxima Nova"/>
              </a:rPr>
              <a:t> variables in a </a:t>
            </a:r>
            <a:r>
              <a:rPr lang="fr-CH" dirty="0" err="1">
                <a:effectLst/>
                <a:latin typeface="Proxima Nova"/>
                <a:ea typeface="Proxima Nova"/>
                <a:cs typeface="Proxima Nova"/>
              </a:rPr>
              <a:t>small</a:t>
            </a:r>
            <a:r>
              <a:rPr lang="fr-CH" dirty="0">
                <a:effectLst/>
                <a:latin typeface="Proxima Nova"/>
                <a:ea typeface="Proxima Nova"/>
                <a:cs typeface="Proxima Nova"/>
              </a:rPr>
              <a:t>, open </a:t>
            </a:r>
            <a:r>
              <a:rPr lang="fr-CH" dirty="0" err="1">
                <a:effectLst/>
                <a:latin typeface="Proxima Nova"/>
                <a:ea typeface="Proxima Nova"/>
                <a:cs typeface="Proxima Nova"/>
              </a:rPr>
              <a:t>economy</a:t>
            </a:r>
            <a:r>
              <a:rPr lang="fr-CH" dirty="0">
                <a:effectLst/>
                <a:latin typeface="Proxima Nova"/>
                <a:ea typeface="Proxima Nova"/>
                <a:cs typeface="Proxima Nova"/>
              </a:rPr>
              <a:t> </a:t>
            </a:r>
            <a:r>
              <a:rPr lang="fr-CH" u="none" strike="noStrike" dirty="0" err="1">
                <a:solidFill>
                  <a:srgbClr val="0000FF"/>
                </a:solidFill>
                <a:effectLst/>
                <a:latin typeface="Proxima Nova"/>
                <a:ea typeface="Proxima Nova"/>
                <a:cs typeface="Proxima Nova"/>
                <a:hlinkClick r:id="rId4"/>
              </a:rPr>
              <a:t>Øystein</a:t>
            </a:r>
            <a:r>
              <a:rPr lang="fr-CH" u="none" strike="noStrike" dirty="0">
                <a:solidFill>
                  <a:srgbClr val="0000FF"/>
                </a:solidFill>
                <a:effectLst/>
                <a:latin typeface="Proxima Nova"/>
                <a:ea typeface="Proxima Nova"/>
                <a:cs typeface="Proxima Nova"/>
                <a:hlinkClick r:id="rId4"/>
              </a:rPr>
              <a:t> </a:t>
            </a:r>
            <a:r>
              <a:rPr lang="fr-CH" u="none" strike="noStrike" dirty="0" err="1">
                <a:solidFill>
                  <a:srgbClr val="0000FF"/>
                </a:solidFill>
                <a:effectLst/>
                <a:latin typeface="Proxima Nova"/>
                <a:ea typeface="Proxima Nova"/>
                <a:cs typeface="Proxima Nova"/>
                <a:hlinkClick r:id="rId4"/>
              </a:rPr>
              <a:t>Gjerde</a:t>
            </a:r>
            <a:r>
              <a:rPr lang="fr-CH" dirty="0">
                <a:effectLst/>
                <a:latin typeface="Proxima Nova"/>
                <a:ea typeface="Proxima Nova"/>
                <a:cs typeface="Proxima Nova"/>
              </a:rPr>
              <a:t> and </a:t>
            </a:r>
            <a:r>
              <a:rPr lang="fr-CH" u="none" strike="noStrike" dirty="0" err="1">
                <a:solidFill>
                  <a:srgbClr val="0000FF"/>
                </a:solidFill>
                <a:effectLst/>
                <a:latin typeface="Proxima Nova"/>
                <a:ea typeface="Proxima Nova"/>
                <a:cs typeface="Proxima Nova"/>
                <a:hlinkClick r:id="rId5"/>
              </a:rPr>
              <a:t>Frode</a:t>
            </a:r>
            <a:r>
              <a:rPr lang="fr-CH" u="none" strike="noStrike" dirty="0">
                <a:solidFill>
                  <a:srgbClr val="0000FF"/>
                </a:solidFill>
                <a:effectLst/>
                <a:latin typeface="Proxima Nova"/>
                <a:ea typeface="Proxima Nova"/>
                <a:cs typeface="Proxima Nova"/>
                <a:hlinkClick r:id="rId5"/>
              </a:rPr>
              <a:t> </a:t>
            </a:r>
            <a:r>
              <a:rPr lang="fr-CH" u="none" strike="noStrike" dirty="0" err="1">
                <a:solidFill>
                  <a:srgbClr val="0000FF"/>
                </a:solidFill>
                <a:effectLst/>
                <a:latin typeface="Proxima Nova"/>
                <a:ea typeface="Proxima Nova"/>
                <a:cs typeface="Proxima Nova"/>
                <a:hlinkClick r:id="rId5"/>
              </a:rPr>
              <a:t>Sættem</a:t>
            </a:r>
            <a:r>
              <a:rPr lang="fr-CH" dirty="0">
                <a:effectLst/>
                <a:latin typeface="Proxima Nova"/>
                <a:ea typeface="Proxima Nova"/>
                <a:cs typeface="Proxima Nova"/>
              </a:rPr>
              <a:t> </a:t>
            </a:r>
            <a:r>
              <a:rPr lang="fr-CH" u="none" strike="noStrike" dirty="0">
                <a:solidFill>
                  <a:srgbClr val="0000FF"/>
                </a:solidFill>
                <a:effectLst/>
                <a:latin typeface="Proxima Nova"/>
                <a:ea typeface="Proxima Nova"/>
                <a:cs typeface="Proxima Nova"/>
                <a:hlinkClick r:id="rId6"/>
              </a:rPr>
              <a:t>Journal of International Financial </a:t>
            </a:r>
            <a:r>
              <a:rPr lang="fr-CH" u="none" strike="noStrike" dirty="0" err="1">
                <a:solidFill>
                  <a:srgbClr val="0000FF"/>
                </a:solidFill>
                <a:effectLst/>
                <a:latin typeface="Proxima Nova"/>
                <a:ea typeface="Proxima Nova"/>
                <a:cs typeface="Proxima Nova"/>
                <a:hlinkClick r:id="rId6"/>
              </a:rPr>
              <a:t>Markets</a:t>
            </a:r>
            <a:r>
              <a:rPr lang="fr-CH" u="none" strike="noStrike" dirty="0">
                <a:solidFill>
                  <a:srgbClr val="0000FF"/>
                </a:solidFill>
                <a:effectLst/>
                <a:latin typeface="Proxima Nova"/>
                <a:ea typeface="Proxima Nova"/>
                <a:cs typeface="Proxima Nova"/>
                <a:hlinkClick r:id="rId6"/>
              </a:rPr>
              <a:t>, Institutions and Money</a:t>
            </a:r>
            <a:r>
              <a:rPr lang="fr-CH" dirty="0">
                <a:effectLst/>
                <a:latin typeface="Proxima Nova"/>
                <a:ea typeface="Proxima Nova"/>
                <a:cs typeface="Proxima Nova"/>
              </a:rPr>
              <a:t>, 1999, vol. 9, issue 1, 61-74</a:t>
            </a:r>
            <a:endParaRPr lang="fr-CH"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759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 of some macroeconomic factors on the stock market returns of the NASDAQ composite index </a:t>
            </a:r>
          </a:p>
          <a:p>
            <a:pPr marL="285750" indent="-285750" algn="ctr">
              <a:buFontTx/>
              <a:buChar char="-"/>
            </a:pPr>
            <a:endParaRPr lang="en-US" sz="1600" dirty="0"/>
          </a:p>
          <a:p>
            <a:pPr marL="285750" indent="-285750" algn="ctr">
              <a:buFontTx/>
              <a:buChar char="-"/>
            </a:pPr>
            <a:r>
              <a:rPr lang="en-US" sz="1600" dirty="0"/>
              <a:t>Two models are conducted in this study: </a:t>
            </a:r>
          </a:p>
          <a:p>
            <a:pPr lvl="1" algn="ctr"/>
            <a:r>
              <a:rPr lang="en-US" sz="1600" dirty="0"/>
              <a:t>1- The Ordinary Least Squared (OLS) to test the relationship between the macro variables and the return of the NASDAQ composite index</a:t>
            </a:r>
          </a:p>
          <a:p>
            <a:pPr lvl="1" algn="ctr"/>
            <a:r>
              <a:rPr lang="en-US" sz="1600" dirty="0"/>
              <a:t>2- The Granger Causality test to examine the relation between individual explanatory variables and the NASDAQ composite index (bidirectional).</a:t>
            </a: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a:t>
            </a:r>
          </a:p>
          <a:p>
            <a:pPr algn="ctr"/>
            <a:endParaRPr lang="en-US" dirty="0"/>
          </a:p>
          <a:p>
            <a:pPr algn="ctr"/>
            <a:r>
              <a:rPr lang="en-US" b="1" dirty="0"/>
              <a:t>We use four independent variables: US GDP, US CPI, US Interest rates, US Unemployment rates and one dependent variable: Nasdaq composite  price performance</a:t>
            </a:r>
          </a:p>
          <a:p>
            <a:pPr algn="r"/>
            <a:endParaRPr lang="fr-CH" sz="1200" dirty="0"/>
          </a:p>
          <a:p>
            <a:pPr algn="r"/>
            <a:endParaRPr lang="fr-CH"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err="1"/>
              <a:t>Simplified</a:t>
            </a:r>
            <a:r>
              <a:rPr lang="de-CH" sz="3000" dirty="0"/>
              <a:t> </a:t>
            </a:r>
            <a:r>
              <a:rPr lang="de-CH" sz="3000" dirty="0" err="1"/>
              <a:t>work</a:t>
            </a:r>
            <a:r>
              <a:rPr lang="de-CH" sz="3000" dirty="0"/>
              <a:t> </a:t>
            </a:r>
            <a:r>
              <a:rPr lang="de-CH" sz="3000" dirty="0" err="1"/>
              <a:t>flow</a:t>
            </a:r>
            <a:endParaRPr lang="fr-CH" sz="3000" dirty="0"/>
          </a:p>
        </p:txBody>
      </p:sp>
      <p:sp>
        <p:nvSpPr>
          <p:cNvPr id="7" name="Rectangle 6">
            <a:extLst>
              <a:ext uri="{FF2B5EF4-FFF2-40B4-BE49-F238E27FC236}">
                <a16:creationId xmlns:a16="http://schemas.microsoft.com/office/drawing/2014/main" id="{3B5F78E9-C1F7-4583-A17C-CAA1B821FDA0}"/>
              </a:ext>
            </a:extLst>
          </p:cNvPr>
          <p:cNvSpPr/>
          <p:nvPr/>
        </p:nvSpPr>
        <p:spPr>
          <a:xfrm>
            <a:off x="666640" y="1425720"/>
            <a:ext cx="1485759" cy="138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Fed Saint-Louis </a:t>
            </a:r>
            <a:r>
              <a:rPr lang="de-CH" sz="1600" dirty="0" err="1"/>
              <a:t>timeseries</a:t>
            </a:r>
            <a:r>
              <a:rPr lang="de-CH" sz="1600" dirty="0"/>
              <a:t> </a:t>
            </a:r>
            <a:r>
              <a:rPr lang="de-CH" sz="1600" dirty="0" err="1"/>
              <a:t>for</a:t>
            </a:r>
            <a:r>
              <a:rPr lang="de-CH" sz="1600" dirty="0"/>
              <a:t> </a:t>
            </a:r>
            <a:r>
              <a:rPr lang="de-CH" sz="1600" dirty="0" err="1"/>
              <a:t>independent</a:t>
            </a:r>
            <a:r>
              <a:rPr lang="de-CH" sz="1600" dirty="0"/>
              <a:t> variables</a:t>
            </a:r>
            <a:endParaRPr lang="fr-CH" sz="1600" dirty="0"/>
          </a:p>
        </p:txBody>
      </p:sp>
      <p:sp>
        <p:nvSpPr>
          <p:cNvPr id="8" name="Rectangle 7">
            <a:extLst>
              <a:ext uri="{FF2B5EF4-FFF2-40B4-BE49-F238E27FC236}">
                <a16:creationId xmlns:a16="http://schemas.microsoft.com/office/drawing/2014/main" id="{727C8373-9AA5-4207-90D5-BD98A5ED0526}"/>
              </a:ext>
            </a:extLst>
          </p:cNvPr>
          <p:cNvSpPr/>
          <p:nvPr/>
        </p:nvSpPr>
        <p:spPr>
          <a:xfrm>
            <a:off x="666640" y="3429000"/>
            <a:ext cx="1485759"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Nasdaq time </a:t>
            </a:r>
            <a:r>
              <a:rPr lang="de-CH" sz="1600" dirty="0" err="1"/>
              <a:t>series</a:t>
            </a:r>
            <a:r>
              <a:rPr lang="de-CH" sz="1600" dirty="0"/>
              <a:t> </a:t>
            </a:r>
            <a:r>
              <a:rPr lang="de-CH" sz="1600" dirty="0" err="1"/>
              <a:t>for</a:t>
            </a:r>
            <a:r>
              <a:rPr lang="de-CH" sz="1600" dirty="0"/>
              <a:t> </a:t>
            </a:r>
            <a:r>
              <a:rPr lang="de-CH" sz="1600" dirty="0" err="1"/>
              <a:t>dependent</a:t>
            </a:r>
            <a:r>
              <a:rPr lang="de-CH" sz="1600" dirty="0"/>
              <a:t> variable</a:t>
            </a:r>
            <a:endParaRPr lang="fr-CH" sz="1600" dirty="0"/>
          </a:p>
        </p:txBody>
      </p:sp>
      <p:sp>
        <p:nvSpPr>
          <p:cNvPr id="9" name="Rectangle 8">
            <a:extLst>
              <a:ext uri="{FF2B5EF4-FFF2-40B4-BE49-F238E27FC236}">
                <a16:creationId xmlns:a16="http://schemas.microsoft.com/office/drawing/2014/main" id="{66346BED-EDB3-4575-B8FA-6C4F08F86987}"/>
              </a:ext>
            </a:extLst>
          </p:cNvPr>
          <p:cNvSpPr/>
          <p:nvPr/>
        </p:nvSpPr>
        <p:spPr>
          <a:xfrm>
            <a:off x="2841385" y="2439431"/>
            <a:ext cx="137500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Loading</a:t>
            </a:r>
            <a:r>
              <a:rPr lang="de-CH" sz="1600" dirty="0"/>
              <a:t> </a:t>
            </a:r>
            <a:r>
              <a:rPr lang="de-CH" sz="1600" dirty="0" err="1"/>
              <a:t>the</a:t>
            </a:r>
            <a:r>
              <a:rPr lang="de-CH" sz="1600" dirty="0"/>
              <a:t> </a:t>
            </a:r>
            <a:r>
              <a:rPr lang="de-CH" sz="1600" dirty="0" err="1"/>
              <a:t>data</a:t>
            </a:r>
            <a:r>
              <a:rPr lang="de-CH" sz="1600" dirty="0"/>
              <a:t> </a:t>
            </a:r>
            <a:r>
              <a:rPr lang="de-CH" sz="1600" dirty="0" err="1"/>
              <a:t>into</a:t>
            </a:r>
            <a:r>
              <a:rPr lang="de-CH" sz="1600" dirty="0"/>
              <a:t> </a:t>
            </a:r>
            <a:r>
              <a:rPr lang="de-CH" sz="1600" dirty="0" err="1"/>
              <a:t>Jupyter</a:t>
            </a:r>
            <a:r>
              <a:rPr lang="de-CH" sz="1600" dirty="0"/>
              <a:t> </a:t>
            </a:r>
            <a:endParaRPr lang="fr-CH" sz="1600" dirty="0"/>
          </a:p>
        </p:txBody>
      </p:sp>
      <p:sp>
        <p:nvSpPr>
          <p:cNvPr id="11" name="Rectangle 10">
            <a:extLst>
              <a:ext uri="{FF2B5EF4-FFF2-40B4-BE49-F238E27FC236}">
                <a16:creationId xmlns:a16="http://schemas.microsoft.com/office/drawing/2014/main" id="{29636AB5-48E0-4356-B531-E3EB631D855F}"/>
              </a:ext>
            </a:extLst>
          </p:cNvPr>
          <p:cNvSpPr/>
          <p:nvPr/>
        </p:nvSpPr>
        <p:spPr>
          <a:xfrm>
            <a:off x="6133369" y="2433441"/>
            <a:ext cx="1642672"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Test </a:t>
            </a:r>
            <a:r>
              <a:rPr lang="de-CH" sz="1600" dirty="0" err="1"/>
              <a:t>for</a:t>
            </a:r>
            <a:r>
              <a:rPr lang="de-CH" sz="1600" dirty="0"/>
              <a:t> </a:t>
            </a:r>
            <a:r>
              <a:rPr lang="de-CH" sz="1600" dirty="0" err="1"/>
              <a:t>stationarity</a:t>
            </a:r>
            <a:r>
              <a:rPr lang="de-CH" sz="1600" dirty="0"/>
              <a:t> </a:t>
            </a:r>
            <a:r>
              <a:rPr lang="de-CH" sz="1600" dirty="0" err="1"/>
              <a:t>then</a:t>
            </a:r>
            <a:r>
              <a:rPr lang="de-CH" sz="1600" dirty="0"/>
              <a:t> </a:t>
            </a:r>
            <a:r>
              <a:rPr lang="de-CH" sz="1600" dirty="0" err="1"/>
              <a:t>first</a:t>
            </a:r>
            <a:r>
              <a:rPr lang="de-CH" sz="1600" dirty="0"/>
              <a:t> / </a:t>
            </a:r>
            <a:r>
              <a:rPr lang="de-CH" sz="1600" dirty="0" err="1"/>
              <a:t>second</a:t>
            </a:r>
            <a:r>
              <a:rPr lang="de-CH" sz="1600" dirty="0"/>
              <a:t> </a:t>
            </a:r>
            <a:r>
              <a:rPr lang="de-CH" sz="1600" dirty="0" err="1"/>
              <a:t>difference</a:t>
            </a:r>
            <a:endParaRPr lang="fr-CH" sz="1600" dirty="0"/>
          </a:p>
        </p:txBody>
      </p:sp>
      <p:sp>
        <p:nvSpPr>
          <p:cNvPr id="12" name="Oval 11">
            <a:extLst>
              <a:ext uri="{FF2B5EF4-FFF2-40B4-BE49-F238E27FC236}">
                <a16:creationId xmlns:a16="http://schemas.microsoft.com/office/drawing/2014/main" id="{BB1A089D-067F-4ABC-8741-E0B52F0FE700}"/>
              </a:ext>
            </a:extLst>
          </p:cNvPr>
          <p:cNvSpPr/>
          <p:nvPr/>
        </p:nvSpPr>
        <p:spPr>
          <a:xfrm>
            <a:off x="4522359" y="2610305"/>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Cleaning</a:t>
            </a:r>
            <a:r>
              <a:rPr lang="de-CH" sz="1600" dirty="0"/>
              <a:t>, </a:t>
            </a:r>
            <a:r>
              <a:rPr lang="de-CH" sz="1600" dirty="0" err="1"/>
              <a:t>merging</a:t>
            </a:r>
            <a:endParaRPr lang="fr-CH" sz="16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2153336" y="2261513"/>
            <a:ext cx="392901" cy="2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2152399" y="4200078"/>
            <a:ext cx="416711" cy="1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2539380" y="2263532"/>
            <a:ext cx="13714" cy="195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2546237"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4216388"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5770131" y="3213277"/>
            <a:ext cx="3258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7776041"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8077461" y="2433441"/>
            <a:ext cx="1407848"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OLS and Granger </a:t>
            </a:r>
            <a:r>
              <a:rPr lang="de-CH" sz="1600" dirty="0" err="1"/>
              <a:t>causality</a:t>
            </a:r>
            <a:r>
              <a:rPr lang="de-CH" sz="1600" dirty="0"/>
              <a:t> </a:t>
            </a:r>
            <a:r>
              <a:rPr lang="de-CH" sz="1600" dirty="0" err="1"/>
              <a:t>test</a:t>
            </a:r>
            <a:endParaRPr lang="fr-CH" sz="1600" dirty="0"/>
          </a:p>
        </p:txBody>
      </p:sp>
      <p:cxnSp>
        <p:nvCxnSpPr>
          <p:cNvPr id="20" name="Straight Arrow Connector 19">
            <a:extLst>
              <a:ext uri="{FF2B5EF4-FFF2-40B4-BE49-F238E27FC236}">
                <a16:creationId xmlns:a16="http://schemas.microsoft.com/office/drawing/2014/main" id="{AA9A4053-B7D2-4032-AA86-61D5A02C6A15}"/>
              </a:ext>
            </a:extLst>
          </p:cNvPr>
          <p:cNvCxnSpPr>
            <a:cxnSpLocks/>
          </p:cNvCxnSpPr>
          <p:nvPr/>
        </p:nvCxnSpPr>
        <p:spPr>
          <a:xfrm>
            <a:off x="9485309"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3C4BE10-895A-47B7-90AC-DE0474C9335D}"/>
              </a:ext>
            </a:extLst>
          </p:cNvPr>
          <p:cNvSpPr/>
          <p:nvPr/>
        </p:nvSpPr>
        <p:spPr>
          <a:xfrm>
            <a:off x="9814921" y="2433441"/>
            <a:ext cx="1407848"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Residual </a:t>
            </a:r>
            <a:r>
              <a:rPr lang="de-CH" sz="1600" dirty="0" err="1"/>
              <a:t>diagnostics</a:t>
            </a:r>
            <a:endParaRPr lang="fr-CH" sz="1600" dirty="0"/>
          </a:p>
        </p:txBody>
      </p:sp>
    </p:spTree>
    <p:extLst>
      <p:ext uri="{BB962C8B-B14F-4D97-AF65-F5344CB8AC3E}">
        <p14:creationId xmlns:p14="http://schemas.microsoft.com/office/powerpoint/2010/main" val="78333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413206" y="783166"/>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95 instances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US GDP: </a:t>
            </a:r>
            <a:r>
              <a:rPr lang="en-US" dirty="0"/>
              <a:t>We use GDP in percent change from Preceding Period, Monthly, Seasonally Adjusted Annual Rate.</a:t>
            </a:r>
          </a:p>
          <a:p>
            <a:pPr algn="l"/>
            <a:r>
              <a:rPr lang="en-US" dirty="0"/>
              <a:t>-</a:t>
            </a:r>
            <a:r>
              <a:rPr lang="en-US" b="1" dirty="0"/>
              <a:t>US</a:t>
            </a:r>
            <a:r>
              <a:rPr lang="en-US" dirty="0"/>
              <a:t> </a:t>
            </a:r>
            <a:r>
              <a:rPr lang="en-US" b="1" dirty="0"/>
              <a:t>CPI: </a:t>
            </a:r>
            <a:r>
              <a:rPr lang="en-US" dirty="0"/>
              <a:t>Growth Rate Same Period Previous Year, Monthly, Seasonally Adjusted. </a:t>
            </a:r>
          </a:p>
          <a:p>
            <a:pPr algn="l"/>
            <a:r>
              <a:rPr lang="en-US" b="1" dirty="0"/>
              <a:t>-US Interest rates: </a:t>
            </a:r>
            <a:r>
              <a:rPr lang="en-US" dirty="0"/>
              <a:t>Effective Federal Funds Rate, Percentage, Monthly, Not Seasonally Adjusted.</a:t>
            </a:r>
          </a:p>
          <a:p>
            <a:pPr algn="l"/>
            <a:r>
              <a:rPr lang="en-US" dirty="0"/>
              <a:t>-</a:t>
            </a:r>
            <a:r>
              <a:rPr lang="en-US" b="1" dirty="0"/>
              <a:t>US Unemployment rate</a:t>
            </a:r>
            <a:r>
              <a:rPr lang="en-US" dirty="0"/>
              <a:t> in Percentage,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stock market index and includes almost all stocks listed on the Nasdaq stock exchange. The index is heavily weighted towards Information Technology / Communication sectors</a:t>
            </a:r>
            <a:endParaRPr lang="fr-CH" dirty="0"/>
          </a:p>
          <a:p>
            <a:pPr algn="r"/>
            <a:r>
              <a:rPr lang="fr-CH" sz="1200" dirty="0"/>
              <a:t>Sources: Fed Saint Louis &amp; Nasdaq</a:t>
            </a:r>
            <a:endParaRPr lang="en-US" sz="1200" dirty="0"/>
          </a:p>
        </p:txBody>
      </p:sp>
      <p:pic>
        <p:nvPicPr>
          <p:cNvPr id="5" name="Picture 4">
            <a:extLst>
              <a:ext uri="{FF2B5EF4-FFF2-40B4-BE49-F238E27FC236}">
                <a16:creationId xmlns:a16="http://schemas.microsoft.com/office/drawing/2014/main" id="{D1B0EA6C-BFD7-4923-9E91-5A9F47916D05}"/>
              </a:ext>
            </a:extLst>
          </p:cNvPr>
          <p:cNvPicPr>
            <a:picLocks noChangeAspect="1"/>
          </p:cNvPicPr>
          <p:nvPr/>
        </p:nvPicPr>
        <p:blipFill>
          <a:blip r:embed="rId3"/>
          <a:stretch>
            <a:fillRect/>
          </a:stretch>
        </p:blipFill>
        <p:spPr>
          <a:xfrm>
            <a:off x="5729739" y="942201"/>
            <a:ext cx="5894943" cy="2655602"/>
          </a:xfrm>
          <a:prstGeom prst="rect">
            <a:avLst/>
          </a:prstGeom>
        </p:spPr>
      </p:pic>
      <p:pic>
        <p:nvPicPr>
          <p:cNvPr id="13" name="Picture 12">
            <a:extLst>
              <a:ext uri="{FF2B5EF4-FFF2-40B4-BE49-F238E27FC236}">
                <a16:creationId xmlns:a16="http://schemas.microsoft.com/office/drawing/2014/main" id="{5E05C39A-4582-4F49-8FC5-4D47DD2F628B}"/>
              </a:ext>
            </a:extLst>
          </p:cNvPr>
          <p:cNvPicPr>
            <a:picLocks noChangeAspect="1"/>
          </p:cNvPicPr>
          <p:nvPr/>
        </p:nvPicPr>
        <p:blipFill>
          <a:blip r:embed="rId4"/>
          <a:stretch>
            <a:fillRect/>
          </a:stretch>
        </p:blipFill>
        <p:spPr>
          <a:xfrm>
            <a:off x="5729739" y="3806503"/>
            <a:ext cx="6462121" cy="2316895"/>
          </a:xfrm>
          <a:prstGeom prst="rect">
            <a:avLst/>
          </a:prstGeom>
        </p:spPr>
      </p:pic>
    </p:spTree>
    <p:extLst>
      <p:ext uri="{BB962C8B-B14F-4D97-AF65-F5344CB8AC3E}">
        <p14:creationId xmlns:p14="http://schemas.microsoft.com/office/powerpoint/2010/main" val="379623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451884" y="1413731"/>
            <a:ext cx="1891045"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a:t>1. </a:t>
            </a:r>
            <a:r>
              <a:rPr lang="de-CH" dirty="0" err="1"/>
              <a:t>Convert</a:t>
            </a:r>
            <a:r>
              <a:rPr lang="de-CH" dirty="0"/>
              <a:t> </a:t>
            </a:r>
            <a:r>
              <a:rPr lang="de-CH" dirty="0" err="1"/>
              <a:t>Nadaq</a:t>
            </a:r>
            <a:r>
              <a:rPr lang="de-CH" dirty="0"/>
              <a:t> </a:t>
            </a:r>
            <a:r>
              <a:rPr lang="de-CH" dirty="0" err="1"/>
              <a:t>price</a:t>
            </a:r>
            <a:r>
              <a:rPr lang="de-CH" dirty="0"/>
              <a:t> </a:t>
            </a:r>
            <a:r>
              <a:rPr lang="de-CH" dirty="0" err="1"/>
              <a:t>into</a:t>
            </a:r>
            <a:r>
              <a:rPr lang="de-CH" dirty="0"/>
              <a:t> </a:t>
            </a:r>
            <a:r>
              <a:rPr lang="de-CH" dirty="0" err="1"/>
              <a:t>monthly</a:t>
            </a:r>
            <a:r>
              <a:rPr lang="de-CH" dirty="0"/>
              <a:t> </a:t>
            </a:r>
            <a:r>
              <a:rPr lang="de-CH" dirty="0" err="1"/>
              <a:t>return</a:t>
            </a:r>
            <a:endParaRPr lang="de-CH" dirty="0"/>
          </a:p>
          <a:p>
            <a:pPr algn="ctr"/>
            <a:endParaRPr lang="de-CH" dirty="0"/>
          </a:p>
          <a:p>
            <a:pPr algn="ctr"/>
            <a:endParaRPr lang="de-CH" dirty="0"/>
          </a:p>
          <a:p>
            <a:pPr algn="ctr"/>
            <a:r>
              <a:rPr lang="de-CH" dirty="0"/>
              <a:t>2.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box-plots and </a:t>
            </a:r>
            <a:r>
              <a:rPr lang="de-CH" dirty="0" err="1"/>
              <a:t>descriptive</a:t>
            </a:r>
            <a:r>
              <a:rPr lang="de-CH" dirty="0"/>
              <a:t> </a:t>
            </a:r>
            <a:r>
              <a:rPr lang="de-CH" dirty="0" err="1"/>
              <a:t>statistics</a:t>
            </a:r>
            <a:endParaRPr lang="de-CH" dirty="0"/>
          </a:p>
          <a:p>
            <a:pPr algn="ctr"/>
            <a:endParaRPr lang="de-CH" dirty="0"/>
          </a:p>
          <a:p>
            <a:pPr algn="ctr"/>
            <a:endParaRPr lang="de-CH" dirty="0"/>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2403086" y="1413731"/>
            <a:ext cx="9477461"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E80EE109-3AD2-4776-886D-64922A8217F1}"/>
              </a:ext>
            </a:extLst>
          </p:cNvPr>
          <p:cNvPicPr>
            <a:picLocks noChangeAspect="1"/>
          </p:cNvPicPr>
          <p:nvPr/>
        </p:nvPicPr>
        <p:blipFill>
          <a:blip r:embed="rId3"/>
          <a:stretch>
            <a:fillRect/>
          </a:stretch>
        </p:blipFill>
        <p:spPr>
          <a:xfrm>
            <a:off x="8277070" y="1719328"/>
            <a:ext cx="1831179" cy="1983413"/>
          </a:xfrm>
          <a:prstGeom prst="rect">
            <a:avLst/>
          </a:prstGeom>
        </p:spPr>
      </p:pic>
      <p:pic>
        <p:nvPicPr>
          <p:cNvPr id="24" name="Picture 23">
            <a:extLst>
              <a:ext uri="{FF2B5EF4-FFF2-40B4-BE49-F238E27FC236}">
                <a16:creationId xmlns:a16="http://schemas.microsoft.com/office/drawing/2014/main" id="{3CF4575C-3D4F-4E8C-9543-8462172DC31E}"/>
              </a:ext>
            </a:extLst>
          </p:cNvPr>
          <p:cNvPicPr>
            <a:picLocks noChangeAspect="1"/>
          </p:cNvPicPr>
          <p:nvPr/>
        </p:nvPicPr>
        <p:blipFill>
          <a:blip r:embed="rId4"/>
          <a:stretch>
            <a:fillRect/>
          </a:stretch>
        </p:blipFill>
        <p:spPr>
          <a:xfrm>
            <a:off x="10081358" y="1705684"/>
            <a:ext cx="1769548" cy="1968420"/>
          </a:xfrm>
          <a:prstGeom prst="rect">
            <a:avLst/>
          </a:prstGeom>
        </p:spPr>
      </p:pic>
      <p:pic>
        <p:nvPicPr>
          <p:cNvPr id="28" name="Picture 27">
            <a:extLst>
              <a:ext uri="{FF2B5EF4-FFF2-40B4-BE49-F238E27FC236}">
                <a16:creationId xmlns:a16="http://schemas.microsoft.com/office/drawing/2014/main" id="{7417954B-AF46-4F96-BCB9-887560EA3AE4}"/>
              </a:ext>
            </a:extLst>
          </p:cNvPr>
          <p:cNvPicPr>
            <a:picLocks noChangeAspect="1"/>
          </p:cNvPicPr>
          <p:nvPr/>
        </p:nvPicPr>
        <p:blipFill>
          <a:blip r:embed="rId5"/>
          <a:stretch>
            <a:fillRect/>
          </a:stretch>
        </p:blipFill>
        <p:spPr>
          <a:xfrm>
            <a:off x="6529388" y="1705684"/>
            <a:ext cx="1831179" cy="1955769"/>
          </a:xfrm>
          <a:prstGeom prst="rect">
            <a:avLst/>
          </a:prstGeom>
        </p:spPr>
      </p:pic>
      <p:pic>
        <p:nvPicPr>
          <p:cNvPr id="41" name="Picture 40">
            <a:extLst>
              <a:ext uri="{FF2B5EF4-FFF2-40B4-BE49-F238E27FC236}">
                <a16:creationId xmlns:a16="http://schemas.microsoft.com/office/drawing/2014/main" id="{364A0495-A29F-4E09-A9B9-8434C663B3F3}"/>
              </a:ext>
            </a:extLst>
          </p:cNvPr>
          <p:cNvPicPr>
            <a:picLocks noChangeAspect="1"/>
          </p:cNvPicPr>
          <p:nvPr/>
        </p:nvPicPr>
        <p:blipFill>
          <a:blip r:embed="rId6"/>
          <a:stretch>
            <a:fillRect/>
          </a:stretch>
        </p:blipFill>
        <p:spPr>
          <a:xfrm>
            <a:off x="4454767" y="1692591"/>
            <a:ext cx="2117577" cy="1955769"/>
          </a:xfrm>
          <a:prstGeom prst="rect">
            <a:avLst/>
          </a:prstGeom>
        </p:spPr>
      </p:pic>
      <p:pic>
        <p:nvPicPr>
          <p:cNvPr id="4" name="Picture 3">
            <a:extLst>
              <a:ext uri="{FF2B5EF4-FFF2-40B4-BE49-F238E27FC236}">
                <a16:creationId xmlns:a16="http://schemas.microsoft.com/office/drawing/2014/main" id="{F11132D2-BC8F-47D1-BCA1-9F8D9536246B}"/>
              </a:ext>
            </a:extLst>
          </p:cNvPr>
          <p:cNvPicPr>
            <a:picLocks noChangeAspect="1"/>
          </p:cNvPicPr>
          <p:nvPr/>
        </p:nvPicPr>
        <p:blipFill>
          <a:blip r:embed="rId7"/>
          <a:stretch>
            <a:fillRect/>
          </a:stretch>
        </p:blipFill>
        <p:spPr>
          <a:xfrm>
            <a:off x="3455650" y="3774391"/>
            <a:ext cx="7680366" cy="2659045"/>
          </a:xfrm>
          <a:prstGeom prst="rect">
            <a:avLst/>
          </a:prstGeom>
        </p:spPr>
      </p:pic>
      <p:pic>
        <p:nvPicPr>
          <p:cNvPr id="6" name="Picture 5">
            <a:extLst>
              <a:ext uri="{FF2B5EF4-FFF2-40B4-BE49-F238E27FC236}">
                <a16:creationId xmlns:a16="http://schemas.microsoft.com/office/drawing/2014/main" id="{B5CD8934-543B-4083-8A82-68D357E7C22C}"/>
              </a:ext>
            </a:extLst>
          </p:cNvPr>
          <p:cNvPicPr>
            <a:picLocks noChangeAspect="1"/>
          </p:cNvPicPr>
          <p:nvPr/>
        </p:nvPicPr>
        <p:blipFill>
          <a:blip r:embed="rId8"/>
          <a:stretch>
            <a:fillRect/>
          </a:stretch>
        </p:blipFill>
        <p:spPr>
          <a:xfrm>
            <a:off x="2560062" y="1811455"/>
            <a:ext cx="1894705" cy="1772466"/>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4" name="Picture 3">
            <a:extLst>
              <a:ext uri="{FF2B5EF4-FFF2-40B4-BE49-F238E27FC236}">
                <a16:creationId xmlns:a16="http://schemas.microsoft.com/office/drawing/2014/main" id="{2D18B63F-EC85-4834-9017-22B08560226B}"/>
              </a:ext>
            </a:extLst>
          </p:cNvPr>
          <p:cNvPicPr>
            <a:picLocks noChangeAspect="1"/>
          </p:cNvPicPr>
          <p:nvPr/>
        </p:nvPicPr>
        <p:blipFill>
          <a:blip r:embed="rId3"/>
          <a:stretch>
            <a:fillRect/>
          </a:stretch>
        </p:blipFill>
        <p:spPr>
          <a:xfrm>
            <a:off x="904860" y="1020638"/>
            <a:ext cx="9910024" cy="2768293"/>
          </a:xfrm>
          <a:prstGeom prst="rect">
            <a:avLst/>
          </a:prstGeom>
        </p:spPr>
      </p:pic>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4"/>
          <a:stretch>
            <a:fillRect/>
          </a:stretch>
        </p:blipFill>
        <p:spPr>
          <a:xfrm>
            <a:off x="734740" y="3959052"/>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a:t>Test for stationarity</a:t>
            </a:r>
            <a:endParaRPr lang="en-US" sz="3000" dirty="0"/>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7"/>
            <a:ext cx="3372662" cy="5371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We tested for stationarity using the Augmented Dickey-Fuller test.</a:t>
            </a:r>
          </a:p>
          <a:p>
            <a:endParaRPr lang="en-US" dirty="0"/>
          </a:p>
          <a:p>
            <a:pPr algn="l" fontAlgn="base"/>
            <a:r>
              <a:rPr lang="en-US" b="1" dirty="0"/>
              <a:t>H0</a:t>
            </a:r>
            <a:r>
              <a:rPr lang="en-US" dirty="0"/>
              <a:t>: p-value &gt; 0.05: Fail to reject the null hypothesis, </a:t>
            </a:r>
            <a:r>
              <a:rPr lang="en-US" b="1" dirty="0"/>
              <a:t>the data is non-stationary.</a:t>
            </a:r>
          </a:p>
          <a:p>
            <a:pPr algn="l" fontAlgn="base"/>
            <a:r>
              <a:rPr lang="en-US" b="1" dirty="0"/>
              <a:t>H1</a:t>
            </a:r>
            <a:r>
              <a:rPr lang="en-US" dirty="0"/>
              <a:t>: p-value &lt;= 0.05: Reject the null hypothesis</a:t>
            </a:r>
            <a:r>
              <a:rPr lang="en-US" b="1" dirty="0"/>
              <a:t>, the data is stationary.</a:t>
            </a:r>
          </a:p>
          <a:p>
            <a:pPr marL="285750" indent="-285750">
              <a:buFontTx/>
              <a:buChar char="-"/>
            </a:pPr>
            <a:endParaRPr lang="en-US" b="1" dirty="0"/>
          </a:p>
          <a:p>
            <a:pPr marL="285750" indent="-285750">
              <a:buFontTx/>
              <a:buChar char="-"/>
            </a:pPr>
            <a:r>
              <a:rPr lang="en-US" dirty="0"/>
              <a:t>The results suggest we can that we can reject the null hypothesis for the Monthly return and CPI. Data are non-stationary for Fund rate, Unemployment and GDP</a:t>
            </a:r>
          </a:p>
          <a:p>
            <a:pPr marL="285750" indent="-285750">
              <a:buFontTx/>
              <a:buChar char="-"/>
            </a:pPr>
            <a:endParaRPr lang="en-US" dirty="0"/>
          </a:p>
          <a:p>
            <a:pPr marL="285750" indent="-285750">
              <a:buFontTx/>
              <a:buChar char="-"/>
            </a:pPr>
            <a:r>
              <a:rPr lang="en-US" dirty="0"/>
              <a:t>We need to take the first difference of those variables </a:t>
            </a:r>
            <a:br>
              <a:rPr lang="en-US" dirty="0"/>
            </a:br>
            <a:endParaRPr lang="en-US" dirty="0"/>
          </a:p>
          <a:p>
            <a:pPr algn="ctr"/>
            <a:endParaRPr lang="en-US" dirty="0"/>
          </a:p>
        </p:txBody>
      </p:sp>
      <p:pic>
        <p:nvPicPr>
          <p:cNvPr id="4" name="Picture 3">
            <a:extLst>
              <a:ext uri="{FF2B5EF4-FFF2-40B4-BE49-F238E27FC236}">
                <a16:creationId xmlns:a16="http://schemas.microsoft.com/office/drawing/2014/main" id="{7FE06D0B-CBF4-404C-89FC-411299F61E68}"/>
              </a:ext>
            </a:extLst>
          </p:cNvPr>
          <p:cNvPicPr>
            <a:picLocks noChangeAspect="1"/>
          </p:cNvPicPr>
          <p:nvPr/>
        </p:nvPicPr>
        <p:blipFill>
          <a:blip r:embed="rId3"/>
          <a:stretch>
            <a:fillRect/>
          </a:stretch>
        </p:blipFill>
        <p:spPr>
          <a:xfrm>
            <a:off x="3671880" y="1423987"/>
            <a:ext cx="5142486" cy="4522470"/>
          </a:xfrm>
          <a:prstGeom prst="rect">
            <a:avLst/>
          </a:prstGeom>
        </p:spPr>
      </p:pic>
      <p:pic>
        <p:nvPicPr>
          <p:cNvPr id="6" name="Picture 5">
            <a:extLst>
              <a:ext uri="{FF2B5EF4-FFF2-40B4-BE49-F238E27FC236}">
                <a16:creationId xmlns:a16="http://schemas.microsoft.com/office/drawing/2014/main" id="{1E667CB3-A2C6-4587-A6A7-3BA8DFD8C1D4}"/>
              </a:ext>
            </a:extLst>
          </p:cNvPr>
          <p:cNvPicPr>
            <a:picLocks noChangeAspect="1"/>
          </p:cNvPicPr>
          <p:nvPr/>
        </p:nvPicPr>
        <p:blipFill>
          <a:blip r:embed="rId4"/>
          <a:stretch>
            <a:fillRect/>
          </a:stretch>
        </p:blipFill>
        <p:spPr>
          <a:xfrm>
            <a:off x="7749197" y="1351280"/>
            <a:ext cx="3901905" cy="986472"/>
          </a:xfrm>
          <a:prstGeom prst="rect">
            <a:avLst/>
          </a:prstGeom>
        </p:spPr>
      </p:pic>
      <p:sp>
        <p:nvSpPr>
          <p:cNvPr id="3" name="Rectangle 2">
            <a:extLst>
              <a:ext uri="{FF2B5EF4-FFF2-40B4-BE49-F238E27FC236}">
                <a16:creationId xmlns:a16="http://schemas.microsoft.com/office/drawing/2014/main" id="{258B064A-093C-42A1-85F2-EF57F8394A0A}"/>
              </a:ext>
            </a:extLst>
          </p:cNvPr>
          <p:cNvSpPr/>
          <p:nvPr/>
        </p:nvSpPr>
        <p:spPr>
          <a:xfrm>
            <a:off x="3671880" y="2766060"/>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11EBE1E7-19F8-4CAD-9218-21DBE76C4802}"/>
              </a:ext>
            </a:extLst>
          </p:cNvPr>
          <p:cNvSpPr/>
          <p:nvPr/>
        </p:nvSpPr>
        <p:spPr>
          <a:xfrm>
            <a:off x="3625540" y="1651793"/>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300F53A8-BC21-463A-9F1B-E2A856FD4DA5}"/>
              </a:ext>
            </a:extLst>
          </p:cNvPr>
          <p:cNvSpPr/>
          <p:nvPr/>
        </p:nvSpPr>
        <p:spPr>
          <a:xfrm>
            <a:off x="3671880" y="388032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22589D4-CF6B-4547-985E-78180D6CC63C}"/>
              </a:ext>
            </a:extLst>
          </p:cNvPr>
          <p:cNvSpPr/>
          <p:nvPr/>
        </p:nvSpPr>
        <p:spPr>
          <a:xfrm>
            <a:off x="3671880" y="4994594"/>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FA70729E-5446-4C52-886F-5D6D906A0E48}"/>
              </a:ext>
            </a:extLst>
          </p:cNvPr>
          <p:cNvSpPr/>
          <p:nvPr/>
        </p:nvSpPr>
        <p:spPr>
          <a:xfrm>
            <a:off x="7806347" y="155606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342073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4" name="Picture 3">
            <a:extLst>
              <a:ext uri="{FF2B5EF4-FFF2-40B4-BE49-F238E27FC236}">
                <a16:creationId xmlns:a16="http://schemas.microsoft.com/office/drawing/2014/main" id="{501FA2CE-798B-47D6-83F4-561237CAE910}"/>
              </a:ext>
            </a:extLst>
          </p:cNvPr>
          <p:cNvPicPr>
            <a:picLocks noChangeAspect="1"/>
          </p:cNvPicPr>
          <p:nvPr/>
        </p:nvPicPr>
        <p:blipFill>
          <a:blip r:embed="rId3"/>
          <a:stretch>
            <a:fillRect/>
          </a:stretch>
        </p:blipFill>
        <p:spPr>
          <a:xfrm>
            <a:off x="540897" y="1023863"/>
            <a:ext cx="10383142" cy="4855994"/>
          </a:xfrm>
          <a:prstGeom prst="rect">
            <a:avLst/>
          </a:prstGeom>
        </p:spPr>
      </p:pic>
      <p:pic>
        <p:nvPicPr>
          <p:cNvPr id="6" name="Picture 5">
            <a:extLst>
              <a:ext uri="{FF2B5EF4-FFF2-40B4-BE49-F238E27FC236}">
                <a16:creationId xmlns:a16="http://schemas.microsoft.com/office/drawing/2014/main" id="{E7AF4565-0837-46EB-A64C-20FB37310648}"/>
              </a:ext>
            </a:extLst>
          </p:cNvPr>
          <p:cNvPicPr>
            <a:picLocks noChangeAspect="1"/>
          </p:cNvPicPr>
          <p:nvPr/>
        </p:nvPicPr>
        <p:blipFill>
          <a:blip r:embed="rId4"/>
          <a:stretch>
            <a:fillRect/>
          </a:stretch>
        </p:blipFill>
        <p:spPr>
          <a:xfrm>
            <a:off x="6096000" y="3519170"/>
            <a:ext cx="2312239" cy="2958147"/>
          </a:xfrm>
          <a:prstGeom prst="rect">
            <a:avLst/>
          </a:prstGeom>
        </p:spPr>
      </p:pic>
      <p:sp>
        <p:nvSpPr>
          <p:cNvPr id="5" name="Rectangle 4">
            <a:extLst>
              <a:ext uri="{FF2B5EF4-FFF2-40B4-BE49-F238E27FC236}">
                <a16:creationId xmlns:a16="http://schemas.microsoft.com/office/drawing/2014/main" id="{3B7EC7A0-8F2E-4A7F-B411-2C18D313769F}"/>
              </a:ext>
            </a:extLst>
          </p:cNvPr>
          <p:cNvSpPr/>
          <p:nvPr/>
        </p:nvSpPr>
        <p:spPr>
          <a:xfrm>
            <a:off x="8058151" y="3724885"/>
            <a:ext cx="3592952" cy="2752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endParaRPr lang="en-US" b="1" dirty="0"/>
          </a:p>
          <a:p>
            <a:pPr marL="285750" indent="-285750">
              <a:buFontTx/>
              <a:buChar char="-"/>
            </a:pPr>
            <a:endParaRPr lang="en-US" dirty="0"/>
          </a:p>
          <a:p>
            <a:pPr marL="285750" indent="-285750">
              <a:buFontTx/>
              <a:buChar char="-"/>
            </a:pPr>
            <a:r>
              <a:rPr lang="en-US" dirty="0"/>
              <a:t>We use the same H0 / H1 hypotheses</a:t>
            </a:r>
          </a:p>
          <a:p>
            <a:pPr marL="285750" indent="-285750">
              <a:buFontTx/>
              <a:buChar char="-"/>
            </a:pPr>
            <a:endParaRPr lang="en-US" dirty="0"/>
          </a:p>
          <a:p>
            <a:pPr marL="285750" indent="-285750">
              <a:buFontTx/>
              <a:buChar char="-"/>
            </a:pPr>
            <a:r>
              <a:rPr lang="en-US" dirty="0"/>
              <a:t>The results suggest that we can reject the null hypothesis for the GDP. Unit root is still present for Fund rate, Unemployment</a:t>
            </a:r>
          </a:p>
          <a:p>
            <a:pPr marL="285750" indent="-285750">
              <a:buFontTx/>
              <a:buChar char="-"/>
            </a:pPr>
            <a:endParaRPr lang="en-US" dirty="0"/>
          </a:p>
          <a:p>
            <a:pPr marL="285750" indent="-285750">
              <a:buFontTx/>
              <a:buChar char="-"/>
            </a:pPr>
            <a:r>
              <a:rPr lang="en-US" dirty="0"/>
              <a:t>We need to take the second difference of those variables</a:t>
            </a:r>
            <a:br>
              <a:rPr lang="en-US" dirty="0"/>
            </a:br>
            <a:endParaRPr lang="en-US" dirty="0"/>
          </a:p>
          <a:p>
            <a:pPr algn="ctr"/>
            <a:endParaRPr lang="en-US" dirty="0"/>
          </a:p>
        </p:txBody>
      </p:sp>
      <p:sp>
        <p:nvSpPr>
          <p:cNvPr id="7" name="Rectangle 6">
            <a:extLst>
              <a:ext uri="{FF2B5EF4-FFF2-40B4-BE49-F238E27FC236}">
                <a16:creationId xmlns:a16="http://schemas.microsoft.com/office/drawing/2014/main" id="{0B5D8443-399D-4550-8630-3C688445CA98}"/>
              </a:ext>
            </a:extLst>
          </p:cNvPr>
          <p:cNvSpPr/>
          <p:nvPr/>
        </p:nvSpPr>
        <p:spPr>
          <a:xfrm>
            <a:off x="5988977" y="3842067"/>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2BF38103-C0A6-4464-9758-DD9A3E3A6F96}"/>
              </a:ext>
            </a:extLst>
          </p:cNvPr>
          <p:cNvSpPr/>
          <p:nvPr/>
        </p:nvSpPr>
        <p:spPr>
          <a:xfrm>
            <a:off x="5988976" y="4806181"/>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C1DC012F-D9FE-447C-8DD7-8B319B424F15}"/>
              </a:ext>
            </a:extLst>
          </p:cNvPr>
          <p:cNvSpPr/>
          <p:nvPr/>
        </p:nvSpPr>
        <p:spPr>
          <a:xfrm>
            <a:off x="5988975" y="5778574"/>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9030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Second difference</a:t>
            </a:r>
          </a:p>
        </p:txBody>
      </p:sp>
      <p:pic>
        <p:nvPicPr>
          <p:cNvPr id="4" name="Picture 3">
            <a:extLst>
              <a:ext uri="{FF2B5EF4-FFF2-40B4-BE49-F238E27FC236}">
                <a16:creationId xmlns:a16="http://schemas.microsoft.com/office/drawing/2014/main" id="{5E390A34-6C05-4FD2-B337-2DD596D3B97B}"/>
              </a:ext>
            </a:extLst>
          </p:cNvPr>
          <p:cNvPicPr>
            <a:picLocks noChangeAspect="1"/>
          </p:cNvPicPr>
          <p:nvPr/>
        </p:nvPicPr>
        <p:blipFill>
          <a:blip r:embed="rId3"/>
          <a:stretch>
            <a:fillRect/>
          </a:stretch>
        </p:blipFill>
        <p:spPr>
          <a:xfrm>
            <a:off x="1271587" y="4380070"/>
            <a:ext cx="3895725" cy="1714500"/>
          </a:xfrm>
          <a:prstGeom prst="rect">
            <a:avLst/>
          </a:prstGeom>
        </p:spPr>
      </p:pic>
      <p:pic>
        <p:nvPicPr>
          <p:cNvPr id="6" name="Picture 5">
            <a:extLst>
              <a:ext uri="{FF2B5EF4-FFF2-40B4-BE49-F238E27FC236}">
                <a16:creationId xmlns:a16="http://schemas.microsoft.com/office/drawing/2014/main" id="{59722C81-0296-4A45-AE40-8AEF2CAAEE61}"/>
              </a:ext>
            </a:extLst>
          </p:cNvPr>
          <p:cNvPicPr>
            <a:picLocks noChangeAspect="1"/>
          </p:cNvPicPr>
          <p:nvPr/>
        </p:nvPicPr>
        <p:blipFill>
          <a:blip r:embed="rId4"/>
          <a:stretch>
            <a:fillRect/>
          </a:stretch>
        </p:blipFill>
        <p:spPr>
          <a:xfrm>
            <a:off x="0" y="883727"/>
            <a:ext cx="5096828" cy="2841158"/>
          </a:xfrm>
          <a:prstGeom prst="rect">
            <a:avLst/>
          </a:prstGeom>
        </p:spPr>
      </p:pic>
      <p:pic>
        <p:nvPicPr>
          <p:cNvPr id="8" name="Picture 7">
            <a:extLst>
              <a:ext uri="{FF2B5EF4-FFF2-40B4-BE49-F238E27FC236}">
                <a16:creationId xmlns:a16="http://schemas.microsoft.com/office/drawing/2014/main" id="{0D00FDF7-C5C3-4834-91C5-36C1546C0CC1}"/>
              </a:ext>
            </a:extLst>
          </p:cNvPr>
          <p:cNvPicPr>
            <a:picLocks noChangeAspect="1"/>
          </p:cNvPicPr>
          <p:nvPr/>
        </p:nvPicPr>
        <p:blipFill>
          <a:blip r:embed="rId5"/>
          <a:stretch>
            <a:fillRect/>
          </a:stretch>
        </p:blipFill>
        <p:spPr>
          <a:xfrm>
            <a:off x="4732497" y="4380070"/>
            <a:ext cx="3886200" cy="1781175"/>
          </a:xfrm>
          <a:prstGeom prst="rect">
            <a:avLst/>
          </a:prstGeom>
        </p:spPr>
      </p:pic>
      <p:pic>
        <p:nvPicPr>
          <p:cNvPr id="5" name="Picture 4">
            <a:extLst>
              <a:ext uri="{FF2B5EF4-FFF2-40B4-BE49-F238E27FC236}">
                <a16:creationId xmlns:a16="http://schemas.microsoft.com/office/drawing/2014/main" id="{5601C7CF-4A17-4F3D-984D-F3B243C74E93}"/>
              </a:ext>
            </a:extLst>
          </p:cNvPr>
          <p:cNvPicPr>
            <a:picLocks noChangeAspect="1"/>
          </p:cNvPicPr>
          <p:nvPr/>
        </p:nvPicPr>
        <p:blipFill>
          <a:blip r:embed="rId6"/>
          <a:stretch>
            <a:fillRect/>
          </a:stretch>
        </p:blipFill>
        <p:spPr>
          <a:xfrm>
            <a:off x="5167312" y="1001003"/>
            <a:ext cx="4943386" cy="2841158"/>
          </a:xfrm>
          <a:prstGeom prst="rect">
            <a:avLst/>
          </a:prstGeom>
        </p:spPr>
      </p:pic>
      <p:sp>
        <p:nvSpPr>
          <p:cNvPr id="9" name="Rectangle 8">
            <a:extLst>
              <a:ext uri="{FF2B5EF4-FFF2-40B4-BE49-F238E27FC236}">
                <a16:creationId xmlns:a16="http://schemas.microsoft.com/office/drawing/2014/main" id="{8669BC15-C1F2-4353-86C7-F09015B8845C}"/>
              </a:ext>
            </a:extLst>
          </p:cNvPr>
          <p:cNvSpPr/>
          <p:nvPr/>
        </p:nvSpPr>
        <p:spPr>
          <a:xfrm>
            <a:off x="8183881" y="3967295"/>
            <a:ext cx="3592952" cy="2132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a:t>We use the same H0 / H1 hypotheses</a:t>
            </a:r>
            <a:endParaRPr lang="en-US" b="1" dirty="0"/>
          </a:p>
          <a:p>
            <a:pPr marL="285750" indent="-285750">
              <a:buFontTx/>
              <a:buChar char="-"/>
            </a:pPr>
            <a:endParaRPr lang="en-US" dirty="0"/>
          </a:p>
          <a:p>
            <a:pPr marL="285750" indent="-285750">
              <a:buFontTx/>
              <a:buChar char="-"/>
            </a:pPr>
            <a:r>
              <a:rPr lang="en-US" dirty="0"/>
              <a:t>The results suggest that we can reject the null hypothesis for the Unemployment and fund rate.</a:t>
            </a:r>
          </a:p>
          <a:p>
            <a:pPr marL="285750" indent="-285750">
              <a:buFontTx/>
              <a:buChar char="-"/>
            </a:pPr>
            <a:endParaRPr lang="en-US" dirty="0"/>
          </a:p>
        </p:txBody>
      </p:sp>
      <p:sp>
        <p:nvSpPr>
          <p:cNvPr id="10" name="Rectangle 9">
            <a:extLst>
              <a:ext uri="{FF2B5EF4-FFF2-40B4-BE49-F238E27FC236}">
                <a16:creationId xmlns:a16="http://schemas.microsoft.com/office/drawing/2014/main" id="{0AF57430-7D22-4B71-A7D0-35659FFA08B4}"/>
              </a:ext>
            </a:extLst>
          </p:cNvPr>
          <p:cNvSpPr/>
          <p:nvPr/>
        </p:nvSpPr>
        <p:spPr>
          <a:xfrm>
            <a:off x="1271587" y="4904208"/>
            <a:ext cx="2145983" cy="2313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EA5D3802-7EE9-49C0-BE8E-996852DC63EA}"/>
              </a:ext>
            </a:extLst>
          </p:cNvPr>
          <p:cNvSpPr/>
          <p:nvPr/>
        </p:nvSpPr>
        <p:spPr>
          <a:xfrm>
            <a:off x="4774644" y="4918017"/>
            <a:ext cx="2145983" cy="2175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61102556"/>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1014</Words>
  <Application>Microsoft Office PowerPoint</Application>
  <PresentationFormat>Widescreen</PresentationFormat>
  <Paragraphs>137</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Proxima Nova</vt:lpstr>
      <vt:lpstr>Times New Roman</vt:lpstr>
      <vt:lpstr>Univers Condensed Light</vt:lpstr>
      <vt:lpstr>Verdana</vt:lpstr>
      <vt:lpstr>Walbaum Display Light</vt:lpstr>
      <vt:lpstr>AngleLinesVTI</vt:lpstr>
      <vt:lpstr>What impacts have macroeconomic variables on the NaSDAQ COMPOSITE INDEX price return</vt:lpstr>
      <vt:lpstr>Project objectives</vt:lpstr>
      <vt:lpstr>Simplified work flow</vt:lpstr>
      <vt:lpstr>Data set description</vt:lpstr>
      <vt:lpstr>Descriptive statistics</vt:lpstr>
      <vt:lpstr>Independent variables - charts</vt:lpstr>
      <vt:lpstr>Test for stationarity</vt:lpstr>
      <vt:lpstr>Test for stationarity – first difference</vt:lpstr>
      <vt:lpstr>Test for stationarity – Second difference</vt:lpstr>
      <vt:lpstr>OLS regression results</vt:lpstr>
      <vt:lpstr>Residual analysis</vt:lpstr>
      <vt:lpstr>Appendix 1: Granger causality test</vt:lpstr>
      <vt:lpstr>Appendix 2: Python codes for unit root, ols and granger causality tests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112</cp:revision>
  <dcterms:created xsi:type="dcterms:W3CDTF">2021-09-21T07:26:47Z</dcterms:created>
  <dcterms:modified xsi:type="dcterms:W3CDTF">2021-10-06T09:37:23Z</dcterms:modified>
</cp:coreProperties>
</file>