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74" r:id="rId2"/>
    <p:sldId id="257" r:id="rId3"/>
    <p:sldId id="273" r:id="rId4"/>
    <p:sldId id="266" r:id="rId5"/>
    <p:sldId id="258" r:id="rId6"/>
    <p:sldId id="263" r:id="rId7"/>
    <p:sldId id="265" r:id="rId8"/>
    <p:sldId id="267" r:id="rId9"/>
    <p:sldId id="268" r:id="rId10"/>
    <p:sldId id="269" r:id="rId11"/>
    <p:sldId id="270" r:id="rId12"/>
    <p:sldId id="276" r:id="rId13"/>
    <p:sldId id="261" r:id="rId14"/>
    <p:sldId id="275" r:id="rId15"/>
    <p:sldId id="27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98" autoAdjust="0"/>
  </p:normalViewPr>
  <p:slideViewPr>
    <p:cSldViewPr snapToGrid="0">
      <p:cViewPr varScale="1">
        <p:scale>
          <a:sx n="61" d="100"/>
          <a:sy n="61" d="100"/>
        </p:scale>
        <p:origin x="8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8D75-D192-4F08-8405-FE12D6DFAACE}" type="datetimeFigureOut">
              <a:rPr lang="fr-CH" smtClean="0"/>
              <a:t>06.10.2021</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28537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12</a:t>
            </a:fld>
            <a:endParaRPr lang="fr-CH"/>
          </a:p>
        </p:txBody>
      </p:sp>
    </p:spTree>
    <p:extLst>
      <p:ext uri="{BB962C8B-B14F-4D97-AF65-F5344CB8AC3E}">
        <p14:creationId xmlns:p14="http://schemas.microsoft.com/office/powerpoint/2010/main" val="346456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13</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14</a:t>
            </a:fld>
            <a:endParaRPr lang="fr-CH"/>
          </a:p>
        </p:txBody>
      </p:sp>
    </p:spTree>
    <p:extLst>
      <p:ext uri="{BB962C8B-B14F-4D97-AF65-F5344CB8AC3E}">
        <p14:creationId xmlns:p14="http://schemas.microsoft.com/office/powerpoint/2010/main" val="1580594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15</a:t>
            </a:fld>
            <a:endParaRPr lang="fr-CH"/>
          </a:p>
        </p:txBody>
      </p:sp>
    </p:spTree>
    <p:extLst>
      <p:ext uri="{BB962C8B-B14F-4D97-AF65-F5344CB8AC3E}">
        <p14:creationId xmlns:p14="http://schemas.microsoft.com/office/powerpoint/2010/main" val="5793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rgbClr val="000000"/>
              </a:solidFill>
              <a:effectLst/>
              <a:latin typeface="Verdana" panose="020B0604030504040204" pitchFamily="34" charset="0"/>
              <a:ea typeface="+mn-ea"/>
              <a:cs typeface="+mn-cs"/>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s://www.schroders.com/en/insights/economics/covid-19-why-the-tech-giants-have-emerged-as-winner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econpapers.repec.org/article/eeeintfin/" TargetMode="External"/><Relationship Id="rId5" Type="http://schemas.openxmlformats.org/officeDocument/2006/relationships/hyperlink" Target="https://econpapers.repec.org/RAS/pst120.htm" TargetMode="External"/><Relationship Id="rId4" Type="http://schemas.openxmlformats.org/officeDocument/2006/relationships/hyperlink" Target="https://econpapers.repec.org/RAS/pgj6.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2500" dirty="0" err="1"/>
              <a:t>Which</a:t>
            </a:r>
            <a:r>
              <a:rPr lang="de-CH" sz="2500" dirty="0"/>
              <a:t> </a:t>
            </a:r>
            <a:r>
              <a:rPr lang="de-CH" sz="2500" dirty="0" err="1"/>
              <a:t>impact</a:t>
            </a:r>
            <a:r>
              <a:rPr lang="de-CH" sz="2500" dirty="0"/>
              <a:t> </a:t>
            </a:r>
            <a:r>
              <a:rPr lang="de-CH" sz="2500" dirty="0" err="1"/>
              <a:t>have</a:t>
            </a:r>
            <a:r>
              <a:rPr lang="de-CH" sz="2500" dirty="0"/>
              <a:t> </a:t>
            </a:r>
            <a:r>
              <a:rPr lang="de-CH" sz="2500" dirty="0" err="1"/>
              <a:t>macroeconomic</a:t>
            </a:r>
            <a:r>
              <a:rPr lang="de-CH" sz="2500" dirty="0"/>
              <a:t> variables on </a:t>
            </a:r>
            <a:r>
              <a:rPr lang="de-CH" sz="2500" dirty="0" err="1"/>
              <a:t>the</a:t>
            </a:r>
            <a:r>
              <a:rPr lang="de-CH" sz="2500" dirty="0"/>
              <a:t> </a:t>
            </a:r>
            <a:r>
              <a:rPr lang="de-CH" sz="2500" dirty="0" err="1"/>
              <a:t>NaSDAQ</a:t>
            </a:r>
            <a:r>
              <a:rPr lang="de-CH" sz="2500" dirty="0"/>
              <a:t> COMPOSITE INDEX </a:t>
            </a:r>
            <a:r>
              <a:rPr lang="de-CH" sz="2500" dirty="0" err="1"/>
              <a:t>price</a:t>
            </a:r>
            <a:r>
              <a:rPr lang="de-CH" sz="2500" dirty="0"/>
              <a:t> </a:t>
            </a:r>
            <a:r>
              <a:rPr lang="de-CH" sz="2500" dirty="0" err="1"/>
              <a:t>return</a:t>
            </a:r>
            <a:r>
              <a:rPr lang="de-CH" sz="2500" dirty="0"/>
              <a:t>?</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3436825"/>
            <a:ext cx="4890977"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8 OCTOBER 2021</a:t>
            </a:r>
            <a:endParaRPr lang="de-CH" dirty="0"/>
          </a:p>
          <a:p>
            <a:pPr algn="l"/>
            <a:r>
              <a:rPr lang="de-CH" dirty="0"/>
              <a:t>Thomas &amp; Stefan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sp>
        <p:nvSpPr>
          <p:cNvPr id="3" name="TextBox 2">
            <a:extLst>
              <a:ext uri="{FF2B5EF4-FFF2-40B4-BE49-F238E27FC236}">
                <a16:creationId xmlns:a16="http://schemas.microsoft.com/office/drawing/2014/main" id="{70000657-AE9C-4B59-9AF4-502BDDE3D557}"/>
              </a:ext>
            </a:extLst>
          </p:cNvPr>
          <p:cNvSpPr txBox="1"/>
          <p:nvPr/>
        </p:nvSpPr>
        <p:spPr>
          <a:xfrm>
            <a:off x="3909848" y="5614067"/>
            <a:ext cx="8050599" cy="907941"/>
          </a:xfrm>
          <a:prstGeom prst="rect">
            <a:avLst/>
          </a:prstGeom>
          <a:noFill/>
        </p:spPr>
        <p:txBody>
          <a:bodyPr wrap="square" rtlCol="0">
            <a:spAutoFit/>
          </a:bodyPr>
          <a:lstStyle/>
          <a:p>
            <a:r>
              <a:rPr lang="de-CH" sz="1300" dirty="0" err="1">
                <a:solidFill>
                  <a:schemeClr val="dk1"/>
                </a:solidFill>
              </a:rPr>
              <a:t>Our</a:t>
            </a:r>
            <a:r>
              <a:rPr lang="de-CH" sz="1300" dirty="0">
                <a:solidFill>
                  <a:schemeClr val="dk1"/>
                </a:solidFill>
              </a:rPr>
              <a:t> OLS </a:t>
            </a:r>
            <a:r>
              <a:rPr lang="de-CH" sz="1300" dirty="0" err="1">
                <a:solidFill>
                  <a:schemeClr val="dk1"/>
                </a:solidFill>
              </a:rPr>
              <a:t>equation</a:t>
            </a:r>
            <a:r>
              <a:rPr lang="de-CH" sz="1300" dirty="0">
                <a:solidFill>
                  <a:schemeClr val="dk1"/>
                </a:solidFill>
              </a:rPr>
              <a:t> </a:t>
            </a:r>
            <a:r>
              <a:rPr lang="de-CH" sz="1300" dirty="0" err="1">
                <a:solidFill>
                  <a:schemeClr val="dk1"/>
                </a:solidFill>
              </a:rPr>
              <a:t>is</a:t>
            </a:r>
            <a:r>
              <a:rPr lang="de-CH" sz="1300" dirty="0">
                <a:solidFill>
                  <a:schemeClr val="dk1"/>
                </a:solidFill>
              </a:rPr>
              <a:t> </a:t>
            </a:r>
            <a:r>
              <a:rPr lang="de-CH" sz="1300" dirty="0" err="1">
                <a:solidFill>
                  <a:schemeClr val="dk1"/>
                </a:solidFill>
              </a:rPr>
              <a:t>as</a:t>
            </a:r>
            <a:r>
              <a:rPr lang="de-CH" sz="1300" dirty="0">
                <a:solidFill>
                  <a:schemeClr val="dk1"/>
                </a:solidFill>
              </a:rPr>
              <a:t> </a:t>
            </a:r>
            <a:r>
              <a:rPr lang="de-CH" sz="1300" dirty="0" err="1">
                <a:solidFill>
                  <a:schemeClr val="dk1"/>
                </a:solidFill>
              </a:rPr>
              <a:t>follows</a:t>
            </a:r>
            <a:r>
              <a:rPr lang="de-CH" sz="1300" dirty="0">
                <a:solidFill>
                  <a:schemeClr val="dk1"/>
                </a:solidFill>
              </a:rPr>
              <a:t>:</a:t>
            </a:r>
          </a:p>
          <a:p>
            <a:r>
              <a:rPr lang="fr-CH" sz="1300" dirty="0">
                <a:solidFill>
                  <a:schemeClr val="dk1"/>
                </a:solidFill>
              </a:rPr>
              <a:t>(Nasdaq </a:t>
            </a:r>
            <a:r>
              <a:rPr lang="fr-CH" sz="1300" dirty="0" err="1">
                <a:solidFill>
                  <a:schemeClr val="dk1"/>
                </a:solidFill>
              </a:rPr>
              <a:t>Monthly</a:t>
            </a:r>
            <a:r>
              <a:rPr lang="fr-CH" sz="1300" dirty="0">
                <a:solidFill>
                  <a:schemeClr val="dk1"/>
                </a:solidFill>
              </a:rPr>
              <a:t> Return)t = </a:t>
            </a:r>
            <a:r>
              <a:rPr lang="el-GR" sz="1300" dirty="0">
                <a:solidFill>
                  <a:schemeClr val="dk1"/>
                </a:solidFill>
              </a:rPr>
              <a:t>α1 + β1*(</a:t>
            </a:r>
            <a:r>
              <a:rPr lang="fr-CH" sz="1300" dirty="0">
                <a:solidFill>
                  <a:schemeClr val="dk1"/>
                </a:solidFill>
              </a:rPr>
              <a:t>CPI)t + </a:t>
            </a:r>
            <a:r>
              <a:rPr lang="el-GR" sz="1300" dirty="0">
                <a:solidFill>
                  <a:schemeClr val="dk1"/>
                </a:solidFill>
              </a:rPr>
              <a:t>β2</a:t>
            </a:r>
            <a:r>
              <a:rPr lang="fr-CH" sz="1300" dirty="0">
                <a:solidFill>
                  <a:schemeClr val="dk1"/>
                </a:solidFill>
              </a:rPr>
              <a:t>SD* (</a:t>
            </a:r>
            <a:r>
              <a:rPr lang="fr-CH" sz="1300" dirty="0" err="1">
                <a:solidFill>
                  <a:schemeClr val="dk1"/>
                </a:solidFill>
              </a:rPr>
              <a:t>Federal</a:t>
            </a:r>
            <a:r>
              <a:rPr lang="fr-CH" sz="1300" dirty="0">
                <a:solidFill>
                  <a:schemeClr val="dk1"/>
                </a:solidFill>
              </a:rPr>
              <a:t> </a:t>
            </a:r>
            <a:r>
              <a:rPr lang="fr-CH" sz="1300" dirty="0" err="1">
                <a:solidFill>
                  <a:schemeClr val="dk1"/>
                </a:solidFill>
              </a:rPr>
              <a:t>fund</a:t>
            </a:r>
            <a:r>
              <a:rPr lang="fr-CH" sz="1300" dirty="0">
                <a:solidFill>
                  <a:schemeClr val="dk1"/>
                </a:solidFill>
              </a:rPr>
              <a:t> rates)t + </a:t>
            </a:r>
            <a:r>
              <a:rPr lang="el-GR" sz="1300" dirty="0">
                <a:solidFill>
                  <a:schemeClr val="dk1"/>
                </a:solidFill>
              </a:rPr>
              <a:t>β3</a:t>
            </a:r>
            <a:r>
              <a:rPr lang="fr-CH" sz="1300" dirty="0">
                <a:solidFill>
                  <a:schemeClr val="dk1"/>
                </a:solidFill>
              </a:rPr>
              <a:t>SD *(</a:t>
            </a:r>
            <a:r>
              <a:rPr lang="fr-CH" sz="1300" dirty="0" err="1">
                <a:solidFill>
                  <a:schemeClr val="dk1"/>
                </a:solidFill>
              </a:rPr>
              <a:t>Unemployment</a:t>
            </a:r>
            <a:r>
              <a:rPr lang="fr-CH" sz="1300" dirty="0">
                <a:solidFill>
                  <a:schemeClr val="dk1"/>
                </a:solidFill>
              </a:rPr>
              <a:t> rate)t + </a:t>
            </a:r>
            <a:r>
              <a:rPr lang="el-GR" sz="1300" dirty="0">
                <a:solidFill>
                  <a:schemeClr val="dk1"/>
                </a:solidFill>
              </a:rPr>
              <a:t>β4</a:t>
            </a:r>
            <a:r>
              <a:rPr lang="fr-CH" sz="1300" dirty="0">
                <a:solidFill>
                  <a:schemeClr val="dk1"/>
                </a:solidFill>
              </a:rPr>
              <a:t>FD * (GDP)t + </a:t>
            </a:r>
            <a:r>
              <a:rPr lang="el-GR" sz="1400" b="0" i="0" dirty="0">
                <a:solidFill>
                  <a:srgbClr val="4D5156"/>
                </a:solidFill>
                <a:effectLst/>
                <a:latin typeface="arial" panose="020B0604020202020204" pitchFamily="34" charset="0"/>
              </a:rPr>
              <a:t>ε</a:t>
            </a:r>
            <a:r>
              <a:rPr lang="de-CH" sz="1400" dirty="0" err="1">
                <a:solidFill>
                  <a:srgbClr val="4D5156"/>
                </a:solidFill>
                <a:latin typeface="arial" panose="020B0604020202020204" pitchFamily="34" charset="0"/>
              </a:rPr>
              <a:t>it</a:t>
            </a:r>
            <a:r>
              <a:rPr lang="de-CH" sz="1400" dirty="0">
                <a:solidFill>
                  <a:srgbClr val="4D5156"/>
                </a:solidFill>
                <a:latin typeface="arial" panose="020B0604020202020204" pitchFamily="34" charset="0"/>
              </a:rPr>
              <a:t> </a:t>
            </a:r>
            <a:endParaRPr lang="fr-CH" sz="1300" dirty="0">
              <a:solidFill>
                <a:schemeClr val="dk1"/>
              </a:solidFill>
            </a:endParaRPr>
          </a:p>
          <a:p>
            <a:r>
              <a:rPr lang="fr-CH" sz="1300" dirty="0">
                <a:solidFill>
                  <a:schemeClr val="dk1"/>
                </a:solidFill>
              </a:rPr>
              <a:t>FD = First </a:t>
            </a:r>
            <a:r>
              <a:rPr lang="fr-CH" sz="1300" dirty="0" err="1">
                <a:solidFill>
                  <a:schemeClr val="dk1"/>
                </a:solidFill>
              </a:rPr>
              <a:t>difference</a:t>
            </a:r>
            <a:endParaRPr lang="fr-CH" sz="1300" dirty="0">
              <a:solidFill>
                <a:schemeClr val="dk1"/>
              </a:solidFill>
            </a:endParaRPr>
          </a:p>
          <a:p>
            <a:r>
              <a:rPr lang="fr-CH" sz="1300" dirty="0">
                <a:solidFill>
                  <a:schemeClr val="dk1"/>
                </a:solidFill>
              </a:rPr>
              <a:t>SD = Second </a:t>
            </a:r>
            <a:r>
              <a:rPr lang="fr-CH" sz="1300" dirty="0" err="1">
                <a:solidFill>
                  <a:schemeClr val="dk1"/>
                </a:solidFill>
              </a:rPr>
              <a:t>difference</a:t>
            </a:r>
            <a:endParaRPr lang="fr-CH" sz="1300" dirty="0">
              <a:solidFill>
                <a:schemeClr val="dk1"/>
              </a:solidFill>
            </a:endParaRPr>
          </a:p>
        </p:txBody>
      </p:sp>
      <p:sp>
        <p:nvSpPr>
          <p:cNvPr id="16" name="Rectangle 15">
            <a:extLst>
              <a:ext uri="{FF2B5EF4-FFF2-40B4-BE49-F238E27FC236}">
                <a16:creationId xmlns:a16="http://schemas.microsoft.com/office/drawing/2014/main" id="{EEDA4A77-D3A7-4E9C-A937-75DF25E753AA}"/>
              </a:ext>
            </a:extLst>
          </p:cNvPr>
          <p:cNvSpPr/>
          <p:nvPr/>
        </p:nvSpPr>
        <p:spPr>
          <a:xfrm>
            <a:off x="10468305" y="4361793"/>
            <a:ext cx="189186" cy="22071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H"/>
          </a:p>
        </p:txBody>
      </p:sp>
      <p:pic>
        <p:nvPicPr>
          <p:cNvPr id="21" name="Picture 20">
            <a:extLst>
              <a:ext uri="{FF2B5EF4-FFF2-40B4-BE49-F238E27FC236}">
                <a16:creationId xmlns:a16="http://schemas.microsoft.com/office/drawing/2014/main" id="{DB9E6C1A-3952-417F-93B1-CE0B29730F48}"/>
              </a:ext>
            </a:extLst>
          </p:cNvPr>
          <p:cNvPicPr>
            <a:picLocks noChangeAspect="1"/>
          </p:cNvPicPr>
          <p:nvPr/>
        </p:nvPicPr>
        <p:blipFill>
          <a:blip r:embed="rId3"/>
          <a:stretch>
            <a:fillRect/>
          </a:stretch>
        </p:blipFill>
        <p:spPr>
          <a:xfrm>
            <a:off x="3909848" y="1193039"/>
            <a:ext cx="7433628" cy="4335402"/>
          </a:xfrm>
          <a:prstGeom prst="rect">
            <a:avLst/>
          </a:prstGeom>
        </p:spPr>
      </p:pic>
    </p:spTree>
    <p:extLst>
      <p:ext uri="{BB962C8B-B14F-4D97-AF65-F5344CB8AC3E}">
        <p14:creationId xmlns:p14="http://schemas.microsoft.com/office/powerpoint/2010/main" val="162510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370305" y="2913684"/>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there is no heteroscedasticity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297635" y="3656204"/>
            <a:ext cx="3520548" cy="830997"/>
          </a:xfrm>
          <a:prstGeom prst="rect">
            <a:avLst/>
          </a:prstGeom>
          <a:noFill/>
        </p:spPr>
        <p:txBody>
          <a:bodyPr wrap="square">
            <a:spAutoFit/>
          </a:bodyPr>
          <a:lstStyle/>
          <a:p>
            <a:r>
              <a:rPr lang="en-US" sz="1600" dirty="0"/>
              <a:t>The p-value is 0.79 greater than the critical value at the 5% level. So, the null hypothesis cannot be rejected  </a:t>
            </a:r>
            <a:endParaRPr lang="fr-CH" sz="1600" dirty="0"/>
          </a:p>
        </p:txBody>
      </p:sp>
      <p:pic>
        <p:nvPicPr>
          <p:cNvPr id="7" name="Picture 6">
            <a:extLst>
              <a:ext uri="{FF2B5EF4-FFF2-40B4-BE49-F238E27FC236}">
                <a16:creationId xmlns:a16="http://schemas.microsoft.com/office/drawing/2014/main" id="{E1E1A0B3-55B5-467B-8F6F-E31B2257E8AB}"/>
              </a:ext>
            </a:extLst>
          </p:cNvPr>
          <p:cNvPicPr>
            <a:picLocks noChangeAspect="1"/>
          </p:cNvPicPr>
          <p:nvPr/>
        </p:nvPicPr>
        <p:blipFill>
          <a:blip r:embed="rId6"/>
          <a:stretch>
            <a:fillRect/>
          </a:stretch>
        </p:blipFill>
        <p:spPr>
          <a:xfrm>
            <a:off x="8766324" y="4442460"/>
            <a:ext cx="2583169" cy="2349622"/>
          </a:xfrm>
          <a:prstGeom prst="rect">
            <a:avLst/>
          </a:prstGeom>
        </p:spPr>
      </p:pic>
    </p:spTree>
    <p:extLst>
      <p:ext uri="{BB962C8B-B14F-4D97-AF65-F5344CB8AC3E}">
        <p14:creationId xmlns:p14="http://schemas.microsoft.com/office/powerpoint/2010/main" val="149161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Conclusion</a:t>
            </a:r>
          </a:p>
        </p:txBody>
      </p:sp>
      <p:sp>
        <p:nvSpPr>
          <p:cNvPr id="3" name="TextBox 2">
            <a:extLst>
              <a:ext uri="{FF2B5EF4-FFF2-40B4-BE49-F238E27FC236}">
                <a16:creationId xmlns:a16="http://schemas.microsoft.com/office/drawing/2014/main" id="{8A0A5F8C-D07F-4E2A-B3B3-038CEA871230}"/>
              </a:ext>
            </a:extLst>
          </p:cNvPr>
          <p:cNvSpPr txBox="1"/>
          <p:nvPr/>
        </p:nvSpPr>
        <p:spPr>
          <a:xfrm>
            <a:off x="1222625" y="1436285"/>
            <a:ext cx="10078948" cy="4093428"/>
          </a:xfrm>
          <a:prstGeom prst="rect">
            <a:avLst/>
          </a:prstGeom>
          <a:noFill/>
        </p:spPr>
        <p:txBody>
          <a:bodyPr wrap="square" rtlCol="0">
            <a:spAutoFit/>
          </a:bodyPr>
          <a:lstStyle/>
          <a:p>
            <a:r>
              <a:rPr lang="en-US" sz="2000" dirty="0"/>
              <a:t>On the basis of the above overall analysis, it can be concluded that one out of the four selected macroeconomic variables are relatively significant and likely to influence monthly return of the Nasdaq composite index. </a:t>
            </a:r>
          </a:p>
          <a:p>
            <a:endParaRPr lang="en-US" sz="2000" dirty="0"/>
          </a:p>
          <a:p>
            <a:r>
              <a:rPr lang="en-US" sz="2000" dirty="0"/>
              <a:t>These macroeconomic variables is inflation. The evidence of this study is consistent with other similar studies. However, the results from this empirical research should not be a conclusive indicator for investment. </a:t>
            </a:r>
          </a:p>
          <a:p>
            <a:endParaRPr lang="en-US" sz="2000" dirty="0"/>
          </a:p>
          <a:p>
            <a:r>
              <a:rPr lang="en-US" sz="2000" dirty="0"/>
              <a:t>Next steps could be:</a:t>
            </a:r>
          </a:p>
          <a:p>
            <a:r>
              <a:rPr lang="en-US" sz="2000" dirty="0"/>
              <a:t>-Use filters on the dataset (moving average…)</a:t>
            </a:r>
          </a:p>
          <a:p>
            <a:r>
              <a:rPr lang="en-US" sz="2000" dirty="0"/>
              <a:t>-Select other macro variables</a:t>
            </a:r>
          </a:p>
          <a:p>
            <a:r>
              <a:rPr lang="en-US" sz="2000" dirty="0"/>
              <a:t>-Transform the variables (log)</a:t>
            </a:r>
          </a:p>
          <a:p>
            <a:endParaRPr lang="fr-CH" sz="2000" dirty="0"/>
          </a:p>
        </p:txBody>
      </p:sp>
    </p:spTree>
    <p:extLst>
      <p:ext uri="{BB962C8B-B14F-4D97-AF65-F5344CB8AC3E}">
        <p14:creationId xmlns:p14="http://schemas.microsoft.com/office/powerpoint/2010/main" val="92951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Python codes for unit root, </a:t>
            </a:r>
            <a:r>
              <a:rPr lang="en-US" sz="3000" dirty="0" err="1"/>
              <a:t>ols</a:t>
            </a:r>
            <a:r>
              <a:rPr lang="en-US" sz="3000" dirty="0"/>
              <a:t> and granger causality and residual tests</a:t>
            </a:r>
          </a:p>
        </p:txBody>
      </p:sp>
      <p:pic>
        <p:nvPicPr>
          <p:cNvPr id="4" name="Picture 3">
            <a:extLst>
              <a:ext uri="{FF2B5EF4-FFF2-40B4-BE49-F238E27FC236}">
                <a16:creationId xmlns:a16="http://schemas.microsoft.com/office/drawing/2014/main" id="{5F8573ED-FC2B-4D03-BC26-84F1A301FEE7}"/>
              </a:ext>
            </a:extLst>
          </p:cNvPr>
          <p:cNvPicPr>
            <a:picLocks noChangeAspect="1"/>
          </p:cNvPicPr>
          <p:nvPr/>
        </p:nvPicPr>
        <p:blipFill>
          <a:blip r:embed="rId3"/>
          <a:stretch>
            <a:fillRect/>
          </a:stretch>
        </p:blipFill>
        <p:spPr>
          <a:xfrm>
            <a:off x="232035" y="3898222"/>
            <a:ext cx="5295462" cy="2038689"/>
          </a:xfrm>
          <a:prstGeom prst="rect">
            <a:avLst/>
          </a:prstGeom>
        </p:spPr>
      </p:pic>
      <p:pic>
        <p:nvPicPr>
          <p:cNvPr id="7" name="Picture 6">
            <a:extLst>
              <a:ext uri="{FF2B5EF4-FFF2-40B4-BE49-F238E27FC236}">
                <a16:creationId xmlns:a16="http://schemas.microsoft.com/office/drawing/2014/main" id="{58E5F420-4BA4-49D6-AAAD-1220B0783F92}"/>
              </a:ext>
            </a:extLst>
          </p:cNvPr>
          <p:cNvPicPr>
            <a:picLocks noChangeAspect="1"/>
          </p:cNvPicPr>
          <p:nvPr/>
        </p:nvPicPr>
        <p:blipFill>
          <a:blip r:embed="rId4"/>
          <a:stretch>
            <a:fillRect/>
          </a:stretch>
        </p:blipFill>
        <p:spPr>
          <a:xfrm>
            <a:off x="264687" y="1875923"/>
            <a:ext cx="3751994" cy="1170423"/>
          </a:xfrm>
          <a:prstGeom prst="rect">
            <a:avLst/>
          </a:prstGeom>
        </p:spPr>
      </p:pic>
      <p:sp>
        <p:nvSpPr>
          <p:cNvPr id="10" name="TextBox 9">
            <a:extLst>
              <a:ext uri="{FF2B5EF4-FFF2-40B4-BE49-F238E27FC236}">
                <a16:creationId xmlns:a16="http://schemas.microsoft.com/office/drawing/2014/main" id="{2C9ED816-9182-46A6-9963-49577FD59A1F}"/>
              </a:ext>
            </a:extLst>
          </p:cNvPr>
          <p:cNvSpPr txBox="1"/>
          <p:nvPr/>
        </p:nvSpPr>
        <p:spPr>
          <a:xfrm>
            <a:off x="232035" y="1372544"/>
            <a:ext cx="2765676" cy="369332"/>
          </a:xfrm>
          <a:prstGeom prst="rect">
            <a:avLst/>
          </a:prstGeom>
          <a:noFill/>
        </p:spPr>
        <p:txBody>
          <a:bodyPr wrap="square" rtlCol="0">
            <a:spAutoFit/>
          </a:bodyPr>
          <a:lstStyle/>
          <a:p>
            <a:r>
              <a:rPr lang="de-CH" b="1" dirty="0"/>
              <a:t>OLS</a:t>
            </a:r>
            <a:endParaRPr lang="fr-CH" b="1" dirty="0"/>
          </a:p>
        </p:txBody>
      </p:sp>
      <p:sp>
        <p:nvSpPr>
          <p:cNvPr id="11" name="TextBox 10">
            <a:extLst>
              <a:ext uri="{FF2B5EF4-FFF2-40B4-BE49-F238E27FC236}">
                <a16:creationId xmlns:a16="http://schemas.microsoft.com/office/drawing/2014/main" id="{C6162069-4A1D-49FD-8496-76F47163AC9A}"/>
              </a:ext>
            </a:extLst>
          </p:cNvPr>
          <p:cNvSpPr txBox="1"/>
          <p:nvPr/>
        </p:nvSpPr>
        <p:spPr>
          <a:xfrm>
            <a:off x="232035" y="3426417"/>
            <a:ext cx="2765676" cy="369332"/>
          </a:xfrm>
          <a:prstGeom prst="rect">
            <a:avLst/>
          </a:prstGeom>
          <a:noFill/>
        </p:spPr>
        <p:txBody>
          <a:bodyPr wrap="square" rtlCol="0">
            <a:spAutoFit/>
          </a:bodyPr>
          <a:lstStyle/>
          <a:p>
            <a:r>
              <a:rPr lang="de-CH" b="1" dirty="0"/>
              <a:t>GRANGER CAUSALITY TESTS</a:t>
            </a:r>
            <a:endParaRPr lang="fr-CH" b="1" dirty="0"/>
          </a:p>
        </p:txBody>
      </p:sp>
      <p:pic>
        <p:nvPicPr>
          <p:cNvPr id="13" name="Picture 12">
            <a:extLst>
              <a:ext uri="{FF2B5EF4-FFF2-40B4-BE49-F238E27FC236}">
                <a16:creationId xmlns:a16="http://schemas.microsoft.com/office/drawing/2014/main" id="{31B8D3E8-EFDC-4B26-9EBE-032355C0DB86}"/>
              </a:ext>
            </a:extLst>
          </p:cNvPr>
          <p:cNvPicPr>
            <a:picLocks noChangeAspect="1"/>
          </p:cNvPicPr>
          <p:nvPr/>
        </p:nvPicPr>
        <p:blipFill>
          <a:blip r:embed="rId5"/>
          <a:stretch>
            <a:fillRect/>
          </a:stretch>
        </p:blipFill>
        <p:spPr>
          <a:xfrm>
            <a:off x="5017213" y="1648991"/>
            <a:ext cx="5919788" cy="685800"/>
          </a:xfrm>
          <a:prstGeom prst="rect">
            <a:avLst/>
          </a:prstGeom>
        </p:spPr>
      </p:pic>
      <p:sp>
        <p:nvSpPr>
          <p:cNvPr id="14" name="TextBox 13">
            <a:extLst>
              <a:ext uri="{FF2B5EF4-FFF2-40B4-BE49-F238E27FC236}">
                <a16:creationId xmlns:a16="http://schemas.microsoft.com/office/drawing/2014/main" id="{23474C02-4AAC-4374-A8A8-2BB06C61C61D}"/>
              </a:ext>
            </a:extLst>
          </p:cNvPr>
          <p:cNvSpPr txBox="1"/>
          <p:nvPr/>
        </p:nvSpPr>
        <p:spPr>
          <a:xfrm>
            <a:off x="4901637" y="1169426"/>
            <a:ext cx="2765676" cy="369332"/>
          </a:xfrm>
          <a:prstGeom prst="rect">
            <a:avLst/>
          </a:prstGeom>
          <a:noFill/>
        </p:spPr>
        <p:txBody>
          <a:bodyPr wrap="square" rtlCol="0">
            <a:spAutoFit/>
          </a:bodyPr>
          <a:lstStyle/>
          <a:p>
            <a:r>
              <a:rPr lang="de-CH" b="1" dirty="0" err="1"/>
              <a:t>Augmented</a:t>
            </a:r>
            <a:r>
              <a:rPr lang="de-CH" b="1" dirty="0"/>
              <a:t> </a:t>
            </a:r>
            <a:r>
              <a:rPr lang="de-CH" b="1" dirty="0" err="1"/>
              <a:t>Dicked</a:t>
            </a:r>
            <a:r>
              <a:rPr lang="de-CH" b="1" dirty="0"/>
              <a:t> Fuller </a:t>
            </a:r>
            <a:r>
              <a:rPr lang="de-CH" b="1" dirty="0" err="1"/>
              <a:t>test</a:t>
            </a:r>
            <a:endParaRPr lang="fr-CH" b="1" dirty="0"/>
          </a:p>
        </p:txBody>
      </p:sp>
      <p:pic>
        <p:nvPicPr>
          <p:cNvPr id="16" name="Picture 15">
            <a:extLst>
              <a:ext uri="{FF2B5EF4-FFF2-40B4-BE49-F238E27FC236}">
                <a16:creationId xmlns:a16="http://schemas.microsoft.com/office/drawing/2014/main" id="{1FFF9D5D-526E-4711-A1C2-6BD7D272879B}"/>
              </a:ext>
            </a:extLst>
          </p:cNvPr>
          <p:cNvPicPr>
            <a:picLocks noChangeAspect="1"/>
          </p:cNvPicPr>
          <p:nvPr/>
        </p:nvPicPr>
        <p:blipFill>
          <a:blip r:embed="rId6"/>
          <a:stretch>
            <a:fillRect/>
          </a:stretch>
        </p:blipFill>
        <p:spPr>
          <a:xfrm>
            <a:off x="4901637" y="2813457"/>
            <a:ext cx="6317804" cy="982292"/>
          </a:xfrm>
          <a:prstGeom prst="rect">
            <a:avLst/>
          </a:prstGeom>
        </p:spPr>
      </p:pic>
      <p:sp>
        <p:nvSpPr>
          <p:cNvPr id="17" name="TextBox 16">
            <a:extLst>
              <a:ext uri="{FF2B5EF4-FFF2-40B4-BE49-F238E27FC236}">
                <a16:creationId xmlns:a16="http://schemas.microsoft.com/office/drawing/2014/main" id="{39B0F7D4-D442-4F97-8C9F-E93D86569D31}"/>
              </a:ext>
            </a:extLst>
          </p:cNvPr>
          <p:cNvSpPr txBox="1"/>
          <p:nvPr/>
        </p:nvSpPr>
        <p:spPr>
          <a:xfrm>
            <a:off x="4901637" y="2321394"/>
            <a:ext cx="2765676" cy="369332"/>
          </a:xfrm>
          <a:prstGeom prst="rect">
            <a:avLst/>
          </a:prstGeom>
          <a:noFill/>
        </p:spPr>
        <p:txBody>
          <a:bodyPr wrap="square" rtlCol="0">
            <a:spAutoFit/>
          </a:bodyPr>
          <a:lstStyle/>
          <a:p>
            <a:r>
              <a:rPr lang="de-CH" b="1" dirty="0" err="1"/>
              <a:t>Autocorrelation</a:t>
            </a:r>
            <a:r>
              <a:rPr lang="de-CH" b="1" dirty="0"/>
              <a:t> </a:t>
            </a:r>
            <a:r>
              <a:rPr lang="de-CH" b="1" dirty="0" err="1"/>
              <a:t>test</a:t>
            </a:r>
            <a:endParaRPr lang="fr-CH" b="1" dirty="0"/>
          </a:p>
        </p:txBody>
      </p:sp>
      <p:pic>
        <p:nvPicPr>
          <p:cNvPr id="19" name="Picture 18">
            <a:extLst>
              <a:ext uri="{FF2B5EF4-FFF2-40B4-BE49-F238E27FC236}">
                <a16:creationId xmlns:a16="http://schemas.microsoft.com/office/drawing/2014/main" id="{EE7E055E-CA01-4D50-836B-BBF999B2E3D9}"/>
              </a:ext>
            </a:extLst>
          </p:cNvPr>
          <p:cNvPicPr>
            <a:picLocks noChangeAspect="1"/>
          </p:cNvPicPr>
          <p:nvPr/>
        </p:nvPicPr>
        <p:blipFill>
          <a:blip r:embed="rId7"/>
          <a:stretch>
            <a:fillRect/>
          </a:stretch>
        </p:blipFill>
        <p:spPr>
          <a:xfrm>
            <a:off x="5565597" y="4181708"/>
            <a:ext cx="6626403" cy="770997"/>
          </a:xfrm>
          <a:prstGeom prst="rect">
            <a:avLst/>
          </a:prstGeom>
        </p:spPr>
      </p:pic>
      <p:sp>
        <p:nvSpPr>
          <p:cNvPr id="20" name="TextBox 19">
            <a:extLst>
              <a:ext uri="{FF2B5EF4-FFF2-40B4-BE49-F238E27FC236}">
                <a16:creationId xmlns:a16="http://schemas.microsoft.com/office/drawing/2014/main" id="{354BA5FD-A30F-405C-B8AD-D45BB899C689}"/>
              </a:ext>
            </a:extLst>
          </p:cNvPr>
          <p:cNvSpPr txBox="1"/>
          <p:nvPr/>
        </p:nvSpPr>
        <p:spPr>
          <a:xfrm>
            <a:off x="5527497" y="3795749"/>
            <a:ext cx="2765676" cy="369332"/>
          </a:xfrm>
          <a:prstGeom prst="rect">
            <a:avLst/>
          </a:prstGeom>
          <a:noFill/>
        </p:spPr>
        <p:txBody>
          <a:bodyPr wrap="square" rtlCol="0">
            <a:spAutoFit/>
          </a:bodyPr>
          <a:lstStyle/>
          <a:p>
            <a:r>
              <a:rPr lang="de-CH" b="1" dirty="0" err="1"/>
              <a:t>Heteroscedasticity</a:t>
            </a:r>
            <a:r>
              <a:rPr lang="de-CH" b="1" dirty="0"/>
              <a:t> </a:t>
            </a:r>
            <a:r>
              <a:rPr lang="de-CH" b="1" dirty="0" err="1"/>
              <a:t>test</a:t>
            </a:r>
            <a:r>
              <a:rPr lang="de-CH" b="1" dirty="0"/>
              <a:t> </a:t>
            </a:r>
            <a:endParaRPr lang="fr-CH" b="1" dirty="0"/>
          </a:p>
        </p:txBody>
      </p:sp>
      <p:pic>
        <p:nvPicPr>
          <p:cNvPr id="22" name="Picture 21">
            <a:extLst>
              <a:ext uri="{FF2B5EF4-FFF2-40B4-BE49-F238E27FC236}">
                <a16:creationId xmlns:a16="http://schemas.microsoft.com/office/drawing/2014/main" id="{5221CB3E-4DB5-434F-AC82-80ABD2C60D84}"/>
              </a:ext>
            </a:extLst>
          </p:cNvPr>
          <p:cNvPicPr>
            <a:picLocks noChangeAspect="1"/>
          </p:cNvPicPr>
          <p:nvPr/>
        </p:nvPicPr>
        <p:blipFill>
          <a:blip r:embed="rId8"/>
          <a:stretch>
            <a:fillRect/>
          </a:stretch>
        </p:blipFill>
        <p:spPr>
          <a:xfrm>
            <a:off x="5328889" y="5372577"/>
            <a:ext cx="6414473" cy="906468"/>
          </a:xfrm>
          <a:prstGeom prst="rect">
            <a:avLst/>
          </a:prstGeom>
        </p:spPr>
      </p:pic>
      <p:sp>
        <p:nvSpPr>
          <p:cNvPr id="23" name="TextBox 22">
            <a:extLst>
              <a:ext uri="{FF2B5EF4-FFF2-40B4-BE49-F238E27FC236}">
                <a16:creationId xmlns:a16="http://schemas.microsoft.com/office/drawing/2014/main" id="{48E1509A-9BD9-4597-BD1D-83A5688890FC}"/>
              </a:ext>
            </a:extLst>
          </p:cNvPr>
          <p:cNvSpPr txBox="1"/>
          <p:nvPr/>
        </p:nvSpPr>
        <p:spPr>
          <a:xfrm>
            <a:off x="5250457" y="5003245"/>
            <a:ext cx="2765676" cy="369332"/>
          </a:xfrm>
          <a:prstGeom prst="rect">
            <a:avLst/>
          </a:prstGeom>
          <a:noFill/>
        </p:spPr>
        <p:txBody>
          <a:bodyPr wrap="square" rtlCol="0">
            <a:spAutoFit/>
          </a:bodyPr>
          <a:lstStyle/>
          <a:p>
            <a:r>
              <a:rPr lang="de-CH" b="1" dirty="0" err="1"/>
              <a:t>Normality</a:t>
            </a:r>
            <a:r>
              <a:rPr lang="de-CH" b="1" dirty="0"/>
              <a:t> Test</a:t>
            </a:r>
            <a:endParaRPr lang="fr-CH" b="1" dirty="0"/>
          </a:p>
        </p:txBody>
      </p:sp>
    </p:spTree>
    <p:extLst>
      <p:ext uri="{BB962C8B-B14F-4D97-AF65-F5344CB8AC3E}">
        <p14:creationId xmlns:p14="http://schemas.microsoft.com/office/powerpoint/2010/main" val="225490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REFERENCES</a:t>
            </a:r>
          </a:p>
        </p:txBody>
      </p:sp>
      <p:sp>
        <p:nvSpPr>
          <p:cNvPr id="17" name="TextBox 16">
            <a:extLst>
              <a:ext uri="{FF2B5EF4-FFF2-40B4-BE49-F238E27FC236}">
                <a16:creationId xmlns:a16="http://schemas.microsoft.com/office/drawing/2014/main" id="{D6ABCDAB-60BE-4489-916E-7298A7B02C6C}"/>
              </a:ext>
            </a:extLst>
          </p:cNvPr>
          <p:cNvSpPr txBox="1"/>
          <p:nvPr/>
        </p:nvSpPr>
        <p:spPr>
          <a:xfrm>
            <a:off x="947184" y="1379189"/>
            <a:ext cx="10529049" cy="2830518"/>
          </a:xfrm>
          <a:prstGeom prst="rect">
            <a:avLst/>
          </a:prstGeom>
          <a:noFill/>
        </p:spPr>
        <p:txBody>
          <a:bodyPr wrap="square">
            <a:spAutoFit/>
          </a:bodyPr>
          <a:lstStyle/>
          <a:p>
            <a:pPr>
              <a:lnSpc>
                <a:spcPct val="130000"/>
              </a:lnSpc>
              <a:spcBef>
                <a:spcPts val="1000"/>
              </a:spcBef>
            </a:pPr>
            <a:r>
              <a:rPr lang="fr-CH" u="sng" dirty="0">
                <a:solidFill>
                  <a:srgbClr val="353744"/>
                </a:solidFill>
                <a:effectLst/>
                <a:latin typeface="Proxima Nova"/>
                <a:ea typeface="Proxima Nova"/>
                <a:cs typeface="Proxima Nova"/>
                <a:hlinkClick r:id="rId3"/>
              </a:rPr>
              <a:t>https://www.schroders.com/en/insights/economics/covid-19-why-the-tech-giants-have-emerged-as-winners/</a:t>
            </a:r>
            <a:endParaRPr lang="fr-CH" dirty="0">
              <a:solidFill>
                <a:srgbClr val="353744"/>
              </a:solidFill>
              <a:effectLst/>
              <a:latin typeface="Proxima Nova"/>
              <a:ea typeface="Proxima Nova"/>
              <a:cs typeface="Proxima Nova"/>
            </a:endParaRPr>
          </a:p>
          <a:p>
            <a:pPr>
              <a:lnSpc>
                <a:spcPct val="130000"/>
              </a:lnSpc>
              <a:spcBef>
                <a:spcPts val="1000"/>
              </a:spcBef>
            </a:pPr>
            <a:r>
              <a:rPr lang="fr-CH" dirty="0">
                <a:solidFill>
                  <a:srgbClr val="353744"/>
                </a:solidFill>
                <a:effectLst/>
                <a:latin typeface="Proxima Nova"/>
                <a:ea typeface="Proxima Nova"/>
                <a:cs typeface="Proxima Nova"/>
              </a:rPr>
              <a:t>Asset </a:t>
            </a:r>
            <a:r>
              <a:rPr lang="fr-CH" dirty="0" err="1">
                <a:solidFill>
                  <a:srgbClr val="353744"/>
                </a:solidFill>
                <a:latin typeface="Proxima Nova"/>
              </a:rPr>
              <a:t>returns</a:t>
            </a:r>
            <a:r>
              <a:rPr lang="fr-CH" dirty="0">
                <a:solidFill>
                  <a:srgbClr val="353744"/>
                </a:solidFill>
                <a:latin typeface="Proxima Nova"/>
              </a:rPr>
              <a:t> and </a:t>
            </a:r>
            <a:r>
              <a:rPr lang="fr-CH" dirty="0">
                <a:solidFill>
                  <a:srgbClr val="353744"/>
                </a:solidFill>
                <a:effectLst/>
                <a:latin typeface="Proxima Nova"/>
                <a:ea typeface="Proxima Nova"/>
                <a:cs typeface="Proxima Nova"/>
              </a:rPr>
              <a:t>inflation, Eugene </a:t>
            </a:r>
            <a:r>
              <a:rPr lang="fr-CH" dirty="0" err="1">
                <a:solidFill>
                  <a:srgbClr val="353744"/>
                </a:solidFill>
                <a:effectLst/>
                <a:latin typeface="Proxima Nova"/>
                <a:ea typeface="Proxima Nova"/>
                <a:cs typeface="Proxima Nova"/>
              </a:rPr>
              <a:t>F.Fama</a:t>
            </a:r>
            <a:r>
              <a:rPr lang="fr-CH" dirty="0">
                <a:solidFill>
                  <a:srgbClr val="353744"/>
                </a:solidFill>
                <a:effectLst/>
                <a:latin typeface="Proxima Nova"/>
                <a:ea typeface="Proxima Nova"/>
                <a:cs typeface="Proxima Nova"/>
              </a:rPr>
              <a:t> and </a:t>
            </a:r>
            <a:r>
              <a:rPr lang="fr-CH" dirty="0" err="1">
                <a:solidFill>
                  <a:srgbClr val="353744"/>
                </a:solidFill>
                <a:effectLst/>
                <a:latin typeface="Proxima Nova"/>
                <a:ea typeface="Proxima Nova"/>
                <a:cs typeface="Proxima Nova"/>
              </a:rPr>
              <a:t>G.William</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Schwert</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November</a:t>
            </a:r>
            <a:r>
              <a:rPr lang="fr-CH" dirty="0">
                <a:solidFill>
                  <a:srgbClr val="353744"/>
                </a:solidFill>
                <a:effectLst/>
                <a:latin typeface="Proxima Nova"/>
                <a:ea typeface="Proxima Nova"/>
                <a:cs typeface="Proxima Nova"/>
              </a:rPr>
              <a:t> 1977, Journal of Financial </a:t>
            </a:r>
            <a:r>
              <a:rPr lang="fr-CH" dirty="0" err="1">
                <a:solidFill>
                  <a:srgbClr val="353744"/>
                </a:solidFill>
                <a:effectLst/>
                <a:latin typeface="Proxima Nova"/>
                <a:ea typeface="Proxima Nova"/>
                <a:cs typeface="Proxima Nova"/>
              </a:rPr>
              <a:t>Economics</a:t>
            </a:r>
            <a:r>
              <a:rPr lang="fr-CH" dirty="0">
                <a:solidFill>
                  <a:srgbClr val="353744"/>
                </a:solidFill>
                <a:effectLst/>
                <a:latin typeface="Proxima Nova"/>
                <a:ea typeface="Proxima Nova"/>
                <a:cs typeface="Proxima Nova"/>
              </a:rPr>
              <a:t> , volume 5, issue 2 </a:t>
            </a:r>
          </a:p>
          <a:p>
            <a:endParaRPr lang="fr-CH" dirty="0">
              <a:effectLst/>
              <a:latin typeface="Proxima Nova"/>
              <a:ea typeface="Proxima Nova"/>
              <a:cs typeface="Proxima Nova"/>
            </a:endParaRPr>
          </a:p>
          <a:p>
            <a:r>
              <a:rPr lang="fr-CH" dirty="0">
                <a:effectLst/>
                <a:latin typeface="Proxima Nova"/>
                <a:ea typeface="Proxima Nova"/>
                <a:cs typeface="Proxima Nova"/>
              </a:rPr>
              <a:t>Causal relations </a:t>
            </a:r>
            <a:r>
              <a:rPr lang="fr-CH" dirty="0" err="1">
                <a:effectLst/>
                <a:latin typeface="Proxima Nova"/>
                <a:ea typeface="Proxima Nova"/>
                <a:cs typeface="Proxima Nova"/>
              </a:rPr>
              <a:t>among</a:t>
            </a:r>
            <a:r>
              <a:rPr lang="fr-CH" dirty="0">
                <a:effectLst/>
                <a:latin typeface="Proxima Nova"/>
                <a:ea typeface="Proxima Nova"/>
                <a:cs typeface="Proxima Nova"/>
              </a:rPr>
              <a:t> stock </a:t>
            </a:r>
            <a:r>
              <a:rPr lang="fr-CH" dirty="0" err="1">
                <a:effectLst/>
                <a:latin typeface="Proxima Nova"/>
                <a:ea typeface="Proxima Nova"/>
                <a:cs typeface="Proxima Nova"/>
              </a:rPr>
              <a:t>returns</a:t>
            </a:r>
            <a:r>
              <a:rPr lang="fr-CH" dirty="0">
                <a:effectLst/>
                <a:latin typeface="Proxima Nova"/>
                <a:ea typeface="Proxima Nova"/>
                <a:cs typeface="Proxima Nova"/>
              </a:rPr>
              <a:t> and </a:t>
            </a:r>
            <a:r>
              <a:rPr lang="fr-CH" dirty="0" err="1">
                <a:effectLst/>
                <a:latin typeface="Proxima Nova"/>
                <a:ea typeface="Proxima Nova"/>
                <a:cs typeface="Proxima Nova"/>
              </a:rPr>
              <a:t>macroeconomic</a:t>
            </a:r>
            <a:r>
              <a:rPr lang="fr-CH" dirty="0">
                <a:effectLst/>
                <a:latin typeface="Proxima Nova"/>
                <a:ea typeface="Proxima Nova"/>
                <a:cs typeface="Proxima Nova"/>
              </a:rPr>
              <a:t> variables in a </a:t>
            </a:r>
            <a:r>
              <a:rPr lang="fr-CH" dirty="0" err="1">
                <a:effectLst/>
                <a:latin typeface="Proxima Nova"/>
                <a:ea typeface="Proxima Nova"/>
                <a:cs typeface="Proxima Nova"/>
              </a:rPr>
              <a:t>small</a:t>
            </a:r>
            <a:r>
              <a:rPr lang="fr-CH" dirty="0">
                <a:effectLst/>
                <a:latin typeface="Proxima Nova"/>
                <a:ea typeface="Proxima Nova"/>
                <a:cs typeface="Proxima Nova"/>
              </a:rPr>
              <a:t>, open </a:t>
            </a:r>
            <a:r>
              <a:rPr lang="fr-CH" dirty="0" err="1">
                <a:effectLst/>
                <a:latin typeface="Proxima Nova"/>
                <a:ea typeface="Proxima Nova"/>
                <a:cs typeface="Proxima Nova"/>
              </a:rPr>
              <a:t>economy</a:t>
            </a:r>
            <a:r>
              <a:rPr lang="fr-CH" dirty="0">
                <a:effectLst/>
                <a:latin typeface="Proxima Nova"/>
                <a:ea typeface="Proxima Nova"/>
                <a:cs typeface="Proxima Nova"/>
              </a:rPr>
              <a:t> </a:t>
            </a:r>
            <a:r>
              <a:rPr lang="fr-CH" u="none" strike="noStrike" dirty="0" err="1">
                <a:solidFill>
                  <a:srgbClr val="0000FF"/>
                </a:solidFill>
                <a:effectLst/>
                <a:latin typeface="Proxima Nova"/>
                <a:ea typeface="Proxima Nova"/>
                <a:cs typeface="Proxima Nova"/>
                <a:hlinkClick r:id="rId4"/>
              </a:rPr>
              <a:t>Øystein</a:t>
            </a:r>
            <a:r>
              <a:rPr lang="fr-CH" u="none" strike="noStrike" dirty="0">
                <a:solidFill>
                  <a:srgbClr val="0000FF"/>
                </a:solidFill>
                <a:effectLst/>
                <a:latin typeface="Proxima Nova"/>
                <a:ea typeface="Proxima Nova"/>
                <a:cs typeface="Proxima Nova"/>
                <a:hlinkClick r:id="rId4"/>
              </a:rPr>
              <a:t> </a:t>
            </a:r>
            <a:r>
              <a:rPr lang="fr-CH" u="none" strike="noStrike" dirty="0" err="1">
                <a:solidFill>
                  <a:srgbClr val="0000FF"/>
                </a:solidFill>
                <a:effectLst/>
                <a:latin typeface="Proxima Nova"/>
                <a:ea typeface="Proxima Nova"/>
                <a:cs typeface="Proxima Nova"/>
                <a:hlinkClick r:id="rId4"/>
              </a:rPr>
              <a:t>Gjerde</a:t>
            </a:r>
            <a:r>
              <a:rPr lang="fr-CH" dirty="0">
                <a:effectLst/>
                <a:latin typeface="Proxima Nova"/>
                <a:ea typeface="Proxima Nova"/>
                <a:cs typeface="Proxima Nova"/>
              </a:rPr>
              <a:t> and </a:t>
            </a:r>
            <a:r>
              <a:rPr lang="fr-CH" u="none" strike="noStrike" dirty="0" err="1">
                <a:solidFill>
                  <a:srgbClr val="0000FF"/>
                </a:solidFill>
                <a:effectLst/>
                <a:latin typeface="Proxima Nova"/>
                <a:ea typeface="Proxima Nova"/>
                <a:cs typeface="Proxima Nova"/>
                <a:hlinkClick r:id="rId5"/>
              </a:rPr>
              <a:t>Frode</a:t>
            </a:r>
            <a:r>
              <a:rPr lang="fr-CH" u="none" strike="noStrike" dirty="0">
                <a:solidFill>
                  <a:srgbClr val="0000FF"/>
                </a:solidFill>
                <a:effectLst/>
                <a:latin typeface="Proxima Nova"/>
                <a:ea typeface="Proxima Nova"/>
                <a:cs typeface="Proxima Nova"/>
                <a:hlinkClick r:id="rId5"/>
              </a:rPr>
              <a:t> </a:t>
            </a:r>
            <a:r>
              <a:rPr lang="fr-CH" u="none" strike="noStrike" dirty="0" err="1">
                <a:solidFill>
                  <a:srgbClr val="0000FF"/>
                </a:solidFill>
                <a:effectLst/>
                <a:latin typeface="Proxima Nova"/>
                <a:ea typeface="Proxima Nova"/>
                <a:cs typeface="Proxima Nova"/>
                <a:hlinkClick r:id="rId5"/>
              </a:rPr>
              <a:t>Sættem</a:t>
            </a:r>
            <a:r>
              <a:rPr lang="fr-CH" dirty="0">
                <a:effectLst/>
                <a:latin typeface="Proxima Nova"/>
                <a:ea typeface="Proxima Nova"/>
                <a:cs typeface="Proxima Nova"/>
              </a:rPr>
              <a:t> </a:t>
            </a:r>
            <a:r>
              <a:rPr lang="fr-CH" u="none" strike="noStrike" dirty="0">
                <a:solidFill>
                  <a:srgbClr val="0000FF"/>
                </a:solidFill>
                <a:effectLst/>
                <a:latin typeface="Proxima Nova"/>
                <a:ea typeface="Proxima Nova"/>
                <a:cs typeface="Proxima Nova"/>
                <a:hlinkClick r:id="rId6"/>
              </a:rPr>
              <a:t>Journal of International Financial </a:t>
            </a:r>
            <a:r>
              <a:rPr lang="fr-CH" u="none" strike="noStrike" dirty="0" err="1">
                <a:solidFill>
                  <a:srgbClr val="0000FF"/>
                </a:solidFill>
                <a:effectLst/>
                <a:latin typeface="Proxima Nova"/>
                <a:ea typeface="Proxima Nova"/>
                <a:cs typeface="Proxima Nova"/>
                <a:hlinkClick r:id="rId6"/>
              </a:rPr>
              <a:t>Markets</a:t>
            </a:r>
            <a:r>
              <a:rPr lang="fr-CH" u="none" strike="noStrike" dirty="0">
                <a:solidFill>
                  <a:srgbClr val="0000FF"/>
                </a:solidFill>
                <a:effectLst/>
                <a:latin typeface="Proxima Nova"/>
                <a:ea typeface="Proxima Nova"/>
                <a:cs typeface="Proxima Nova"/>
                <a:hlinkClick r:id="rId6"/>
              </a:rPr>
              <a:t>, Institutions and Money</a:t>
            </a:r>
            <a:r>
              <a:rPr lang="fr-CH" dirty="0">
                <a:effectLst/>
                <a:latin typeface="Proxima Nova"/>
                <a:ea typeface="Proxima Nova"/>
                <a:cs typeface="Proxima Nova"/>
              </a:rPr>
              <a:t>, 1999, vol. 9, issue 1, 61-74</a:t>
            </a:r>
            <a:endParaRPr lang="fr-C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 We will use the Multivariate Regression Model based on the  Ordinary Least Squared (OLS) method to test the relationship between the macro variables and the return of the NASDAQ composite index price return</a:t>
            </a:r>
          </a:p>
          <a:p>
            <a:pPr lvl="1" algn="ct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index price return</a:t>
            </a: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66640" y="142572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Fed Saint-Louis </a:t>
            </a:r>
            <a:r>
              <a:rPr lang="de-CH" sz="1600" dirty="0" err="1"/>
              <a:t>timeseries</a:t>
            </a:r>
            <a:r>
              <a:rPr lang="de-CH" sz="1600" dirty="0"/>
              <a:t> </a:t>
            </a:r>
            <a:r>
              <a:rPr lang="de-CH" sz="1600" dirty="0" err="1"/>
              <a:t>for</a:t>
            </a:r>
            <a:r>
              <a:rPr lang="de-CH" sz="1600" dirty="0"/>
              <a:t> </a:t>
            </a:r>
            <a:r>
              <a:rPr lang="de-CH" sz="1600" dirty="0" err="1"/>
              <a:t>independent</a:t>
            </a:r>
            <a:r>
              <a:rPr lang="de-CH" sz="1600" dirty="0"/>
              <a:t> variables</a:t>
            </a:r>
            <a:endParaRPr lang="fr-CH" sz="1600" dirty="0"/>
          </a:p>
        </p:txBody>
      </p:sp>
      <p:sp>
        <p:nvSpPr>
          <p:cNvPr id="8" name="Rectangle 7">
            <a:extLst>
              <a:ext uri="{FF2B5EF4-FFF2-40B4-BE49-F238E27FC236}">
                <a16:creationId xmlns:a16="http://schemas.microsoft.com/office/drawing/2014/main" id="{727C8373-9AA5-4207-90D5-BD98A5ED0526}"/>
              </a:ext>
            </a:extLst>
          </p:cNvPr>
          <p:cNvSpPr/>
          <p:nvPr/>
        </p:nvSpPr>
        <p:spPr>
          <a:xfrm>
            <a:off x="666640" y="3429000"/>
            <a:ext cx="1485759"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Nasdaq time </a:t>
            </a:r>
            <a:r>
              <a:rPr lang="de-CH" sz="1600" dirty="0" err="1"/>
              <a:t>series</a:t>
            </a:r>
            <a:r>
              <a:rPr lang="de-CH" sz="1600" dirty="0"/>
              <a:t> </a:t>
            </a:r>
            <a:r>
              <a:rPr lang="de-CH" sz="1600" dirty="0" err="1"/>
              <a:t>for</a:t>
            </a:r>
            <a:r>
              <a:rPr lang="de-CH" sz="1600" dirty="0"/>
              <a:t> </a:t>
            </a:r>
            <a:r>
              <a:rPr lang="de-CH" sz="1600" dirty="0" err="1"/>
              <a:t>dependent</a:t>
            </a:r>
            <a:r>
              <a:rPr lang="de-CH" sz="1600" dirty="0"/>
              <a:t> variable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841385" y="243943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Loading</a:t>
            </a:r>
            <a:r>
              <a:rPr lang="de-CH" sz="1600" dirty="0"/>
              <a:t> </a:t>
            </a:r>
            <a:r>
              <a:rPr lang="de-CH" sz="1600" dirty="0" err="1"/>
              <a:t>the</a:t>
            </a:r>
            <a:r>
              <a:rPr lang="de-CH" sz="1600" dirty="0"/>
              <a:t> </a:t>
            </a:r>
            <a:r>
              <a:rPr lang="de-CH" sz="1600" dirty="0" err="1"/>
              <a:t>data</a:t>
            </a:r>
            <a:r>
              <a:rPr lang="de-CH" sz="1600" dirty="0"/>
              <a:t> </a:t>
            </a:r>
            <a:r>
              <a:rPr lang="de-CH" sz="1600" dirty="0" err="1"/>
              <a:t>into</a:t>
            </a:r>
            <a:r>
              <a:rPr lang="de-CH" sz="1600" dirty="0"/>
              <a:t> </a:t>
            </a:r>
            <a:r>
              <a:rPr lang="de-CH" sz="1600" dirty="0" err="1"/>
              <a:t>Jupyter</a:t>
            </a:r>
            <a:r>
              <a:rPr lang="de-CH" sz="1600" dirty="0"/>
              <a:t> </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6133369" y="2433441"/>
            <a:ext cx="1642672"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Unit root </a:t>
            </a:r>
            <a:r>
              <a:rPr lang="de-CH" sz="1600" dirty="0" err="1"/>
              <a:t>test</a:t>
            </a:r>
            <a:r>
              <a:rPr lang="de-CH" sz="1600" dirty="0"/>
              <a:t> </a:t>
            </a:r>
            <a:r>
              <a:rPr lang="de-CH" sz="1600" dirty="0" err="1"/>
              <a:t>then</a:t>
            </a:r>
            <a:r>
              <a:rPr lang="de-CH" sz="1600" dirty="0"/>
              <a:t> </a:t>
            </a:r>
            <a:r>
              <a:rPr lang="de-CH" sz="1600" dirty="0" err="1"/>
              <a:t>first</a:t>
            </a:r>
            <a:r>
              <a:rPr lang="de-CH" sz="1600" dirty="0"/>
              <a:t> / </a:t>
            </a:r>
            <a:r>
              <a:rPr lang="de-CH" sz="1600" dirty="0" err="1"/>
              <a:t>second</a:t>
            </a:r>
            <a:r>
              <a:rPr lang="de-CH" sz="1600" dirty="0"/>
              <a:t> </a:t>
            </a:r>
            <a:r>
              <a:rPr lang="de-CH" sz="1600" dirty="0" err="1"/>
              <a:t>difference</a:t>
            </a:r>
            <a:endParaRPr lang="fr-CH" sz="1600" dirty="0"/>
          </a:p>
        </p:txBody>
      </p:sp>
      <p:sp>
        <p:nvSpPr>
          <p:cNvPr id="12" name="Oval 11">
            <a:extLst>
              <a:ext uri="{FF2B5EF4-FFF2-40B4-BE49-F238E27FC236}">
                <a16:creationId xmlns:a16="http://schemas.microsoft.com/office/drawing/2014/main" id="{BB1A089D-067F-4ABC-8741-E0B52F0FE700}"/>
              </a:ext>
            </a:extLst>
          </p:cNvPr>
          <p:cNvSpPr/>
          <p:nvPr/>
        </p:nvSpPr>
        <p:spPr>
          <a:xfrm>
            <a:off x="4522359" y="2610305"/>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Cleaning</a:t>
            </a:r>
            <a:r>
              <a:rPr lang="de-CH" sz="1600" dirty="0"/>
              <a:t>, </a:t>
            </a:r>
            <a:r>
              <a:rPr lang="de-CH" sz="1600" dirty="0" err="1"/>
              <a:t>merging</a:t>
            </a:r>
            <a:endParaRPr lang="fr-CH" sz="16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2153336" y="2261513"/>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2152399" y="4200078"/>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2539380" y="2263532"/>
            <a:ext cx="13714" cy="195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2546237"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4216388"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5770131" y="3213277"/>
            <a:ext cx="3258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7776041"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07746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Ordinary Least Squared (OLS)</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485309"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14921" y="2433441"/>
            <a:ext cx="1407848" cy="1382156"/>
          </a:xfrm>
          <a:prstGeom prst="rect">
            <a:avLst/>
          </a:prstGeom>
          <a:solidFill>
            <a:schemeClr val="bg1">
              <a:lumMod val="8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sz="1600" dirty="0" err="1"/>
              <a:t>Diagnostic</a:t>
            </a:r>
            <a:r>
              <a:rPr lang="de-CH" sz="1600" dirty="0"/>
              <a:t> </a:t>
            </a:r>
            <a:r>
              <a:rPr lang="de-CH" sz="1600" dirty="0" err="1"/>
              <a:t>of</a:t>
            </a:r>
            <a:r>
              <a:rPr lang="de-CH" sz="1600" dirty="0"/>
              <a:t> </a:t>
            </a:r>
            <a:r>
              <a:rPr lang="de-CH" sz="1600" dirty="0" err="1"/>
              <a:t>the</a:t>
            </a:r>
            <a:r>
              <a:rPr lang="de-CH" sz="1600" dirty="0"/>
              <a:t> </a:t>
            </a:r>
            <a:r>
              <a:rPr lang="de-CH" sz="1600" dirty="0" err="1"/>
              <a:t>residuals</a:t>
            </a:r>
            <a:r>
              <a:rPr lang="de-CH" sz="1600" dirty="0"/>
              <a:t> </a:t>
            </a:r>
            <a:endParaRPr lang="fr-CH" sz="1600" dirty="0"/>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413206" y="783166"/>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Monthly, Seasonally Adjusted Annual Rate.</a:t>
            </a:r>
          </a:p>
          <a:p>
            <a:pPr algn="l"/>
            <a:r>
              <a:rPr lang="en-US" dirty="0"/>
              <a:t>-</a:t>
            </a:r>
            <a:r>
              <a:rPr lang="en-US" b="1" dirty="0"/>
              <a:t>US</a:t>
            </a:r>
            <a:r>
              <a:rPr lang="en-US" dirty="0"/>
              <a:t> </a:t>
            </a:r>
            <a:r>
              <a:rPr lang="en-US" b="1" dirty="0"/>
              <a:t>CPI: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pic>
        <p:nvPicPr>
          <p:cNvPr id="5" name="Picture 4">
            <a:extLst>
              <a:ext uri="{FF2B5EF4-FFF2-40B4-BE49-F238E27FC236}">
                <a16:creationId xmlns:a16="http://schemas.microsoft.com/office/drawing/2014/main" id="{D1B0EA6C-BFD7-4923-9E91-5A9F47916D05}"/>
              </a:ext>
            </a:extLst>
          </p:cNvPr>
          <p:cNvPicPr>
            <a:picLocks noChangeAspect="1"/>
          </p:cNvPicPr>
          <p:nvPr/>
        </p:nvPicPr>
        <p:blipFill>
          <a:blip r:embed="rId3"/>
          <a:stretch>
            <a:fillRect/>
          </a:stretch>
        </p:blipFill>
        <p:spPr>
          <a:xfrm>
            <a:off x="5729739" y="942201"/>
            <a:ext cx="5894943" cy="2655602"/>
          </a:xfrm>
          <a:prstGeom prst="rect">
            <a:avLst/>
          </a:prstGeom>
        </p:spPr>
      </p:pic>
      <p:pic>
        <p:nvPicPr>
          <p:cNvPr id="13" name="Picture 12">
            <a:extLst>
              <a:ext uri="{FF2B5EF4-FFF2-40B4-BE49-F238E27FC236}">
                <a16:creationId xmlns:a16="http://schemas.microsoft.com/office/drawing/2014/main" id="{5E05C39A-4582-4F49-8FC5-4D47DD2F628B}"/>
              </a:ext>
            </a:extLst>
          </p:cNvPr>
          <p:cNvPicPr>
            <a:picLocks noChangeAspect="1"/>
          </p:cNvPicPr>
          <p:nvPr/>
        </p:nvPicPr>
        <p:blipFill>
          <a:blip r:embed="rId4"/>
          <a:stretch>
            <a:fillRect/>
          </a:stretch>
        </p:blipFill>
        <p:spPr>
          <a:xfrm>
            <a:off x="5729739" y="3806503"/>
            <a:ext cx="6462121" cy="2316895"/>
          </a:xfrm>
          <a:prstGeom prst="rect">
            <a:avLst/>
          </a:prstGeom>
        </p:spPr>
      </p:pic>
    </p:spTree>
    <p:extLst>
      <p:ext uri="{BB962C8B-B14F-4D97-AF65-F5344CB8AC3E}">
        <p14:creationId xmlns:p14="http://schemas.microsoft.com/office/powerpoint/2010/main" val="379623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dirty="0"/>
          </a:p>
          <a:p>
            <a:pPr algn="ctr"/>
            <a:endParaRPr lang="de-CH" dirty="0"/>
          </a:p>
          <a:p>
            <a:pPr algn="ctr"/>
            <a:r>
              <a:rPr lang="de-CH" dirty="0"/>
              <a:t>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r>
              <a:rPr lang="de-CH" dirty="0" err="1"/>
              <a:t>We</a:t>
            </a:r>
            <a:r>
              <a:rPr lang="de-CH" dirty="0"/>
              <a:t> </a:t>
            </a:r>
            <a:r>
              <a:rPr lang="de-CH" dirty="0" err="1"/>
              <a:t>are</a:t>
            </a:r>
            <a:r>
              <a:rPr lang="de-CH" dirty="0"/>
              <a:t> </a:t>
            </a:r>
            <a:r>
              <a:rPr lang="de-CH" dirty="0" err="1"/>
              <a:t>checking</a:t>
            </a:r>
            <a:r>
              <a:rPr lang="de-CH" dirty="0"/>
              <a:t> </a:t>
            </a:r>
            <a:r>
              <a:rPr lang="de-CH" dirty="0" err="1"/>
              <a:t>for</a:t>
            </a:r>
            <a:r>
              <a:rPr lang="de-CH" dirty="0"/>
              <a:t> </a:t>
            </a:r>
            <a:r>
              <a:rPr lang="de-CH" dirty="0" err="1"/>
              <a:t>outliers</a:t>
            </a: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3"/>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4"/>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5"/>
          <a:stretch>
            <a:fillRect/>
          </a:stretch>
        </p:blipFill>
        <p:spPr>
          <a:xfrm>
            <a:off x="6529388" y="1705684"/>
            <a:ext cx="1831179" cy="1955769"/>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6"/>
          <a:stretch>
            <a:fillRect/>
          </a:stretch>
        </p:blipFill>
        <p:spPr>
          <a:xfrm>
            <a:off x="4454767" y="1692591"/>
            <a:ext cx="2117577" cy="1955769"/>
          </a:xfrm>
          <a:prstGeom prst="rect">
            <a:avLst/>
          </a:prstGeom>
        </p:spPr>
      </p:pic>
      <p:pic>
        <p:nvPicPr>
          <p:cNvPr id="4" name="Picture 3">
            <a:extLst>
              <a:ext uri="{FF2B5EF4-FFF2-40B4-BE49-F238E27FC236}">
                <a16:creationId xmlns:a16="http://schemas.microsoft.com/office/drawing/2014/main" id="{F11132D2-BC8F-47D1-BCA1-9F8D9536246B}"/>
              </a:ext>
            </a:extLst>
          </p:cNvPr>
          <p:cNvPicPr>
            <a:picLocks noChangeAspect="1"/>
          </p:cNvPicPr>
          <p:nvPr/>
        </p:nvPicPr>
        <p:blipFill>
          <a:blip r:embed="rId7"/>
          <a:stretch>
            <a:fillRect/>
          </a:stretch>
        </p:blipFill>
        <p:spPr>
          <a:xfrm>
            <a:off x="3455650" y="3774391"/>
            <a:ext cx="7680366" cy="2659045"/>
          </a:xfrm>
          <a:prstGeom prst="rect">
            <a:avLst/>
          </a:prstGeom>
        </p:spPr>
      </p:pic>
      <p:pic>
        <p:nvPicPr>
          <p:cNvPr id="6" name="Picture 5">
            <a:extLst>
              <a:ext uri="{FF2B5EF4-FFF2-40B4-BE49-F238E27FC236}">
                <a16:creationId xmlns:a16="http://schemas.microsoft.com/office/drawing/2014/main" id="{B5CD8934-543B-4083-8A82-68D357E7C22C}"/>
              </a:ext>
            </a:extLst>
          </p:cNvPr>
          <p:cNvPicPr>
            <a:picLocks noChangeAspect="1"/>
          </p:cNvPicPr>
          <p:nvPr/>
        </p:nvPicPr>
        <p:blipFill>
          <a:blip r:embed="rId8"/>
          <a:stretch>
            <a:fillRect/>
          </a:stretch>
        </p:blipFill>
        <p:spPr>
          <a:xfrm>
            <a:off x="2560062" y="1811455"/>
            <a:ext cx="1894705" cy="1772466"/>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0C32710-1D03-4338-9C8A-05F439315A40}"/>
              </a:ext>
            </a:extLst>
          </p:cNvPr>
          <p:cNvPicPr>
            <a:picLocks noChangeAspect="1"/>
          </p:cNvPicPr>
          <p:nvPr/>
        </p:nvPicPr>
        <p:blipFill>
          <a:blip r:embed="rId3"/>
          <a:stretch>
            <a:fillRect/>
          </a:stretch>
        </p:blipFill>
        <p:spPr>
          <a:xfrm>
            <a:off x="1324859" y="845222"/>
            <a:ext cx="4654769" cy="2769588"/>
          </a:xfrm>
          <a:prstGeom prst="rect">
            <a:avLst/>
          </a:prstGeom>
        </p:spPr>
      </p:pic>
      <p:pic>
        <p:nvPicPr>
          <p:cNvPr id="8" name="Picture 7">
            <a:extLst>
              <a:ext uri="{FF2B5EF4-FFF2-40B4-BE49-F238E27FC236}">
                <a16:creationId xmlns:a16="http://schemas.microsoft.com/office/drawing/2014/main" id="{CA9769A1-3C7C-419D-87DD-96F978ABC994}"/>
              </a:ext>
            </a:extLst>
          </p:cNvPr>
          <p:cNvPicPr>
            <a:picLocks noChangeAspect="1"/>
          </p:cNvPicPr>
          <p:nvPr/>
        </p:nvPicPr>
        <p:blipFill>
          <a:blip r:embed="rId4"/>
          <a:stretch>
            <a:fillRect/>
          </a:stretch>
        </p:blipFill>
        <p:spPr>
          <a:xfrm>
            <a:off x="6224255" y="738120"/>
            <a:ext cx="4580118" cy="2820867"/>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5"/>
          <a:stretch>
            <a:fillRect/>
          </a:stretch>
        </p:blipFill>
        <p:spPr>
          <a:xfrm>
            <a:off x="1143000" y="3558987"/>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Stationarity - Test for UNIT-ROOT</a:t>
            </a:r>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has unit root and is non-stationary. </a:t>
            </a:r>
            <a:r>
              <a:rPr lang="en-US" dirty="0"/>
              <a:t>It has some time dependent structure.</a:t>
            </a:r>
          </a:p>
          <a:p>
            <a:pPr algn="l" fontAlgn="base"/>
            <a:r>
              <a:rPr lang="en-US" b="1" dirty="0"/>
              <a:t>H1</a:t>
            </a:r>
            <a:r>
              <a:rPr lang="en-US" dirty="0"/>
              <a:t>: p-value &lt;= 0.05: Reject the null hypothesis</a:t>
            </a:r>
            <a:r>
              <a:rPr lang="en-US" b="1" dirty="0"/>
              <a:t>, the data has unit root and is stationary.</a:t>
            </a:r>
          </a:p>
          <a:p>
            <a:pPr marL="285750" indent="-285750">
              <a:buFontTx/>
              <a:buChar char="-"/>
            </a:pPr>
            <a:endParaRPr lang="en-US" b="1" dirty="0"/>
          </a:p>
          <a:p>
            <a:pPr marL="285750" indent="-285750">
              <a:buFontTx/>
              <a:buChar char="-"/>
            </a:pPr>
            <a:r>
              <a:rPr lang="en-US" dirty="0"/>
              <a:t>The results suggest we can that 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729973" y="1625298"/>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973221"/>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1168</Words>
  <Application>Microsoft Office PowerPoint</Application>
  <PresentationFormat>Widescreen</PresentationFormat>
  <Paragraphs>147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Proxima Nova</vt:lpstr>
      <vt:lpstr>Times New Roman</vt:lpstr>
      <vt:lpstr>Univers Condensed Light</vt:lpstr>
      <vt:lpstr>Verdana</vt:lpstr>
      <vt:lpstr>Walbaum Display Light</vt:lpstr>
      <vt:lpstr>AngleLinesVTI</vt:lpstr>
      <vt:lpstr>Which impact have macroeconomic variables on the NaSDAQ COMPOSITE INDEX price return?</vt:lpstr>
      <vt:lpstr>Project objectives</vt:lpstr>
      <vt:lpstr>Simplified work flow</vt:lpstr>
      <vt:lpstr>Data set description</vt:lpstr>
      <vt:lpstr>Descriptive statistics</vt:lpstr>
      <vt:lpstr>Independent variables - charts</vt:lpstr>
      <vt:lpstr>Stationarity - Test for UNIT-ROOT</vt:lpstr>
      <vt:lpstr>first difference</vt:lpstr>
      <vt:lpstr>Second difference</vt:lpstr>
      <vt:lpstr>OLS regression results</vt:lpstr>
      <vt:lpstr>Residual analysis</vt:lpstr>
      <vt:lpstr>Conclusion</vt:lpstr>
      <vt:lpstr>Appendix : Granger causality test</vt:lpstr>
      <vt:lpstr>Appendix : Python codes for unit root, ols and granger causality and residual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134</cp:revision>
  <dcterms:created xsi:type="dcterms:W3CDTF">2021-09-21T07:26:47Z</dcterms:created>
  <dcterms:modified xsi:type="dcterms:W3CDTF">2021-10-06T17:25:57Z</dcterms:modified>
</cp:coreProperties>
</file>