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6"/>
  </p:notesMasterIdLst>
  <p:sldIdLst>
    <p:sldId id="274" r:id="rId2"/>
    <p:sldId id="257" r:id="rId3"/>
    <p:sldId id="273" r:id="rId4"/>
    <p:sldId id="266" r:id="rId5"/>
    <p:sldId id="258" r:id="rId6"/>
    <p:sldId id="263" r:id="rId7"/>
    <p:sldId id="265" r:id="rId8"/>
    <p:sldId id="267" r:id="rId9"/>
    <p:sldId id="268" r:id="rId10"/>
    <p:sldId id="269" r:id="rId11"/>
    <p:sldId id="270" r:id="rId12"/>
    <p:sldId id="261" r:id="rId13"/>
    <p:sldId id="275" r:id="rId14"/>
    <p:sldId id="27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98" autoAdjust="0"/>
  </p:normalViewPr>
  <p:slideViewPr>
    <p:cSldViewPr snapToGrid="0">
      <p:cViewPr>
        <p:scale>
          <a:sx n="62" d="100"/>
          <a:sy n="62" d="100"/>
        </p:scale>
        <p:origin x="8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8D75-D192-4F08-8405-FE12D6DFAACE}" type="datetimeFigureOut">
              <a:rPr lang="fr-CH" smtClean="0"/>
              <a:t>06.10.2021</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28537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12</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13</a:t>
            </a:fld>
            <a:endParaRPr lang="fr-CH"/>
          </a:p>
        </p:txBody>
      </p:sp>
    </p:spTree>
    <p:extLst>
      <p:ext uri="{BB962C8B-B14F-4D97-AF65-F5344CB8AC3E}">
        <p14:creationId xmlns:p14="http://schemas.microsoft.com/office/powerpoint/2010/main" val="158059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14</a:t>
            </a:fld>
            <a:endParaRPr lang="fr-CH"/>
          </a:p>
        </p:txBody>
      </p:sp>
    </p:spTree>
    <p:extLst>
      <p:ext uri="{BB962C8B-B14F-4D97-AF65-F5344CB8AC3E}">
        <p14:creationId xmlns:p14="http://schemas.microsoft.com/office/powerpoint/2010/main" val="5793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rgbClr val="000000"/>
              </a:solidFill>
              <a:effectLst/>
              <a:latin typeface="Verdana" panose="020B0604030504040204" pitchFamily="34" charset="0"/>
              <a:ea typeface="+mn-ea"/>
              <a:cs typeface="+mn-cs"/>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s://www.schroders.com/en/insights/economics/covid-19-why-the-tech-giants-have-emerged-as-winners/"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econpapers.repec.org/article/eeeintfin/" TargetMode="External"/><Relationship Id="rId5" Type="http://schemas.openxmlformats.org/officeDocument/2006/relationships/hyperlink" Target="https://econpapers.repec.org/RAS/pst120.htm" TargetMode="External"/><Relationship Id="rId4" Type="http://schemas.openxmlformats.org/officeDocument/2006/relationships/hyperlink" Target="https://econpapers.repec.org/RAS/pgj6.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2500" dirty="0" err="1"/>
              <a:t>What</a:t>
            </a:r>
            <a:r>
              <a:rPr lang="de-CH" sz="2500" dirty="0"/>
              <a:t> </a:t>
            </a:r>
            <a:r>
              <a:rPr lang="de-CH" sz="2500" dirty="0" err="1"/>
              <a:t>impacts</a:t>
            </a:r>
            <a:r>
              <a:rPr lang="de-CH" sz="2500" dirty="0"/>
              <a:t> </a:t>
            </a:r>
            <a:r>
              <a:rPr lang="de-CH" sz="2500" dirty="0" err="1"/>
              <a:t>have</a:t>
            </a:r>
            <a:r>
              <a:rPr lang="de-CH" sz="2500" dirty="0"/>
              <a:t> </a:t>
            </a:r>
            <a:r>
              <a:rPr lang="de-CH" sz="2500" dirty="0" err="1"/>
              <a:t>macroeconomic</a:t>
            </a:r>
            <a:r>
              <a:rPr lang="de-CH" sz="2500" dirty="0"/>
              <a:t> variables on </a:t>
            </a:r>
            <a:r>
              <a:rPr lang="de-CH" sz="2500" dirty="0" err="1"/>
              <a:t>the</a:t>
            </a:r>
            <a:r>
              <a:rPr lang="de-CH" sz="2500" dirty="0"/>
              <a:t> </a:t>
            </a:r>
            <a:r>
              <a:rPr lang="de-CH" sz="2500" dirty="0" err="1"/>
              <a:t>NaSDAQ</a:t>
            </a:r>
            <a:r>
              <a:rPr lang="de-CH" sz="2500" dirty="0"/>
              <a:t> COMPOSITE INDEX </a:t>
            </a:r>
            <a:r>
              <a:rPr lang="de-CH" sz="2500" dirty="0" err="1"/>
              <a:t>price</a:t>
            </a:r>
            <a:r>
              <a:rPr lang="de-CH" sz="2500" dirty="0"/>
              <a:t> </a:t>
            </a:r>
            <a:r>
              <a:rPr lang="de-CH" sz="2500" dirty="0" err="1"/>
              <a:t>return</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3436825"/>
            <a:ext cx="4890977"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8 OCTOBER 2021</a:t>
            </a:r>
            <a:endParaRPr lang="de-CH" dirty="0"/>
          </a:p>
          <a:p>
            <a:pPr algn="l"/>
            <a:r>
              <a:rPr lang="de-CH" dirty="0"/>
              <a:t>Thomas &amp; Stefan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pic>
        <p:nvPicPr>
          <p:cNvPr id="22" name="Picture 21">
            <a:extLst>
              <a:ext uri="{FF2B5EF4-FFF2-40B4-BE49-F238E27FC236}">
                <a16:creationId xmlns:a16="http://schemas.microsoft.com/office/drawing/2014/main" id="{7CB67599-E7CE-471F-8E41-70AC2D04D6D1}"/>
              </a:ext>
            </a:extLst>
          </p:cNvPr>
          <p:cNvPicPr>
            <a:picLocks noChangeAspect="1"/>
          </p:cNvPicPr>
          <p:nvPr/>
        </p:nvPicPr>
        <p:blipFill>
          <a:blip r:embed="rId3"/>
          <a:stretch>
            <a:fillRect/>
          </a:stretch>
        </p:blipFill>
        <p:spPr>
          <a:xfrm>
            <a:off x="3757484" y="1553903"/>
            <a:ext cx="8050599" cy="3964394"/>
          </a:xfrm>
          <a:prstGeom prst="rect">
            <a:avLst/>
          </a:prstGeom>
        </p:spPr>
      </p:pic>
    </p:spTree>
    <p:extLst>
      <p:ext uri="{BB962C8B-B14F-4D97-AF65-F5344CB8AC3E}">
        <p14:creationId xmlns:p14="http://schemas.microsoft.com/office/powerpoint/2010/main" val="162510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439901" y="3369481"/>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that homoscedasticity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370131" y="4659953"/>
            <a:ext cx="3520548" cy="830997"/>
          </a:xfrm>
          <a:prstGeom prst="rect">
            <a:avLst/>
          </a:prstGeom>
          <a:noFill/>
        </p:spPr>
        <p:txBody>
          <a:bodyPr wrap="square">
            <a:spAutoFit/>
          </a:bodyPr>
          <a:lstStyle/>
          <a:p>
            <a:r>
              <a:rPr lang="en-US" sz="1600" dirty="0"/>
              <a:t>The p-value is 0.79 greater than the critical value at the 5% level. So, the null hypothesis cannot be rejected</a:t>
            </a:r>
            <a:endParaRPr lang="fr-CH" sz="1600" dirty="0"/>
          </a:p>
        </p:txBody>
      </p:sp>
    </p:spTree>
    <p:extLst>
      <p:ext uri="{BB962C8B-B14F-4D97-AF65-F5344CB8AC3E}">
        <p14:creationId xmlns:p14="http://schemas.microsoft.com/office/powerpoint/2010/main" val="149161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2: Python codes for unit root, </a:t>
            </a:r>
            <a:r>
              <a:rPr lang="en-US" sz="3000" dirty="0" err="1"/>
              <a:t>ols</a:t>
            </a:r>
            <a:r>
              <a:rPr lang="en-US" sz="3000" dirty="0"/>
              <a:t> and granger causality and </a:t>
            </a:r>
            <a:r>
              <a:rPr lang="en-US" sz="3000"/>
              <a:t>residual tests</a:t>
            </a:r>
            <a:endParaRPr lang="en-US" sz="3000" dirty="0"/>
          </a:p>
        </p:txBody>
      </p:sp>
      <p:pic>
        <p:nvPicPr>
          <p:cNvPr id="4" name="Picture 3">
            <a:extLst>
              <a:ext uri="{FF2B5EF4-FFF2-40B4-BE49-F238E27FC236}">
                <a16:creationId xmlns:a16="http://schemas.microsoft.com/office/drawing/2014/main" id="{5F8573ED-FC2B-4D03-BC26-84F1A301FEE7}"/>
              </a:ext>
            </a:extLst>
          </p:cNvPr>
          <p:cNvPicPr>
            <a:picLocks noChangeAspect="1"/>
          </p:cNvPicPr>
          <p:nvPr/>
        </p:nvPicPr>
        <p:blipFill>
          <a:blip r:embed="rId3"/>
          <a:stretch>
            <a:fillRect/>
          </a:stretch>
        </p:blipFill>
        <p:spPr>
          <a:xfrm>
            <a:off x="232035" y="3898222"/>
            <a:ext cx="5295462" cy="2038689"/>
          </a:xfrm>
          <a:prstGeom prst="rect">
            <a:avLst/>
          </a:prstGeom>
        </p:spPr>
      </p:pic>
      <p:pic>
        <p:nvPicPr>
          <p:cNvPr id="7" name="Picture 6">
            <a:extLst>
              <a:ext uri="{FF2B5EF4-FFF2-40B4-BE49-F238E27FC236}">
                <a16:creationId xmlns:a16="http://schemas.microsoft.com/office/drawing/2014/main" id="{58E5F420-4BA4-49D6-AAAD-1220B0783F92}"/>
              </a:ext>
            </a:extLst>
          </p:cNvPr>
          <p:cNvPicPr>
            <a:picLocks noChangeAspect="1"/>
          </p:cNvPicPr>
          <p:nvPr/>
        </p:nvPicPr>
        <p:blipFill>
          <a:blip r:embed="rId4"/>
          <a:stretch>
            <a:fillRect/>
          </a:stretch>
        </p:blipFill>
        <p:spPr>
          <a:xfrm>
            <a:off x="264687" y="1875923"/>
            <a:ext cx="3751994" cy="1170423"/>
          </a:xfrm>
          <a:prstGeom prst="rect">
            <a:avLst/>
          </a:prstGeom>
        </p:spPr>
      </p:pic>
      <p:sp>
        <p:nvSpPr>
          <p:cNvPr id="10" name="TextBox 9">
            <a:extLst>
              <a:ext uri="{FF2B5EF4-FFF2-40B4-BE49-F238E27FC236}">
                <a16:creationId xmlns:a16="http://schemas.microsoft.com/office/drawing/2014/main" id="{2C9ED816-9182-46A6-9963-49577FD59A1F}"/>
              </a:ext>
            </a:extLst>
          </p:cNvPr>
          <p:cNvSpPr txBox="1"/>
          <p:nvPr/>
        </p:nvSpPr>
        <p:spPr>
          <a:xfrm>
            <a:off x="232035" y="1372544"/>
            <a:ext cx="2765676" cy="369332"/>
          </a:xfrm>
          <a:prstGeom prst="rect">
            <a:avLst/>
          </a:prstGeom>
          <a:noFill/>
        </p:spPr>
        <p:txBody>
          <a:bodyPr wrap="square" rtlCol="0">
            <a:spAutoFit/>
          </a:bodyPr>
          <a:lstStyle/>
          <a:p>
            <a:r>
              <a:rPr lang="de-CH" b="1" dirty="0"/>
              <a:t>OLS</a:t>
            </a:r>
            <a:endParaRPr lang="fr-CH" b="1" dirty="0"/>
          </a:p>
        </p:txBody>
      </p:sp>
      <p:sp>
        <p:nvSpPr>
          <p:cNvPr id="11" name="TextBox 10">
            <a:extLst>
              <a:ext uri="{FF2B5EF4-FFF2-40B4-BE49-F238E27FC236}">
                <a16:creationId xmlns:a16="http://schemas.microsoft.com/office/drawing/2014/main" id="{C6162069-4A1D-49FD-8496-76F47163AC9A}"/>
              </a:ext>
            </a:extLst>
          </p:cNvPr>
          <p:cNvSpPr txBox="1"/>
          <p:nvPr/>
        </p:nvSpPr>
        <p:spPr>
          <a:xfrm>
            <a:off x="232035" y="3426417"/>
            <a:ext cx="2765676" cy="369332"/>
          </a:xfrm>
          <a:prstGeom prst="rect">
            <a:avLst/>
          </a:prstGeom>
          <a:noFill/>
        </p:spPr>
        <p:txBody>
          <a:bodyPr wrap="square" rtlCol="0">
            <a:spAutoFit/>
          </a:bodyPr>
          <a:lstStyle/>
          <a:p>
            <a:r>
              <a:rPr lang="de-CH" b="1" dirty="0"/>
              <a:t>GRANGER CAUSALITY TESTS</a:t>
            </a:r>
            <a:endParaRPr lang="fr-CH" b="1" dirty="0"/>
          </a:p>
        </p:txBody>
      </p:sp>
      <p:pic>
        <p:nvPicPr>
          <p:cNvPr id="13" name="Picture 12">
            <a:extLst>
              <a:ext uri="{FF2B5EF4-FFF2-40B4-BE49-F238E27FC236}">
                <a16:creationId xmlns:a16="http://schemas.microsoft.com/office/drawing/2014/main" id="{31B8D3E8-EFDC-4B26-9EBE-032355C0DB86}"/>
              </a:ext>
            </a:extLst>
          </p:cNvPr>
          <p:cNvPicPr>
            <a:picLocks noChangeAspect="1"/>
          </p:cNvPicPr>
          <p:nvPr/>
        </p:nvPicPr>
        <p:blipFill>
          <a:blip r:embed="rId5"/>
          <a:stretch>
            <a:fillRect/>
          </a:stretch>
        </p:blipFill>
        <p:spPr>
          <a:xfrm>
            <a:off x="5017213" y="1648991"/>
            <a:ext cx="5919788" cy="685800"/>
          </a:xfrm>
          <a:prstGeom prst="rect">
            <a:avLst/>
          </a:prstGeom>
        </p:spPr>
      </p:pic>
      <p:sp>
        <p:nvSpPr>
          <p:cNvPr id="14" name="TextBox 13">
            <a:extLst>
              <a:ext uri="{FF2B5EF4-FFF2-40B4-BE49-F238E27FC236}">
                <a16:creationId xmlns:a16="http://schemas.microsoft.com/office/drawing/2014/main" id="{23474C02-4AAC-4374-A8A8-2BB06C61C61D}"/>
              </a:ext>
            </a:extLst>
          </p:cNvPr>
          <p:cNvSpPr txBox="1"/>
          <p:nvPr/>
        </p:nvSpPr>
        <p:spPr>
          <a:xfrm>
            <a:off x="4901637" y="1169426"/>
            <a:ext cx="2765676" cy="369332"/>
          </a:xfrm>
          <a:prstGeom prst="rect">
            <a:avLst/>
          </a:prstGeom>
          <a:noFill/>
        </p:spPr>
        <p:txBody>
          <a:bodyPr wrap="square" rtlCol="0">
            <a:spAutoFit/>
          </a:bodyPr>
          <a:lstStyle/>
          <a:p>
            <a:r>
              <a:rPr lang="de-CH" b="1" dirty="0" err="1"/>
              <a:t>Augmented</a:t>
            </a:r>
            <a:r>
              <a:rPr lang="de-CH" b="1" dirty="0"/>
              <a:t> </a:t>
            </a:r>
            <a:r>
              <a:rPr lang="de-CH" b="1" dirty="0" err="1"/>
              <a:t>Dicked</a:t>
            </a:r>
            <a:r>
              <a:rPr lang="de-CH" b="1" dirty="0"/>
              <a:t> Fuller </a:t>
            </a:r>
            <a:r>
              <a:rPr lang="de-CH" b="1" dirty="0" err="1"/>
              <a:t>test</a:t>
            </a:r>
            <a:endParaRPr lang="fr-CH" b="1" dirty="0"/>
          </a:p>
        </p:txBody>
      </p:sp>
      <p:pic>
        <p:nvPicPr>
          <p:cNvPr id="16" name="Picture 15">
            <a:extLst>
              <a:ext uri="{FF2B5EF4-FFF2-40B4-BE49-F238E27FC236}">
                <a16:creationId xmlns:a16="http://schemas.microsoft.com/office/drawing/2014/main" id="{1FFF9D5D-526E-4711-A1C2-6BD7D272879B}"/>
              </a:ext>
            </a:extLst>
          </p:cNvPr>
          <p:cNvPicPr>
            <a:picLocks noChangeAspect="1"/>
          </p:cNvPicPr>
          <p:nvPr/>
        </p:nvPicPr>
        <p:blipFill>
          <a:blip r:embed="rId6"/>
          <a:stretch>
            <a:fillRect/>
          </a:stretch>
        </p:blipFill>
        <p:spPr>
          <a:xfrm>
            <a:off x="4901637" y="2813457"/>
            <a:ext cx="6317804" cy="982292"/>
          </a:xfrm>
          <a:prstGeom prst="rect">
            <a:avLst/>
          </a:prstGeom>
        </p:spPr>
      </p:pic>
      <p:sp>
        <p:nvSpPr>
          <p:cNvPr id="17" name="TextBox 16">
            <a:extLst>
              <a:ext uri="{FF2B5EF4-FFF2-40B4-BE49-F238E27FC236}">
                <a16:creationId xmlns:a16="http://schemas.microsoft.com/office/drawing/2014/main" id="{39B0F7D4-D442-4F97-8C9F-E93D86569D31}"/>
              </a:ext>
            </a:extLst>
          </p:cNvPr>
          <p:cNvSpPr txBox="1"/>
          <p:nvPr/>
        </p:nvSpPr>
        <p:spPr>
          <a:xfrm>
            <a:off x="4901637" y="2321394"/>
            <a:ext cx="2765676" cy="369332"/>
          </a:xfrm>
          <a:prstGeom prst="rect">
            <a:avLst/>
          </a:prstGeom>
          <a:noFill/>
        </p:spPr>
        <p:txBody>
          <a:bodyPr wrap="square" rtlCol="0">
            <a:spAutoFit/>
          </a:bodyPr>
          <a:lstStyle/>
          <a:p>
            <a:r>
              <a:rPr lang="de-CH" b="1" dirty="0" err="1"/>
              <a:t>Autocorrelation</a:t>
            </a:r>
            <a:r>
              <a:rPr lang="de-CH" b="1" dirty="0"/>
              <a:t> </a:t>
            </a:r>
            <a:r>
              <a:rPr lang="de-CH" b="1" dirty="0" err="1"/>
              <a:t>test</a:t>
            </a:r>
            <a:endParaRPr lang="fr-CH" b="1" dirty="0"/>
          </a:p>
        </p:txBody>
      </p:sp>
      <p:pic>
        <p:nvPicPr>
          <p:cNvPr id="19" name="Picture 18">
            <a:extLst>
              <a:ext uri="{FF2B5EF4-FFF2-40B4-BE49-F238E27FC236}">
                <a16:creationId xmlns:a16="http://schemas.microsoft.com/office/drawing/2014/main" id="{EE7E055E-CA01-4D50-836B-BBF999B2E3D9}"/>
              </a:ext>
            </a:extLst>
          </p:cNvPr>
          <p:cNvPicPr>
            <a:picLocks noChangeAspect="1"/>
          </p:cNvPicPr>
          <p:nvPr/>
        </p:nvPicPr>
        <p:blipFill>
          <a:blip r:embed="rId7"/>
          <a:stretch>
            <a:fillRect/>
          </a:stretch>
        </p:blipFill>
        <p:spPr>
          <a:xfrm>
            <a:off x="5565597" y="4181708"/>
            <a:ext cx="6626403" cy="770997"/>
          </a:xfrm>
          <a:prstGeom prst="rect">
            <a:avLst/>
          </a:prstGeom>
        </p:spPr>
      </p:pic>
      <p:sp>
        <p:nvSpPr>
          <p:cNvPr id="20" name="TextBox 19">
            <a:extLst>
              <a:ext uri="{FF2B5EF4-FFF2-40B4-BE49-F238E27FC236}">
                <a16:creationId xmlns:a16="http://schemas.microsoft.com/office/drawing/2014/main" id="{354BA5FD-A30F-405C-B8AD-D45BB899C689}"/>
              </a:ext>
            </a:extLst>
          </p:cNvPr>
          <p:cNvSpPr txBox="1"/>
          <p:nvPr/>
        </p:nvSpPr>
        <p:spPr>
          <a:xfrm>
            <a:off x="5527497" y="3795749"/>
            <a:ext cx="2765676" cy="369332"/>
          </a:xfrm>
          <a:prstGeom prst="rect">
            <a:avLst/>
          </a:prstGeom>
          <a:noFill/>
        </p:spPr>
        <p:txBody>
          <a:bodyPr wrap="square" rtlCol="0">
            <a:spAutoFit/>
          </a:bodyPr>
          <a:lstStyle/>
          <a:p>
            <a:r>
              <a:rPr lang="de-CH" b="1" dirty="0" err="1"/>
              <a:t>Heteroscedasticity</a:t>
            </a:r>
            <a:r>
              <a:rPr lang="de-CH" b="1" dirty="0"/>
              <a:t> </a:t>
            </a:r>
            <a:r>
              <a:rPr lang="de-CH" b="1" dirty="0" err="1"/>
              <a:t>test</a:t>
            </a:r>
            <a:r>
              <a:rPr lang="de-CH" b="1" dirty="0"/>
              <a:t> </a:t>
            </a:r>
            <a:endParaRPr lang="fr-CH" b="1" dirty="0"/>
          </a:p>
        </p:txBody>
      </p:sp>
      <p:pic>
        <p:nvPicPr>
          <p:cNvPr id="22" name="Picture 21">
            <a:extLst>
              <a:ext uri="{FF2B5EF4-FFF2-40B4-BE49-F238E27FC236}">
                <a16:creationId xmlns:a16="http://schemas.microsoft.com/office/drawing/2014/main" id="{5221CB3E-4DB5-434F-AC82-80ABD2C60D84}"/>
              </a:ext>
            </a:extLst>
          </p:cNvPr>
          <p:cNvPicPr>
            <a:picLocks noChangeAspect="1"/>
          </p:cNvPicPr>
          <p:nvPr/>
        </p:nvPicPr>
        <p:blipFill>
          <a:blip r:embed="rId8"/>
          <a:stretch>
            <a:fillRect/>
          </a:stretch>
        </p:blipFill>
        <p:spPr>
          <a:xfrm>
            <a:off x="5328889" y="5372577"/>
            <a:ext cx="6414473" cy="906468"/>
          </a:xfrm>
          <a:prstGeom prst="rect">
            <a:avLst/>
          </a:prstGeom>
        </p:spPr>
      </p:pic>
      <p:sp>
        <p:nvSpPr>
          <p:cNvPr id="23" name="TextBox 22">
            <a:extLst>
              <a:ext uri="{FF2B5EF4-FFF2-40B4-BE49-F238E27FC236}">
                <a16:creationId xmlns:a16="http://schemas.microsoft.com/office/drawing/2014/main" id="{48E1509A-9BD9-4597-BD1D-83A5688890FC}"/>
              </a:ext>
            </a:extLst>
          </p:cNvPr>
          <p:cNvSpPr txBox="1"/>
          <p:nvPr/>
        </p:nvSpPr>
        <p:spPr>
          <a:xfrm>
            <a:off x="5250457" y="5003245"/>
            <a:ext cx="2765676" cy="369332"/>
          </a:xfrm>
          <a:prstGeom prst="rect">
            <a:avLst/>
          </a:prstGeom>
          <a:noFill/>
        </p:spPr>
        <p:txBody>
          <a:bodyPr wrap="square" rtlCol="0">
            <a:spAutoFit/>
          </a:bodyPr>
          <a:lstStyle/>
          <a:p>
            <a:r>
              <a:rPr lang="de-CH" b="1" dirty="0" err="1"/>
              <a:t>Normality</a:t>
            </a:r>
            <a:r>
              <a:rPr lang="de-CH" b="1" dirty="0"/>
              <a:t> Test</a:t>
            </a:r>
            <a:endParaRPr lang="fr-CH" b="1" dirty="0"/>
          </a:p>
        </p:txBody>
      </p:sp>
    </p:spTree>
    <p:extLst>
      <p:ext uri="{BB962C8B-B14F-4D97-AF65-F5344CB8AC3E}">
        <p14:creationId xmlns:p14="http://schemas.microsoft.com/office/powerpoint/2010/main" val="2254902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REFERENCES</a:t>
            </a:r>
          </a:p>
        </p:txBody>
      </p:sp>
      <p:sp>
        <p:nvSpPr>
          <p:cNvPr id="17" name="TextBox 16">
            <a:extLst>
              <a:ext uri="{FF2B5EF4-FFF2-40B4-BE49-F238E27FC236}">
                <a16:creationId xmlns:a16="http://schemas.microsoft.com/office/drawing/2014/main" id="{D6ABCDAB-60BE-4489-916E-7298A7B02C6C}"/>
              </a:ext>
            </a:extLst>
          </p:cNvPr>
          <p:cNvSpPr txBox="1"/>
          <p:nvPr/>
        </p:nvSpPr>
        <p:spPr>
          <a:xfrm>
            <a:off x="947184" y="1379189"/>
            <a:ext cx="10529049" cy="2830518"/>
          </a:xfrm>
          <a:prstGeom prst="rect">
            <a:avLst/>
          </a:prstGeom>
          <a:noFill/>
        </p:spPr>
        <p:txBody>
          <a:bodyPr wrap="square">
            <a:spAutoFit/>
          </a:bodyPr>
          <a:lstStyle/>
          <a:p>
            <a:pPr>
              <a:lnSpc>
                <a:spcPct val="130000"/>
              </a:lnSpc>
              <a:spcBef>
                <a:spcPts val="1000"/>
              </a:spcBef>
            </a:pPr>
            <a:r>
              <a:rPr lang="fr-CH" u="sng" dirty="0">
                <a:solidFill>
                  <a:srgbClr val="353744"/>
                </a:solidFill>
                <a:effectLst/>
                <a:latin typeface="Proxima Nova"/>
                <a:ea typeface="Proxima Nova"/>
                <a:cs typeface="Proxima Nova"/>
                <a:hlinkClick r:id="rId3"/>
              </a:rPr>
              <a:t>https://www.schroders.com/en/insights/economics/covid-19-why-the-tech-giants-have-emerged-as-winners/</a:t>
            </a:r>
            <a:endParaRPr lang="fr-CH" dirty="0">
              <a:solidFill>
                <a:srgbClr val="353744"/>
              </a:solidFill>
              <a:effectLst/>
              <a:latin typeface="Proxima Nova"/>
              <a:ea typeface="Proxima Nova"/>
              <a:cs typeface="Proxima Nova"/>
            </a:endParaRPr>
          </a:p>
          <a:p>
            <a:pPr>
              <a:lnSpc>
                <a:spcPct val="130000"/>
              </a:lnSpc>
              <a:spcBef>
                <a:spcPts val="1000"/>
              </a:spcBef>
            </a:pPr>
            <a:r>
              <a:rPr lang="fr-CH" dirty="0">
                <a:solidFill>
                  <a:srgbClr val="353744"/>
                </a:solidFill>
                <a:effectLst/>
                <a:latin typeface="Proxima Nova"/>
                <a:ea typeface="Proxima Nova"/>
                <a:cs typeface="Proxima Nova"/>
              </a:rPr>
              <a:t>Asset </a:t>
            </a:r>
            <a:r>
              <a:rPr lang="fr-CH" dirty="0" err="1">
                <a:solidFill>
                  <a:srgbClr val="353744"/>
                </a:solidFill>
                <a:latin typeface="Proxima Nova"/>
              </a:rPr>
              <a:t>returns</a:t>
            </a:r>
            <a:r>
              <a:rPr lang="fr-CH" dirty="0">
                <a:solidFill>
                  <a:srgbClr val="353744"/>
                </a:solidFill>
                <a:latin typeface="Proxima Nova"/>
              </a:rPr>
              <a:t> and </a:t>
            </a:r>
            <a:r>
              <a:rPr lang="fr-CH" dirty="0">
                <a:solidFill>
                  <a:srgbClr val="353744"/>
                </a:solidFill>
                <a:effectLst/>
                <a:latin typeface="Proxima Nova"/>
                <a:ea typeface="Proxima Nova"/>
                <a:cs typeface="Proxima Nova"/>
              </a:rPr>
              <a:t>inflation, Eugene </a:t>
            </a:r>
            <a:r>
              <a:rPr lang="fr-CH" dirty="0" err="1">
                <a:solidFill>
                  <a:srgbClr val="353744"/>
                </a:solidFill>
                <a:effectLst/>
                <a:latin typeface="Proxima Nova"/>
                <a:ea typeface="Proxima Nova"/>
                <a:cs typeface="Proxima Nova"/>
              </a:rPr>
              <a:t>F.Fama</a:t>
            </a:r>
            <a:r>
              <a:rPr lang="fr-CH" dirty="0">
                <a:solidFill>
                  <a:srgbClr val="353744"/>
                </a:solidFill>
                <a:effectLst/>
                <a:latin typeface="Proxima Nova"/>
                <a:ea typeface="Proxima Nova"/>
                <a:cs typeface="Proxima Nova"/>
              </a:rPr>
              <a:t> and </a:t>
            </a:r>
            <a:r>
              <a:rPr lang="fr-CH" dirty="0" err="1">
                <a:solidFill>
                  <a:srgbClr val="353744"/>
                </a:solidFill>
                <a:effectLst/>
                <a:latin typeface="Proxima Nova"/>
                <a:ea typeface="Proxima Nova"/>
                <a:cs typeface="Proxima Nova"/>
              </a:rPr>
              <a:t>G.William</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Schwert</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November</a:t>
            </a:r>
            <a:r>
              <a:rPr lang="fr-CH" dirty="0">
                <a:solidFill>
                  <a:srgbClr val="353744"/>
                </a:solidFill>
                <a:effectLst/>
                <a:latin typeface="Proxima Nova"/>
                <a:ea typeface="Proxima Nova"/>
                <a:cs typeface="Proxima Nova"/>
              </a:rPr>
              <a:t> 1977, Journal of Financial </a:t>
            </a:r>
            <a:r>
              <a:rPr lang="fr-CH" dirty="0" err="1">
                <a:solidFill>
                  <a:srgbClr val="353744"/>
                </a:solidFill>
                <a:effectLst/>
                <a:latin typeface="Proxima Nova"/>
                <a:ea typeface="Proxima Nova"/>
                <a:cs typeface="Proxima Nova"/>
              </a:rPr>
              <a:t>Economics</a:t>
            </a:r>
            <a:r>
              <a:rPr lang="fr-CH" dirty="0">
                <a:solidFill>
                  <a:srgbClr val="353744"/>
                </a:solidFill>
                <a:effectLst/>
                <a:latin typeface="Proxima Nova"/>
                <a:ea typeface="Proxima Nova"/>
                <a:cs typeface="Proxima Nova"/>
              </a:rPr>
              <a:t> , volume 5, issue 2 </a:t>
            </a:r>
          </a:p>
          <a:p>
            <a:endParaRPr lang="fr-CH" dirty="0">
              <a:effectLst/>
              <a:latin typeface="Proxima Nova"/>
              <a:ea typeface="Proxima Nova"/>
              <a:cs typeface="Proxima Nova"/>
            </a:endParaRPr>
          </a:p>
          <a:p>
            <a:r>
              <a:rPr lang="fr-CH" dirty="0">
                <a:effectLst/>
                <a:latin typeface="Proxima Nova"/>
                <a:ea typeface="Proxima Nova"/>
                <a:cs typeface="Proxima Nova"/>
              </a:rPr>
              <a:t>Causal relations </a:t>
            </a:r>
            <a:r>
              <a:rPr lang="fr-CH" dirty="0" err="1">
                <a:effectLst/>
                <a:latin typeface="Proxima Nova"/>
                <a:ea typeface="Proxima Nova"/>
                <a:cs typeface="Proxima Nova"/>
              </a:rPr>
              <a:t>among</a:t>
            </a:r>
            <a:r>
              <a:rPr lang="fr-CH" dirty="0">
                <a:effectLst/>
                <a:latin typeface="Proxima Nova"/>
                <a:ea typeface="Proxima Nova"/>
                <a:cs typeface="Proxima Nova"/>
              </a:rPr>
              <a:t> stock </a:t>
            </a:r>
            <a:r>
              <a:rPr lang="fr-CH" dirty="0" err="1">
                <a:effectLst/>
                <a:latin typeface="Proxima Nova"/>
                <a:ea typeface="Proxima Nova"/>
                <a:cs typeface="Proxima Nova"/>
              </a:rPr>
              <a:t>returns</a:t>
            </a:r>
            <a:r>
              <a:rPr lang="fr-CH" dirty="0">
                <a:effectLst/>
                <a:latin typeface="Proxima Nova"/>
                <a:ea typeface="Proxima Nova"/>
                <a:cs typeface="Proxima Nova"/>
              </a:rPr>
              <a:t> and </a:t>
            </a:r>
            <a:r>
              <a:rPr lang="fr-CH" dirty="0" err="1">
                <a:effectLst/>
                <a:latin typeface="Proxima Nova"/>
                <a:ea typeface="Proxima Nova"/>
                <a:cs typeface="Proxima Nova"/>
              </a:rPr>
              <a:t>macroeconomic</a:t>
            </a:r>
            <a:r>
              <a:rPr lang="fr-CH" dirty="0">
                <a:effectLst/>
                <a:latin typeface="Proxima Nova"/>
                <a:ea typeface="Proxima Nova"/>
                <a:cs typeface="Proxima Nova"/>
              </a:rPr>
              <a:t> variables in a </a:t>
            </a:r>
            <a:r>
              <a:rPr lang="fr-CH" dirty="0" err="1">
                <a:effectLst/>
                <a:latin typeface="Proxima Nova"/>
                <a:ea typeface="Proxima Nova"/>
                <a:cs typeface="Proxima Nova"/>
              </a:rPr>
              <a:t>small</a:t>
            </a:r>
            <a:r>
              <a:rPr lang="fr-CH" dirty="0">
                <a:effectLst/>
                <a:latin typeface="Proxima Nova"/>
                <a:ea typeface="Proxima Nova"/>
                <a:cs typeface="Proxima Nova"/>
              </a:rPr>
              <a:t>, open </a:t>
            </a:r>
            <a:r>
              <a:rPr lang="fr-CH" dirty="0" err="1">
                <a:effectLst/>
                <a:latin typeface="Proxima Nova"/>
                <a:ea typeface="Proxima Nova"/>
                <a:cs typeface="Proxima Nova"/>
              </a:rPr>
              <a:t>economy</a:t>
            </a:r>
            <a:r>
              <a:rPr lang="fr-CH" dirty="0">
                <a:effectLst/>
                <a:latin typeface="Proxima Nova"/>
                <a:ea typeface="Proxima Nova"/>
                <a:cs typeface="Proxima Nova"/>
              </a:rPr>
              <a:t> </a:t>
            </a:r>
            <a:r>
              <a:rPr lang="fr-CH" u="none" strike="noStrike" dirty="0" err="1">
                <a:solidFill>
                  <a:srgbClr val="0000FF"/>
                </a:solidFill>
                <a:effectLst/>
                <a:latin typeface="Proxima Nova"/>
                <a:ea typeface="Proxima Nova"/>
                <a:cs typeface="Proxima Nova"/>
                <a:hlinkClick r:id="rId4"/>
              </a:rPr>
              <a:t>Øystein</a:t>
            </a:r>
            <a:r>
              <a:rPr lang="fr-CH" u="none" strike="noStrike" dirty="0">
                <a:solidFill>
                  <a:srgbClr val="0000FF"/>
                </a:solidFill>
                <a:effectLst/>
                <a:latin typeface="Proxima Nova"/>
                <a:ea typeface="Proxima Nova"/>
                <a:cs typeface="Proxima Nova"/>
                <a:hlinkClick r:id="rId4"/>
              </a:rPr>
              <a:t> </a:t>
            </a:r>
            <a:r>
              <a:rPr lang="fr-CH" u="none" strike="noStrike" dirty="0" err="1">
                <a:solidFill>
                  <a:srgbClr val="0000FF"/>
                </a:solidFill>
                <a:effectLst/>
                <a:latin typeface="Proxima Nova"/>
                <a:ea typeface="Proxima Nova"/>
                <a:cs typeface="Proxima Nova"/>
                <a:hlinkClick r:id="rId4"/>
              </a:rPr>
              <a:t>Gjerde</a:t>
            </a:r>
            <a:r>
              <a:rPr lang="fr-CH" dirty="0">
                <a:effectLst/>
                <a:latin typeface="Proxima Nova"/>
                <a:ea typeface="Proxima Nova"/>
                <a:cs typeface="Proxima Nova"/>
              </a:rPr>
              <a:t> and </a:t>
            </a:r>
            <a:r>
              <a:rPr lang="fr-CH" u="none" strike="noStrike" dirty="0" err="1">
                <a:solidFill>
                  <a:srgbClr val="0000FF"/>
                </a:solidFill>
                <a:effectLst/>
                <a:latin typeface="Proxima Nova"/>
                <a:ea typeface="Proxima Nova"/>
                <a:cs typeface="Proxima Nova"/>
                <a:hlinkClick r:id="rId5"/>
              </a:rPr>
              <a:t>Frode</a:t>
            </a:r>
            <a:r>
              <a:rPr lang="fr-CH" u="none" strike="noStrike" dirty="0">
                <a:solidFill>
                  <a:srgbClr val="0000FF"/>
                </a:solidFill>
                <a:effectLst/>
                <a:latin typeface="Proxima Nova"/>
                <a:ea typeface="Proxima Nova"/>
                <a:cs typeface="Proxima Nova"/>
                <a:hlinkClick r:id="rId5"/>
              </a:rPr>
              <a:t> </a:t>
            </a:r>
            <a:r>
              <a:rPr lang="fr-CH" u="none" strike="noStrike" dirty="0" err="1">
                <a:solidFill>
                  <a:srgbClr val="0000FF"/>
                </a:solidFill>
                <a:effectLst/>
                <a:latin typeface="Proxima Nova"/>
                <a:ea typeface="Proxima Nova"/>
                <a:cs typeface="Proxima Nova"/>
                <a:hlinkClick r:id="rId5"/>
              </a:rPr>
              <a:t>Sættem</a:t>
            </a:r>
            <a:r>
              <a:rPr lang="fr-CH" dirty="0">
                <a:effectLst/>
                <a:latin typeface="Proxima Nova"/>
                <a:ea typeface="Proxima Nova"/>
                <a:cs typeface="Proxima Nova"/>
              </a:rPr>
              <a:t> </a:t>
            </a:r>
            <a:r>
              <a:rPr lang="fr-CH" u="none" strike="noStrike" dirty="0">
                <a:solidFill>
                  <a:srgbClr val="0000FF"/>
                </a:solidFill>
                <a:effectLst/>
                <a:latin typeface="Proxima Nova"/>
                <a:ea typeface="Proxima Nova"/>
                <a:cs typeface="Proxima Nova"/>
                <a:hlinkClick r:id="rId6"/>
              </a:rPr>
              <a:t>Journal of International Financial </a:t>
            </a:r>
            <a:r>
              <a:rPr lang="fr-CH" u="none" strike="noStrike" dirty="0" err="1">
                <a:solidFill>
                  <a:srgbClr val="0000FF"/>
                </a:solidFill>
                <a:effectLst/>
                <a:latin typeface="Proxima Nova"/>
                <a:ea typeface="Proxima Nova"/>
                <a:cs typeface="Proxima Nova"/>
                <a:hlinkClick r:id="rId6"/>
              </a:rPr>
              <a:t>Markets</a:t>
            </a:r>
            <a:r>
              <a:rPr lang="fr-CH" u="none" strike="noStrike" dirty="0">
                <a:solidFill>
                  <a:srgbClr val="0000FF"/>
                </a:solidFill>
                <a:effectLst/>
                <a:latin typeface="Proxima Nova"/>
                <a:ea typeface="Proxima Nova"/>
                <a:cs typeface="Proxima Nova"/>
                <a:hlinkClick r:id="rId6"/>
              </a:rPr>
              <a:t>, Institutions and Money</a:t>
            </a:r>
            <a:r>
              <a:rPr lang="fr-CH" dirty="0">
                <a:effectLst/>
                <a:latin typeface="Proxima Nova"/>
                <a:ea typeface="Proxima Nova"/>
                <a:cs typeface="Proxima Nova"/>
              </a:rPr>
              <a:t>, 1999, vol. 9, issue 1, 61-74</a:t>
            </a:r>
            <a:endParaRPr lang="fr-C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a:t>
            </a:r>
          </a:p>
          <a:p>
            <a:pPr marL="285750" indent="-285750" algn="ctr">
              <a:buFontTx/>
              <a:buChar char="-"/>
            </a:pPr>
            <a:endParaRPr lang="en-US" sz="1600" dirty="0"/>
          </a:p>
          <a:p>
            <a:pPr marL="285750" indent="-285750" algn="ctr">
              <a:buFontTx/>
              <a:buChar char="-"/>
            </a:pPr>
            <a:r>
              <a:rPr lang="en-US" sz="1600" dirty="0"/>
              <a:t>Two models are conducted in this study: </a:t>
            </a:r>
          </a:p>
          <a:p>
            <a:pPr lvl="1" algn="ctr"/>
            <a:r>
              <a:rPr lang="en-US" sz="1600" dirty="0"/>
              <a:t>1- The Ordinary Least Squared (OLS) to test the relationship between the macro variables and the return of the NASDAQ composite index</a:t>
            </a:r>
          </a:p>
          <a:p>
            <a:pPr lvl="1" algn="ctr"/>
            <a:r>
              <a:rPr lang="en-US" sz="1600" dirty="0"/>
              <a:t>2- 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price performance</a:t>
            </a:r>
          </a:p>
          <a:p>
            <a:pPr algn="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66640" y="142572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Fed Saint-Louis </a:t>
            </a:r>
            <a:r>
              <a:rPr lang="de-CH" sz="1600" dirty="0" err="1"/>
              <a:t>timeseries</a:t>
            </a:r>
            <a:r>
              <a:rPr lang="de-CH" sz="1600" dirty="0"/>
              <a:t> </a:t>
            </a:r>
            <a:r>
              <a:rPr lang="de-CH" sz="1600" dirty="0" err="1"/>
              <a:t>for</a:t>
            </a:r>
            <a:r>
              <a:rPr lang="de-CH" sz="1600" dirty="0"/>
              <a:t> </a:t>
            </a:r>
            <a:r>
              <a:rPr lang="de-CH" sz="1600" dirty="0" err="1"/>
              <a:t>independent</a:t>
            </a:r>
            <a:r>
              <a:rPr lang="de-CH" sz="1600" dirty="0"/>
              <a:t> variables</a:t>
            </a:r>
            <a:endParaRPr lang="fr-CH" sz="1600" dirty="0"/>
          </a:p>
        </p:txBody>
      </p:sp>
      <p:sp>
        <p:nvSpPr>
          <p:cNvPr id="8" name="Rectangle 7">
            <a:extLst>
              <a:ext uri="{FF2B5EF4-FFF2-40B4-BE49-F238E27FC236}">
                <a16:creationId xmlns:a16="http://schemas.microsoft.com/office/drawing/2014/main" id="{727C8373-9AA5-4207-90D5-BD98A5ED0526}"/>
              </a:ext>
            </a:extLst>
          </p:cNvPr>
          <p:cNvSpPr/>
          <p:nvPr/>
        </p:nvSpPr>
        <p:spPr>
          <a:xfrm>
            <a:off x="666640" y="3429000"/>
            <a:ext cx="1485759"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Nasdaq time </a:t>
            </a:r>
            <a:r>
              <a:rPr lang="de-CH" sz="1600" dirty="0" err="1"/>
              <a:t>series</a:t>
            </a:r>
            <a:r>
              <a:rPr lang="de-CH" sz="1600" dirty="0"/>
              <a:t> </a:t>
            </a:r>
            <a:r>
              <a:rPr lang="de-CH" sz="1600" dirty="0" err="1"/>
              <a:t>for</a:t>
            </a:r>
            <a:r>
              <a:rPr lang="de-CH" sz="1600" dirty="0"/>
              <a:t> </a:t>
            </a:r>
            <a:r>
              <a:rPr lang="de-CH" sz="1600" dirty="0" err="1"/>
              <a:t>dependent</a:t>
            </a:r>
            <a:r>
              <a:rPr lang="de-CH" sz="1600" dirty="0"/>
              <a:t> variable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841385" y="243943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Loading</a:t>
            </a:r>
            <a:r>
              <a:rPr lang="de-CH" sz="1600" dirty="0"/>
              <a:t> </a:t>
            </a:r>
            <a:r>
              <a:rPr lang="de-CH" sz="1600" dirty="0" err="1"/>
              <a:t>the</a:t>
            </a:r>
            <a:r>
              <a:rPr lang="de-CH" sz="1600" dirty="0"/>
              <a:t> </a:t>
            </a:r>
            <a:r>
              <a:rPr lang="de-CH" sz="1600" dirty="0" err="1"/>
              <a:t>data</a:t>
            </a:r>
            <a:r>
              <a:rPr lang="de-CH" sz="1600" dirty="0"/>
              <a:t> </a:t>
            </a:r>
            <a:r>
              <a:rPr lang="de-CH" sz="1600" dirty="0" err="1"/>
              <a:t>into</a:t>
            </a:r>
            <a:r>
              <a:rPr lang="de-CH" sz="1600" dirty="0"/>
              <a:t> </a:t>
            </a:r>
            <a:r>
              <a:rPr lang="de-CH" sz="1600" dirty="0" err="1"/>
              <a:t>Jupyter</a:t>
            </a:r>
            <a:r>
              <a:rPr lang="de-CH" sz="1600" dirty="0"/>
              <a:t> </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6133369" y="2433441"/>
            <a:ext cx="1642672"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Test </a:t>
            </a:r>
            <a:r>
              <a:rPr lang="de-CH" sz="1600" dirty="0" err="1"/>
              <a:t>for</a:t>
            </a:r>
            <a:r>
              <a:rPr lang="de-CH" sz="1600" dirty="0"/>
              <a:t> </a:t>
            </a:r>
            <a:r>
              <a:rPr lang="de-CH" sz="1600" dirty="0" err="1"/>
              <a:t>stationarity</a:t>
            </a:r>
            <a:r>
              <a:rPr lang="de-CH" sz="1600" dirty="0"/>
              <a:t> </a:t>
            </a:r>
            <a:r>
              <a:rPr lang="de-CH" sz="1600" dirty="0" err="1"/>
              <a:t>then</a:t>
            </a:r>
            <a:r>
              <a:rPr lang="de-CH" sz="1600" dirty="0"/>
              <a:t> </a:t>
            </a:r>
            <a:r>
              <a:rPr lang="de-CH" sz="1600" dirty="0" err="1"/>
              <a:t>first</a:t>
            </a:r>
            <a:r>
              <a:rPr lang="de-CH" sz="1600" dirty="0"/>
              <a:t> / </a:t>
            </a:r>
            <a:r>
              <a:rPr lang="de-CH" sz="1600" dirty="0" err="1"/>
              <a:t>second</a:t>
            </a:r>
            <a:r>
              <a:rPr lang="de-CH" sz="1600" dirty="0"/>
              <a:t> </a:t>
            </a:r>
            <a:r>
              <a:rPr lang="de-CH" sz="1600" dirty="0" err="1"/>
              <a:t>difference</a:t>
            </a:r>
            <a:endParaRPr lang="fr-CH" sz="1600" dirty="0"/>
          </a:p>
        </p:txBody>
      </p:sp>
      <p:sp>
        <p:nvSpPr>
          <p:cNvPr id="12" name="Oval 11">
            <a:extLst>
              <a:ext uri="{FF2B5EF4-FFF2-40B4-BE49-F238E27FC236}">
                <a16:creationId xmlns:a16="http://schemas.microsoft.com/office/drawing/2014/main" id="{BB1A089D-067F-4ABC-8741-E0B52F0FE700}"/>
              </a:ext>
            </a:extLst>
          </p:cNvPr>
          <p:cNvSpPr/>
          <p:nvPr/>
        </p:nvSpPr>
        <p:spPr>
          <a:xfrm>
            <a:off x="4522359" y="2610305"/>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Cleaning</a:t>
            </a:r>
            <a:r>
              <a:rPr lang="de-CH" sz="1600" dirty="0"/>
              <a:t>, </a:t>
            </a:r>
            <a:r>
              <a:rPr lang="de-CH" sz="1600" dirty="0" err="1"/>
              <a:t>merging</a:t>
            </a:r>
            <a:endParaRPr lang="fr-CH" sz="16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2153336" y="2261513"/>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2152399" y="4200078"/>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2539380" y="2263532"/>
            <a:ext cx="13714" cy="195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2546237"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4216388"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5770131" y="3213277"/>
            <a:ext cx="3258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7776041"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07746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OLS and Granger </a:t>
            </a:r>
            <a:r>
              <a:rPr lang="de-CH" sz="1600" dirty="0" err="1"/>
              <a:t>causality</a:t>
            </a:r>
            <a:r>
              <a:rPr lang="de-CH" sz="1600" dirty="0"/>
              <a:t> </a:t>
            </a:r>
            <a:r>
              <a:rPr lang="de-CH" sz="1600" dirty="0" err="1"/>
              <a:t>test</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485309"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1492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Residual </a:t>
            </a:r>
            <a:r>
              <a:rPr lang="de-CH" sz="1600" dirty="0" err="1"/>
              <a:t>diagnostics</a:t>
            </a:r>
            <a:endParaRPr lang="fr-CH" sz="1600" dirty="0"/>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413206" y="783166"/>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Monthly, Seasonally Adjusted Annual Rate.</a:t>
            </a:r>
          </a:p>
          <a:p>
            <a:pPr algn="l"/>
            <a:r>
              <a:rPr lang="en-US" dirty="0"/>
              <a:t>-</a:t>
            </a:r>
            <a:r>
              <a:rPr lang="en-US" b="1" dirty="0"/>
              <a:t>US</a:t>
            </a:r>
            <a:r>
              <a:rPr lang="en-US" dirty="0"/>
              <a:t> </a:t>
            </a:r>
            <a:r>
              <a:rPr lang="en-US" b="1" dirty="0"/>
              <a:t>CPI: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pic>
        <p:nvPicPr>
          <p:cNvPr id="5" name="Picture 4">
            <a:extLst>
              <a:ext uri="{FF2B5EF4-FFF2-40B4-BE49-F238E27FC236}">
                <a16:creationId xmlns:a16="http://schemas.microsoft.com/office/drawing/2014/main" id="{D1B0EA6C-BFD7-4923-9E91-5A9F47916D05}"/>
              </a:ext>
            </a:extLst>
          </p:cNvPr>
          <p:cNvPicPr>
            <a:picLocks noChangeAspect="1"/>
          </p:cNvPicPr>
          <p:nvPr/>
        </p:nvPicPr>
        <p:blipFill>
          <a:blip r:embed="rId3"/>
          <a:stretch>
            <a:fillRect/>
          </a:stretch>
        </p:blipFill>
        <p:spPr>
          <a:xfrm>
            <a:off x="5729739" y="942201"/>
            <a:ext cx="5894943" cy="2655602"/>
          </a:xfrm>
          <a:prstGeom prst="rect">
            <a:avLst/>
          </a:prstGeom>
        </p:spPr>
      </p:pic>
      <p:pic>
        <p:nvPicPr>
          <p:cNvPr id="13" name="Picture 12">
            <a:extLst>
              <a:ext uri="{FF2B5EF4-FFF2-40B4-BE49-F238E27FC236}">
                <a16:creationId xmlns:a16="http://schemas.microsoft.com/office/drawing/2014/main" id="{5E05C39A-4582-4F49-8FC5-4D47DD2F628B}"/>
              </a:ext>
            </a:extLst>
          </p:cNvPr>
          <p:cNvPicPr>
            <a:picLocks noChangeAspect="1"/>
          </p:cNvPicPr>
          <p:nvPr/>
        </p:nvPicPr>
        <p:blipFill>
          <a:blip r:embed="rId4"/>
          <a:stretch>
            <a:fillRect/>
          </a:stretch>
        </p:blipFill>
        <p:spPr>
          <a:xfrm>
            <a:off x="5729739" y="3806503"/>
            <a:ext cx="6462121" cy="2316895"/>
          </a:xfrm>
          <a:prstGeom prst="rect">
            <a:avLst/>
          </a:prstGeom>
        </p:spPr>
      </p:pic>
    </p:spTree>
    <p:extLst>
      <p:ext uri="{BB962C8B-B14F-4D97-AF65-F5344CB8AC3E}">
        <p14:creationId xmlns:p14="http://schemas.microsoft.com/office/powerpoint/2010/main" val="379623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a:t>
            </a:r>
            <a:r>
              <a:rPr lang="de-CH" dirty="0" err="1"/>
              <a:t>monthly</a:t>
            </a:r>
            <a:r>
              <a:rPr lang="de-CH" dirty="0"/>
              <a:t>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3"/>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4"/>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5"/>
          <a:stretch>
            <a:fillRect/>
          </a:stretch>
        </p:blipFill>
        <p:spPr>
          <a:xfrm>
            <a:off x="6529388" y="1705684"/>
            <a:ext cx="1831179" cy="1955769"/>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6"/>
          <a:stretch>
            <a:fillRect/>
          </a:stretch>
        </p:blipFill>
        <p:spPr>
          <a:xfrm>
            <a:off x="4454767" y="1692591"/>
            <a:ext cx="2117577" cy="1955769"/>
          </a:xfrm>
          <a:prstGeom prst="rect">
            <a:avLst/>
          </a:prstGeom>
        </p:spPr>
      </p:pic>
      <p:pic>
        <p:nvPicPr>
          <p:cNvPr id="4" name="Picture 3">
            <a:extLst>
              <a:ext uri="{FF2B5EF4-FFF2-40B4-BE49-F238E27FC236}">
                <a16:creationId xmlns:a16="http://schemas.microsoft.com/office/drawing/2014/main" id="{F11132D2-BC8F-47D1-BCA1-9F8D9536246B}"/>
              </a:ext>
            </a:extLst>
          </p:cNvPr>
          <p:cNvPicPr>
            <a:picLocks noChangeAspect="1"/>
          </p:cNvPicPr>
          <p:nvPr/>
        </p:nvPicPr>
        <p:blipFill>
          <a:blip r:embed="rId7"/>
          <a:stretch>
            <a:fillRect/>
          </a:stretch>
        </p:blipFill>
        <p:spPr>
          <a:xfrm>
            <a:off x="3455650" y="3774391"/>
            <a:ext cx="7680366" cy="2659045"/>
          </a:xfrm>
          <a:prstGeom prst="rect">
            <a:avLst/>
          </a:prstGeom>
        </p:spPr>
      </p:pic>
      <p:pic>
        <p:nvPicPr>
          <p:cNvPr id="6" name="Picture 5">
            <a:extLst>
              <a:ext uri="{FF2B5EF4-FFF2-40B4-BE49-F238E27FC236}">
                <a16:creationId xmlns:a16="http://schemas.microsoft.com/office/drawing/2014/main" id="{B5CD8934-543B-4083-8A82-68D357E7C22C}"/>
              </a:ext>
            </a:extLst>
          </p:cNvPr>
          <p:cNvPicPr>
            <a:picLocks noChangeAspect="1"/>
          </p:cNvPicPr>
          <p:nvPr/>
        </p:nvPicPr>
        <p:blipFill>
          <a:blip r:embed="rId8"/>
          <a:stretch>
            <a:fillRect/>
          </a:stretch>
        </p:blipFill>
        <p:spPr>
          <a:xfrm>
            <a:off x="2560062" y="1811455"/>
            <a:ext cx="1894705" cy="1772466"/>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3"/>
          <a:stretch>
            <a:fillRect/>
          </a:stretch>
        </p:blipFill>
        <p:spPr>
          <a:xfrm>
            <a:off x="904860" y="1020638"/>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4"/>
          <a:stretch>
            <a:fillRect/>
          </a:stretch>
        </p:blipFill>
        <p:spPr>
          <a:xfrm>
            <a:off x="734740" y="3959052"/>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is non-stationary.</a:t>
            </a:r>
          </a:p>
          <a:p>
            <a:pPr algn="l" fontAlgn="base"/>
            <a:r>
              <a:rPr lang="en-US" b="1" dirty="0"/>
              <a:t>H1</a:t>
            </a:r>
            <a:r>
              <a:rPr lang="en-US" dirty="0"/>
              <a:t>: p-value &lt;= 0.05: Reject the null hypothesis</a:t>
            </a:r>
            <a:r>
              <a:rPr lang="en-US" b="1" dirty="0"/>
              <a:t>, the data is stationary.</a:t>
            </a:r>
          </a:p>
          <a:p>
            <a:pPr marL="285750" indent="-285750">
              <a:buFontTx/>
              <a:buChar char="-"/>
            </a:pPr>
            <a:endParaRPr lang="en-US" b="1" dirty="0"/>
          </a:p>
          <a:p>
            <a:pPr marL="285750" indent="-285750">
              <a:buFontTx/>
              <a:buChar char="-"/>
            </a:pPr>
            <a:r>
              <a:rPr lang="en-US" dirty="0"/>
              <a:t>The results suggest we can that 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625540" y="1651793"/>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1023863"/>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Words>
  <Application>Microsoft Office PowerPoint</Application>
  <PresentationFormat>Widescreen</PresentationFormat>
  <Paragraphs>137</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Proxima Nova</vt:lpstr>
      <vt:lpstr>Times New Roman</vt:lpstr>
      <vt:lpstr>Univers Condensed Light</vt:lpstr>
      <vt:lpstr>Verdana</vt:lpstr>
      <vt:lpstr>Walbaum Display Light</vt:lpstr>
      <vt:lpstr>AngleLinesVTI</vt:lpstr>
      <vt:lpstr>What impacts have macroeconomic variables on the NaSDAQ COMPOSITE INDEX price return</vt:lpstr>
      <vt:lpstr>Project objectives</vt:lpstr>
      <vt:lpstr>Simplified work flow</vt:lpstr>
      <vt:lpstr>Data set description</vt:lpstr>
      <vt:lpstr>Descriptive statistics</vt:lpstr>
      <vt:lpstr>Independent variables - charts</vt:lpstr>
      <vt:lpstr>Test for stationarity</vt:lpstr>
      <vt:lpstr>Test for stationarity – first difference</vt:lpstr>
      <vt:lpstr>Test for stationarity – Second difference</vt:lpstr>
      <vt:lpstr>OLS regression results</vt:lpstr>
      <vt:lpstr>Residual analysis</vt:lpstr>
      <vt:lpstr>Appendix 1: Granger causality test</vt:lpstr>
      <vt:lpstr>Appendix 2: Python codes for unit root, ols and granger causality and residual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113</cp:revision>
  <dcterms:created xsi:type="dcterms:W3CDTF">2021-09-21T07:26:47Z</dcterms:created>
  <dcterms:modified xsi:type="dcterms:W3CDTF">2021-10-06T09:38:35Z</dcterms:modified>
</cp:coreProperties>
</file>