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7"/>
  </p:notesMasterIdLst>
  <p:sldIdLst>
    <p:sldId id="274" r:id="rId2"/>
    <p:sldId id="257" r:id="rId3"/>
    <p:sldId id="273" r:id="rId4"/>
    <p:sldId id="266" r:id="rId5"/>
    <p:sldId id="258" r:id="rId6"/>
    <p:sldId id="263" r:id="rId7"/>
    <p:sldId id="265" r:id="rId8"/>
    <p:sldId id="267" r:id="rId9"/>
    <p:sldId id="268" r:id="rId10"/>
    <p:sldId id="269" r:id="rId11"/>
    <p:sldId id="270" r:id="rId12"/>
    <p:sldId id="276" r:id="rId13"/>
    <p:sldId id="261" r:id="rId14"/>
    <p:sldId id="275" r:id="rId15"/>
    <p:sldId id="272"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498"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08D75-D192-4F08-8405-FE12D6DFAACE}" type="datetimeFigureOut">
              <a:rPr lang="fr-CH" smtClean="0"/>
              <a:t>06.10.2021</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285371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12</a:t>
            </a:fld>
            <a:endParaRPr lang="fr-CH"/>
          </a:p>
        </p:txBody>
      </p:sp>
    </p:spTree>
    <p:extLst>
      <p:ext uri="{BB962C8B-B14F-4D97-AF65-F5344CB8AC3E}">
        <p14:creationId xmlns:p14="http://schemas.microsoft.com/office/powerpoint/2010/main" val="346456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13</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14</a:t>
            </a:fld>
            <a:endParaRPr lang="fr-CH"/>
          </a:p>
        </p:txBody>
      </p:sp>
    </p:spTree>
    <p:extLst>
      <p:ext uri="{BB962C8B-B14F-4D97-AF65-F5344CB8AC3E}">
        <p14:creationId xmlns:p14="http://schemas.microsoft.com/office/powerpoint/2010/main" val="1580594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15</a:t>
            </a:fld>
            <a:endParaRPr lang="fr-CH"/>
          </a:p>
        </p:txBody>
      </p:sp>
    </p:spTree>
    <p:extLst>
      <p:ext uri="{BB962C8B-B14F-4D97-AF65-F5344CB8AC3E}">
        <p14:creationId xmlns:p14="http://schemas.microsoft.com/office/powerpoint/2010/main" val="5793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30092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4</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rgbClr val="000000"/>
              </a:solidFill>
              <a:effectLst/>
              <a:latin typeface="Verdana" panose="020B0604030504040204" pitchFamily="34" charset="0"/>
              <a:ea typeface="+mn-ea"/>
              <a:cs typeface="+mn-cs"/>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196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s://www.schroders.com/en/insights/economics/covid-19-why-the-tech-giants-have-emerged-as-winner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econpapers.repec.org/article/eeeintfin/" TargetMode="External"/><Relationship Id="rId5" Type="http://schemas.openxmlformats.org/officeDocument/2006/relationships/hyperlink" Target="https://econpapers.repec.org/RAS/pst120.htm" TargetMode="External"/><Relationship Id="rId4" Type="http://schemas.openxmlformats.org/officeDocument/2006/relationships/hyperlink" Target="https://econpapers.repec.org/RAS/pgj6.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2500" dirty="0" err="1"/>
              <a:t>Which</a:t>
            </a:r>
            <a:r>
              <a:rPr lang="de-CH" sz="2500" dirty="0"/>
              <a:t> </a:t>
            </a:r>
            <a:r>
              <a:rPr lang="de-CH" sz="2500" dirty="0" err="1"/>
              <a:t>impact</a:t>
            </a:r>
            <a:r>
              <a:rPr lang="de-CH" sz="2500" dirty="0"/>
              <a:t> </a:t>
            </a:r>
            <a:r>
              <a:rPr lang="de-CH" sz="2500" dirty="0" err="1"/>
              <a:t>have</a:t>
            </a:r>
            <a:r>
              <a:rPr lang="de-CH" sz="2500" dirty="0"/>
              <a:t> </a:t>
            </a:r>
            <a:r>
              <a:rPr lang="de-CH" sz="2500" dirty="0" err="1"/>
              <a:t>macroeconomic</a:t>
            </a:r>
            <a:r>
              <a:rPr lang="de-CH" sz="2500" dirty="0"/>
              <a:t> variables on </a:t>
            </a:r>
            <a:r>
              <a:rPr lang="de-CH" sz="2500" dirty="0" err="1"/>
              <a:t>the</a:t>
            </a:r>
            <a:r>
              <a:rPr lang="de-CH" sz="2500" dirty="0"/>
              <a:t> </a:t>
            </a:r>
            <a:r>
              <a:rPr lang="de-CH" sz="2500" dirty="0" err="1"/>
              <a:t>NaSDAQ</a:t>
            </a:r>
            <a:r>
              <a:rPr lang="de-CH" sz="2500" dirty="0"/>
              <a:t> COMPOSITE INDEX </a:t>
            </a:r>
            <a:r>
              <a:rPr lang="de-CH" sz="2500" dirty="0" err="1"/>
              <a:t>price</a:t>
            </a:r>
            <a:r>
              <a:rPr lang="de-CH" sz="2500" dirty="0"/>
              <a:t> </a:t>
            </a:r>
            <a:r>
              <a:rPr lang="de-CH" sz="2500" dirty="0" err="1"/>
              <a:t>return</a:t>
            </a:r>
            <a:r>
              <a:rPr lang="de-CH" sz="2500" dirty="0"/>
              <a:t>?</a:t>
            </a:r>
            <a:endParaRPr lang="fr-CH" sz="25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3436825"/>
            <a:ext cx="4890977" cy="999460"/>
          </a:xfrm>
        </p:spPr>
        <p:txBody>
          <a:bodyPr anchor="b">
            <a:normAutofit fontScale="92500" lnSpcReduction="20000"/>
          </a:bodyPr>
          <a:lstStyle/>
          <a:p>
            <a:pPr algn="l"/>
            <a:r>
              <a:rPr lang="de-CH" dirty="0"/>
              <a:t>University </a:t>
            </a:r>
            <a:r>
              <a:rPr lang="de-CH" dirty="0" err="1"/>
              <a:t>of</a:t>
            </a:r>
            <a:r>
              <a:rPr lang="de-CH" dirty="0"/>
              <a:t> Bern, </a:t>
            </a:r>
            <a:r>
              <a:rPr lang="fr-CH" dirty="0"/>
              <a:t>CAS in </a:t>
            </a:r>
            <a:r>
              <a:rPr lang="fr-CH" dirty="0" err="1"/>
              <a:t>Applied</a:t>
            </a:r>
            <a:r>
              <a:rPr lang="fr-CH" dirty="0"/>
              <a:t> Data Science, 8 OCTOBER 2021</a:t>
            </a:r>
            <a:endParaRPr lang="de-CH" dirty="0"/>
          </a:p>
          <a:p>
            <a:pPr algn="l"/>
            <a:r>
              <a:rPr lang="de-CH" dirty="0"/>
              <a:t>Thomas &amp; Stefan</a:t>
            </a:r>
            <a:endParaRPr lang="fr-CH" dirty="0"/>
          </a:p>
        </p:txBody>
      </p:sp>
      <p:sp>
        <p:nvSpPr>
          <p:cNvPr id="10" name="TextBox 9">
            <a:extLst>
              <a:ext uri="{FF2B5EF4-FFF2-40B4-BE49-F238E27FC236}">
                <a16:creationId xmlns:a16="http://schemas.microsoft.com/office/drawing/2014/main" id="{AAE26B41-3702-451B-BC10-E3D7D0E794A2}"/>
              </a:ext>
            </a:extLst>
          </p:cNvPr>
          <p:cNvSpPr txBox="1"/>
          <p:nvPr/>
        </p:nvSpPr>
        <p:spPr>
          <a:xfrm>
            <a:off x="5762847" y="5954516"/>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pic>
        <p:nvPicPr>
          <p:cNvPr id="7" name="Picture 6">
            <a:extLst>
              <a:ext uri="{FF2B5EF4-FFF2-40B4-BE49-F238E27FC236}">
                <a16:creationId xmlns:a16="http://schemas.microsoft.com/office/drawing/2014/main" id="{0D336B59-B0C0-4F17-AF2A-1637375B5D93}"/>
              </a:ext>
            </a:extLst>
          </p:cNvPr>
          <p:cNvPicPr>
            <a:picLocks noChangeAspect="1"/>
          </p:cNvPicPr>
          <p:nvPr/>
        </p:nvPicPr>
        <p:blipFill>
          <a:blip r:embed="rId3"/>
          <a:stretch>
            <a:fillRect/>
          </a:stretch>
        </p:blipFill>
        <p:spPr>
          <a:xfrm>
            <a:off x="5762848" y="397399"/>
            <a:ext cx="6129336" cy="5557118"/>
          </a:xfrm>
          <a:prstGeom prst="rect">
            <a:avLst/>
          </a:prstGeom>
        </p:spPr>
      </p:pic>
    </p:spTree>
    <p:extLst>
      <p:ext uri="{BB962C8B-B14F-4D97-AF65-F5344CB8AC3E}">
        <p14:creationId xmlns:p14="http://schemas.microsoft.com/office/powerpoint/2010/main" val="46429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for those variables</a:t>
            </a:r>
          </a:p>
        </p:txBody>
      </p:sp>
      <p:pic>
        <p:nvPicPr>
          <p:cNvPr id="22" name="Picture 21">
            <a:extLst>
              <a:ext uri="{FF2B5EF4-FFF2-40B4-BE49-F238E27FC236}">
                <a16:creationId xmlns:a16="http://schemas.microsoft.com/office/drawing/2014/main" id="{7CB67599-E7CE-471F-8E41-70AC2D04D6D1}"/>
              </a:ext>
            </a:extLst>
          </p:cNvPr>
          <p:cNvPicPr>
            <a:picLocks noChangeAspect="1"/>
          </p:cNvPicPr>
          <p:nvPr/>
        </p:nvPicPr>
        <p:blipFill>
          <a:blip r:embed="rId3"/>
          <a:stretch>
            <a:fillRect/>
          </a:stretch>
        </p:blipFill>
        <p:spPr>
          <a:xfrm>
            <a:off x="3757484" y="1553903"/>
            <a:ext cx="8050599" cy="3964394"/>
          </a:xfrm>
          <a:prstGeom prst="rect">
            <a:avLst/>
          </a:prstGeom>
        </p:spPr>
      </p:pic>
      <p:sp>
        <p:nvSpPr>
          <p:cNvPr id="3" name="TextBox 2">
            <a:extLst>
              <a:ext uri="{FF2B5EF4-FFF2-40B4-BE49-F238E27FC236}">
                <a16:creationId xmlns:a16="http://schemas.microsoft.com/office/drawing/2014/main" id="{70000657-AE9C-4B59-9AF4-502BDDE3D557}"/>
              </a:ext>
            </a:extLst>
          </p:cNvPr>
          <p:cNvSpPr txBox="1"/>
          <p:nvPr/>
        </p:nvSpPr>
        <p:spPr>
          <a:xfrm>
            <a:off x="3909848" y="5614067"/>
            <a:ext cx="8050599" cy="907941"/>
          </a:xfrm>
          <a:prstGeom prst="rect">
            <a:avLst/>
          </a:prstGeom>
          <a:noFill/>
        </p:spPr>
        <p:txBody>
          <a:bodyPr wrap="square" rtlCol="0">
            <a:spAutoFit/>
          </a:bodyPr>
          <a:lstStyle/>
          <a:p>
            <a:r>
              <a:rPr lang="de-CH" sz="1300" dirty="0" err="1">
                <a:solidFill>
                  <a:schemeClr val="dk1"/>
                </a:solidFill>
              </a:rPr>
              <a:t>Our</a:t>
            </a:r>
            <a:r>
              <a:rPr lang="de-CH" sz="1300" dirty="0">
                <a:solidFill>
                  <a:schemeClr val="dk1"/>
                </a:solidFill>
              </a:rPr>
              <a:t> OLS </a:t>
            </a:r>
            <a:r>
              <a:rPr lang="de-CH" sz="1300" dirty="0" err="1">
                <a:solidFill>
                  <a:schemeClr val="dk1"/>
                </a:solidFill>
              </a:rPr>
              <a:t>equation</a:t>
            </a:r>
            <a:r>
              <a:rPr lang="de-CH" sz="1300" dirty="0">
                <a:solidFill>
                  <a:schemeClr val="dk1"/>
                </a:solidFill>
              </a:rPr>
              <a:t> </a:t>
            </a:r>
            <a:r>
              <a:rPr lang="de-CH" sz="1300" dirty="0" err="1">
                <a:solidFill>
                  <a:schemeClr val="dk1"/>
                </a:solidFill>
              </a:rPr>
              <a:t>is</a:t>
            </a:r>
            <a:r>
              <a:rPr lang="de-CH" sz="1300" dirty="0">
                <a:solidFill>
                  <a:schemeClr val="dk1"/>
                </a:solidFill>
              </a:rPr>
              <a:t> </a:t>
            </a:r>
            <a:r>
              <a:rPr lang="de-CH" sz="1300" dirty="0" err="1">
                <a:solidFill>
                  <a:schemeClr val="dk1"/>
                </a:solidFill>
              </a:rPr>
              <a:t>as</a:t>
            </a:r>
            <a:r>
              <a:rPr lang="de-CH" sz="1300" dirty="0">
                <a:solidFill>
                  <a:schemeClr val="dk1"/>
                </a:solidFill>
              </a:rPr>
              <a:t> </a:t>
            </a:r>
            <a:r>
              <a:rPr lang="de-CH" sz="1300" dirty="0" err="1">
                <a:solidFill>
                  <a:schemeClr val="dk1"/>
                </a:solidFill>
              </a:rPr>
              <a:t>follows</a:t>
            </a:r>
            <a:r>
              <a:rPr lang="de-CH" sz="1300" dirty="0">
                <a:solidFill>
                  <a:schemeClr val="dk1"/>
                </a:solidFill>
              </a:rPr>
              <a:t>:</a:t>
            </a:r>
          </a:p>
          <a:p>
            <a:r>
              <a:rPr lang="fr-CH" sz="1300" dirty="0">
                <a:solidFill>
                  <a:schemeClr val="dk1"/>
                </a:solidFill>
              </a:rPr>
              <a:t>(Nasdaq </a:t>
            </a:r>
            <a:r>
              <a:rPr lang="fr-CH" sz="1300" dirty="0" err="1">
                <a:solidFill>
                  <a:schemeClr val="dk1"/>
                </a:solidFill>
              </a:rPr>
              <a:t>Monthly</a:t>
            </a:r>
            <a:r>
              <a:rPr lang="fr-CH" sz="1300" dirty="0">
                <a:solidFill>
                  <a:schemeClr val="dk1"/>
                </a:solidFill>
              </a:rPr>
              <a:t> Return)t = </a:t>
            </a:r>
            <a:r>
              <a:rPr lang="el-GR" sz="1300" dirty="0">
                <a:solidFill>
                  <a:schemeClr val="dk1"/>
                </a:solidFill>
              </a:rPr>
              <a:t>α1 + β1*(</a:t>
            </a:r>
            <a:r>
              <a:rPr lang="fr-CH" sz="1300" dirty="0">
                <a:solidFill>
                  <a:schemeClr val="dk1"/>
                </a:solidFill>
              </a:rPr>
              <a:t>CPI)t + </a:t>
            </a:r>
            <a:r>
              <a:rPr lang="el-GR" sz="1300" dirty="0">
                <a:solidFill>
                  <a:schemeClr val="dk1"/>
                </a:solidFill>
              </a:rPr>
              <a:t>β2</a:t>
            </a:r>
            <a:r>
              <a:rPr lang="fr-CH" sz="1300" dirty="0">
                <a:solidFill>
                  <a:schemeClr val="dk1"/>
                </a:solidFill>
              </a:rPr>
              <a:t>SD* (</a:t>
            </a:r>
            <a:r>
              <a:rPr lang="fr-CH" sz="1300" dirty="0" err="1">
                <a:solidFill>
                  <a:schemeClr val="dk1"/>
                </a:solidFill>
              </a:rPr>
              <a:t>Federal</a:t>
            </a:r>
            <a:r>
              <a:rPr lang="fr-CH" sz="1300" dirty="0">
                <a:solidFill>
                  <a:schemeClr val="dk1"/>
                </a:solidFill>
              </a:rPr>
              <a:t> </a:t>
            </a:r>
            <a:r>
              <a:rPr lang="fr-CH" sz="1300" dirty="0" err="1">
                <a:solidFill>
                  <a:schemeClr val="dk1"/>
                </a:solidFill>
              </a:rPr>
              <a:t>fund</a:t>
            </a:r>
            <a:r>
              <a:rPr lang="fr-CH" sz="1300" dirty="0">
                <a:solidFill>
                  <a:schemeClr val="dk1"/>
                </a:solidFill>
              </a:rPr>
              <a:t> rates)t + </a:t>
            </a:r>
            <a:r>
              <a:rPr lang="el-GR" sz="1300" dirty="0">
                <a:solidFill>
                  <a:schemeClr val="dk1"/>
                </a:solidFill>
              </a:rPr>
              <a:t>β3</a:t>
            </a:r>
            <a:r>
              <a:rPr lang="fr-CH" sz="1300" dirty="0">
                <a:solidFill>
                  <a:schemeClr val="dk1"/>
                </a:solidFill>
              </a:rPr>
              <a:t>SD *(</a:t>
            </a:r>
            <a:r>
              <a:rPr lang="fr-CH" sz="1300" dirty="0" err="1">
                <a:solidFill>
                  <a:schemeClr val="dk1"/>
                </a:solidFill>
              </a:rPr>
              <a:t>Unemployment</a:t>
            </a:r>
            <a:r>
              <a:rPr lang="fr-CH" sz="1300" dirty="0">
                <a:solidFill>
                  <a:schemeClr val="dk1"/>
                </a:solidFill>
              </a:rPr>
              <a:t> rate)t + </a:t>
            </a:r>
            <a:r>
              <a:rPr lang="el-GR" sz="1300" dirty="0">
                <a:solidFill>
                  <a:schemeClr val="dk1"/>
                </a:solidFill>
              </a:rPr>
              <a:t>β4</a:t>
            </a:r>
            <a:r>
              <a:rPr lang="fr-CH" sz="1300" dirty="0">
                <a:solidFill>
                  <a:schemeClr val="dk1"/>
                </a:solidFill>
              </a:rPr>
              <a:t>FD * (GDP)t + </a:t>
            </a:r>
            <a:r>
              <a:rPr lang="el-GR" sz="1400" b="0" i="0" dirty="0">
                <a:solidFill>
                  <a:srgbClr val="4D5156"/>
                </a:solidFill>
                <a:effectLst/>
                <a:latin typeface="arial" panose="020B0604020202020204" pitchFamily="34" charset="0"/>
              </a:rPr>
              <a:t>ε</a:t>
            </a:r>
            <a:r>
              <a:rPr lang="de-CH" sz="1400" dirty="0" err="1">
                <a:solidFill>
                  <a:srgbClr val="4D5156"/>
                </a:solidFill>
                <a:latin typeface="arial" panose="020B0604020202020204" pitchFamily="34" charset="0"/>
              </a:rPr>
              <a:t>it</a:t>
            </a:r>
            <a:r>
              <a:rPr lang="de-CH" sz="1400" dirty="0">
                <a:solidFill>
                  <a:srgbClr val="4D5156"/>
                </a:solidFill>
                <a:latin typeface="arial" panose="020B0604020202020204" pitchFamily="34" charset="0"/>
              </a:rPr>
              <a:t> </a:t>
            </a:r>
            <a:endParaRPr lang="fr-CH" sz="1300" dirty="0">
              <a:solidFill>
                <a:schemeClr val="dk1"/>
              </a:solidFill>
            </a:endParaRPr>
          </a:p>
          <a:p>
            <a:r>
              <a:rPr lang="fr-CH" sz="1300" dirty="0">
                <a:solidFill>
                  <a:schemeClr val="dk1"/>
                </a:solidFill>
              </a:rPr>
              <a:t>FD = First </a:t>
            </a:r>
            <a:r>
              <a:rPr lang="fr-CH" sz="1300" dirty="0" err="1">
                <a:solidFill>
                  <a:schemeClr val="dk1"/>
                </a:solidFill>
              </a:rPr>
              <a:t>difference</a:t>
            </a:r>
            <a:endParaRPr lang="fr-CH" sz="1300" dirty="0">
              <a:solidFill>
                <a:schemeClr val="dk1"/>
              </a:solidFill>
            </a:endParaRPr>
          </a:p>
          <a:p>
            <a:r>
              <a:rPr lang="fr-CH" sz="1300" dirty="0">
                <a:solidFill>
                  <a:schemeClr val="dk1"/>
                </a:solidFill>
              </a:rPr>
              <a:t>SD = Second </a:t>
            </a:r>
            <a:r>
              <a:rPr lang="fr-CH" sz="1300" dirty="0" err="1">
                <a:solidFill>
                  <a:schemeClr val="dk1"/>
                </a:solidFill>
              </a:rPr>
              <a:t>difference</a:t>
            </a:r>
            <a:endParaRPr lang="fr-CH" sz="1300" dirty="0">
              <a:solidFill>
                <a:schemeClr val="dk1"/>
              </a:solidFill>
            </a:endParaRPr>
          </a:p>
        </p:txBody>
      </p:sp>
    </p:spTree>
    <p:extLst>
      <p:ext uri="{BB962C8B-B14F-4D97-AF65-F5344CB8AC3E}">
        <p14:creationId xmlns:p14="http://schemas.microsoft.com/office/powerpoint/2010/main" val="162510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370305" y="2913684"/>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there is no heteroscedasticity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297635" y="3656204"/>
            <a:ext cx="3520548" cy="830997"/>
          </a:xfrm>
          <a:prstGeom prst="rect">
            <a:avLst/>
          </a:prstGeom>
          <a:noFill/>
        </p:spPr>
        <p:txBody>
          <a:bodyPr wrap="square">
            <a:spAutoFit/>
          </a:bodyPr>
          <a:lstStyle/>
          <a:p>
            <a:r>
              <a:rPr lang="en-US" sz="1600" dirty="0"/>
              <a:t>The p-value is 0.79 greater than the critical value at the 5% level. So, the null hypothesis cannot be rejected  </a:t>
            </a:r>
            <a:endParaRPr lang="fr-CH" sz="1600" dirty="0"/>
          </a:p>
        </p:txBody>
      </p:sp>
      <p:pic>
        <p:nvPicPr>
          <p:cNvPr id="7" name="Picture 6">
            <a:extLst>
              <a:ext uri="{FF2B5EF4-FFF2-40B4-BE49-F238E27FC236}">
                <a16:creationId xmlns:a16="http://schemas.microsoft.com/office/drawing/2014/main" id="{E1E1A0B3-55B5-467B-8F6F-E31B2257E8AB}"/>
              </a:ext>
            </a:extLst>
          </p:cNvPr>
          <p:cNvPicPr>
            <a:picLocks noChangeAspect="1"/>
          </p:cNvPicPr>
          <p:nvPr/>
        </p:nvPicPr>
        <p:blipFill>
          <a:blip r:embed="rId6"/>
          <a:stretch>
            <a:fillRect/>
          </a:stretch>
        </p:blipFill>
        <p:spPr>
          <a:xfrm>
            <a:off x="8766324" y="4442460"/>
            <a:ext cx="2583169" cy="2349622"/>
          </a:xfrm>
          <a:prstGeom prst="rect">
            <a:avLst/>
          </a:prstGeom>
        </p:spPr>
      </p:pic>
    </p:spTree>
    <p:extLst>
      <p:ext uri="{BB962C8B-B14F-4D97-AF65-F5344CB8AC3E}">
        <p14:creationId xmlns:p14="http://schemas.microsoft.com/office/powerpoint/2010/main" val="149161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Conclusion</a:t>
            </a:r>
          </a:p>
        </p:txBody>
      </p:sp>
      <p:sp>
        <p:nvSpPr>
          <p:cNvPr id="3" name="TextBox 2">
            <a:extLst>
              <a:ext uri="{FF2B5EF4-FFF2-40B4-BE49-F238E27FC236}">
                <a16:creationId xmlns:a16="http://schemas.microsoft.com/office/drawing/2014/main" id="{8A0A5F8C-D07F-4E2A-B3B3-038CEA871230}"/>
              </a:ext>
            </a:extLst>
          </p:cNvPr>
          <p:cNvSpPr txBox="1"/>
          <p:nvPr/>
        </p:nvSpPr>
        <p:spPr>
          <a:xfrm>
            <a:off x="1222625" y="1436285"/>
            <a:ext cx="10078948" cy="4093428"/>
          </a:xfrm>
          <a:prstGeom prst="rect">
            <a:avLst/>
          </a:prstGeom>
          <a:noFill/>
        </p:spPr>
        <p:txBody>
          <a:bodyPr wrap="square" rtlCol="0">
            <a:spAutoFit/>
          </a:bodyPr>
          <a:lstStyle/>
          <a:p>
            <a:r>
              <a:rPr lang="en-US" sz="2000" dirty="0"/>
              <a:t>On the basis of the above overall analysis, it can be concluded that one out of the four selected macroeconomic variables are relatively significant and likely to influence monthly return of the Nasdaq composite index. </a:t>
            </a:r>
          </a:p>
          <a:p>
            <a:endParaRPr lang="en-US" sz="2000" dirty="0"/>
          </a:p>
          <a:p>
            <a:r>
              <a:rPr lang="en-US" sz="2000" dirty="0"/>
              <a:t>These macroeconomic variables is inflation. The evidence of this study is consistent with other similar studies. However, the results from this empirical research should not be a conclusive indicator for investment. </a:t>
            </a:r>
          </a:p>
          <a:p>
            <a:endParaRPr lang="en-US" sz="2000" dirty="0"/>
          </a:p>
          <a:p>
            <a:r>
              <a:rPr lang="en-US" sz="2000" dirty="0"/>
              <a:t>Next steps could be:</a:t>
            </a:r>
          </a:p>
          <a:p>
            <a:r>
              <a:rPr lang="en-US" sz="2000" dirty="0"/>
              <a:t>-Use filters on the dataset (moving average…)</a:t>
            </a:r>
          </a:p>
          <a:p>
            <a:r>
              <a:rPr lang="en-US" sz="2000" dirty="0"/>
              <a:t>-Select other macro variables</a:t>
            </a:r>
          </a:p>
          <a:p>
            <a:r>
              <a:rPr lang="en-US" sz="2000" dirty="0"/>
              <a:t>-Transform the variables (log)</a:t>
            </a:r>
          </a:p>
          <a:p>
            <a:endParaRPr lang="fr-CH" sz="2000" dirty="0"/>
          </a:p>
        </p:txBody>
      </p:sp>
    </p:spTree>
    <p:extLst>
      <p:ext uri="{BB962C8B-B14F-4D97-AF65-F5344CB8AC3E}">
        <p14:creationId xmlns:p14="http://schemas.microsoft.com/office/powerpoint/2010/main" val="92951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770376" y="1197633"/>
            <a:ext cx="11262959" cy="3230529"/>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770376" y="1239957"/>
            <a:ext cx="2604977" cy="401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t>
            </a:r>
            <a:r>
              <a:rPr lang="de-CH" dirty="0" err="1">
                <a:solidFill>
                  <a:schemeClr val="tx1"/>
                </a:solidFill>
              </a:rPr>
              <a:t>value</a:t>
            </a:r>
            <a:endParaRPr lang="fr-CH" dirty="0">
              <a:solidFill>
                <a:schemeClr val="tx1"/>
              </a:solidFill>
            </a:endParaRPr>
          </a:p>
        </p:txBody>
      </p:sp>
      <p:sp>
        <p:nvSpPr>
          <p:cNvPr id="9" name="Rectangle 8">
            <a:extLst>
              <a:ext uri="{FF2B5EF4-FFF2-40B4-BE49-F238E27FC236}">
                <a16:creationId xmlns:a16="http://schemas.microsoft.com/office/drawing/2014/main" id="{B9BB6048-1634-4AE3-96DB-4EC5D7700968}"/>
              </a:ext>
            </a:extLst>
          </p:cNvPr>
          <p:cNvSpPr/>
          <p:nvPr/>
        </p:nvSpPr>
        <p:spPr>
          <a:xfrm>
            <a:off x="446567" y="4633645"/>
            <a:ext cx="11344940" cy="17238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The rows are the responses (y) and the columns are the predictors (x). If a given p-value is &lt; significance level (0.05), we can reject the null hypothesis. </a:t>
            </a:r>
          </a:p>
          <a:p>
            <a:pPr algn="l"/>
            <a:r>
              <a:rPr lang="fr-CH" dirty="0"/>
              <a:t>H0 : </a:t>
            </a:r>
            <a:r>
              <a:rPr lang="fr-CH" dirty="0" err="1"/>
              <a:t>Yt</a:t>
            </a:r>
            <a:r>
              <a:rPr lang="fr-CH" dirty="0"/>
              <a:t> </a:t>
            </a:r>
            <a:r>
              <a:rPr lang="fr-CH" dirty="0" err="1"/>
              <a:t>does</a:t>
            </a:r>
            <a:r>
              <a:rPr lang="fr-CH" dirty="0"/>
              <a:t> not “Granger cause” Xt+1 </a:t>
            </a:r>
          </a:p>
          <a:p>
            <a:pPr algn="l"/>
            <a:r>
              <a:rPr lang="fr-CH" dirty="0"/>
              <a:t>H1: </a:t>
            </a:r>
            <a:r>
              <a:rPr lang="fr-CH" dirty="0" err="1"/>
              <a:t>Yt</a:t>
            </a:r>
            <a:r>
              <a:rPr lang="fr-CH" dirty="0"/>
              <a:t> </a:t>
            </a:r>
            <a:r>
              <a:rPr lang="fr-CH" dirty="0" err="1"/>
              <a:t>does</a:t>
            </a:r>
            <a:r>
              <a:rPr lang="fr-CH" dirty="0"/>
              <a:t> “Granger cause” Xt+1</a:t>
            </a:r>
          </a:p>
          <a:p>
            <a:pPr algn="l"/>
            <a:endParaRPr lang="en-US" dirty="0"/>
          </a:p>
          <a:p>
            <a:r>
              <a:rPr lang="en-US" dirty="0"/>
              <a:t>Here we can see that CPI_X causes Monthly </a:t>
            </a:r>
            <a:r>
              <a:rPr lang="en-US" dirty="0" err="1"/>
              <a:t>return_Y</a:t>
            </a:r>
            <a:r>
              <a:rPr lang="en-US" dirty="0"/>
              <a:t> but not the other way around. </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Python codes for unit root, </a:t>
            </a:r>
            <a:r>
              <a:rPr lang="en-US" sz="3000" dirty="0" err="1"/>
              <a:t>ols</a:t>
            </a:r>
            <a:r>
              <a:rPr lang="en-US" sz="3000" dirty="0"/>
              <a:t> and granger causality and residual tests</a:t>
            </a:r>
          </a:p>
        </p:txBody>
      </p:sp>
      <p:pic>
        <p:nvPicPr>
          <p:cNvPr id="4" name="Picture 3">
            <a:extLst>
              <a:ext uri="{FF2B5EF4-FFF2-40B4-BE49-F238E27FC236}">
                <a16:creationId xmlns:a16="http://schemas.microsoft.com/office/drawing/2014/main" id="{5F8573ED-FC2B-4D03-BC26-84F1A301FEE7}"/>
              </a:ext>
            </a:extLst>
          </p:cNvPr>
          <p:cNvPicPr>
            <a:picLocks noChangeAspect="1"/>
          </p:cNvPicPr>
          <p:nvPr/>
        </p:nvPicPr>
        <p:blipFill>
          <a:blip r:embed="rId3"/>
          <a:stretch>
            <a:fillRect/>
          </a:stretch>
        </p:blipFill>
        <p:spPr>
          <a:xfrm>
            <a:off x="232035" y="3898222"/>
            <a:ext cx="5295462" cy="2038689"/>
          </a:xfrm>
          <a:prstGeom prst="rect">
            <a:avLst/>
          </a:prstGeom>
        </p:spPr>
      </p:pic>
      <p:pic>
        <p:nvPicPr>
          <p:cNvPr id="7" name="Picture 6">
            <a:extLst>
              <a:ext uri="{FF2B5EF4-FFF2-40B4-BE49-F238E27FC236}">
                <a16:creationId xmlns:a16="http://schemas.microsoft.com/office/drawing/2014/main" id="{58E5F420-4BA4-49D6-AAAD-1220B0783F92}"/>
              </a:ext>
            </a:extLst>
          </p:cNvPr>
          <p:cNvPicPr>
            <a:picLocks noChangeAspect="1"/>
          </p:cNvPicPr>
          <p:nvPr/>
        </p:nvPicPr>
        <p:blipFill>
          <a:blip r:embed="rId4"/>
          <a:stretch>
            <a:fillRect/>
          </a:stretch>
        </p:blipFill>
        <p:spPr>
          <a:xfrm>
            <a:off x="264687" y="1875923"/>
            <a:ext cx="3751994" cy="1170423"/>
          </a:xfrm>
          <a:prstGeom prst="rect">
            <a:avLst/>
          </a:prstGeom>
        </p:spPr>
      </p:pic>
      <p:sp>
        <p:nvSpPr>
          <p:cNvPr id="10" name="TextBox 9">
            <a:extLst>
              <a:ext uri="{FF2B5EF4-FFF2-40B4-BE49-F238E27FC236}">
                <a16:creationId xmlns:a16="http://schemas.microsoft.com/office/drawing/2014/main" id="{2C9ED816-9182-46A6-9963-49577FD59A1F}"/>
              </a:ext>
            </a:extLst>
          </p:cNvPr>
          <p:cNvSpPr txBox="1"/>
          <p:nvPr/>
        </p:nvSpPr>
        <p:spPr>
          <a:xfrm>
            <a:off x="232035" y="1372544"/>
            <a:ext cx="2765676" cy="369332"/>
          </a:xfrm>
          <a:prstGeom prst="rect">
            <a:avLst/>
          </a:prstGeom>
          <a:noFill/>
        </p:spPr>
        <p:txBody>
          <a:bodyPr wrap="square" rtlCol="0">
            <a:spAutoFit/>
          </a:bodyPr>
          <a:lstStyle/>
          <a:p>
            <a:r>
              <a:rPr lang="de-CH" b="1" dirty="0"/>
              <a:t>OLS</a:t>
            </a:r>
            <a:endParaRPr lang="fr-CH" b="1" dirty="0"/>
          </a:p>
        </p:txBody>
      </p:sp>
      <p:sp>
        <p:nvSpPr>
          <p:cNvPr id="11" name="TextBox 10">
            <a:extLst>
              <a:ext uri="{FF2B5EF4-FFF2-40B4-BE49-F238E27FC236}">
                <a16:creationId xmlns:a16="http://schemas.microsoft.com/office/drawing/2014/main" id="{C6162069-4A1D-49FD-8496-76F47163AC9A}"/>
              </a:ext>
            </a:extLst>
          </p:cNvPr>
          <p:cNvSpPr txBox="1"/>
          <p:nvPr/>
        </p:nvSpPr>
        <p:spPr>
          <a:xfrm>
            <a:off x="232035" y="3426417"/>
            <a:ext cx="2765676" cy="369332"/>
          </a:xfrm>
          <a:prstGeom prst="rect">
            <a:avLst/>
          </a:prstGeom>
          <a:noFill/>
        </p:spPr>
        <p:txBody>
          <a:bodyPr wrap="square" rtlCol="0">
            <a:spAutoFit/>
          </a:bodyPr>
          <a:lstStyle/>
          <a:p>
            <a:r>
              <a:rPr lang="de-CH" b="1" dirty="0"/>
              <a:t>GRANGER CAUSALITY TESTS</a:t>
            </a:r>
            <a:endParaRPr lang="fr-CH" b="1" dirty="0"/>
          </a:p>
        </p:txBody>
      </p:sp>
      <p:pic>
        <p:nvPicPr>
          <p:cNvPr id="13" name="Picture 12">
            <a:extLst>
              <a:ext uri="{FF2B5EF4-FFF2-40B4-BE49-F238E27FC236}">
                <a16:creationId xmlns:a16="http://schemas.microsoft.com/office/drawing/2014/main" id="{31B8D3E8-EFDC-4B26-9EBE-032355C0DB86}"/>
              </a:ext>
            </a:extLst>
          </p:cNvPr>
          <p:cNvPicPr>
            <a:picLocks noChangeAspect="1"/>
          </p:cNvPicPr>
          <p:nvPr/>
        </p:nvPicPr>
        <p:blipFill>
          <a:blip r:embed="rId5"/>
          <a:stretch>
            <a:fillRect/>
          </a:stretch>
        </p:blipFill>
        <p:spPr>
          <a:xfrm>
            <a:off x="5017213" y="1648991"/>
            <a:ext cx="5919788" cy="685800"/>
          </a:xfrm>
          <a:prstGeom prst="rect">
            <a:avLst/>
          </a:prstGeom>
        </p:spPr>
      </p:pic>
      <p:sp>
        <p:nvSpPr>
          <p:cNvPr id="14" name="TextBox 13">
            <a:extLst>
              <a:ext uri="{FF2B5EF4-FFF2-40B4-BE49-F238E27FC236}">
                <a16:creationId xmlns:a16="http://schemas.microsoft.com/office/drawing/2014/main" id="{23474C02-4AAC-4374-A8A8-2BB06C61C61D}"/>
              </a:ext>
            </a:extLst>
          </p:cNvPr>
          <p:cNvSpPr txBox="1"/>
          <p:nvPr/>
        </p:nvSpPr>
        <p:spPr>
          <a:xfrm>
            <a:off x="4901637" y="1169426"/>
            <a:ext cx="2765676" cy="369332"/>
          </a:xfrm>
          <a:prstGeom prst="rect">
            <a:avLst/>
          </a:prstGeom>
          <a:noFill/>
        </p:spPr>
        <p:txBody>
          <a:bodyPr wrap="square" rtlCol="0">
            <a:spAutoFit/>
          </a:bodyPr>
          <a:lstStyle/>
          <a:p>
            <a:r>
              <a:rPr lang="de-CH" b="1" dirty="0" err="1"/>
              <a:t>Augmented</a:t>
            </a:r>
            <a:r>
              <a:rPr lang="de-CH" b="1" dirty="0"/>
              <a:t> </a:t>
            </a:r>
            <a:r>
              <a:rPr lang="de-CH" b="1" dirty="0" err="1"/>
              <a:t>Dicked</a:t>
            </a:r>
            <a:r>
              <a:rPr lang="de-CH" b="1" dirty="0"/>
              <a:t> Fuller </a:t>
            </a:r>
            <a:r>
              <a:rPr lang="de-CH" b="1" dirty="0" err="1"/>
              <a:t>test</a:t>
            </a:r>
            <a:endParaRPr lang="fr-CH" b="1" dirty="0"/>
          </a:p>
        </p:txBody>
      </p:sp>
      <p:pic>
        <p:nvPicPr>
          <p:cNvPr id="16" name="Picture 15">
            <a:extLst>
              <a:ext uri="{FF2B5EF4-FFF2-40B4-BE49-F238E27FC236}">
                <a16:creationId xmlns:a16="http://schemas.microsoft.com/office/drawing/2014/main" id="{1FFF9D5D-526E-4711-A1C2-6BD7D272879B}"/>
              </a:ext>
            </a:extLst>
          </p:cNvPr>
          <p:cNvPicPr>
            <a:picLocks noChangeAspect="1"/>
          </p:cNvPicPr>
          <p:nvPr/>
        </p:nvPicPr>
        <p:blipFill>
          <a:blip r:embed="rId6"/>
          <a:stretch>
            <a:fillRect/>
          </a:stretch>
        </p:blipFill>
        <p:spPr>
          <a:xfrm>
            <a:off x="4901637" y="2813457"/>
            <a:ext cx="6317804" cy="982292"/>
          </a:xfrm>
          <a:prstGeom prst="rect">
            <a:avLst/>
          </a:prstGeom>
        </p:spPr>
      </p:pic>
      <p:sp>
        <p:nvSpPr>
          <p:cNvPr id="17" name="TextBox 16">
            <a:extLst>
              <a:ext uri="{FF2B5EF4-FFF2-40B4-BE49-F238E27FC236}">
                <a16:creationId xmlns:a16="http://schemas.microsoft.com/office/drawing/2014/main" id="{39B0F7D4-D442-4F97-8C9F-E93D86569D31}"/>
              </a:ext>
            </a:extLst>
          </p:cNvPr>
          <p:cNvSpPr txBox="1"/>
          <p:nvPr/>
        </p:nvSpPr>
        <p:spPr>
          <a:xfrm>
            <a:off x="4901637" y="2321394"/>
            <a:ext cx="2765676" cy="369332"/>
          </a:xfrm>
          <a:prstGeom prst="rect">
            <a:avLst/>
          </a:prstGeom>
          <a:noFill/>
        </p:spPr>
        <p:txBody>
          <a:bodyPr wrap="square" rtlCol="0">
            <a:spAutoFit/>
          </a:bodyPr>
          <a:lstStyle/>
          <a:p>
            <a:r>
              <a:rPr lang="de-CH" b="1" dirty="0" err="1"/>
              <a:t>Autocorrelation</a:t>
            </a:r>
            <a:r>
              <a:rPr lang="de-CH" b="1" dirty="0"/>
              <a:t> </a:t>
            </a:r>
            <a:r>
              <a:rPr lang="de-CH" b="1" dirty="0" err="1"/>
              <a:t>test</a:t>
            </a:r>
            <a:endParaRPr lang="fr-CH" b="1" dirty="0"/>
          </a:p>
        </p:txBody>
      </p:sp>
      <p:pic>
        <p:nvPicPr>
          <p:cNvPr id="19" name="Picture 18">
            <a:extLst>
              <a:ext uri="{FF2B5EF4-FFF2-40B4-BE49-F238E27FC236}">
                <a16:creationId xmlns:a16="http://schemas.microsoft.com/office/drawing/2014/main" id="{EE7E055E-CA01-4D50-836B-BBF999B2E3D9}"/>
              </a:ext>
            </a:extLst>
          </p:cNvPr>
          <p:cNvPicPr>
            <a:picLocks noChangeAspect="1"/>
          </p:cNvPicPr>
          <p:nvPr/>
        </p:nvPicPr>
        <p:blipFill>
          <a:blip r:embed="rId7"/>
          <a:stretch>
            <a:fillRect/>
          </a:stretch>
        </p:blipFill>
        <p:spPr>
          <a:xfrm>
            <a:off x="5565597" y="4181708"/>
            <a:ext cx="6626403" cy="770997"/>
          </a:xfrm>
          <a:prstGeom prst="rect">
            <a:avLst/>
          </a:prstGeom>
        </p:spPr>
      </p:pic>
      <p:sp>
        <p:nvSpPr>
          <p:cNvPr id="20" name="TextBox 19">
            <a:extLst>
              <a:ext uri="{FF2B5EF4-FFF2-40B4-BE49-F238E27FC236}">
                <a16:creationId xmlns:a16="http://schemas.microsoft.com/office/drawing/2014/main" id="{354BA5FD-A30F-405C-B8AD-D45BB899C689}"/>
              </a:ext>
            </a:extLst>
          </p:cNvPr>
          <p:cNvSpPr txBox="1"/>
          <p:nvPr/>
        </p:nvSpPr>
        <p:spPr>
          <a:xfrm>
            <a:off x="5527497" y="3795749"/>
            <a:ext cx="2765676" cy="369332"/>
          </a:xfrm>
          <a:prstGeom prst="rect">
            <a:avLst/>
          </a:prstGeom>
          <a:noFill/>
        </p:spPr>
        <p:txBody>
          <a:bodyPr wrap="square" rtlCol="0">
            <a:spAutoFit/>
          </a:bodyPr>
          <a:lstStyle/>
          <a:p>
            <a:r>
              <a:rPr lang="de-CH" b="1" dirty="0" err="1"/>
              <a:t>Heteroscedasticity</a:t>
            </a:r>
            <a:r>
              <a:rPr lang="de-CH" b="1" dirty="0"/>
              <a:t> </a:t>
            </a:r>
            <a:r>
              <a:rPr lang="de-CH" b="1" dirty="0" err="1"/>
              <a:t>test</a:t>
            </a:r>
            <a:r>
              <a:rPr lang="de-CH" b="1" dirty="0"/>
              <a:t> </a:t>
            </a:r>
            <a:endParaRPr lang="fr-CH" b="1" dirty="0"/>
          </a:p>
        </p:txBody>
      </p:sp>
      <p:pic>
        <p:nvPicPr>
          <p:cNvPr id="22" name="Picture 21">
            <a:extLst>
              <a:ext uri="{FF2B5EF4-FFF2-40B4-BE49-F238E27FC236}">
                <a16:creationId xmlns:a16="http://schemas.microsoft.com/office/drawing/2014/main" id="{5221CB3E-4DB5-434F-AC82-80ABD2C60D84}"/>
              </a:ext>
            </a:extLst>
          </p:cNvPr>
          <p:cNvPicPr>
            <a:picLocks noChangeAspect="1"/>
          </p:cNvPicPr>
          <p:nvPr/>
        </p:nvPicPr>
        <p:blipFill>
          <a:blip r:embed="rId8"/>
          <a:stretch>
            <a:fillRect/>
          </a:stretch>
        </p:blipFill>
        <p:spPr>
          <a:xfrm>
            <a:off x="5328889" y="5372577"/>
            <a:ext cx="6414473" cy="906468"/>
          </a:xfrm>
          <a:prstGeom prst="rect">
            <a:avLst/>
          </a:prstGeom>
        </p:spPr>
      </p:pic>
      <p:sp>
        <p:nvSpPr>
          <p:cNvPr id="23" name="TextBox 22">
            <a:extLst>
              <a:ext uri="{FF2B5EF4-FFF2-40B4-BE49-F238E27FC236}">
                <a16:creationId xmlns:a16="http://schemas.microsoft.com/office/drawing/2014/main" id="{48E1509A-9BD9-4597-BD1D-83A5688890FC}"/>
              </a:ext>
            </a:extLst>
          </p:cNvPr>
          <p:cNvSpPr txBox="1"/>
          <p:nvPr/>
        </p:nvSpPr>
        <p:spPr>
          <a:xfrm>
            <a:off x="5250457" y="5003245"/>
            <a:ext cx="2765676" cy="369332"/>
          </a:xfrm>
          <a:prstGeom prst="rect">
            <a:avLst/>
          </a:prstGeom>
          <a:noFill/>
        </p:spPr>
        <p:txBody>
          <a:bodyPr wrap="square" rtlCol="0">
            <a:spAutoFit/>
          </a:bodyPr>
          <a:lstStyle/>
          <a:p>
            <a:r>
              <a:rPr lang="de-CH" b="1" dirty="0" err="1"/>
              <a:t>Normality</a:t>
            </a:r>
            <a:r>
              <a:rPr lang="de-CH" b="1" dirty="0"/>
              <a:t> Test</a:t>
            </a:r>
            <a:endParaRPr lang="fr-CH" b="1" dirty="0"/>
          </a:p>
        </p:txBody>
      </p:sp>
    </p:spTree>
    <p:extLst>
      <p:ext uri="{BB962C8B-B14F-4D97-AF65-F5344CB8AC3E}">
        <p14:creationId xmlns:p14="http://schemas.microsoft.com/office/powerpoint/2010/main" val="225490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REFERENCES</a:t>
            </a:r>
          </a:p>
        </p:txBody>
      </p:sp>
      <p:sp>
        <p:nvSpPr>
          <p:cNvPr id="17" name="TextBox 16">
            <a:extLst>
              <a:ext uri="{FF2B5EF4-FFF2-40B4-BE49-F238E27FC236}">
                <a16:creationId xmlns:a16="http://schemas.microsoft.com/office/drawing/2014/main" id="{D6ABCDAB-60BE-4489-916E-7298A7B02C6C}"/>
              </a:ext>
            </a:extLst>
          </p:cNvPr>
          <p:cNvSpPr txBox="1"/>
          <p:nvPr/>
        </p:nvSpPr>
        <p:spPr>
          <a:xfrm>
            <a:off x="947184" y="1379189"/>
            <a:ext cx="10529049" cy="2830518"/>
          </a:xfrm>
          <a:prstGeom prst="rect">
            <a:avLst/>
          </a:prstGeom>
          <a:noFill/>
        </p:spPr>
        <p:txBody>
          <a:bodyPr wrap="square">
            <a:spAutoFit/>
          </a:bodyPr>
          <a:lstStyle/>
          <a:p>
            <a:pPr>
              <a:lnSpc>
                <a:spcPct val="130000"/>
              </a:lnSpc>
              <a:spcBef>
                <a:spcPts val="1000"/>
              </a:spcBef>
            </a:pPr>
            <a:r>
              <a:rPr lang="fr-CH" u="sng" dirty="0">
                <a:solidFill>
                  <a:srgbClr val="353744"/>
                </a:solidFill>
                <a:effectLst/>
                <a:latin typeface="Proxima Nova"/>
                <a:ea typeface="Proxima Nova"/>
                <a:cs typeface="Proxima Nova"/>
                <a:hlinkClick r:id="rId3"/>
              </a:rPr>
              <a:t>https://www.schroders.com/en/insights/economics/covid-19-why-the-tech-giants-have-emerged-as-winners/</a:t>
            </a:r>
            <a:endParaRPr lang="fr-CH" dirty="0">
              <a:solidFill>
                <a:srgbClr val="353744"/>
              </a:solidFill>
              <a:effectLst/>
              <a:latin typeface="Proxima Nova"/>
              <a:ea typeface="Proxima Nova"/>
              <a:cs typeface="Proxima Nova"/>
            </a:endParaRPr>
          </a:p>
          <a:p>
            <a:pPr>
              <a:lnSpc>
                <a:spcPct val="130000"/>
              </a:lnSpc>
              <a:spcBef>
                <a:spcPts val="1000"/>
              </a:spcBef>
            </a:pPr>
            <a:r>
              <a:rPr lang="fr-CH" dirty="0">
                <a:solidFill>
                  <a:srgbClr val="353744"/>
                </a:solidFill>
                <a:effectLst/>
                <a:latin typeface="Proxima Nova"/>
                <a:ea typeface="Proxima Nova"/>
                <a:cs typeface="Proxima Nova"/>
              </a:rPr>
              <a:t>Asset </a:t>
            </a:r>
            <a:r>
              <a:rPr lang="fr-CH" dirty="0" err="1">
                <a:solidFill>
                  <a:srgbClr val="353744"/>
                </a:solidFill>
                <a:latin typeface="Proxima Nova"/>
              </a:rPr>
              <a:t>returns</a:t>
            </a:r>
            <a:r>
              <a:rPr lang="fr-CH" dirty="0">
                <a:solidFill>
                  <a:srgbClr val="353744"/>
                </a:solidFill>
                <a:latin typeface="Proxima Nova"/>
              </a:rPr>
              <a:t> and </a:t>
            </a:r>
            <a:r>
              <a:rPr lang="fr-CH" dirty="0">
                <a:solidFill>
                  <a:srgbClr val="353744"/>
                </a:solidFill>
                <a:effectLst/>
                <a:latin typeface="Proxima Nova"/>
                <a:ea typeface="Proxima Nova"/>
                <a:cs typeface="Proxima Nova"/>
              </a:rPr>
              <a:t>inflation, Eugene </a:t>
            </a:r>
            <a:r>
              <a:rPr lang="fr-CH" dirty="0" err="1">
                <a:solidFill>
                  <a:srgbClr val="353744"/>
                </a:solidFill>
                <a:effectLst/>
                <a:latin typeface="Proxima Nova"/>
                <a:ea typeface="Proxima Nova"/>
                <a:cs typeface="Proxima Nova"/>
              </a:rPr>
              <a:t>F.Fama</a:t>
            </a:r>
            <a:r>
              <a:rPr lang="fr-CH" dirty="0">
                <a:solidFill>
                  <a:srgbClr val="353744"/>
                </a:solidFill>
                <a:effectLst/>
                <a:latin typeface="Proxima Nova"/>
                <a:ea typeface="Proxima Nova"/>
                <a:cs typeface="Proxima Nova"/>
              </a:rPr>
              <a:t> and </a:t>
            </a:r>
            <a:r>
              <a:rPr lang="fr-CH" dirty="0" err="1">
                <a:solidFill>
                  <a:srgbClr val="353744"/>
                </a:solidFill>
                <a:effectLst/>
                <a:latin typeface="Proxima Nova"/>
                <a:ea typeface="Proxima Nova"/>
                <a:cs typeface="Proxima Nova"/>
              </a:rPr>
              <a:t>G.William</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Schwert</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November</a:t>
            </a:r>
            <a:r>
              <a:rPr lang="fr-CH" dirty="0">
                <a:solidFill>
                  <a:srgbClr val="353744"/>
                </a:solidFill>
                <a:effectLst/>
                <a:latin typeface="Proxima Nova"/>
                <a:ea typeface="Proxima Nova"/>
                <a:cs typeface="Proxima Nova"/>
              </a:rPr>
              <a:t> 1977, Journal of Financial </a:t>
            </a:r>
            <a:r>
              <a:rPr lang="fr-CH" dirty="0" err="1">
                <a:solidFill>
                  <a:srgbClr val="353744"/>
                </a:solidFill>
                <a:effectLst/>
                <a:latin typeface="Proxima Nova"/>
                <a:ea typeface="Proxima Nova"/>
                <a:cs typeface="Proxima Nova"/>
              </a:rPr>
              <a:t>Economics</a:t>
            </a:r>
            <a:r>
              <a:rPr lang="fr-CH" dirty="0">
                <a:solidFill>
                  <a:srgbClr val="353744"/>
                </a:solidFill>
                <a:effectLst/>
                <a:latin typeface="Proxima Nova"/>
                <a:ea typeface="Proxima Nova"/>
                <a:cs typeface="Proxima Nova"/>
              </a:rPr>
              <a:t> , volume 5, issue 2 </a:t>
            </a:r>
          </a:p>
          <a:p>
            <a:endParaRPr lang="fr-CH" dirty="0">
              <a:effectLst/>
              <a:latin typeface="Proxima Nova"/>
              <a:ea typeface="Proxima Nova"/>
              <a:cs typeface="Proxima Nova"/>
            </a:endParaRPr>
          </a:p>
          <a:p>
            <a:r>
              <a:rPr lang="fr-CH" dirty="0">
                <a:effectLst/>
                <a:latin typeface="Proxima Nova"/>
                <a:ea typeface="Proxima Nova"/>
                <a:cs typeface="Proxima Nova"/>
              </a:rPr>
              <a:t>Causal relations </a:t>
            </a:r>
            <a:r>
              <a:rPr lang="fr-CH" dirty="0" err="1">
                <a:effectLst/>
                <a:latin typeface="Proxima Nova"/>
                <a:ea typeface="Proxima Nova"/>
                <a:cs typeface="Proxima Nova"/>
              </a:rPr>
              <a:t>among</a:t>
            </a:r>
            <a:r>
              <a:rPr lang="fr-CH" dirty="0">
                <a:effectLst/>
                <a:latin typeface="Proxima Nova"/>
                <a:ea typeface="Proxima Nova"/>
                <a:cs typeface="Proxima Nova"/>
              </a:rPr>
              <a:t> stock </a:t>
            </a:r>
            <a:r>
              <a:rPr lang="fr-CH" dirty="0" err="1">
                <a:effectLst/>
                <a:latin typeface="Proxima Nova"/>
                <a:ea typeface="Proxima Nova"/>
                <a:cs typeface="Proxima Nova"/>
              </a:rPr>
              <a:t>returns</a:t>
            </a:r>
            <a:r>
              <a:rPr lang="fr-CH" dirty="0">
                <a:effectLst/>
                <a:latin typeface="Proxima Nova"/>
                <a:ea typeface="Proxima Nova"/>
                <a:cs typeface="Proxima Nova"/>
              </a:rPr>
              <a:t> and </a:t>
            </a:r>
            <a:r>
              <a:rPr lang="fr-CH" dirty="0" err="1">
                <a:effectLst/>
                <a:latin typeface="Proxima Nova"/>
                <a:ea typeface="Proxima Nova"/>
                <a:cs typeface="Proxima Nova"/>
              </a:rPr>
              <a:t>macroeconomic</a:t>
            </a:r>
            <a:r>
              <a:rPr lang="fr-CH" dirty="0">
                <a:effectLst/>
                <a:latin typeface="Proxima Nova"/>
                <a:ea typeface="Proxima Nova"/>
                <a:cs typeface="Proxima Nova"/>
              </a:rPr>
              <a:t> variables in a </a:t>
            </a:r>
            <a:r>
              <a:rPr lang="fr-CH" dirty="0" err="1">
                <a:effectLst/>
                <a:latin typeface="Proxima Nova"/>
                <a:ea typeface="Proxima Nova"/>
                <a:cs typeface="Proxima Nova"/>
              </a:rPr>
              <a:t>small</a:t>
            </a:r>
            <a:r>
              <a:rPr lang="fr-CH" dirty="0">
                <a:effectLst/>
                <a:latin typeface="Proxima Nova"/>
                <a:ea typeface="Proxima Nova"/>
                <a:cs typeface="Proxima Nova"/>
              </a:rPr>
              <a:t>, open </a:t>
            </a:r>
            <a:r>
              <a:rPr lang="fr-CH" dirty="0" err="1">
                <a:effectLst/>
                <a:latin typeface="Proxima Nova"/>
                <a:ea typeface="Proxima Nova"/>
                <a:cs typeface="Proxima Nova"/>
              </a:rPr>
              <a:t>economy</a:t>
            </a:r>
            <a:r>
              <a:rPr lang="fr-CH" dirty="0">
                <a:effectLst/>
                <a:latin typeface="Proxima Nova"/>
                <a:ea typeface="Proxima Nova"/>
                <a:cs typeface="Proxima Nova"/>
              </a:rPr>
              <a:t> </a:t>
            </a:r>
            <a:r>
              <a:rPr lang="fr-CH" u="none" strike="noStrike" dirty="0" err="1">
                <a:solidFill>
                  <a:srgbClr val="0000FF"/>
                </a:solidFill>
                <a:effectLst/>
                <a:latin typeface="Proxima Nova"/>
                <a:ea typeface="Proxima Nova"/>
                <a:cs typeface="Proxima Nova"/>
                <a:hlinkClick r:id="rId4"/>
              </a:rPr>
              <a:t>Øystein</a:t>
            </a:r>
            <a:r>
              <a:rPr lang="fr-CH" u="none" strike="noStrike" dirty="0">
                <a:solidFill>
                  <a:srgbClr val="0000FF"/>
                </a:solidFill>
                <a:effectLst/>
                <a:latin typeface="Proxima Nova"/>
                <a:ea typeface="Proxima Nova"/>
                <a:cs typeface="Proxima Nova"/>
                <a:hlinkClick r:id="rId4"/>
              </a:rPr>
              <a:t> </a:t>
            </a:r>
            <a:r>
              <a:rPr lang="fr-CH" u="none" strike="noStrike" dirty="0" err="1">
                <a:solidFill>
                  <a:srgbClr val="0000FF"/>
                </a:solidFill>
                <a:effectLst/>
                <a:latin typeface="Proxima Nova"/>
                <a:ea typeface="Proxima Nova"/>
                <a:cs typeface="Proxima Nova"/>
                <a:hlinkClick r:id="rId4"/>
              </a:rPr>
              <a:t>Gjerde</a:t>
            </a:r>
            <a:r>
              <a:rPr lang="fr-CH" dirty="0">
                <a:effectLst/>
                <a:latin typeface="Proxima Nova"/>
                <a:ea typeface="Proxima Nova"/>
                <a:cs typeface="Proxima Nova"/>
              </a:rPr>
              <a:t> and </a:t>
            </a:r>
            <a:r>
              <a:rPr lang="fr-CH" u="none" strike="noStrike" dirty="0" err="1">
                <a:solidFill>
                  <a:srgbClr val="0000FF"/>
                </a:solidFill>
                <a:effectLst/>
                <a:latin typeface="Proxima Nova"/>
                <a:ea typeface="Proxima Nova"/>
                <a:cs typeface="Proxima Nova"/>
                <a:hlinkClick r:id="rId5"/>
              </a:rPr>
              <a:t>Frode</a:t>
            </a:r>
            <a:r>
              <a:rPr lang="fr-CH" u="none" strike="noStrike" dirty="0">
                <a:solidFill>
                  <a:srgbClr val="0000FF"/>
                </a:solidFill>
                <a:effectLst/>
                <a:latin typeface="Proxima Nova"/>
                <a:ea typeface="Proxima Nova"/>
                <a:cs typeface="Proxima Nova"/>
                <a:hlinkClick r:id="rId5"/>
              </a:rPr>
              <a:t> </a:t>
            </a:r>
            <a:r>
              <a:rPr lang="fr-CH" u="none" strike="noStrike" dirty="0" err="1">
                <a:solidFill>
                  <a:srgbClr val="0000FF"/>
                </a:solidFill>
                <a:effectLst/>
                <a:latin typeface="Proxima Nova"/>
                <a:ea typeface="Proxima Nova"/>
                <a:cs typeface="Proxima Nova"/>
                <a:hlinkClick r:id="rId5"/>
              </a:rPr>
              <a:t>Sættem</a:t>
            </a:r>
            <a:r>
              <a:rPr lang="fr-CH" dirty="0">
                <a:effectLst/>
                <a:latin typeface="Proxima Nova"/>
                <a:ea typeface="Proxima Nova"/>
                <a:cs typeface="Proxima Nova"/>
              </a:rPr>
              <a:t> </a:t>
            </a:r>
            <a:r>
              <a:rPr lang="fr-CH" u="none" strike="noStrike" dirty="0">
                <a:solidFill>
                  <a:srgbClr val="0000FF"/>
                </a:solidFill>
                <a:effectLst/>
                <a:latin typeface="Proxima Nova"/>
                <a:ea typeface="Proxima Nova"/>
                <a:cs typeface="Proxima Nova"/>
                <a:hlinkClick r:id="rId6"/>
              </a:rPr>
              <a:t>Journal of International Financial </a:t>
            </a:r>
            <a:r>
              <a:rPr lang="fr-CH" u="none" strike="noStrike" dirty="0" err="1">
                <a:solidFill>
                  <a:srgbClr val="0000FF"/>
                </a:solidFill>
                <a:effectLst/>
                <a:latin typeface="Proxima Nova"/>
                <a:ea typeface="Proxima Nova"/>
                <a:cs typeface="Proxima Nova"/>
                <a:hlinkClick r:id="rId6"/>
              </a:rPr>
              <a:t>Markets</a:t>
            </a:r>
            <a:r>
              <a:rPr lang="fr-CH" u="none" strike="noStrike" dirty="0">
                <a:solidFill>
                  <a:srgbClr val="0000FF"/>
                </a:solidFill>
                <a:effectLst/>
                <a:latin typeface="Proxima Nova"/>
                <a:ea typeface="Proxima Nova"/>
                <a:cs typeface="Proxima Nova"/>
                <a:hlinkClick r:id="rId6"/>
              </a:rPr>
              <a:t>, Institutions and Money</a:t>
            </a:r>
            <a:r>
              <a:rPr lang="fr-CH" dirty="0">
                <a:effectLst/>
                <a:latin typeface="Proxima Nova"/>
                <a:ea typeface="Proxima Nova"/>
                <a:cs typeface="Proxima Nova"/>
              </a:rPr>
              <a:t>, 1999, vol. 9, issue 1, 61-74</a:t>
            </a:r>
            <a:endParaRPr lang="fr-C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75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 of some macroeconomic factors on the stock market returns of the NASDAQ composite index . We will use the Ordinary Least Squared (OLS) method to test the relationship between the macro variables and the return of the NASDAQ composite index</a:t>
            </a:r>
          </a:p>
          <a:p>
            <a:pPr lvl="1" algn="ct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a:t>
            </a:r>
          </a:p>
          <a:p>
            <a:pPr algn="ctr"/>
            <a:endParaRPr lang="en-US" dirty="0"/>
          </a:p>
          <a:p>
            <a:pPr algn="ctr"/>
            <a:r>
              <a:rPr lang="en-US" b="1" dirty="0"/>
              <a:t>We use four independent variables: US GDP, US CPI, US Interest rates, US Unemployment rates and one dependent variable: Nasdaq composite  price performance</a:t>
            </a:r>
          </a:p>
          <a:p>
            <a:pPr algn="r"/>
            <a:endParaRPr lang="fr-CH" sz="1200" dirty="0"/>
          </a:p>
          <a:p>
            <a:pPr algn="r"/>
            <a:endParaRPr lang="fr-CH"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err="1"/>
              <a:t>Simplified</a:t>
            </a:r>
            <a:r>
              <a:rPr lang="de-CH" sz="3000" dirty="0"/>
              <a:t> </a:t>
            </a:r>
            <a:r>
              <a:rPr lang="de-CH" sz="3000" dirty="0" err="1"/>
              <a:t>work</a:t>
            </a:r>
            <a:r>
              <a:rPr lang="de-CH" sz="3000" dirty="0"/>
              <a:t> </a:t>
            </a:r>
            <a:r>
              <a:rPr lang="de-CH" sz="3000" dirty="0" err="1"/>
              <a:t>flow</a:t>
            </a:r>
            <a:endParaRPr lang="fr-CH" sz="3000" dirty="0"/>
          </a:p>
        </p:txBody>
      </p:sp>
      <p:sp>
        <p:nvSpPr>
          <p:cNvPr id="7" name="Rectangle 6">
            <a:extLst>
              <a:ext uri="{FF2B5EF4-FFF2-40B4-BE49-F238E27FC236}">
                <a16:creationId xmlns:a16="http://schemas.microsoft.com/office/drawing/2014/main" id="{3B5F78E9-C1F7-4583-A17C-CAA1B821FDA0}"/>
              </a:ext>
            </a:extLst>
          </p:cNvPr>
          <p:cNvSpPr/>
          <p:nvPr/>
        </p:nvSpPr>
        <p:spPr>
          <a:xfrm>
            <a:off x="666640" y="1425720"/>
            <a:ext cx="1485759" cy="138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Fed Saint-Louis </a:t>
            </a:r>
            <a:r>
              <a:rPr lang="de-CH" sz="1600" dirty="0" err="1"/>
              <a:t>timeseries</a:t>
            </a:r>
            <a:r>
              <a:rPr lang="de-CH" sz="1600" dirty="0"/>
              <a:t> </a:t>
            </a:r>
            <a:r>
              <a:rPr lang="de-CH" sz="1600" dirty="0" err="1"/>
              <a:t>for</a:t>
            </a:r>
            <a:r>
              <a:rPr lang="de-CH" sz="1600" dirty="0"/>
              <a:t> </a:t>
            </a:r>
            <a:r>
              <a:rPr lang="de-CH" sz="1600" dirty="0" err="1"/>
              <a:t>independent</a:t>
            </a:r>
            <a:r>
              <a:rPr lang="de-CH" sz="1600" dirty="0"/>
              <a:t> variables</a:t>
            </a:r>
            <a:endParaRPr lang="fr-CH" sz="1600" dirty="0"/>
          </a:p>
        </p:txBody>
      </p:sp>
      <p:sp>
        <p:nvSpPr>
          <p:cNvPr id="8" name="Rectangle 7">
            <a:extLst>
              <a:ext uri="{FF2B5EF4-FFF2-40B4-BE49-F238E27FC236}">
                <a16:creationId xmlns:a16="http://schemas.microsoft.com/office/drawing/2014/main" id="{727C8373-9AA5-4207-90D5-BD98A5ED0526}"/>
              </a:ext>
            </a:extLst>
          </p:cNvPr>
          <p:cNvSpPr/>
          <p:nvPr/>
        </p:nvSpPr>
        <p:spPr>
          <a:xfrm>
            <a:off x="666640" y="3429000"/>
            <a:ext cx="1485759"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Nasdaq time </a:t>
            </a:r>
            <a:r>
              <a:rPr lang="de-CH" sz="1600" dirty="0" err="1"/>
              <a:t>series</a:t>
            </a:r>
            <a:r>
              <a:rPr lang="de-CH" sz="1600" dirty="0"/>
              <a:t> </a:t>
            </a:r>
            <a:r>
              <a:rPr lang="de-CH" sz="1600" dirty="0" err="1"/>
              <a:t>for</a:t>
            </a:r>
            <a:r>
              <a:rPr lang="de-CH" sz="1600" dirty="0"/>
              <a:t> </a:t>
            </a:r>
            <a:r>
              <a:rPr lang="de-CH" sz="1600" dirty="0" err="1"/>
              <a:t>dependent</a:t>
            </a:r>
            <a:r>
              <a:rPr lang="de-CH" sz="1600" dirty="0"/>
              <a:t> variable</a:t>
            </a:r>
            <a:endParaRPr lang="fr-CH" sz="1600" dirty="0"/>
          </a:p>
        </p:txBody>
      </p:sp>
      <p:sp>
        <p:nvSpPr>
          <p:cNvPr id="9" name="Rectangle 8">
            <a:extLst>
              <a:ext uri="{FF2B5EF4-FFF2-40B4-BE49-F238E27FC236}">
                <a16:creationId xmlns:a16="http://schemas.microsoft.com/office/drawing/2014/main" id="{66346BED-EDB3-4575-B8FA-6C4F08F86987}"/>
              </a:ext>
            </a:extLst>
          </p:cNvPr>
          <p:cNvSpPr/>
          <p:nvPr/>
        </p:nvSpPr>
        <p:spPr>
          <a:xfrm>
            <a:off x="2841385" y="2439431"/>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Loading</a:t>
            </a:r>
            <a:r>
              <a:rPr lang="de-CH" sz="1600" dirty="0"/>
              <a:t> </a:t>
            </a:r>
            <a:r>
              <a:rPr lang="de-CH" sz="1600" dirty="0" err="1"/>
              <a:t>the</a:t>
            </a:r>
            <a:r>
              <a:rPr lang="de-CH" sz="1600" dirty="0"/>
              <a:t> </a:t>
            </a:r>
            <a:r>
              <a:rPr lang="de-CH" sz="1600" dirty="0" err="1"/>
              <a:t>data</a:t>
            </a:r>
            <a:r>
              <a:rPr lang="de-CH" sz="1600" dirty="0"/>
              <a:t> </a:t>
            </a:r>
            <a:r>
              <a:rPr lang="de-CH" sz="1600" dirty="0" err="1"/>
              <a:t>into</a:t>
            </a:r>
            <a:r>
              <a:rPr lang="de-CH" sz="1600" dirty="0"/>
              <a:t> </a:t>
            </a:r>
            <a:r>
              <a:rPr lang="de-CH" sz="1600" dirty="0" err="1"/>
              <a:t>Jupyter</a:t>
            </a:r>
            <a:r>
              <a:rPr lang="de-CH" sz="1600" dirty="0"/>
              <a:t> </a:t>
            </a:r>
            <a:endParaRPr lang="fr-CH" sz="1600" dirty="0"/>
          </a:p>
        </p:txBody>
      </p:sp>
      <p:sp>
        <p:nvSpPr>
          <p:cNvPr id="11" name="Rectangle 10">
            <a:extLst>
              <a:ext uri="{FF2B5EF4-FFF2-40B4-BE49-F238E27FC236}">
                <a16:creationId xmlns:a16="http://schemas.microsoft.com/office/drawing/2014/main" id="{29636AB5-48E0-4356-B531-E3EB631D855F}"/>
              </a:ext>
            </a:extLst>
          </p:cNvPr>
          <p:cNvSpPr/>
          <p:nvPr/>
        </p:nvSpPr>
        <p:spPr>
          <a:xfrm>
            <a:off x="6133369" y="2433441"/>
            <a:ext cx="1642672"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Test </a:t>
            </a:r>
            <a:r>
              <a:rPr lang="de-CH" sz="1600" dirty="0" err="1"/>
              <a:t>for</a:t>
            </a:r>
            <a:r>
              <a:rPr lang="de-CH" sz="1600" dirty="0"/>
              <a:t> </a:t>
            </a:r>
            <a:r>
              <a:rPr lang="de-CH" sz="1600" dirty="0" err="1"/>
              <a:t>stationarity</a:t>
            </a:r>
            <a:r>
              <a:rPr lang="de-CH" sz="1600" dirty="0"/>
              <a:t> </a:t>
            </a:r>
            <a:r>
              <a:rPr lang="de-CH" sz="1600" dirty="0" err="1"/>
              <a:t>then</a:t>
            </a:r>
            <a:r>
              <a:rPr lang="de-CH" sz="1600" dirty="0"/>
              <a:t> </a:t>
            </a:r>
            <a:r>
              <a:rPr lang="de-CH" sz="1600" dirty="0" err="1"/>
              <a:t>first</a:t>
            </a:r>
            <a:r>
              <a:rPr lang="de-CH" sz="1600" dirty="0"/>
              <a:t> / </a:t>
            </a:r>
            <a:r>
              <a:rPr lang="de-CH" sz="1600" dirty="0" err="1"/>
              <a:t>second</a:t>
            </a:r>
            <a:r>
              <a:rPr lang="de-CH" sz="1600" dirty="0"/>
              <a:t> </a:t>
            </a:r>
            <a:r>
              <a:rPr lang="de-CH" sz="1600" dirty="0" err="1"/>
              <a:t>difference</a:t>
            </a:r>
            <a:endParaRPr lang="fr-CH" sz="1600" dirty="0"/>
          </a:p>
        </p:txBody>
      </p:sp>
      <p:sp>
        <p:nvSpPr>
          <p:cNvPr id="12" name="Oval 11">
            <a:extLst>
              <a:ext uri="{FF2B5EF4-FFF2-40B4-BE49-F238E27FC236}">
                <a16:creationId xmlns:a16="http://schemas.microsoft.com/office/drawing/2014/main" id="{BB1A089D-067F-4ABC-8741-E0B52F0FE700}"/>
              </a:ext>
            </a:extLst>
          </p:cNvPr>
          <p:cNvSpPr/>
          <p:nvPr/>
        </p:nvSpPr>
        <p:spPr>
          <a:xfrm>
            <a:off x="4522359" y="2610305"/>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Cleaning</a:t>
            </a:r>
            <a:r>
              <a:rPr lang="de-CH" sz="1600" dirty="0"/>
              <a:t>, </a:t>
            </a:r>
            <a:r>
              <a:rPr lang="de-CH" sz="1600" dirty="0" err="1"/>
              <a:t>merging</a:t>
            </a:r>
            <a:endParaRPr lang="fr-CH" sz="16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2153336" y="2261513"/>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2152399" y="4200078"/>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2539380" y="2263532"/>
            <a:ext cx="13714" cy="195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2546237"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4216388"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5770131" y="3213277"/>
            <a:ext cx="3258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7776041"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807746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Ordinary Least Squared (OLS)</a:t>
            </a:r>
            <a:endParaRPr lang="fr-CH" sz="1600" dirty="0"/>
          </a:p>
        </p:txBody>
      </p:sp>
      <p:cxnSp>
        <p:nvCxnSpPr>
          <p:cNvPr id="20" name="Straight Arrow Connector 19">
            <a:extLst>
              <a:ext uri="{FF2B5EF4-FFF2-40B4-BE49-F238E27FC236}">
                <a16:creationId xmlns:a16="http://schemas.microsoft.com/office/drawing/2014/main" id="{AA9A4053-B7D2-4032-AA86-61D5A02C6A15}"/>
              </a:ext>
            </a:extLst>
          </p:cNvPr>
          <p:cNvCxnSpPr>
            <a:cxnSpLocks/>
          </p:cNvCxnSpPr>
          <p:nvPr/>
        </p:nvCxnSpPr>
        <p:spPr>
          <a:xfrm>
            <a:off x="9485309"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C4BE10-895A-47B7-90AC-DE0474C9335D}"/>
              </a:ext>
            </a:extLst>
          </p:cNvPr>
          <p:cNvSpPr/>
          <p:nvPr/>
        </p:nvSpPr>
        <p:spPr>
          <a:xfrm>
            <a:off x="9814921" y="2433441"/>
            <a:ext cx="1407848" cy="1382156"/>
          </a:xfrm>
          <a:prstGeom prst="rect">
            <a:avLst/>
          </a:prstGeom>
          <a:solidFill>
            <a:schemeClr val="bg1">
              <a:lumMod val="8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sz="1600" dirty="0" err="1"/>
              <a:t>Diagnostic</a:t>
            </a:r>
            <a:r>
              <a:rPr lang="de-CH" sz="1600" dirty="0"/>
              <a:t> </a:t>
            </a:r>
            <a:r>
              <a:rPr lang="de-CH" sz="1600" dirty="0" err="1"/>
              <a:t>of</a:t>
            </a:r>
            <a:r>
              <a:rPr lang="de-CH" sz="1600" dirty="0"/>
              <a:t> </a:t>
            </a:r>
            <a:r>
              <a:rPr lang="de-CH" sz="1600" dirty="0" err="1"/>
              <a:t>the</a:t>
            </a:r>
            <a:r>
              <a:rPr lang="de-CH" sz="1600" dirty="0"/>
              <a:t> </a:t>
            </a:r>
            <a:r>
              <a:rPr lang="de-CH" sz="1600" dirty="0" err="1"/>
              <a:t>residuals</a:t>
            </a:r>
            <a:r>
              <a:rPr lang="de-CH" sz="1600" dirty="0"/>
              <a:t> </a:t>
            </a:r>
            <a:endParaRPr lang="fr-CH" sz="1600" dirty="0"/>
          </a:p>
        </p:txBody>
      </p:sp>
    </p:spTree>
    <p:extLst>
      <p:ext uri="{BB962C8B-B14F-4D97-AF65-F5344CB8AC3E}">
        <p14:creationId xmlns:p14="http://schemas.microsoft.com/office/powerpoint/2010/main" val="7833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413206" y="783166"/>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Monthly, Seasonally Adjusted Annual Rate.</a:t>
            </a:r>
          </a:p>
          <a:p>
            <a:pPr algn="l"/>
            <a:r>
              <a:rPr lang="en-US" dirty="0"/>
              <a:t>-</a:t>
            </a:r>
            <a:r>
              <a:rPr lang="en-US" b="1" dirty="0"/>
              <a:t>US</a:t>
            </a:r>
            <a:r>
              <a:rPr lang="en-US" dirty="0"/>
              <a:t> </a:t>
            </a:r>
            <a:r>
              <a:rPr lang="en-US" b="1" dirty="0"/>
              <a:t>CPI: </a:t>
            </a:r>
            <a:r>
              <a:rPr lang="en-US" dirty="0"/>
              <a:t>Growth Rate Same Period Previous Year, Monthly, Seasonally Adjusted. </a:t>
            </a:r>
          </a:p>
          <a:p>
            <a:pPr algn="l"/>
            <a:r>
              <a:rPr lang="en-US" b="1" dirty="0"/>
              <a:t>-US Interest rates: </a:t>
            </a:r>
            <a:r>
              <a:rPr lang="en-US" dirty="0"/>
              <a:t>Effective Federal Funds Rate, Percentage, Monthly, Not Seasonally Adjusted.</a:t>
            </a:r>
          </a:p>
          <a:p>
            <a:pPr algn="l"/>
            <a:r>
              <a:rPr lang="en-US" dirty="0"/>
              <a:t>-</a:t>
            </a:r>
            <a:r>
              <a:rPr lang="en-US" b="1" dirty="0"/>
              <a:t>US Unemployment rate</a:t>
            </a:r>
            <a:r>
              <a:rPr lang="en-US" dirty="0"/>
              <a:t> in Percentage,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and includes almost all stocks listed on the Nasdaq stock exchange. The index is heavily weighted towards Information Technology / Communication sectors</a:t>
            </a:r>
            <a:endParaRPr lang="fr-CH" dirty="0"/>
          </a:p>
          <a:p>
            <a:pPr algn="r"/>
            <a:r>
              <a:rPr lang="fr-CH" sz="1200" dirty="0"/>
              <a:t>Sources: Fed Saint Louis &amp; Nasdaq</a:t>
            </a:r>
            <a:endParaRPr lang="en-US" sz="1200" dirty="0"/>
          </a:p>
        </p:txBody>
      </p:sp>
      <p:pic>
        <p:nvPicPr>
          <p:cNvPr id="5" name="Picture 4">
            <a:extLst>
              <a:ext uri="{FF2B5EF4-FFF2-40B4-BE49-F238E27FC236}">
                <a16:creationId xmlns:a16="http://schemas.microsoft.com/office/drawing/2014/main" id="{D1B0EA6C-BFD7-4923-9E91-5A9F47916D05}"/>
              </a:ext>
            </a:extLst>
          </p:cNvPr>
          <p:cNvPicPr>
            <a:picLocks noChangeAspect="1"/>
          </p:cNvPicPr>
          <p:nvPr/>
        </p:nvPicPr>
        <p:blipFill>
          <a:blip r:embed="rId3"/>
          <a:stretch>
            <a:fillRect/>
          </a:stretch>
        </p:blipFill>
        <p:spPr>
          <a:xfrm>
            <a:off x="5729739" y="942201"/>
            <a:ext cx="5894943" cy="2655602"/>
          </a:xfrm>
          <a:prstGeom prst="rect">
            <a:avLst/>
          </a:prstGeom>
        </p:spPr>
      </p:pic>
      <p:pic>
        <p:nvPicPr>
          <p:cNvPr id="13" name="Picture 12">
            <a:extLst>
              <a:ext uri="{FF2B5EF4-FFF2-40B4-BE49-F238E27FC236}">
                <a16:creationId xmlns:a16="http://schemas.microsoft.com/office/drawing/2014/main" id="{5E05C39A-4582-4F49-8FC5-4D47DD2F628B}"/>
              </a:ext>
            </a:extLst>
          </p:cNvPr>
          <p:cNvPicPr>
            <a:picLocks noChangeAspect="1"/>
          </p:cNvPicPr>
          <p:nvPr/>
        </p:nvPicPr>
        <p:blipFill>
          <a:blip r:embed="rId4"/>
          <a:stretch>
            <a:fillRect/>
          </a:stretch>
        </p:blipFill>
        <p:spPr>
          <a:xfrm>
            <a:off x="5729739" y="3806503"/>
            <a:ext cx="6462121" cy="2316895"/>
          </a:xfrm>
          <a:prstGeom prst="rect">
            <a:avLst/>
          </a:prstGeom>
        </p:spPr>
      </p:pic>
    </p:spTree>
    <p:extLst>
      <p:ext uri="{BB962C8B-B14F-4D97-AF65-F5344CB8AC3E}">
        <p14:creationId xmlns:p14="http://schemas.microsoft.com/office/powerpoint/2010/main" val="379623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dirty="0"/>
          </a:p>
          <a:p>
            <a:pPr algn="ctr"/>
            <a:endParaRPr lang="de-CH" dirty="0"/>
          </a:p>
          <a:p>
            <a:pPr algn="ctr"/>
            <a:r>
              <a:rPr lang="de-CH" dirty="0"/>
              <a:t>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box-plots and </a:t>
            </a:r>
            <a:r>
              <a:rPr lang="de-CH" dirty="0" err="1"/>
              <a:t>descriptive</a:t>
            </a:r>
            <a:r>
              <a:rPr lang="de-CH" dirty="0"/>
              <a:t> </a:t>
            </a:r>
            <a:r>
              <a:rPr lang="de-CH" dirty="0" err="1"/>
              <a:t>statistics</a:t>
            </a:r>
            <a:endParaRPr lang="de-CH" dirty="0"/>
          </a:p>
          <a:p>
            <a:pPr algn="ctr"/>
            <a:r>
              <a:rPr lang="de-CH" dirty="0" err="1"/>
              <a:t>We</a:t>
            </a:r>
            <a:r>
              <a:rPr lang="de-CH" dirty="0"/>
              <a:t> </a:t>
            </a:r>
            <a:r>
              <a:rPr lang="de-CH" dirty="0" err="1"/>
              <a:t>are</a:t>
            </a:r>
            <a:r>
              <a:rPr lang="de-CH" dirty="0"/>
              <a:t> </a:t>
            </a:r>
            <a:r>
              <a:rPr lang="de-CH" dirty="0" err="1"/>
              <a:t>checking</a:t>
            </a:r>
            <a:r>
              <a:rPr lang="de-CH" dirty="0"/>
              <a:t> </a:t>
            </a:r>
            <a:r>
              <a:rPr lang="de-CH" dirty="0" err="1"/>
              <a:t>for</a:t>
            </a:r>
            <a:r>
              <a:rPr lang="de-CH" dirty="0"/>
              <a:t> </a:t>
            </a:r>
            <a:r>
              <a:rPr lang="de-CH" dirty="0" err="1"/>
              <a:t>outliers</a:t>
            </a: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3"/>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4"/>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5"/>
          <a:stretch>
            <a:fillRect/>
          </a:stretch>
        </p:blipFill>
        <p:spPr>
          <a:xfrm>
            <a:off x="6529388" y="1705684"/>
            <a:ext cx="1831179" cy="1955769"/>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6"/>
          <a:stretch>
            <a:fillRect/>
          </a:stretch>
        </p:blipFill>
        <p:spPr>
          <a:xfrm>
            <a:off x="4454767" y="1692591"/>
            <a:ext cx="2117577" cy="1955769"/>
          </a:xfrm>
          <a:prstGeom prst="rect">
            <a:avLst/>
          </a:prstGeom>
        </p:spPr>
      </p:pic>
      <p:pic>
        <p:nvPicPr>
          <p:cNvPr id="4" name="Picture 3">
            <a:extLst>
              <a:ext uri="{FF2B5EF4-FFF2-40B4-BE49-F238E27FC236}">
                <a16:creationId xmlns:a16="http://schemas.microsoft.com/office/drawing/2014/main" id="{F11132D2-BC8F-47D1-BCA1-9F8D9536246B}"/>
              </a:ext>
            </a:extLst>
          </p:cNvPr>
          <p:cNvPicPr>
            <a:picLocks noChangeAspect="1"/>
          </p:cNvPicPr>
          <p:nvPr/>
        </p:nvPicPr>
        <p:blipFill>
          <a:blip r:embed="rId7"/>
          <a:stretch>
            <a:fillRect/>
          </a:stretch>
        </p:blipFill>
        <p:spPr>
          <a:xfrm>
            <a:off x="3455650" y="3774391"/>
            <a:ext cx="7680366" cy="2659045"/>
          </a:xfrm>
          <a:prstGeom prst="rect">
            <a:avLst/>
          </a:prstGeom>
        </p:spPr>
      </p:pic>
      <p:pic>
        <p:nvPicPr>
          <p:cNvPr id="6" name="Picture 5">
            <a:extLst>
              <a:ext uri="{FF2B5EF4-FFF2-40B4-BE49-F238E27FC236}">
                <a16:creationId xmlns:a16="http://schemas.microsoft.com/office/drawing/2014/main" id="{B5CD8934-543B-4083-8A82-68D357E7C22C}"/>
              </a:ext>
            </a:extLst>
          </p:cNvPr>
          <p:cNvPicPr>
            <a:picLocks noChangeAspect="1"/>
          </p:cNvPicPr>
          <p:nvPr/>
        </p:nvPicPr>
        <p:blipFill>
          <a:blip r:embed="rId8"/>
          <a:stretch>
            <a:fillRect/>
          </a:stretch>
        </p:blipFill>
        <p:spPr>
          <a:xfrm>
            <a:off x="2560062" y="1811455"/>
            <a:ext cx="1894705" cy="1772466"/>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0C32710-1D03-4338-9C8A-05F439315A40}"/>
              </a:ext>
            </a:extLst>
          </p:cNvPr>
          <p:cNvPicPr>
            <a:picLocks noChangeAspect="1"/>
          </p:cNvPicPr>
          <p:nvPr/>
        </p:nvPicPr>
        <p:blipFill>
          <a:blip r:embed="rId3"/>
          <a:stretch>
            <a:fillRect/>
          </a:stretch>
        </p:blipFill>
        <p:spPr>
          <a:xfrm>
            <a:off x="1324859" y="845222"/>
            <a:ext cx="4654769" cy="2769588"/>
          </a:xfrm>
          <a:prstGeom prst="rect">
            <a:avLst/>
          </a:prstGeom>
        </p:spPr>
      </p:pic>
      <p:pic>
        <p:nvPicPr>
          <p:cNvPr id="8" name="Picture 7">
            <a:extLst>
              <a:ext uri="{FF2B5EF4-FFF2-40B4-BE49-F238E27FC236}">
                <a16:creationId xmlns:a16="http://schemas.microsoft.com/office/drawing/2014/main" id="{CA9769A1-3C7C-419D-87DD-96F978ABC994}"/>
              </a:ext>
            </a:extLst>
          </p:cNvPr>
          <p:cNvPicPr>
            <a:picLocks noChangeAspect="1"/>
          </p:cNvPicPr>
          <p:nvPr/>
        </p:nvPicPr>
        <p:blipFill>
          <a:blip r:embed="rId4"/>
          <a:stretch>
            <a:fillRect/>
          </a:stretch>
        </p:blipFill>
        <p:spPr>
          <a:xfrm>
            <a:off x="6224255" y="738120"/>
            <a:ext cx="4580118" cy="2820867"/>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5"/>
          <a:stretch>
            <a:fillRect/>
          </a:stretch>
        </p:blipFill>
        <p:spPr>
          <a:xfrm>
            <a:off x="1143000" y="3558987"/>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is non-stationary.</a:t>
            </a:r>
          </a:p>
          <a:p>
            <a:pPr algn="l" fontAlgn="base"/>
            <a:r>
              <a:rPr lang="en-US" b="1" dirty="0"/>
              <a:t>H1</a:t>
            </a:r>
            <a:r>
              <a:rPr lang="en-US" dirty="0"/>
              <a:t>: p-value &lt;= 0.05: Reject the null hypothesis</a:t>
            </a:r>
            <a:r>
              <a:rPr lang="en-US" b="1" dirty="0"/>
              <a:t>, the data is stationary.</a:t>
            </a:r>
          </a:p>
          <a:p>
            <a:pPr marL="285750" indent="-285750">
              <a:buFontTx/>
              <a:buChar char="-"/>
            </a:pPr>
            <a:endParaRPr lang="en-US" b="1" dirty="0"/>
          </a:p>
          <a:p>
            <a:pPr marL="285750" indent="-285750">
              <a:buFontTx/>
              <a:buChar char="-"/>
            </a:pPr>
            <a:r>
              <a:rPr lang="en-US" dirty="0"/>
              <a:t>The results suggest we can that 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need to take the first difference of those variables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625540" y="1651793"/>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973221"/>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752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endParaRPr lang="en-US" dirty="0"/>
          </a:p>
          <a:p>
            <a:pPr marL="285750" indent="-285750">
              <a:buFontTx/>
              <a:buChar char="-"/>
            </a:pPr>
            <a:r>
              <a:rPr lang="en-US" dirty="0"/>
              <a:t>We use the same H0 / H1 hypotheses</a:t>
            </a:r>
          </a:p>
          <a:p>
            <a:pPr marL="285750" indent="-285750">
              <a:buFontTx/>
              <a:buChar char="-"/>
            </a:pPr>
            <a:endParaRPr lang="en-US" dirty="0"/>
          </a:p>
          <a:p>
            <a:pPr marL="285750" indent="-285750">
              <a:buFontTx/>
              <a:buChar char="-"/>
            </a:pPr>
            <a:r>
              <a:rPr lang="en-US" dirty="0"/>
              <a:t>The results suggest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need to take the second difference of those variables</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0" y="883727"/>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5167312" y="1001003"/>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a:t>We use the same H0 / H1 hypotheses</a:t>
            </a:r>
            <a:endParaRPr lang="en-US" b="1" dirty="0"/>
          </a:p>
          <a:p>
            <a:pPr marL="285750" indent="-285750">
              <a:buFontTx/>
              <a:buChar char="-"/>
            </a:pPr>
            <a:endParaRPr lang="en-US" dirty="0"/>
          </a:p>
          <a:p>
            <a:pPr marL="285750" indent="-285750">
              <a:buFontTx/>
              <a:buChar char="-"/>
            </a:pPr>
            <a:r>
              <a:rPr lang="en-US" dirty="0"/>
              <a:t>The results suggest that we can reject the null hypothesis for the Unemployment and fund rate.</a:t>
            </a:r>
          </a:p>
          <a:p>
            <a:pPr marL="285750" indent="-285750">
              <a:buFontTx/>
              <a:buChar char="-"/>
            </a:pP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1150</Words>
  <Application>Microsoft Office PowerPoint</Application>
  <PresentationFormat>Widescreen</PresentationFormat>
  <Paragraphs>147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Calibri</vt:lpstr>
      <vt:lpstr>Proxima Nova</vt:lpstr>
      <vt:lpstr>Times New Roman</vt:lpstr>
      <vt:lpstr>Univers Condensed Light</vt:lpstr>
      <vt:lpstr>Verdana</vt:lpstr>
      <vt:lpstr>Walbaum Display Light</vt:lpstr>
      <vt:lpstr>AngleLinesVTI</vt:lpstr>
      <vt:lpstr>Which impact have macroeconomic variables on the NaSDAQ COMPOSITE INDEX price return?</vt:lpstr>
      <vt:lpstr>Project objectives</vt:lpstr>
      <vt:lpstr>Simplified work flow</vt:lpstr>
      <vt:lpstr>Data set description</vt:lpstr>
      <vt:lpstr>Descriptive statistics</vt:lpstr>
      <vt:lpstr>Independent variables - charts</vt:lpstr>
      <vt:lpstr>Test for stationarity</vt:lpstr>
      <vt:lpstr>Test for stationarity – first difference</vt:lpstr>
      <vt:lpstr>Test for stationarity – Second difference</vt:lpstr>
      <vt:lpstr>OLS regression results</vt:lpstr>
      <vt:lpstr>Residual analysis</vt:lpstr>
      <vt:lpstr>Conclusion</vt:lpstr>
      <vt:lpstr>Appendix : Granger causality test</vt:lpstr>
      <vt:lpstr>Appendix : Python codes for unit root, ols and granger causality and residual tests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129</cp:revision>
  <dcterms:created xsi:type="dcterms:W3CDTF">2021-09-21T07:26:47Z</dcterms:created>
  <dcterms:modified xsi:type="dcterms:W3CDTF">2021-10-06T15:36:10Z</dcterms:modified>
</cp:coreProperties>
</file>