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74" r:id="rId2"/>
    <p:sldId id="257" r:id="rId3"/>
    <p:sldId id="273" r:id="rId4"/>
    <p:sldId id="266" r:id="rId5"/>
    <p:sldId id="258" r:id="rId6"/>
    <p:sldId id="263" r:id="rId7"/>
    <p:sldId id="265" r:id="rId8"/>
    <p:sldId id="267" r:id="rId9"/>
    <p:sldId id="268" r:id="rId10"/>
    <p:sldId id="269" r:id="rId11"/>
    <p:sldId id="276" r:id="rId12"/>
    <p:sldId id="270" r:id="rId13"/>
    <p:sldId id="261" r:id="rId14"/>
    <p:sldId id="275"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98" autoAdjust="0"/>
  </p:normalViewPr>
  <p:slideViewPr>
    <p:cSldViewPr snapToGrid="0">
      <p:cViewPr>
        <p:scale>
          <a:sx n="62" d="100"/>
          <a:sy n="62" d="100"/>
        </p:scale>
        <p:origin x="828"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3464565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15</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rgbClr val="000000"/>
              </a:solidFill>
              <a:effectLst/>
              <a:latin typeface="Verdan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2500" dirty="0" err="1"/>
              <a:t>What</a:t>
            </a:r>
            <a:r>
              <a:rPr lang="de-CH" sz="2500" dirty="0"/>
              <a:t> </a:t>
            </a:r>
            <a:r>
              <a:rPr lang="de-CH" sz="2500" dirty="0" err="1"/>
              <a:t>impact</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8 OCTOBER 2021</a:t>
            </a:r>
            <a:endParaRPr lang="de-CH" dirty="0"/>
          </a:p>
          <a:p>
            <a:pPr algn="l"/>
            <a:r>
              <a:rPr lang="de-CH" dirty="0"/>
              <a:t>Thomas &amp; Stefan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pic>
        <p:nvPicPr>
          <p:cNvPr id="22" name="Picture 21">
            <a:extLst>
              <a:ext uri="{FF2B5EF4-FFF2-40B4-BE49-F238E27FC236}">
                <a16:creationId xmlns:a16="http://schemas.microsoft.com/office/drawing/2014/main" id="{7CB67599-E7CE-471F-8E41-70AC2D04D6D1}"/>
              </a:ext>
            </a:extLst>
          </p:cNvPr>
          <p:cNvPicPr>
            <a:picLocks noChangeAspect="1"/>
          </p:cNvPicPr>
          <p:nvPr/>
        </p:nvPicPr>
        <p:blipFill>
          <a:blip r:embed="rId3"/>
          <a:stretch>
            <a:fillRect/>
          </a:stretch>
        </p:blipFill>
        <p:spPr>
          <a:xfrm>
            <a:off x="3757484" y="1553903"/>
            <a:ext cx="8050599" cy="3964394"/>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Conclusion</a:t>
            </a:r>
          </a:p>
        </p:txBody>
      </p:sp>
      <p:sp>
        <p:nvSpPr>
          <p:cNvPr id="3" name="TextBox 2">
            <a:extLst>
              <a:ext uri="{FF2B5EF4-FFF2-40B4-BE49-F238E27FC236}">
                <a16:creationId xmlns:a16="http://schemas.microsoft.com/office/drawing/2014/main" id="{8A0A5F8C-D07F-4E2A-B3B3-038CEA871230}"/>
              </a:ext>
            </a:extLst>
          </p:cNvPr>
          <p:cNvSpPr txBox="1"/>
          <p:nvPr/>
        </p:nvSpPr>
        <p:spPr>
          <a:xfrm>
            <a:off x="1222625" y="1436285"/>
            <a:ext cx="10078948" cy="4093428"/>
          </a:xfrm>
          <a:prstGeom prst="rect">
            <a:avLst/>
          </a:prstGeom>
          <a:noFill/>
        </p:spPr>
        <p:txBody>
          <a:bodyPr wrap="square" rtlCol="0">
            <a:spAutoFit/>
          </a:bodyPr>
          <a:lstStyle/>
          <a:p>
            <a:r>
              <a:rPr lang="en-US" sz="2000" dirty="0"/>
              <a:t>On the basis of the above overall analysis, it can be concluded that one out of the four selected macroeconomic variables are relatively significant and likely to influence monthly return of the Nasdaq composite index. </a:t>
            </a:r>
          </a:p>
          <a:p>
            <a:endParaRPr lang="en-US" sz="2000" dirty="0"/>
          </a:p>
          <a:p>
            <a:r>
              <a:rPr lang="en-US" sz="2000" dirty="0"/>
              <a:t>These macroeconomic variables is inflation. The evidence of this study is consistent with other similar studies. However, the results from this empirical research should not be a conclusive indicator for investment. </a:t>
            </a:r>
          </a:p>
          <a:p>
            <a:endParaRPr lang="en-US" sz="2000" dirty="0"/>
          </a:p>
          <a:p>
            <a:r>
              <a:rPr lang="en-US" sz="2000" dirty="0"/>
              <a:t>Next steps could be:</a:t>
            </a:r>
          </a:p>
          <a:p>
            <a:r>
              <a:rPr lang="en-US" sz="2000" dirty="0"/>
              <a:t>-Use filters on the dataset (moving average…)</a:t>
            </a:r>
          </a:p>
          <a:p>
            <a:r>
              <a:rPr lang="en-US" sz="2000" dirty="0"/>
              <a:t>-Select other macro variables</a:t>
            </a:r>
          </a:p>
          <a:p>
            <a:r>
              <a:rPr lang="en-US" sz="2000" dirty="0"/>
              <a:t>-Transform the variables (log)</a:t>
            </a:r>
          </a:p>
          <a:p>
            <a:endParaRPr lang="fr-CH" sz="2000" dirty="0"/>
          </a:p>
        </p:txBody>
      </p:sp>
    </p:spTree>
    <p:extLst>
      <p:ext uri="{BB962C8B-B14F-4D97-AF65-F5344CB8AC3E}">
        <p14:creationId xmlns:p14="http://schemas.microsoft.com/office/powerpoint/2010/main" val="92951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439901" y="3369481"/>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that homoscedasticity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370131" y="4659953"/>
            <a:ext cx="3520548" cy="830997"/>
          </a:xfrm>
          <a:prstGeom prst="rect">
            <a:avLst/>
          </a:prstGeom>
          <a:noFill/>
        </p:spPr>
        <p:txBody>
          <a:bodyPr wrap="square">
            <a:spAutoFit/>
          </a:bodyPr>
          <a:lstStyle/>
          <a:p>
            <a:r>
              <a:rPr lang="en-US" sz="1600" dirty="0"/>
              <a:t>The p-value is 0.79 greater than the critical value at the 5% level. So, the null hypothesis cannot be rejected</a:t>
            </a:r>
            <a:endParaRPr lang="fr-CH" sz="1600" dirty="0"/>
          </a:p>
        </p:txBody>
      </p:sp>
    </p:spTree>
    <p:extLst>
      <p:ext uri="{BB962C8B-B14F-4D97-AF65-F5344CB8AC3E}">
        <p14:creationId xmlns:p14="http://schemas.microsoft.com/office/powerpoint/2010/main" val="149161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Python codes for unit root, </a:t>
            </a:r>
            <a:r>
              <a:rPr lang="en-US" sz="3000" dirty="0" err="1"/>
              <a:t>ols</a:t>
            </a:r>
            <a:r>
              <a:rPr lang="en-US" sz="3000" dirty="0"/>
              <a:t> and granger causality and residual tests</a:t>
            </a:r>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 We will use the Ordinary Least Squared (OLS) to test the relationship between the macro variables and the return of the NASDAQ composite index</a:t>
            </a:r>
          </a:p>
          <a:p>
            <a:pPr lvl="1" algn="ct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price performance</a:t>
            </a:r>
          </a:p>
          <a:p>
            <a:pPr algn="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Test </a:t>
            </a:r>
            <a:r>
              <a:rPr lang="de-CH" sz="1600" dirty="0" err="1"/>
              <a:t>for</a:t>
            </a:r>
            <a:r>
              <a:rPr lang="de-CH" sz="1600" dirty="0"/>
              <a:t> </a:t>
            </a:r>
            <a:r>
              <a:rPr lang="de-CH" sz="1600" dirty="0" err="1"/>
              <a:t>stationarity</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OLS </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a:solidFill>
            <a:schemeClr val="bg1">
              <a:lumMod val="8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sz="1600" dirty="0"/>
              <a:t>Residual </a:t>
            </a:r>
            <a:r>
              <a:rPr lang="de-CH" sz="1600" dirty="0" err="1"/>
              <a:t>diagnostics</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a:t>
            </a:r>
            <a:r>
              <a:rPr lang="de-CH" dirty="0" err="1"/>
              <a:t>monthly</a:t>
            </a:r>
            <a:r>
              <a:rPr lang="de-CH" dirty="0"/>
              <a:t>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3"/>
          <a:stretch>
            <a:fillRect/>
          </a:stretch>
        </p:blipFill>
        <p:spPr>
          <a:xfrm>
            <a:off x="904860" y="1020638"/>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4"/>
          <a:stretch>
            <a:fillRect/>
          </a:stretch>
        </p:blipFill>
        <p:spPr>
          <a:xfrm>
            <a:off x="734740" y="3959052"/>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is non-stationary.</a:t>
            </a:r>
          </a:p>
          <a:p>
            <a:pPr algn="l" fontAlgn="base"/>
            <a:r>
              <a:rPr lang="en-US" b="1" dirty="0"/>
              <a:t>H1</a:t>
            </a:r>
            <a:r>
              <a:rPr lang="en-US" dirty="0"/>
              <a:t>: p-value &lt;= 0.05: Reject the null hypothesis</a:t>
            </a:r>
            <a:r>
              <a:rPr lang="en-US" b="1" dirty="0"/>
              <a:t>, the data is stationary.</a:t>
            </a:r>
          </a:p>
          <a:p>
            <a:pPr marL="285750" indent="-285750">
              <a:buFontTx/>
              <a:buChar char="-"/>
            </a:pPr>
            <a:endParaRPr lang="en-US" b="1" dirty="0"/>
          </a:p>
          <a:p>
            <a:pPr marL="285750" indent="-285750">
              <a:buFontTx/>
              <a:buChar char="-"/>
            </a:pPr>
            <a:r>
              <a:rPr lang="en-US" dirty="0"/>
              <a:t>The results suggest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625540" y="1651793"/>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1023863"/>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Widescreen</PresentationFormat>
  <Paragraphs>144</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Proxima Nova</vt:lpstr>
      <vt:lpstr>Times New Roman</vt:lpstr>
      <vt:lpstr>Univers Condensed Light</vt:lpstr>
      <vt:lpstr>Verdana</vt:lpstr>
      <vt:lpstr>Walbaum Display Light</vt:lpstr>
      <vt:lpstr>AngleLinesVTI</vt:lpstr>
      <vt:lpstr>What impact have macroeconomic variables on the NaSDAQ COMPOSITE INDEX price return</vt:lpstr>
      <vt:lpstr>Project objectives</vt:lpstr>
      <vt:lpstr>Simplified work flow</vt:lpstr>
      <vt:lpstr>Data set description</vt:lpstr>
      <vt:lpstr>Descriptive statistics</vt:lpstr>
      <vt:lpstr>Independent variables - charts</vt:lpstr>
      <vt:lpstr>Test for stationarity</vt:lpstr>
      <vt:lpstr>Test for stationarity – first difference</vt:lpstr>
      <vt:lpstr>Test for stationarity – Second difference</vt:lpstr>
      <vt:lpstr>OLS regression results</vt:lpstr>
      <vt:lpstr>Conclusion</vt:lpstr>
      <vt:lpstr>Residual analysis</vt:lpstr>
      <vt:lpstr>Appendix : Granger causality test</vt:lpstr>
      <vt:lpstr>Appendix : Python codes for unit root, ols and granger causality and residual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118</cp:revision>
  <dcterms:created xsi:type="dcterms:W3CDTF">2021-09-21T07:26:47Z</dcterms:created>
  <dcterms:modified xsi:type="dcterms:W3CDTF">2021-10-06T11:45:07Z</dcterms:modified>
</cp:coreProperties>
</file>