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56" r:id="rId2"/>
    <p:sldId id="257" r:id="rId3"/>
    <p:sldId id="266" r:id="rId4"/>
    <p:sldId id="258" r:id="rId5"/>
    <p:sldId id="263" r:id="rId6"/>
    <p:sldId id="265" r:id="rId7"/>
    <p:sldId id="267" r:id="rId8"/>
    <p:sldId id="268" r:id="rId9"/>
    <p:sldId id="269" r:id="rId10"/>
    <p:sldId id="261" r:id="rId11"/>
    <p:sldId id="27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75" autoAdjust="0"/>
  </p:normalViewPr>
  <p:slideViewPr>
    <p:cSldViewPr snapToGrid="0">
      <p:cViewPr>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4</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1963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285371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macroeconomic</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a:t>
            </a:r>
          </a:p>
          <a:p>
            <a:pPr marL="285750" indent="-285750" algn="ctr">
              <a:buFontTx/>
              <a:buChar char="-"/>
            </a:pPr>
            <a:endParaRPr lang="en-US" sz="1600" dirty="0"/>
          </a:p>
          <a:p>
            <a:pPr marL="285750" indent="-285750" algn="ctr">
              <a:buFontTx/>
              <a:buChar char="-"/>
            </a:pPr>
            <a:r>
              <a:rPr lang="en-US" sz="1600" dirty="0"/>
              <a:t>Two models are conducted in this study: </a:t>
            </a:r>
          </a:p>
          <a:p>
            <a:pPr lvl="1" algn="ctr"/>
            <a:r>
              <a:rPr lang="en-US" sz="1600" dirty="0"/>
              <a:t>1- The Ordinary Least Squared (OLS) to test the relationship between the macro variables and the return of the NASDAQ composite index</a:t>
            </a:r>
          </a:p>
          <a:p>
            <a:pPr lvl="1" algn="ctr"/>
            <a:r>
              <a:rPr lang="en-US" sz="1600" dirty="0"/>
              <a:t>2- 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250059" y="1057275"/>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quarterly, Seasonally Adjusted Annual Rate.</a:t>
            </a:r>
          </a:p>
          <a:p>
            <a:pPr algn="l"/>
            <a:r>
              <a:rPr lang="en-US" dirty="0"/>
              <a:t>-</a:t>
            </a:r>
            <a:r>
              <a:rPr lang="en-US" b="1" dirty="0"/>
              <a:t>US</a:t>
            </a:r>
            <a:r>
              <a:rPr lang="en-US" dirty="0"/>
              <a:t> </a:t>
            </a:r>
            <a:r>
              <a:rPr lang="en-US" b="1" dirty="0"/>
              <a:t>CPI (consumer price inflation):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5686341" y="1807978"/>
            <a:ext cx="1021588"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5686342" y="3649847"/>
            <a:ext cx="1045398"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462760" y="2624457"/>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060742" y="2614204"/>
            <a:ext cx="923925"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a:t>
            </a:r>
            <a:r>
              <a:rPr lang="de-CH" sz="1300" dirty="0"/>
              <a:t> </a:t>
            </a:r>
            <a:r>
              <a:rPr lang="de-CH" sz="1300" dirty="0" err="1"/>
              <a: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612944" y="2821689"/>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analyses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731739" y="2821689"/>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707929" y="4181645"/>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115115" y="2823708"/>
            <a:ext cx="9525" cy="13594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119878" y="3406905"/>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284323" y="3411482"/>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9832109" y="3384881"/>
            <a:ext cx="2286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096000" y="12790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0898932" y="3374536"/>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208484" y="2614203"/>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Granger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a:extLst>
              <a:ext uri="{FF2B5EF4-FFF2-40B4-BE49-F238E27FC236}">
                <a16:creationId xmlns:a16="http://schemas.microsoft.com/office/drawing/2014/main" id="{3021C557-BBB4-492D-B3D8-9AE2B73A5118}"/>
              </a:ext>
            </a:extLst>
          </p:cNvPr>
          <p:cNvPicPr>
            <a:picLocks noChangeAspect="1"/>
          </p:cNvPicPr>
          <p:nvPr/>
        </p:nvPicPr>
        <p:blipFill>
          <a:blip r:embed="rId3"/>
          <a:stretch>
            <a:fillRect/>
          </a:stretch>
        </p:blipFill>
        <p:spPr>
          <a:xfrm>
            <a:off x="3258882" y="3847493"/>
            <a:ext cx="7934178" cy="2649064"/>
          </a:xfrm>
          <a:prstGeom prst="rect">
            <a:avLst/>
          </a:prstGeom>
        </p:spPr>
      </p:pic>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4"/>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5"/>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6"/>
          <a:stretch>
            <a:fillRect/>
          </a:stretch>
        </p:blipFill>
        <p:spPr>
          <a:xfrm>
            <a:off x="6529388" y="1705684"/>
            <a:ext cx="1831179" cy="1955769"/>
          </a:xfrm>
          <a:prstGeom prst="rect">
            <a:avLst/>
          </a:prstGeom>
        </p:spPr>
      </p:pic>
      <p:pic>
        <p:nvPicPr>
          <p:cNvPr id="31" name="Picture 30">
            <a:extLst>
              <a:ext uri="{FF2B5EF4-FFF2-40B4-BE49-F238E27FC236}">
                <a16:creationId xmlns:a16="http://schemas.microsoft.com/office/drawing/2014/main" id="{D01AB1AE-17C7-4185-8BD3-162F84AE068D}"/>
              </a:ext>
            </a:extLst>
          </p:cNvPr>
          <p:cNvPicPr>
            <a:picLocks noChangeAspect="1"/>
          </p:cNvPicPr>
          <p:nvPr/>
        </p:nvPicPr>
        <p:blipFill>
          <a:blip r:embed="rId7"/>
          <a:stretch>
            <a:fillRect/>
          </a:stretch>
        </p:blipFill>
        <p:spPr>
          <a:xfrm>
            <a:off x="2450406" y="1647825"/>
            <a:ext cx="2018365" cy="2000535"/>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8"/>
          <a:stretch>
            <a:fillRect/>
          </a:stretch>
        </p:blipFill>
        <p:spPr>
          <a:xfrm>
            <a:off x="4454767" y="1692591"/>
            <a:ext cx="2117577" cy="1955769"/>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Widescreen</PresentationFormat>
  <Paragraphs>120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Univers Condensed Light</vt:lpstr>
      <vt:lpstr>Verdana</vt:lpstr>
      <vt:lpstr>Walbaum Display Light</vt:lpstr>
      <vt:lpstr>AngleLinesVTI</vt:lpstr>
      <vt:lpstr>Cas Applied Data Science – October 7th 2021   Nasdaq composite price &amp; macroeconomic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 difference</vt:lpstr>
      <vt:lpstr>OLS regression results</vt:lpstr>
      <vt:lpstr>Granger causality test</vt:lpstr>
      <vt:lpstr>Appendix 1: Residual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106</cp:revision>
  <dcterms:created xsi:type="dcterms:W3CDTF">2021-09-21T07:26:47Z</dcterms:created>
  <dcterms:modified xsi:type="dcterms:W3CDTF">2021-10-06T08:11:29Z</dcterms:modified>
</cp:coreProperties>
</file>