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8"/>
  </p:notesMasterIdLst>
  <p:sldIdLst>
    <p:sldId id="274" r:id="rId2"/>
    <p:sldId id="257" r:id="rId3"/>
    <p:sldId id="273" r:id="rId4"/>
    <p:sldId id="266" r:id="rId5"/>
    <p:sldId id="258" r:id="rId6"/>
    <p:sldId id="263" r:id="rId7"/>
    <p:sldId id="265" r:id="rId8"/>
    <p:sldId id="267" r:id="rId9"/>
    <p:sldId id="268" r:id="rId10"/>
    <p:sldId id="269" r:id="rId11"/>
    <p:sldId id="277" r:id="rId12"/>
    <p:sldId id="276" r:id="rId13"/>
    <p:sldId id="270" r:id="rId14"/>
    <p:sldId id="261" r:id="rId15"/>
    <p:sldId id="275" r:id="rId16"/>
    <p:sldId id="272" r:id="rId17"/>
  </p:sldIdLst>
  <p:sldSz cx="12192000" cy="6858000"/>
  <p:notesSz cx="6865938" cy="95408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240" cy="478701"/>
          </a:xfrm>
          <a:prstGeom prst="rect">
            <a:avLst/>
          </a:prstGeom>
        </p:spPr>
        <p:txBody>
          <a:bodyPr vert="horz" lIns="93744" tIns="46872" rIns="93744" bIns="46872" rtlCol="0"/>
          <a:lstStyle>
            <a:lvl1pPr algn="l">
              <a:defRPr sz="1200"/>
            </a:lvl1pPr>
          </a:lstStyle>
          <a:p>
            <a:endParaRPr lang="fr-CH"/>
          </a:p>
        </p:txBody>
      </p:sp>
      <p:sp>
        <p:nvSpPr>
          <p:cNvPr id="3" name="Date Placeholder 2"/>
          <p:cNvSpPr>
            <a:spLocks noGrp="1"/>
          </p:cNvSpPr>
          <p:nvPr>
            <p:ph type="dt" idx="1"/>
          </p:nvPr>
        </p:nvSpPr>
        <p:spPr>
          <a:xfrm>
            <a:off x="3889109" y="0"/>
            <a:ext cx="2975240" cy="478701"/>
          </a:xfrm>
          <a:prstGeom prst="rect">
            <a:avLst/>
          </a:prstGeom>
        </p:spPr>
        <p:txBody>
          <a:bodyPr vert="horz" lIns="93744" tIns="46872" rIns="93744" bIns="46872" rtlCol="0"/>
          <a:lstStyle>
            <a:lvl1pPr algn="r">
              <a:defRPr sz="1200"/>
            </a:lvl1pPr>
          </a:lstStyle>
          <a:p>
            <a:fld id="{0CC08D75-D192-4F08-8405-FE12D6DFAACE}" type="datetimeFigureOut">
              <a:rPr lang="fr-CH" smtClean="0"/>
              <a:t>07.10.2021</a:t>
            </a:fld>
            <a:endParaRPr lang="fr-CH"/>
          </a:p>
        </p:txBody>
      </p:sp>
      <p:sp>
        <p:nvSpPr>
          <p:cNvPr id="4" name="Slide Image Placeholder 3"/>
          <p:cNvSpPr>
            <a:spLocks noGrp="1" noRot="1" noChangeAspect="1"/>
          </p:cNvSpPr>
          <p:nvPr>
            <p:ph type="sldImg" idx="2"/>
          </p:nvPr>
        </p:nvSpPr>
        <p:spPr>
          <a:xfrm>
            <a:off x="571500" y="1192213"/>
            <a:ext cx="5724525" cy="3221037"/>
          </a:xfrm>
          <a:prstGeom prst="rect">
            <a:avLst/>
          </a:prstGeom>
          <a:noFill/>
          <a:ln w="12700">
            <a:solidFill>
              <a:prstClr val="black"/>
            </a:solidFill>
          </a:ln>
        </p:spPr>
        <p:txBody>
          <a:bodyPr vert="horz" lIns="93744" tIns="46872" rIns="93744" bIns="46872" rtlCol="0" anchor="ctr"/>
          <a:lstStyle/>
          <a:p>
            <a:endParaRPr lang="fr-CH"/>
          </a:p>
        </p:txBody>
      </p:sp>
      <p:sp>
        <p:nvSpPr>
          <p:cNvPr id="5" name="Notes Placeholder 4"/>
          <p:cNvSpPr>
            <a:spLocks noGrp="1"/>
          </p:cNvSpPr>
          <p:nvPr>
            <p:ph type="body" sz="quarter" idx="3"/>
          </p:nvPr>
        </p:nvSpPr>
        <p:spPr>
          <a:xfrm>
            <a:off x="686594" y="4591546"/>
            <a:ext cx="5492750" cy="3756720"/>
          </a:xfrm>
          <a:prstGeom prst="rect">
            <a:avLst/>
          </a:prstGeom>
        </p:spPr>
        <p:txBody>
          <a:bodyPr vert="horz" lIns="93744" tIns="46872" rIns="93744" bIns="4687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9062176"/>
            <a:ext cx="2975240" cy="478700"/>
          </a:xfrm>
          <a:prstGeom prst="rect">
            <a:avLst/>
          </a:prstGeom>
        </p:spPr>
        <p:txBody>
          <a:bodyPr vert="horz" lIns="93744" tIns="46872" rIns="93744" bIns="46872" rtlCol="0" anchor="b"/>
          <a:lstStyle>
            <a:lvl1pPr algn="l">
              <a:defRPr sz="1200"/>
            </a:lvl1pPr>
          </a:lstStyle>
          <a:p>
            <a:endParaRPr lang="fr-CH"/>
          </a:p>
        </p:txBody>
      </p:sp>
      <p:sp>
        <p:nvSpPr>
          <p:cNvPr id="7" name="Slide Number Placeholder 6"/>
          <p:cNvSpPr>
            <a:spLocks noGrp="1"/>
          </p:cNvSpPr>
          <p:nvPr>
            <p:ph type="sldNum" sz="quarter" idx="5"/>
          </p:nvPr>
        </p:nvSpPr>
        <p:spPr>
          <a:xfrm>
            <a:off x="3889109" y="9062176"/>
            <a:ext cx="2975240" cy="478700"/>
          </a:xfrm>
          <a:prstGeom prst="rect">
            <a:avLst/>
          </a:prstGeom>
        </p:spPr>
        <p:txBody>
          <a:bodyPr vert="horz" lIns="93744" tIns="46872" rIns="93744" bIns="46872"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422897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16</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7443">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10/7/2021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10/7/2021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10/7/2021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69" y="749595"/>
            <a:ext cx="9512351" cy="3902149"/>
          </a:xfrm>
        </p:spPr>
        <p:txBody>
          <a:bodyPr anchor="t">
            <a:normAutofit/>
          </a:bodyPr>
          <a:lstStyle/>
          <a:p>
            <a:pPr algn="l"/>
            <a:r>
              <a:rPr lang="de-CH" sz="2500" dirty="0" err="1"/>
              <a:t>Which</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r>
              <a:rPr lang="de-CH" sz="2500" dirty="0"/>
              <a:t>?</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7 OCTOBER 2021</a:t>
            </a:r>
            <a:endParaRPr lang="de-CH" dirty="0"/>
          </a:p>
          <a:p>
            <a:pPr algn="l"/>
            <a:r>
              <a:rPr lang="de-CH" dirty="0"/>
              <a:t>Thomas </a:t>
            </a:r>
            <a:r>
              <a:rPr lang="de-CH" dirty="0" err="1"/>
              <a:t>parmentier</a:t>
            </a:r>
            <a:r>
              <a:rPr lang="de-CH" dirty="0"/>
              <a:t> &amp; Stefan</a:t>
            </a:r>
            <a:endParaRPr lang="fr-CH" dirty="0"/>
          </a:p>
        </p:txBody>
      </p:sp>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sp>
        <p:nvSpPr>
          <p:cNvPr id="16" name="Rectangle 15">
            <a:extLst>
              <a:ext uri="{FF2B5EF4-FFF2-40B4-BE49-F238E27FC236}">
                <a16:creationId xmlns:a16="http://schemas.microsoft.com/office/drawing/2014/main" id="{EEDA4A77-D3A7-4E9C-A937-75DF25E753AA}"/>
              </a:ext>
            </a:extLst>
          </p:cNvPr>
          <p:cNvSpPr/>
          <p:nvPr/>
        </p:nvSpPr>
        <p:spPr>
          <a:xfrm>
            <a:off x="10468305" y="4361793"/>
            <a:ext cx="189186" cy="22071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pic>
        <p:nvPicPr>
          <p:cNvPr id="21" name="Picture 20">
            <a:extLst>
              <a:ext uri="{FF2B5EF4-FFF2-40B4-BE49-F238E27FC236}">
                <a16:creationId xmlns:a16="http://schemas.microsoft.com/office/drawing/2014/main" id="{DB9E6C1A-3952-417F-93B1-CE0B29730F48}"/>
              </a:ext>
            </a:extLst>
          </p:cNvPr>
          <p:cNvPicPr>
            <a:picLocks noChangeAspect="1"/>
          </p:cNvPicPr>
          <p:nvPr/>
        </p:nvPicPr>
        <p:blipFill>
          <a:blip r:embed="rId3"/>
          <a:stretch>
            <a:fillRect/>
          </a:stretch>
        </p:blipFill>
        <p:spPr>
          <a:xfrm>
            <a:off x="3909848" y="1193039"/>
            <a:ext cx="7433628" cy="4335402"/>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pic>
        <p:nvPicPr>
          <p:cNvPr id="9" name="Picture 8">
            <a:extLst>
              <a:ext uri="{FF2B5EF4-FFF2-40B4-BE49-F238E27FC236}">
                <a16:creationId xmlns:a16="http://schemas.microsoft.com/office/drawing/2014/main" id="{024A86F8-E3DF-4CF4-99E8-2F9DDDB34319}"/>
              </a:ext>
            </a:extLst>
          </p:cNvPr>
          <p:cNvPicPr>
            <a:picLocks noChangeAspect="1"/>
          </p:cNvPicPr>
          <p:nvPr/>
        </p:nvPicPr>
        <p:blipFill>
          <a:blip r:embed="rId3"/>
          <a:stretch>
            <a:fillRect/>
          </a:stretch>
        </p:blipFill>
        <p:spPr>
          <a:xfrm>
            <a:off x="3279676" y="1436285"/>
            <a:ext cx="8639056" cy="4423272"/>
          </a:xfrm>
          <a:prstGeom prst="rect">
            <a:avLst/>
          </a:prstGeom>
        </p:spPr>
      </p:pic>
      <p:sp>
        <p:nvSpPr>
          <p:cNvPr id="20" name="Rectangle 19">
            <a:extLst>
              <a:ext uri="{FF2B5EF4-FFF2-40B4-BE49-F238E27FC236}">
                <a16:creationId xmlns:a16="http://schemas.microsoft.com/office/drawing/2014/main" id="{4589C01C-710A-46BD-91AE-870EDE9C8F18}"/>
              </a:ext>
            </a:extLst>
          </p:cNvPr>
          <p:cNvSpPr/>
          <p:nvPr/>
        </p:nvSpPr>
        <p:spPr>
          <a:xfrm>
            <a:off x="391337" y="1276796"/>
            <a:ext cx="2888338"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 analyze the residuals to check for white noise.</a:t>
            </a:r>
          </a:p>
          <a:p>
            <a:pPr algn="ctr"/>
            <a:r>
              <a:rPr lang="en-US" dirty="0"/>
              <a:t>The timeseries shows a mean of zero, Std looks constant and no autocorrelation</a:t>
            </a:r>
          </a:p>
          <a:p>
            <a:pPr algn="ctr"/>
            <a:endParaRPr lang="en-US" dirty="0"/>
          </a:p>
        </p:txBody>
      </p:sp>
    </p:spTree>
    <p:extLst>
      <p:ext uri="{BB962C8B-B14F-4D97-AF65-F5344CB8AC3E}">
        <p14:creationId xmlns:p14="http://schemas.microsoft.com/office/powerpoint/2010/main" val="23287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3785652"/>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-Split macro variables between expected and unexpected observations</a:t>
            </a:r>
          </a:p>
          <a:p>
            <a:endParaRPr lang="en-US" sz="2000" dirty="0"/>
          </a:p>
          <a:p>
            <a:r>
              <a:rPr lang="en-US" sz="2000" dirty="0" err="1"/>
              <a:t>Github</a:t>
            </a:r>
            <a:r>
              <a:rPr lang="en-US" sz="2000"/>
              <a:t>: https://github.com/parment1/Project-M1-M2</a:t>
            </a:r>
            <a:endParaRPr lang="en-US" sz="2000" dirty="0"/>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370305" y="2913684"/>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there is no heteroscedasticity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297635" y="3656204"/>
            <a:ext cx="3520548" cy="830997"/>
          </a:xfrm>
          <a:prstGeom prst="rect">
            <a:avLst/>
          </a:prstGeom>
          <a:noFill/>
        </p:spPr>
        <p:txBody>
          <a:bodyPr wrap="square">
            <a:spAutoFit/>
          </a:bodyPr>
          <a:lstStyle/>
          <a:p>
            <a:r>
              <a:rPr lang="en-US" sz="1600" dirty="0"/>
              <a:t>The p-value is 0.79 greater than the critical value at the 5% level. So, the null hypothesis cannot be rejected  </a:t>
            </a:r>
            <a:endParaRPr lang="fr-CH" sz="1600" dirty="0"/>
          </a:p>
        </p:txBody>
      </p:sp>
      <p:pic>
        <p:nvPicPr>
          <p:cNvPr id="7" name="Picture 6">
            <a:extLst>
              <a:ext uri="{FF2B5EF4-FFF2-40B4-BE49-F238E27FC236}">
                <a16:creationId xmlns:a16="http://schemas.microsoft.com/office/drawing/2014/main" id="{E1E1A0B3-55B5-467B-8F6F-E31B2257E8AB}"/>
              </a:ext>
            </a:extLst>
          </p:cNvPr>
          <p:cNvPicPr>
            <a:picLocks noChangeAspect="1"/>
          </p:cNvPicPr>
          <p:nvPr/>
        </p:nvPicPr>
        <p:blipFill>
          <a:blip r:embed="rId6"/>
          <a:stretch>
            <a:fillRect/>
          </a:stretch>
        </p:blipFill>
        <p:spPr>
          <a:xfrm>
            <a:off x="8766324" y="4442460"/>
            <a:ext cx="2583169" cy="2349622"/>
          </a:xfrm>
          <a:prstGeom prst="rect">
            <a:avLst/>
          </a:prstGeom>
        </p:spPr>
      </p:pic>
    </p:spTree>
    <p:extLst>
      <p:ext uri="{BB962C8B-B14F-4D97-AF65-F5344CB8AC3E}">
        <p14:creationId xmlns:p14="http://schemas.microsoft.com/office/powerpoint/2010/main" val="149161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Multivariate Regression Model based on the  Ordinary Least Squared (OLS) method to test the relationship between the macro variables and the return of the NASDAQ composite index price return</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index price return</a:t>
            </a: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Unit root </a:t>
            </a:r>
            <a:r>
              <a:rPr lang="de-CH" sz="1600" dirty="0" err="1"/>
              <a:t>test</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Ordinary Least Squared (OLS)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err="1"/>
              <a:t>Diagnostic</a:t>
            </a:r>
            <a:r>
              <a:rPr lang="de-CH" sz="1600" dirty="0"/>
              <a:t> </a:t>
            </a:r>
            <a:r>
              <a:rPr lang="de-CH" sz="1600" dirty="0" err="1"/>
              <a:t>of</a:t>
            </a:r>
            <a:r>
              <a:rPr lang="de-CH" sz="1600" dirty="0"/>
              <a:t> </a:t>
            </a:r>
            <a:r>
              <a:rPr lang="de-CH" sz="1600" dirty="0" err="1"/>
              <a:t>the</a:t>
            </a:r>
            <a:r>
              <a:rPr lang="de-CH" sz="1600" dirty="0"/>
              <a:t> </a:t>
            </a:r>
            <a:r>
              <a:rPr lang="de-CH" sz="1600" dirty="0" err="1"/>
              <a:t>residuals</a:t>
            </a:r>
            <a:r>
              <a:rPr lang="de-CH" sz="1600" dirty="0"/>
              <a:t> </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p>
          <a:p>
            <a:pPr algn="ctr"/>
            <a:endParaRPr lang="de-CH" dirty="0"/>
          </a:p>
          <a:p>
            <a:pPr algn="ctr"/>
            <a:r>
              <a:rPr lang="de-CH" dirty="0"/>
              <a:t>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r>
              <a:rPr lang="de-CH" dirty="0" err="1"/>
              <a:t>We</a:t>
            </a:r>
            <a:r>
              <a:rPr lang="de-CH" dirty="0"/>
              <a:t> </a:t>
            </a:r>
            <a:r>
              <a:rPr lang="de-CH" dirty="0" err="1"/>
              <a:t>are</a:t>
            </a:r>
            <a:r>
              <a:rPr lang="de-CH" dirty="0"/>
              <a:t> </a:t>
            </a:r>
            <a:r>
              <a:rPr lang="de-CH" dirty="0" err="1"/>
              <a:t>checking</a:t>
            </a:r>
            <a:r>
              <a:rPr lang="de-CH" dirty="0"/>
              <a:t> </a:t>
            </a:r>
            <a:r>
              <a:rPr lang="de-CH" dirty="0" err="1"/>
              <a:t>for</a:t>
            </a:r>
            <a:r>
              <a:rPr lang="de-CH" dirty="0"/>
              <a:t> </a:t>
            </a:r>
            <a:r>
              <a:rPr lang="de-CH" dirty="0" err="1"/>
              <a:t>outliers</a:t>
            </a: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0C32710-1D03-4338-9C8A-05F439315A40}"/>
              </a:ext>
            </a:extLst>
          </p:cNvPr>
          <p:cNvPicPr>
            <a:picLocks noChangeAspect="1"/>
          </p:cNvPicPr>
          <p:nvPr/>
        </p:nvPicPr>
        <p:blipFill>
          <a:blip r:embed="rId3"/>
          <a:stretch>
            <a:fillRect/>
          </a:stretch>
        </p:blipFill>
        <p:spPr>
          <a:xfrm>
            <a:off x="1324859" y="845222"/>
            <a:ext cx="4654769" cy="2769588"/>
          </a:xfrm>
          <a:prstGeom prst="rect">
            <a:avLst/>
          </a:prstGeom>
        </p:spPr>
      </p:pic>
      <p:pic>
        <p:nvPicPr>
          <p:cNvPr id="8" name="Picture 7">
            <a:extLst>
              <a:ext uri="{FF2B5EF4-FFF2-40B4-BE49-F238E27FC236}">
                <a16:creationId xmlns:a16="http://schemas.microsoft.com/office/drawing/2014/main" id="{CA9769A1-3C7C-419D-87DD-96F978ABC994}"/>
              </a:ext>
            </a:extLst>
          </p:cNvPr>
          <p:cNvPicPr>
            <a:picLocks noChangeAspect="1"/>
          </p:cNvPicPr>
          <p:nvPr/>
        </p:nvPicPr>
        <p:blipFill>
          <a:blip r:embed="rId4"/>
          <a:stretch>
            <a:fillRect/>
          </a:stretch>
        </p:blipFill>
        <p:spPr>
          <a:xfrm>
            <a:off x="6287315" y="738120"/>
            <a:ext cx="4580118" cy="2820867"/>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5"/>
          <a:stretch>
            <a:fillRect/>
          </a:stretch>
        </p:blipFill>
        <p:spPr>
          <a:xfrm>
            <a:off x="1143000" y="3558987"/>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Stationarity - Test for UNIT-ROOT</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has unit root and is non-stationary. </a:t>
            </a:r>
            <a:r>
              <a:rPr lang="en-US" dirty="0"/>
              <a:t>It has some time dependent structure.</a:t>
            </a:r>
          </a:p>
          <a:p>
            <a:pPr algn="l" fontAlgn="base"/>
            <a:r>
              <a:rPr lang="en-US" b="1" dirty="0"/>
              <a:t>H1</a:t>
            </a:r>
            <a:r>
              <a:rPr lang="en-US" dirty="0"/>
              <a:t>: p-value &lt;= 0.05: Reject the null hypothesis</a:t>
            </a:r>
            <a:r>
              <a:rPr lang="en-US" b="1" dirty="0"/>
              <a:t>, the data has no unit root and is stationary.</a:t>
            </a:r>
          </a:p>
          <a:p>
            <a:pPr marL="285750" indent="-285750">
              <a:buFontTx/>
              <a:buChar char="-"/>
            </a:pPr>
            <a:endParaRPr lang="en-US" b="1" dirty="0"/>
          </a:p>
          <a:p>
            <a:pPr marL="285750" indent="-285750">
              <a:buFontTx/>
              <a:buChar char="-"/>
            </a:pPr>
            <a:r>
              <a:rPr lang="en-US" dirty="0"/>
              <a:t>The results </a:t>
            </a:r>
            <a:r>
              <a:rPr lang="en-US"/>
              <a:t>suggest that </a:t>
            </a:r>
            <a:r>
              <a:rPr lang="en-US" dirty="0"/>
              <a:t>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729973" y="1625298"/>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973221"/>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869156" y="894238"/>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6096000" y="950034"/>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151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Proxima Nova</vt:lpstr>
      <vt:lpstr>Times New Roman</vt:lpstr>
      <vt:lpstr>Univers Condensed Light</vt:lpstr>
      <vt:lpstr>Verdana</vt:lpstr>
      <vt:lpstr>Walbaum Display Light</vt:lpstr>
      <vt:lpstr>AngleLinesVTI</vt:lpstr>
      <vt:lpstr>Which impact have macroeconomic variables on the NaSDAQ COMPOSITE INDEX price return?</vt:lpstr>
      <vt:lpstr>Project objectives</vt:lpstr>
      <vt:lpstr>Simplified work flow</vt:lpstr>
      <vt:lpstr>Data set description</vt:lpstr>
      <vt:lpstr>Descriptive statistics</vt:lpstr>
      <vt:lpstr>Independent variables - charts</vt:lpstr>
      <vt:lpstr>Stationarity - Test for UNIT-ROOT</vt:lpstr>
      <vt:lpstr>first difference</vt:lpstr>
      <vt:lpstr>Second difference</vt:lpstr>
      <vt:lpstr>OLS regression results</vt:lpstr>
      <vt:lpstr>Residual analysis</vt:lpstr>
      <vt:lpstr>Conclusion</vt:lpstr>
      <vt:lpstr>Appendix: Residual analysis</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145</cp:revision>
  <cp:lastPrinted>2021-10-06T17:44:27Z</cp:lastPrinted>
  <dcterms:created xsi:type="dcterms:W3CDTF">2021-09-21T07:26:47Z</dcterms:created>
  <dcterms:modified xsi:type="dcterms:W3CDTF">2021-10-07T15:08:11Z</dcterms:modified>
</cp:coreProperties>
</file>