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9"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10/1/2021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971550"/>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113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1733550"/>
            <a:ext cx="866766"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10271" y="3575419"/>
            <a:ext cx="876305"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717597" y="2550029"/>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396520" y="2539776"/>
            <a:ext cx="842984"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stationarityttthen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867781" y="2747261"/>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analyles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986576" y="2747261"/>
            <a:ext cx="392901" cy="2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962766" y="4107217"/>
            <a:ext cx="416711" cy="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369952"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374715" y="3332477"/>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539160" y="3337054"/>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086946" y="331045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1153769" y="3300108"/>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463321" y="2539775"/>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Grander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53C6C96A-6953-4319-97C9-3F786F6D6F63}"/>
              </a:ext>
            </a:extLst>
          </p:cNvPr>
          <p:cNvPicPr>
            <a:picLocks noChangeAspect="1"/>
          </p:cNvPicPr>
          <p:nvPr/>
        </p:nvPicPr>
        <p:blipFill>
          <a:blip r:embed="rId2"/>
          <a:stretch>
            <a:fillRect/>
          </a:stretch>
        </p:blipFill>
        <p:spPr>
          <a:xfrm>
            <a:off x="3698082" y="2313343"/>
            <a:ext cx="7096125" cy="2493828"/>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5" name="Picture 4">
            <a:extLst>
              <a:ext uri="{FF2B5EF4-FFF2-40B4-BE49-F238E27FC236}">
                <a16:creationId xmlns:a16="http://schemas.microsoft.com/office/drawing/2014/main" id="{C6BD3AD8-E030-4880-895D-D4F60EAD9371}"/>
              </a:ext>
            </a:extLst>
          </p:cNvPr>
          <p:cNvPicPr>
            <a:picLocks noChangeAspect="1"/>
          </p:cNvPicPr>
          <p:nvPr/>
        </p:nvPicPr>
        <p:blipFill>
          <a:blip r:embed="rId2"/>
          <a:stretch>
            <a:fillRect/>
          </a:stretch>
        </p:blipFill>
        <p:spPr>
          <a:xfrm>
            <a:off x="1320800" y="1048024"/>
            <a:ext cx="9906000" cy="2779426"/>
          </a:xfrm>
          <a:prstGeom prst="rect">
            <a:avLst/>
          </a:prstGeom>
        </p:spPr>
      </p:pic>
      <p:pic>
        <p:nvPicPr>
          <p:cNvPr id="8" name="Picture 7">
            <a:extLst>
              <a:ext uri="{FF2B5EF4-FFF2-40B4-BE49-F238E27FC236}">
                <a16:creationId xmlns:a16="http://schemas.microsoft.com/office/drawing/2014/main" id="{F6F7F976-613D-4CB4-8B0E-AFB0D5DF8DBF}"/>
              </a:ext>
            </a:extLst>
          </p:cNvPr>
          <p:cNvPicPr>
            <a:picLocks noChangeAspect="1"/>
          </p:cNvPicPr>
          <p:nvPr/>
        </p:nvPicPr>
        <p:blipFill>
          <a:blip r:embed="rId3"/>
          <a:stretch>
            <a:fillRect/>
          </a:stretch>
        </p:blipFill>
        <p:spPr>
          <a:xfrm>
            <a:off x="1468120" y="3709697"/>
            <a:ext cx="9799320" cy="2832860"/>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marL="285750" indent="-285750">
              <a:buFontTx/>
              <a:buChar char="-"/>
            </a:pPr>
            <a:r>
              <a:rPr lang="en-US"/>
              <a:t>When dealing with time series data, it is important to examine the existence of unit root in the data series. We tested for stationarity using the Augmented Dickey-Fuller test.</a:t>
            </a:r>
          </a:p>
          <a:p>
            <a:pPr marL="285750" indent="-285750">
              <a:buFontTx/>
              <a:buChar char="-"/>
            </a:pPr>
            <a:r>
              <a:rPr lang="en-US"/>
              <a:t>We did log transform the dataset to make the distribution of values more linear</a:t>
            </a:r>
          </a:p>
          <a:p>
            <a:pPr marL="285750" indent="-285750">
              <a:buFontTx/>
              <a:buChar char="-"/>
            </a:pPr>
            <a:r>
              <a:rPr lang="en-US"/>
              <a:t>The results suggests we can that we can reject the null hypothesis for the CPI. Unit root is present for Fund rate, Unemployment and GDP</a:t>
            </a:r>
          </a:p>
          <a:p>
            <a:pPr marL="285750" indent="-285750">
              <a:buFontTx/>
              <a:buChar char="-"/>
            </a:pPr>
            <a:r>
              <a:rPr lang="en-US"/>
              <a:t>We used first-difference to make the series stationary </a:t>
            </a:r>
            <a:br>
              <a:rPr lang="en-US"/>
            </a:br>
            <a:endParaRPr lang="en-US"/>
          </a:p>
          <a:p>
            <a:pPr algn="ctr"/>
            <a:endParaRPr lang="en-US" dirty="0"/>
          </a:p>
        </p:txBody>
      </p:sp>
      <p:pic>
        <p:nvPicPr>
          <p:cNvPr id="8" name="Picture 7">
            <a:extLst>
              <a:ext uri="{FF2B5EF4-FFF2-40B4-BE49-F238E27FC236}">
                <a16:creationId xmlns:a16="http://schemas.microsoft.com/office/drawing/2014/main" id="{D0439D1E-D159-4A76-8A0C-5F99F66E172C}"/>
              </a:ext>
            </a:extLst>
          </p:cNvPr>
          <p:cNvPicPr>
            <a:picLocks noChangeAspect="1"/>
          </p:cNvPicPr>
          <p:nvPr/>
        </p:nvPicPr>
        <p:blipFill>
          <a:blip r:embed="rId2"/>
          <a:stretch>
            <a:fillRect/>
          </a:stretch>
        </p:blipFill>
        <p:spPr>
          <a:xfrm>
            <a:off x="3698875" y="942976"/>
            <a:ext cx="6054725" cy="5094830"/>
          </a:xfrm>
          <a:prstGeom prst="rect">
            <a:avLst/>
          </a:prstGeom>
        </p:spPr>
      </p:pic>
      <p:pic>
        <p:nvPicPr>
          <p:cNvPr id="12" name="Picture 11">
            <a:extLst>
              <a:ext uri="{FF2B5EF4-FFF2-40B4-BE49-F238E27FC236}">
                <a16:creationId xmlns:a16="http://schemas.microsoft.com/office/drawing/2014/main" id="{AC717678-9A2E-425F-873E-027886E754A4}"/>
              </a:ext>
            </a:extLst>
          </p:cNvPr>
          <p:cNvPicPr>
            <a:picLocks noChangeAspect="1"/>
          </p:cNvPicPr>
          <p:nvPr/>
        </p:nvPicPr>
        <p:blipFill>
          <a:blip r:embed="rId3"/>
          <a:stretch>
            <a:fillRect/>
          </a:stretch>
        </p:blipFill>
        <p:spPr>
          <a:xfrm>
            <a:off x="7497932" y="1607559"/>
            <a:ext cx="4498340" cy="1178503"/>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11" name="Picture 10">
            <a:extLst>
              <a:ext uri="{FF2B5EF4-FFF2-40B4-BE49-F238E27FC236}">
                <a16:creationId xmlns:a16="http://schemas.microsoft.com/office/drawing/2014/main" id="{E7769117-7E1B-4D61-8933-1F6039A5C27D}"/>
              </a:ext>
            </a:extLst>
          </p:cNvPr>
          <p:cNvPicPr>
            <a:picLocks noChangeAspect="1"/>
          </p:cNvPicPr>
          <p:nvPr/>
        </p:nvPicPr>
        <p:blipFill>
          <a:blip r:embed="rId2"/>
          <a:stretch>
            <a:fillRect/>
          </a:stretch>
        </p:blipFill>
        <p:spPr>
          <a:xfrm>
            <a:off x="831476" y="1093350"/>
            <a:ext cx="10529048" cy="4968311"/>
          </a:xfrm>
          <a:prstGeom prst="rect">
            <a:avLst/>
          </a:prstGeom>
        </p:spPr>
      </p:pic>
      <p:pic>
        <p:nvPicPr>
          <p:cNvPr id="14" name="Picture 13">
            <a:extLst>
              <a:ext uri="{FF2B5EF4-FFF2-40B4-BE49-F238E27FC236}">
                <a16:creationId xmlns:a16="http://schemas.microsoft.com/office/drawing/2014/main" id="{21371376-A72A-4A33-B00E-954A8C9C324C}"/>
              </a:ext>
            </a:extLst>
          </p:cNvPr>
          <p:cNvPicPr>
            <a:picLocks noChangeAspect="1"/>
          </p:cNvPicPr>
          <p:nvPr/>
        </p:nvPicPr>
        <p:blipFill>
          <a:blip r:embed="rId3"/>
          <a:stretch>
            <a:fillRect/>
          </a:stretch>
        </p:blipFill>
        <p:spPr>
          <a:xfrm>
            <a:off x="7428199" y="3958183"/>
            <a:ext cx="2416841" cy="2859581"/>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 There seems to be a relation with CPI and Unemployment.</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6" name="Picture 5">
            <a:extLst>
              <a:ext uri="{FF2B5EF4-FFF2-40B4-BE49-F238E27FC236}">
                <a16:creationId xmlns:a16="http://schemas.microsoft.com/office/drawing/2014/main" id="{AE3254CE-5AE6-4841-96DC-3CBFA71D0B37}"/>
              </a:ext>
            </a:extLst>
          </p:cNvPr>
          <p:cNvPicPr>
            <a:picLocks noChangeAspect="1"/>
          </p:cNvPicPr>
          <p:nvPr/>
        </p:nvPicPr>
        <p:blipFill>
          <a:blip r:embed="rId2"/>
          <a:stretch>
            <a:fillRect/>
          </a:stretch>
        </p:blipFill>
        <p:spPr>
          <a:xfrm>
            <a:off x="3430848" y="1436285"/>
            <a:ext cx="8377235" cy="4602797"/>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A0F5B-A365-48A1-8C73-1A19FDBDEFDE}"/>
              </a:ext>
            </a:extLst>
          </p:cNvPr>
          <p:cNvPicPr>
            <a:picLocks noChangeAspect="1"/>
          </p:cNvPicPr>
          <p:nvPr/>
        </p:nvPicPr>
        <p:blipFill>
          <a:blip r:embed="rId2"/>
          <a:stretch>
            <a:fillRect/>
          </a:stretch>
        </p:blipFill>
        <p:spPr>
          <a:xfrm>
            <a:off x="176148" y="1711091"/>
            <a:ext cx="11372851" cy="3455156"/>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10" name="Rectangle 9">
            <a:extLst>
              <a:ext uri="{FF2B5EF4-FFF2-40B4-BE49-F238E27FC236}">
                <a16:creationId xmlns:a16="http://schemas.microsoft.com/office/drawing/2014/main" id="{2AC92C45-9973-4A25-9CD0-7942E547796B}"/>
              </a:ext>
            </a:extLst>
          </p:cNvPr>
          <p:cNvSpPr/>
          <p:nvPr/>
        </p:nvSpPr>
        <p:spPr>
          <a:xfrm>
            <a:off x="295275" y="4276869"/>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9725025" y="1790700"/>
            <a:ext cx="981075" cy="3356209"/>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Univers Condensed Light</vt:lpstr>
      <vt:lpstr>Walbaum Display Light</vt:lpstr>
      <vt:lpstr>AngleLinesVTI</vt:lpstr>
      <vt:lpstr>Cas Applied Data Science – October 7th 2021   Nasdaq composite price &amp; macro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64</cp:revision>
  <dcterms:created xsi:type="dcterms:W3CDTF">2021-09-21T07:26:47Z</dcterms:created>
  <dcterms:modified xsi:type="dcterms:W3CDTF">2021-10-01T10:00:15Z</dcterms:modified>
</cp:coreProperties>
</file>