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3"/>
  </p:notesMasterIdLst>
  <p:sldIdLst>
    <p:sldId id="274" r:id="rId2"/>
    <p:sldId id="257" r:id="rId3"/>
    <p:sldId id="273" r:id="rId4"/>
    <p:sldId id="281" r:id="rId5"/>
    <p:sldId id="263" r:id="rId6"/>
    <p:sldId id="265" r:id="rId7"/>
    <p:sldId id="267" r:id="rId8"/>
    <p:sldId id="278" r:id="rId9"/>
    <p:sldId id="268" r:id="rId10"/>
    <p:sldId id="280" r:id="rId11"/>
    <p:sldId id="282" r:id="rId12"/>
  </p:sldIdLst>
  <p:sldSz cx="12192000" cy="6858000"/>
  <p:notesSz cx="6865938" cy="954087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3792" autoAdjust="0"/>
  </p:normalViewPr>
  <p:slideViewPr>
    <p:cSldViewPr snapToGrid="0">
      <p:cViewPr varScale="1">
        <p:scale>
          <a:sx n="62" d="100"/>
          <a:sy n="62" d="100"/>
        </p:scale>
        <p:origin x="8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240" cy="478701"/>
          </a:xfrm>
          <a:prstGeom prst="rect">
            <a:avLst/>
          </a:prstGeom>
        </p:spPr>
        <p:txBody>
          <a:bodyPr vert="horz" lIns="93744" tIns="46872" rIns="93744" bIns="46872" rtlCol="0"/>
          <a:lstStyle>
            <a:lvl1pPr algn="l">
              <a:defRPr sz="1200"/>
            </a:lvl1pPr>
          </a:lstStyle>
          <a:p>
            <a:endParaRPr lang="fr-CH"/>
          </a:p>
        </p:txBody>
      </p:sp>
      <p:sp>
        <p:nvSpPr>
          <p:cNvPr id="3" name="Date Placeholder 2"/>
          <p:cNvSpPr>
            <a:spLocks noGrp="1"/>
          </p:cNvSpPr>
          <p:nvPr>
            <p:ph type="dt" idx="1"/>
          </p:nvPr>
        </p:nvSpPr>
        <p:spPr>
          <a:xfrm>
            <a:off x="3889109" y="0"/>
            <a:ext cx="2975240" cy="478701"/>
          </a:xfrm>
          <a:prstGeom prst="rect">
            <a:avLst/>
          </a:prstGeom>
        </p:spPr>
        <p:txBody>
          <a:bodyPr vert="horz" lIns="93744" tIns="46872" rIns="93744" bIns="46872" rtlCol="0"/>
          <a:lstStyle>
            <a:lvl1pPr algn="r">
              <a:defRPr sz="1200"/>
            </a:lvl1pPr>
          </a:lstStyle>
          <a:p>
            <a:fld id="{0CC08D75-D192-4F08-8405-FE12D6DFAACE}" type="datetimeFigureOut">
              <a:rPr lang="fr-CH" smtClean="0"/>
              <a:t>25.11.2021</a:t>
            </a:fld>
            <a:endParaRPr lang="fr-CH"/>
          </a:p>
        </p:txBody>
      </p:sp>
      <p:sp>
        <p:nvSpPr>
          <p:cNvPr id="4" name="Slide Image Placeholder 3"/>
          <p:cNvSpPr>
            <a:spLocks noGrp="1" noRot="1" noChangeAspect="1"/>
          </p:cNvSpPr>
          <p:nvPr>
            <p:ph type="sldImg" idx="2"/>
          </p:nvPr>
        </p:nvSpPr>
        <p:spPr>
          <a:xfrm>
            <a:off x="571500" y="1192213"/>
            <a:ext cx="5724525" cy="3221037"/>
          </a:xfrm>
          <a:prstGeom prst="rect">
            <a:avLst/>
          </a:prstGeom>
          <a:noFill/>
          <a:ln w="12700">
            <a:solidFill>
              <a:prstClr val="black"/>
            </a:solidFill>
          </a:ln>
        </p:spPr>
        <p:txBody>
          <a:bodyPr vert="horz" lIns="93744" tIns="46872" rIns="93744" bIns="46872" rtlCol="0" anchor="ctr"/>
          <a:lstStyle/>
          <a:p>
            <a:endParaRPr lang="fr-CH"/>
          </a:p>
        </p:txBody>
      </p:sp>
      <p:sp>
        <p:nvSpPr>
          <p:cNvPr id="5" name="Notes Placeholder 4"/>
          <p:cNvSpPr>
            <a:spLocks noGrp="1"/>
          </p:cNvSpPr>
          <p:nvPr>
            <p:ph type="body" sz="quarter" idx="3"/>
          </p:nvPr>
        </p:nvSpPr>
        <p:spPr>
          <a:xfrm>
            <a:off x="686594" y="4591546"/>
            <a:ext cx="5492750" cy="3756720"/>
          </a:xfrm>
          <a:prstGeom prst="rect">
            <a:avLst/>
          </a:prstGeom>
        </p:spPr>
        <p:txBody>
          <a:bodyPr vert="horz" lIns="93744" tIns="46872" rIns="93744" bIns="4687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9062176"/>
            <a:ext cx="2975240" cy="478700"/>
          </a:xfrm>
          <a:prstGeom prst="rect">
            <a:avLst/>
          </a:prstGeom>
        </p:spPr>
        <p:txBody>
          <a:bodyPr vert="horz" lIns="93744" tIns="46872" rIns="93744" bIns="46872" rtlCol="0" anchor="b"/>
          <a:lstStyle>
            <a:lvl1pPr algn="l">
              <a:defRPr sz="1200"/>
            </a:lvl1pPr>
          </a:lstStyle>
          <a:p>
            <a:endParaRPr lang="fr-CH"/>
          </a:p>
        </p:txBody>
      </p:sp>
      <p:sp>
        <p:nvSpPr>
          <p:cNvPr id="7" name="Slide Number Placeholder 6"/>
          <p:cNvSpPr>
            <a:spLocks noGrp="1"/>
          </p:cNvSpPr>
          <p:nvPr>
            <p:ph type="sldNum" sz="quarter" idx="5"/>
          </p:nvPr>
        </p:nvSpPr>
        <p:spPr>
          <a:xfrm>
            <a:off x="3889109" y="9062176"/>
            <a:ext cx="2975240" cy="478700"/>
          </a:xfrm>
          <a:prstGeom prst="rect">
            <a:avLst/>
          </a:prstGeom>
        </p:spPr>
        <p:txBody>
          <a:bodyPr vert="horz" lIns="93744" tIns="46872" rIns="93744" bIns="46872" rtlCol="0" anchor="b"/>
          <a:lstStyle>
            <a:lvl1pPr algn="r">
              <a:defRPr sz="1200"/>
            </a:lvl1pPr>
          </a:lstStyle>
          <a:p>
            <a:fld id="{2B64A723-D2DA-436D-87A9-E258563333C4}" type="slidenum">
              <a:rPr lang="fr-CH" smtClean="0"/>
              <a:t>‹#›</a:t>
            </a:fld>
            <a:endParaRPr lang="fr-CH"/>
          </a:p>
        </p:txBody>
      </p:sp>
    </p:spTree>
    <p:extLst>
      <p:ext uri="{BB962C8B-B14F-4D97-AF65-F5344CB8AC3E}">
        <p14:creationId xmlns:p14="http://schemas.microsoft.com/office/powerpoint/2010/main" val="25851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1</a:t>
            </a:fld>
            <a:endParaRPr lang="fr-CH"/>
          </a:p>
        </p:txBody>
      </p:sp>
    </p:spTree>
    <p:extLst>
      <p:ext uri="{BB962C8B-B14F-4D97-AF65-F5344CB8AC3E}">
        <p14:creationId xmlns:p14="http://schemas.microsoft.com/office/powerpoint/2010/main" val="16593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10</a:t>
            </a:fld>
            <a:endParaRPr lang="fr-CH"/>
          </a:p>
        </p:txBody>
      </p:sp>
    </p:spTree>
    <p:extLst>
      <p:ext uri="{BB962C8B-B14F-4D97-AF65-F5344CB8AC3E}">
        <p14:creationId xmlns:p14="http://schemas.microsoft.com/office/powerpoint/2010/main" val="1088260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11</a:t>
            </a:fld>
            <a:endParaRPr lang="fr-CH"/>
          </a:p>
        </p:txBody>
      </p:sp>
    </p:spTree>
    <p:extLst>
      <p:ext uri="{BB962C8B-B14F-4D97-AF65-F5344CB8AC3E}">
        <p14:creationId xmlns:p14="http://schemas.microsoft.com/office/powerpoint/2010/main" val="285587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2</a:t>
            </a:fld>
            <a:endParaRPr lang="fr-CH"/>
          </a:p>
        </p:txBody>
      </p:sp>
    </p:spTree>
    <p:extLst>
      <p:ext uri="{BB962C8B-B14F-4D97-AF65-F5344CB8AC3E}">
        <p14:creationId xmlns:p14="http://schemas.microsoft.com/office/powerpoint/2010/main" val="108551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3</a:t>
            </a:fld>
            <a:endParaRPr lang="fr-CH"/>
          </a:p>
        </p:txBody>
      </p:sp>
    </p:spTree>
    <p:extLst>
      <p:ext uri="{BB962C8B-B14F-4D97-AF65-F5344CB8AC3E}">
        <p14:creationId xmlns:p14="http://schemas.microsoft.com/office/powerpoint/2010/main" val="30092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222222"/>
              </a:solidFill>
              <a:effectLst/>
              <a:latin typeface="Merriweather" panose="00000500000000000000" pitchFamily="2" charset="0"/>
            </a:endParaRPr>
          </a:p>
          <a:p>
            <a:endParaRPr lang="de-CH" dirty="0"/>
          </a:p>
        </p:txBody>
      </p:sp>
      <p:sp>
        <p:nvSpPr>
          <p:cNvPr id="4" name="Slide Number Placeholder 3"/>
          <p:cNvSpPr>
            <a:spLocks noGrp="1"/>
          </p:cNvSpPr>
          <p:nvPr>
            <p:ph type="sldNum" sz="quarter" idx="5"/>
          </p:nvPr>
        </p:nvSpPr>
        <p:spPr/>
        <p:txBody>
          <a:bodyPr/>
          <a:lstStyle/>
          <a:p>
            <a:fld id="{6227632B-6602-4ABE-A443-D23450174553}" type="slidenum">
              <a:rPr lang="fr-CH" smtClean="0"/>
              <a:t>4</a:t>
            </a:fld>
            <a:endParaRPr lang="fr-CH"/>
          </a:p>
        </p:txBody>
      </p:sp>
    </p:spTree>
    <p:extLst>
      <p:ext uri="{BB962C8B-B14F-4D97-AF65-F5344CB8AC3E}">
        <p14:creationId xmlns:p14="http://schemas.microsoft.com/office/powerpoint/2010/main" val="122986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5</a:t>
            </a:fld>
            <a:endParaRPr lang="fr-CH"/>
          </a:p>
        </p:txBody>
      </p:sp>
    </p:spTree>
    <p:extLst>
      <p:ext uri="{BB962C8B-B14F-4D97-AF65-F5344CB8AC3E}">
        <p14:creationId xmlns:p14="http://schemas.microsoft.com/office/powerpoint/2010/main" val="2804552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solidFill>
                <a:srgbClr val="000000"/>
              </a:solidFill>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6</a:t>
            </a:fld>
            <a:endParaRPr lang="fr-CH"/>
          </a:p>
        </p:txBody>
      </p:sp>
    </p:spTree>
    <p:extLst>
      <p:ext uri="{BB962C8B-B14F-4D97-AF65-F5344CB8AC3E}">
        <p14:creationId xmlns:p14="http://schemas.microsoft.com/office/powerpoint/2010/main" val="2008859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7</a:t>
            </a:fld>
            <a:endParaRPr lang="fr-CH"/>
          </a:p>
        </p:txBody>
      </p:sp>
    </p:spTree>
    <p:extLst>
      <p:ext uri="{BB962C8B-B14F-4D97-AF65-F5344CB8AC3E}">
        <p14:creationId xmlns:p14="http://schemas.microsoft.com/office/powerpoint/2010/main" val="42664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00000"/>
              </a:solidFill>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2B64A723-D2DA-436D-87A9-E258563333C4}" type="slidenum">
              <a:rPr lang="fr-CH" smtClean="0"/>
              <a:t>8</a:t>
            </a:fld>
            <a:endParaRPr lang="fr-CH"/>
          </a:p>
        </p:txBody>
      </p:sp>
    </p:spTree>
    <p:extLst>
      <p:ext uri="{BB962C8B-B14F-4D97-AF65-F5344CB8AC3E}">
        <p14:creationId xmlns:p14="http://schemas.microsoft.com/office/powerpoint/2010/main" val="160663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fr-CH" dirty="0"/>
          </a:p>
        </p:txBody>
      </p:sp>
      <p:sp>
        <p:nvSpPr>
          <p:cNvPr id="4" name="Slide Number Placeholder 3"/>
          <p:cNvSpPr>
            <a:spLocks noGrp="1"/>
          </p:cNvSpPr>
          <p:nvPr>
            <p:ph type="sldNum" sz="quarter" idx="5"/>
          </p:nvPr>
        </p:nvSpPr>
        <p:spPr/>
        <p:txBody>
          <a:bodyPr/>
          <a:lstStyle/>
          <a:p>
            <a:fld id="{2B64A723-D2DA-436D-87A9-E258563333C4}" type="slidenum">
              <a:rPr lang="fr-CH" smtClean="0"/>
              <a:t>9</a:t>
            </a:fld>
            <a:endParaRPr lang="fr-CH"/>
          </a:p>
        </p:txBody>
      </p:sp>
    </p:spTree>
    <p:extLst>
      <p:ext uri="{BB962C8B-B14F-4D97-AF65-F5344CB8AC3E}">
        <p14:creationId xmlns:p14="http://schemas.microsoft.com/office/powerpoint/2010/main" val="1963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A6F1C360-5289-4C2A-A1CF-F465CD18575F}" type="datetime1">
              <a:rPr lang="en-US" smtClean="0"/>
              <a:t>11/25/2021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7092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66162026-9521-4FFF-9DD2-978EACC7847B}" type="datetime1">
              <a:rPr lang="en-US" smtClean="0"/>
              <a:t>11/25/2021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CD4BB8C-1779-4E66-B6D1-C83CFFDA5239}" type="datetime1">
              <a:rPr lang="en-US" smtClean="0"/>
              <a:t>11/25/2021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2889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859E8B9D-A5DA-4412-A5B1-A26F75404636}" type="datetime1">
              <a:rPr lang="en-US" smtClean="0"/>
              <a:t>11/25/2021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2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6630B79E-35B1-47A4-A27B-B0B50130D40F}" type="datetime1">
              <a:rPr lang="en-US" smtClean="0"/>
              <a:t>11/25/2021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015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3FB41A5D-BD1D-435E-960B-41D42855AD49}" type="datetime1">
              <a:rPr lang="en-US" smtClean="0"/>
              <a:t>11/25/2021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9201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F6ADD3F-84F0-4683-BC5E-FACBF92AEC4E}" type="datetime1">
              <a:rPr lang="en-US" smtClean="0"/>
              <a:t>11/25/2021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35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9622DA2F-4D67-45F3-BEA9-520A571FC81B}" type="datetime1">
              <a:rPr lang="en-US" smtClean="0"/>
              <a:t>11/25/2021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726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9FA03BC5-F4C9-4818-AE4A-90C4F57EC574}" type="datetime1">
              <a:rPr lang="en-US" smtClean="0"/>
              <a:t>11/25/2021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448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84207A65-2CCD-4AF6-9CA1-DA6E258C0C50}" type="datetime1">
              <a:rPr lang="en-US" smtClean="0"/>
              <a:t>11/25/2021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9892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D3A4957-07C7-49B8-B792-C1411E675594}" type="datetime1">
              <a:rPr lang="en-US" smtClean="0"/>
              <a:t>11/25/2021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766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89A88CCD-2029-400F-AF4D-548C8524A5AC}" type="datetime1">
              <a:rPr lang="en-US" smtClean="0"/>
              <a:t>11/25/2021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02856740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hf hdr="0" ftr="0" dt="0"/>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st.github.com/ih2502mk/50d8f7feb614c8676383431b056f4291"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st.github.com/ih2502mk/50d8f7feb614c8676383431b056f4291"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github.com/parment1/Project-M1-M2"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B7A-EC30-41A0-A56F-0BD503645889}"/>
              </a:ext>
            </a:extLst>
          </p:cNvPr>
          <p:cNvSpPr>
            <a:spLocks noGrp="1"/>
          </p:cNvSpPr>
          <p:nvPr>
            <p:ph type="ctrTitle"/>
          </p:nvPr>
        </p:nvSpPr>
        <p:spPr>
          <a:xfrm>
            <a:off x="871869" y="749595"/>
            <a:ext cx="9512351" cy="3902149"/>
          </a:xfrm>
        </p:spPr>
        <p:txBody>
          <a:bodyPr anchor="t">
            <a:normAutofit/>
          </a:bodyPr>
          <a:lstStyle/>
          <a:p>
            <a:pPr algn="l"/>
            <a:r>
              <a:rPr lang="de-CH" sz="2500" dirty="0"/>
              <a:t>MODULE 3: </a:t>
            </a:r>
            <a:r>
              <a:rPr lang="de-CH" sz="2500" dirty="0" err="1"/>
              <a:t>S&amp;p</a:t>
            </a:r>
            <a:r>
              <a:rPr lang="de-CH" sz="2500" dirty="0"/>
              <a:t> 500 &amp; Dow JONES pair TRADING </a:t>
            </a:r>
            <a:r>
              <a:rPr lang="de-CH" sz="2500" dirty="0" err="1"/>
              <a:t>clustering</a:t>
            </a:r>
            <a:r>
              <a:rPr lang="de-CH" sz="2500" dirty="0"/>
              <a:t> </a:t>
            </a:r>
            <a:endParaRPr lang="fr-CH" sz="2500" dirty="0"/>
          </a:p>
        </p:txBody>
      </p:sp>
      <p:sp>
        <p:nvSpPr>
          <p:cNvPr id="3" name="Subtitle 2">
            <a:extLst>
              <a:ext uri="{FF2B5EF4-FFF2-40B4-BE49-F238E27FC236}">
                <a16:creationId xmlns:a16="http://schemas.microsoft.com/office/drawing/2014/main" id="{5F1C3DE6-3926-43AC-B410-C8BC0D0D3F66}"/>
              </a:ext>
            </a:extLst>
          </p:cNvPr>
          <p:cNvSpPr>
            <a:spLocks noGrp="1"/>
          </p:cNvSpPr>
          <p:nvPr>
            <p:ph type="subTitle" idx="1"/>
          </p:nvPr>
        </p:nvSpPr>
        <p:spPr>
          <a:xfrm>
            <a:off x="871869" y="2929270"/>
            <a:ext cx="5224131" cy="999460"/>
          </a:xfrm>
        </p:spPr>
        <p:txBody>
          <a:bodyPr anchor="b">
            <a:normAutofit fontScale="92500" lnSpcReduction="20000"/>
          </a:bodyPr>
          <a:lstStyle/>
          <a:p>
            <a:pPr algn="l"/>
            <a:r>
              <a:rPr lang="de-CH" dirty="0"/>
              <a:t>University </a:t>
            </a:r>
            <a:r>
              <a:rPr lang="de-CH" dirty="0" err="1"/>
              <a:t>of</a:t>
            </a:r>
            <a:r>
              <a:rPr lang="de-CH" dirty="0"/>
              <a:t> Bern, </a:t>
            </a:r>
            <a:r>
              <a:rPr lang="fr-CH" dirty="0"/>
              <a:t>CAS in </a:t>
            </a:r>
            <a:r>
              <a:rPr lang="fr-CH" dirty="0" err="1"/>
              <a:t>Applied</a:t>
            </a:r>
            <a:r>
              <a:rPr lang="fr-CH" dirty="0"/>
              <a:t> Data Science 25 </a:t>
            </a:r>
            <a:r>
              <a:rPr lang="fr-CH" dirty="0" err="1"/>
              <a:t>November</a:t>
            </a:r>
            <a:r>
              <a:rPr lang="fr-CH" dirty="0"/>
              <a:t> 2021</a:t>
            </a:r>
            <a:endParaRPr lang="de-CH" dirty="0"/>
          </a:p>
          <a:p>
            <a:pPr algn="l"/>
            <a:r>
              <a:rPr lang="de-CH" dirty="0"/>
              <a:t>Thomas </a:t>
            </a:r>
            <a:r>
              <a:rPr lang="de-CH" dirty="0" err="1"/>
              <a:t>parmentier</a:t>
            </a:r>
            <a:endParaRPr lang="fr-CH" dirty="0"/>
          </a:p>
        </p:txBody>
      </p:sp>
      <p:pic>
        <p:nvPicPr>
          <p:cNvPr id="5" name="Picture 4">
            <a:extLst>
              <a:ext uri="{FF2B5EF4-FFF2-40B4-BE49-F238E27FC236}">
                <a16:creationId xmlns:a16="http://schemas.microsoft.com/office/drawing/2014/main" id="{81C517BE-C43F-4890-86C8-A282E434B902}"/>
              </a:ext>
            </a:extLst>
          </p:cNvPr>
          <p:cNvPicPr>
            <a:picLocks noChangeAspect="1"/>
          </p:cNvPicPr>
          <p:nvPr/>
        </p:nvPicPr>
        <p:blipFill>
          <a:blip r:embed="rId3"/>
          <a:stretch>
            <a:fillRect/>
          </a:stretch>
        </p:blipFill>
        <p:spPr>
          <a:xfrm>
            <a:off x="5628044" y="1410807"/>
            <a:ext cx="6289539" cy="5035845"/>
          </a:xfrm>
          <a:prstGeom prst="rect">
            <a:avLst/>
          </a:prstGeom>
        </p:spPr>
      </p:pic>
      <p:sp>
        <p:nvSpPr>
          <p:cNvPr id="6" name="Subtitle 2">
            <a:extLst>
              <a:ext uri="{FF2B5EF4-FFF2-40B4-BE49-F238E27FC236}">
                <a16:creationId xmlns:a16="http://schemas.microsoft.com/office/drawing/2014/main" id="{68D109C7-27C2-409D-8626-EBD1376E6003}"/>
              </a:ext>
            </a:extLst>
          </p:cNvPr>
          <p:cNvSpPr txBox="1">
            <a:spLocks/>
          </p:cNvSpPr>
          <p:nvPr/>
        </p:nvSpPr>
        <p:spPr>
          <a:xfrm>
            <a:off x="5920119" y="5670477"/>
            <a:ext cx="5224131" cy="999460"/>
          </a:xfrm>
          <a:prstGeom prst="rect">
            <a:avLst/>
          </a:prstGeom>
        </p:spPr>
        <p:txBody>
          <a:bodyPr vert="horz" lIns="91440" tIns="45720" rIns="91440" bIns="45720" rtlCol="0" anchor="b">
            <a:normAutofit/>
          </a:bodyPr>
          <a:lstStyle>
            <a:lvl1pPr marL="0" indent="0" algn="ctr" defTabSz="914400" rtl="0" eaLnBrk="1" latinLnBrk="0" hangingPunct="1">
              <a:lnSpc>
                <a:spcPct val="120000"/>
              </a:lnSpc>
              <a:spcBef>
                <a:spcPts val="1000"/>
              </a:spcBef>
              <a:buSzPct val="80000"/>
              <a:buFont typeface="Arial" panose="020B0604020202020204" pitchFamily="34" charset="0"/>
              <a:buNone/>
              <a:defRPr sz="1800" b="1" kern="1200" cap="all" spc="300" baseline="0">
                <a:solidFill>
                  <a:schemeClr val="tx2"/>
                </a:solidFill>
                <a:latin typeface="+mn-lt"/>
                <a:ea typeface="+mn-ea"/>
                <a:cs typeface="+mn-cs"/>
              </a:defRPr>
            </a:lvl1pPr>
            <a:lvl2pPr marL="457200" indent="0" algn="ctr" defTabSz="914400" rtl="0" eaLnBrk="1" latinLnBrk="0" hangingPunct="1">
              <a:lnSpc>
                <a:spcPct val="100000"/>
              </a:lnSpc>
              <a:spcBef>
                <a:spcPts val="500"/>
              </a:spcBef>
              <a:buSzPct val="8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buSzPct val="8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CH" sz="900" b="0" dirty="0"/>
              <a:t>Source: Financial </a:t>
            </a:r>
            <a:r>
              <a:rPr lang="de-CH" sz="900" b="0" dirty="0" err="1"/>
              <a:t>times</a:t>
            </a:r>
            <a:r>
              <a:rPr lang="de-CH" sz="900" b="0" dirty="0"/>
              <a:t>, April 2008</a:t>
            </a:r>
            <a:endParaRPr lang="fr-CH" sz="900" b="0" dirty="0"/>
          </a:p>
        </p:txBody>
      </p:sp>
      <p:sp>
        <p:nvSpPr>
          <p:cNvPr id="4" name="Slide Number Placeholder 3">
            <a:extLst>
              <a:ext uri="{FF2B5EF4-FFF2-40B4-BE49-F238E27FC236}">
                <a16:creationId xmlns:a16="http://schemas.microsoft.com/office/drawing/2014/main" id="{63D82F73-ADDC-4C1B-A5B7-E9F772D2A30C}"/>
              </a:ext>
            </a:extLst>
          </p:cNvPr>
          <p:cNvSpPr>
            <a:spLocks noGrp="1"/>
          </p:cNvSpPr>
          <p:nvPr>
            <p:ph type="sldNum" sz="quarter" idx="12"/>
          </p:nvPr>
        </p:nvSpPr>
        <p:spPr/>
        <p:txBody>
          <a:bodyPr/>
          <a:lstStyle/>
          <a:p>
            <a:fld id="{312CC964-A50B-4C29-B4E4-2C30BB34CCF3}" type="slidenum">
              <a:rPr lang="en-US" smtClean="0"/>
              <a:t>1</a:t>
            </a:fld>
            <a:endParaRPr lang="en-US"/>
          </a:p>
        </p:txBody>
      </p:sp>
    </p:spTree>
    <p:extLst>
      <p:ext uri="{BB962C8B-B14F-4D97-AF65-F5344CB8AC3E}">
        <p14:creationId xmlns:p14="http://schemas.microsoft.com/office/powerpoint/2010/main" val="46429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err="1"/>
              <a:t>Backtesting</a:t>
            </a:r>
            <a:r>
              <a:rPr lang="en-US" sz="3000" dirty="0"/>
              <a:t> of pairs</a:t>
            </a:r>
          </a:p>
        </p:txBody>
      </p:sp>
      <p:sp>
        <p:nvSpPr>
          <p:cNvPr id="7" name="Rectangle 6">
            <a:extLst>
              <a:ext uri="{FF2B5EF4-FFF2-40B4-BE49-F238E27FC236}">
                <a16:creationId xmlns:a16="http://schemas.microsoft.com/office/drawing/2014/main" id="{3E792D79-0F4A-47C8-8335-86213F25300E}"/>
              </a:ext>
            </a:extLst>
          </p:cNvPr>
          <p:cNvSpPr/>
          <p:nvPr/>
        </p:nvSpPr>
        <p:spPr>
          <a:xfrm>
            <a:off x="540899" y="1161874"/>
            <a:ext cx="3335066" cy="503421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lgn="ctr">
              <a:buFont typeface="Arial" panose="020B0604020202020204" pitchFamily="34" charset="0"/>
              <a:buChar char="•"/>
            </a:pPr>
            <a:r>
              <a:rPr lang="en-US" sz="1700" dirty="0"/>
              <a:t>We take the spread between the long and the short legs and look at the performance based on the </a:t>
            </a:r>
            <a:r>
              <a:rPr lang="en-US" sz="1700" dirty="0" err="1"/>
              <a:t>sharpe</a:t>
            </a:r>
            <a:r>
              <a:rPr lang="en-US" sz="1700" dirty="0"/>
              <a:t> ratio</a:t>
            </a:r>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r>
              <a:rPr lang="en-US" sz="1700" dirty="0"/>
              <a:t>Best pair trade is APPL vs </a:t>
            </a:r>
            <a:r>
              <a:rPr lang="en-US" sz="1700" dirty="0" err="1"/>
              <a:t>AutoDesk</a:t>
            </a:r>
            <a:endParaRPr lang="en-US" sz="1700" dirty="0"/>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r>
              <a:rPr lang="en-US" sz="1700" dirty="0"/>
              <a:t>Next steps: </a:t>
            </a:r>
          </a:p>
          <a:p>
            <a:pPr marL="285750" indent="-285750" algn="ctr">
              <a:buFont typeface="Arial" panose="020B0604020202020204" pitchFamily="34" charset="0"/>
              <a:buChar char="•"/>
            </a:pPr>
            <a:endParaRPr lang="en-US" sz="1700" dirty="0"/>
          </a:p>
          <a:p>
            <a:pPr marL="285750" indent="-285750" algn="ctr">
              <a:buFontTx/>
              <a:buChar char="-"/>
            </a:pPr>
            <a:r>
              <a:rPr lang="en-US" sz="1700" dirty="0"/>
              <a:t>Look at other clustering algorithm such as Affinity Propagation Clustering.</a:t>
            </a:r>
          </a:p>
          <a:p>
            <a:pPr marL="285750" indent="-285750" algn="ctr">
              <a:buFontTx/>
              <a:buChar char="-"/>
            </a:pPr>
            <a:r>
              <a:rPr lang="en-US" sz="1700" dirty="0"/>
              <a:t>Check for overfitting, look ahead bias and P-hacking</a:t>
            </a:r>
          </a:p>
          <a:p>
            <a:pPr marL="285750" indent="-285750" algn="ctr">
              <a:buFontTx/>
              <a:buChar char="-"/>
            </a:pPr>
            <a:r>
              <a:rPr lang="en-US" sz="1700" dirty="0" err="1"/>
              <a:t>Backtesting</a:t>
            </a:r>
            <a:r>
              <a:rPr lang="en-US" sz="1700" dirty="0"/>
              <a:t> on a larger timeframe</a:t>
            </a:r>
          </a:p>
        </p:txBody>
      </p:sp>
      <p:pic>
        <p:nvPicPr>
          <p:cNvPr id="12" name="Picture 11">
            <a:extLst>
              <a:ext uri="{FF2B5EF4-FFF2-40B4-BE49-F238E27FC236}">
                <a16:creationId xmlns:a16="http://schemas.microsoft.com/office/drawing/2014/main" id="{F67DDED4-67D8-45B6-B49D-6E6CC9EC2FC1}"/>
              </a:ext>
            </a:extLst>
          </p:cNvPr>
          <p:cNvPicPr>
            <a:picLocks noChangeAspect="1"/>
          </p:cNvPicPr>
          <p:nvPr/>
        </p:nvPicPr>
        <p:blipFill>
          <a:blip r:embed="rId3"/>
          <a:stretch>
            <a:fillRect/>
          </a:stretch>
        </p:blipFill>
        <p:spPr>
          <a:xfrm>
            <a:off x="4251846" y="1069582"/>
            <a:ext cx="6981825" cy="4533900"/>
          </a:xfrm>
          <a:prstGeom prst="rect">
            <a:avLst/>
          </a:prstGeom>
        </p:spPr>
      </p:pic>
      <p:sp>
        <p:nvSpPr>
          <p:cNvPr id="8" name="Rectangle 7">
            <a:extLst>
              <a:ext uri="{FF2B5EF4-FFF2-40B4-BE49-F238E27FC236}">
                <a16:creationId xmlns:a16="http://schemas.microsoft.com/office/drawing/2014/main" id="{81691F41-BBB2-4278-83CE-2800A900CF95}"/>
              </a:ext>
            </a:extLst>
          </p:cNvPr>
          <p:cNvSpPr/>
          <p:nvPr/>
        </p:nvSpPr>
        <p:spPr>
          <a:xfrm>
            <a:off x="4251846" y="2103930"/>
            <a:ext cx="6981825" cy="17693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Slide Number Placeholder 2">
            <a:extLst>
              <a:ext uri="{FF2B5EF4-FFF2-40B4-BE49-F238E27FC236}">
                <a16:creationId xmlns:a16="http://schemas.microsoft.com/office/drawing/2014/main" id="{459196D4-A55E-47ED-B740-E88A229E23D7}"/>
              </a:ext>
            </a:extLst>
          </p:cNvPr>
          <p:cNvSpPr>
            <a:spLocks noGrp="1"/>
          </p:cNvSpPr>
          <p:nvPr>
            <p:ph type="sldNum" sz="quarter" idx="12"/>
          </p:nvPr>
        </p:nvSpPr>
        <p:spPr/>
        <p:txBody>
          <a:bodyPr/>
          <a:lstStyle/>
          <a:p>
            <a:fld id="{312CC964-A50B-4C29-B4E4-2C30BB34CCF3}" type="slidenum">
              <a:rPr lang="en-US" smtClean="0"/>
              <a:t>10</a:t>
            </a:fld>
            <a:endParaRPr lang="en-US"/>
          </a:p>
        </p:txBody>
      </p:sp>
    </p:spTree>
    <p:extLst>
      <p:ext uri="{BB962C8B-B14F-4D97-AF65-F5344CB8AC3E}">
        <p14:creationId xmlns:p14="http://schemas.microsoft.com/office/powerpoint/2010/main" val="412860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References</a:t>
            </a:r>
          </a:p>
        </p:txBody>
      </p:sp>
      <p:sp>
        <p:nvSpPr>
          <p:cNvPr id="10" name="TextBox 9">
            <a:extLst>
              <a:ext uri="{FF2B5EF4-FFF2-40B4-BE49-F238E27FC236}">
                <a16:creationId xmlns:a16="http://schemas.microsoft.com/office/drawing/2014/main" id="{0EAFF3E9-C64A-410C-AC23-DAE5904EA83F}"/>
              </a:ext>
            </a:extLst>
          </p:cNvPr>
          <p:cNvSpPr txBox="1"/>
          <p:nvPr/>
        </p:nvSpPr>
        <p:spPr>
          <a:xfrm>
            <a:off x="1122054" y="1423987"/>
            <a:ext cx="6138332" cy="369332"/>
          </a:xfrm>
          <a:prstGeom prst="rect">
            <a:avLst/>
          </a:prstGeom>
          <a:noFill/>
        </p:spPr>
        <p:txBody>
          <a:bodyPr wrap="square">
            <a:spAutoFit/>
          </a:bodyPr>
          <a:lstStyle/>
          <a:p>
            <a:r>
              <a:rPr lang="fr-CH" dirty="0"/>
              <a:t>https://pypi.org/project/kneed/#find-knee</a:t>
            </a:r>
          </a:p>
        </p:txBody>
      </p:sp>
      <p:sp>
        <p:nvSpPr>
          <p:cNvPr id="13" name="TextBox 12">
            <a:extLst>
              <a:ext uri="{FF2B5EF4-FFF2-40B4-BE49-F238E27FC236}">
                <a16:creationId xmlns:a16="http://schemas.microsoft.com/office/drawing/2014/main" id="{3D0E7426-C7B1-4B9A-9F99-C2879CB36EED}"/>
              </a:ext>
            </a:extLst>
          </p:cNvPr>
          <p:cNvSpPr txBox="1"/>
          <p:nvPr/>
        </p:nvSpPr>
        <p:spPr>
          <a:xfrm>
            <a:off x="-198967" y="1956361"/>
            <a:ext cx="6138332" cy="369332"/>
          </a:xfrm>
          <a:prstGeom prst="rect">
            <a:avLst/>
          </a:prstGeom>
          <a:noFill/>
        </p:spPr>
        <p:txBody>
          <a:bodyPr wrap="square">
            <a:spAutoFit/>
          </a:bodyPr>
          <a:lstStyle/>
          <a:p>
            <a:pPr algn="ctr"/>
            <a:r>
              <a:rPr lang="fr-FR" dirty="0" err="1">
                <a:hlinkClick r:id="rId3"/>
              </a:rPr>
              <a:t>Quantopian</a:t>
            </a:r>
            <a:r>
              <a:rPr lang="fr-FR" dirty="0">
                <a:hlinkClick r:id="rId3"/>
              </a:rPr>
              <a:t> Lectures </a:t>
            </a:r>
            <a:r>
              <a:rPr lang="fr-FR" dirty="0" err="1">
                <a:hlinkClick r:id="rId3"/>
              </a:rPr>
              <a:t>Saved</a:t>
            </a:r>
            <a:r>
              <a:rPr lang="fr-FR" dirty="0">
                <a:hlinkClick r:id="rId3"/>
              </a:rPr>
              <a:t> (github.com)</a:t>
            </a:r>
            <a:endParaRPr lang="en-US" b="0" i="0" u="none" strike="noStrike" dirty="0">
              <a:solidFill>
                <a:srgbClr val="222222"/>
              </a:solidFill>
              <a:effectLst/>
              <a:latin typeface="Merriweather" panose="00000500000000000000" pitchFamily="2" charset="0"/>
            </a:endParaRPr>
          </a:p>
        </p:txBody>
      </p:sp>
      <p:sp>
        <p:nvSpPr>
          <p:cNvPr id="14" name="TextBox 13">
            <a:extLst>
              <a:ext uri="{FF2B5EF4-FFF2-40B4-BE49-F238E27FC236}">
                <a16:creationId xmlns:a16="http://schemas.microsoft.com/office/drawing/2014/main" id="{202D091C-92F9-4F9B-BA2B-CBB658E9279B}"/>
              </a:ext>
            </a:extLst>
          </p:cNvPr>
          <p:cNvSpPr txBox="1"/>
          <p:nvPr/>
        </p:nvSpPr>
        <p:spPr>
          <a:xfrm>
            <a:off x="1122054" y="2531030"/>
            <a:ext cx="6214532" cy="369332"/>
          </a:xfrm>
          <a:prstGeom prst="rect">
            <a:avLst/>
          </a:prstGeom>
          <a:noFill/>
        </p:spPr>
        <p:txBody>
          <a:bodyPr wrap="square">
            <a:spAutoFit/>
          </a:bodyPr>
          <a:lstStyle/>
          <a:p>
            <a:r>
              <a:rPr lang="fr-CH" dirty="0"/>
              <a:t>https://raghavan.usc.edu//papers/kneedle-simplex11.pdf</a:t>
            </a:r>
          </a:p>
        </p:txBody>
      </p:sp>
      <p:sp>
        <p:nvSpPr>
          <p:cNvPr id="15" name="Slide Number Placeholder 14">
            <a:extLst>
              <a:ext uri="{FF2B5EF4-FFF2-40B4-BE49-F238E27FC236}">
                <a16:creationId xmlns:a16="http://schemas.microsoft.com/office/drawing/2014/main" id="{CBAF9E5E-D0F5-4D0D-8B1C-B068D406E11D}"/>
              </a:ext>
            </a:extLst>
          </p:cNvPr>
          <p:cNvSpPr>
            <a:spLocks noGrp="1"/>
          </p:cNvSpPr>
          <p:nvPr>
            <p:ph type="sldNum" sz="quarter" idx="12"/>
          </p:nvPr>
        </p:nvSpPr>
        <p:spPr/>
        <p:txBody>
          <a:bodyPr/>
          <a:lstStyle/>
          <a:p>
            <a:fld id="{312CC964-A50B-4C29-B4E4-2C30BB34CCF3}" type="slidenum">
              <a:rPr lang="en-US" smtClean="0"/>
              <a:t>11</a:t>
            </a:fld>
            <a:endParaRPr lang="en-US"/>
          </a:p>
        </p:txBody>
      </p:sp>
    </p:spTree>
    <p:extLst>
      <p:ext uri="{BB962C8B-B14F-4D97-AF65-F5344CB8AC3E}">
        <p14:creationId xmlns:p14="http://schemas.microsoft.com/office/powerpoint/2010/main" val="352290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Project </a:t>
            </a:r>
            <a:r>
              <a:rPr lang="de-CH" sz="3000" dirty="0" err="1"/>
              <a:t>objectives</a:t>
            </a:r>
            <a:endParaRPr lang="fr-CH" sz="3000" dirty="0"/>
          </a:p>
        </p:txBody>
      </p:sp>
      <p:sp>
        <p:nvSpPr>
          <p:cNvPr id="3" name="Rectangle 2">
            <a:extLst>
              <a:ext uri="{FF2B5EF4-FFF2-40B4-BE49-F238E27FC236}">
                <a16:creationId xmlns:a16="http://schemas.microsoft.com/office/drawing/2014/main" id="{F69A3BFF-45BE-4D59-9B8C-347477340677}"/>
              </a:ext>
            </a:extLst>
          </p:cNvPr>
          <p:cNvSpPr/>
          <p:nvPr/>
        </p:nvSpPr>
        <p:spPr>
          <a:xfrm>
            <a:off x="295276" y="1544081"/>
            <a:ext cx="4305300" cy="4704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700" dirty="0"/>
          </a:p>
          <a:p>
            <a:pPr algn="ctr"/>
            <a:endParaRPr lang="en-US" sz="1700" b="1" dirty="0"/>
          </a:p>
          <a:p>
            <a:pPr algn="ctr"/>
            <a:endParaRPr lang="en-US" sz="1700" b="1" dirty="0"/>
          </a:p>
          <a:p>
            <a:pPr algn="ctr"/>
            <a:endParaRPr lang="en-US" sz="1700" b="1" dirty="0"/>
          </a:p>
          <a:p>
            <a:pPr algn="ctr"/>
            <a:r>
              <a:rPr lang="en-US" sz="1700" b="1" dirty="0"/>
              <a:t>Research objective:</a:t>
            </a:r>
          </a:p>
          <a:p>
            <a:pPr algn="ctr"/>
            <a:endParaRPr lang="en-US" sz="1700" b="1" dirty="0"/>
          </a:p>
          <a:p>
            <a:pPr algn="l"/>
            <a:r>
              <a:rPr lang="en-US" dirty="0"/>
              <a:t>Find stocks to go long and short based on clusters and select the best methodology amongst the two followings:</a:t>
            </a:r>
          </a:p>
          <a:p>
            <a:pPr algn="l"/>
            <a:endParaRPr lang="en-US" dirty="0"/>
          </a:p>
          <a:p>
            <a:pPr algn="l"/>
            <a:r>
              <a:rPr lang="en-US" dirty="0"/>
              <a:t>-K means clustering</a:t>
            </a:r>
          </a:p>
          <a:p>
            <a:pPr algn="l"/>
            <a:r>
              <a:rPr lang="en-US" dirty="0"/>
              <a:t>-Hierarchical clustering</a:t>
            </a:r>
          </a:p>
          <a:p>
            <a:pPr algn="l"/>
            <a:endParaRPr lang="en-US" dirty="0"/>
          </a:p>
          <a:p>
            <a:r>
              <a:rPr lang="en-US" dirty="0"/>
              <a:t>Back-test the performance against based on Sharpe Ratio</a:t>
            </a:r>
          </a:p>
          <a:p>
            <a:pPr algn="ctr"/>
            <a:endParaRPr lang="en-US" dirty="0">
              <a:hlinkClick r:id="rId3"/>
            </a:endParaRPr>
          </a:p>
          <a:p>
            <a:pPr algn="ctr"/>
            <a:r>
              <a:rPr lang="fr-FR" dirty="0" err="1">
                <a:hlinkClick r:id="rId3"/>
              </a:rPr>
              <a:t>Quantopian</a:t>
            </a:r>
            <a:r>
              <a:rPr lang="fr-FR" dirty="0">
                <a:hlinkClick r:id="rId3"/>
              </a:rPr>
              <a:t> Lectures </a:t>
            </a:r>
            <a:r>
              <a:rPr lang="fr-FR" dirty="0" err="1">
                <a:hlinkClick r:id="rId3"/>
              </a:rPr>
              <a:t>Saved</a:t>
            </a:r>
            <a:r>
              <a:rPr lang="fr-FR" dirty="0">
                <a:hlinkClick r:id="rId3"/>
              </a:rPr>
              <a:t> (github.com)</a:t>
            </a:r>
            <a:endParaRPr lang="en-US" b="0" i="0" u="none" strike="noStrike" dirty="0">
              <a:solidFill>
                <a:srgbClr val="222222"/>
              </a:solidFill>
              <a:effectLst/>
              <a:latin typeface="Merriweather" panose="00000500000000000000" pitchFamily="2" charset="0"/>
            </a:endParaRPr>
          </a:p>
          <a:p>
            <a:pPr marL="285750" indent="-285750" algn="ctr">
              <a:buFontTx/>
              <a:buChar char="-"/>
            </a:pPr>
            <a:endParaRPr lang="en-US" dirty="0"/>
          </a:p>
          <a:p>
            <a:pPr algn="ctr"/>
            <a:endParaRPr lang="en-US" dirty="0"/>
          </a:p>
          <a:p>
            <a:pPr algn="ctr"/>
            <a:endParaRPr lang="fr-CH" dirty="0"/>
          </a:p>
        </p:txBody>
      </p:sp>
      <p:sp>
        <p:nvSpPr>
          <p:cNvPr id="4" name="Rectangle 3">
            <a:extLst>
              <a:ext uri="{FF2B5EF4-FFF2-40B4-BE49-F238E27FC236}">
                <a16:creationId xmlns:a16="http://schemas.microsoft.com/office/drawing/2014/main" id="{FADBC0EE-832B-4B17-9D5B-D49B1FE8BF49}"/>
              </a:ext>
            </a:extLst>
          </p:cNvPr>
          <p:cNvSpPr/>
          <p:nvPr/>
        </p:nvSpPr>
        <p:spPr>
          <a:xfrm>
            <a:off x="4733926" y="1544079"/>
            <a:ext cx="7048499" cy="470432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en-US" dirty="0"/>
          </a:p>
          <a:p>
            <a:pPr algn="ctr"/>
            <a:r>
              <a:rPr lang="en-US" b="1" dirty="0"/>
              <a:t>Abstract:</a:t>
            </a:r>
          </a:p>
          <a:p>
            <a:pPr algn="ctr"/>
            <a:endParaRPr lang="en-US" b="1" dirty="0"/>
          </a:p>
          <a:p>
            <a:pPr algn="l"/>
            <a:r>
              <a:rPr lang="en-US" dirty="0"/>
              <a:t>Pairs trading is a strategy in which a trader buys one asset while shorting another. The main premise of the trade is that when the two pairs diverge, they will likely converge again resulting in profit for the trader.</a:t>
            </a:r>
          </a:p>
          <a:p>
            <a:pPr algn="l"/>
            <a:endParaRPr lang="en-US" dirty="0"/>
          </a:p>
          <a:p>
            <a:pPr algn="l"/>
            <a:r>
              <a:rPr lang="en-US" dirty="0"/>
              <a:t>Pair Trading will work if you choose the right assets to form a pair. Clustering can help identifying stocks for a pair trade.</a:t>
            </a:r>
          </a:p>
          <a:p>
            <a:pPr algn="l"/>
            <a:endParaRPr lang="en-US" sz="1200" dirty="0"/>
          </a:p>
          <a:p>
            <a:pPr algn="l"/>
            <a:endParaRPr lang="fr-CH" sz="1200" dirty="0"/>
          </a:p>
        </p:txBody>
      </p:sp>
      <p:pic>
        <p:nvPicPr>
          <p:cNvPr id="6" name="Picture 5">
            <a:extLst>
              <a:ext uri="{FF2B5EF4-FFF2-40B4-BE49-F238E27FC236}">
                <a16:creationId xmlns:a16="http://schemas.microsoft.com/office/drawing/2014/main" id="{D0F8DD4B-2AF1-4FB5-A963-8B514E5652E7}"/>
              </a:ext>
            </a:extLst>
          </p:cNvPr>
          <p:cNvPicPr>
            <a:picLocks noChangeAspect="1"/>
          </p:cNvPicPr>
          <p:nvPr/>
        </p:nvPicPr>
        <p:blipFill>
          <a:blip r:embed="rId4"/>
          <a:stretch>
            <a:fillRect/>
          </a:stretch>
        </p:blipFill>
        <p:spPr>
          <a:xfrm>
            <a:off x="6495823" y="4058686"/>
            <a:ext cx="3524704" cy="1948864"/>
          </a:xfrm>
          <a:prstGeom prst="rect">
            <a:avLst/>
          </a:prstGeom>
        </p:spPr>
      </p:pic>
      <p:sp>
        <p:nvSpPr>
          <p:cNvPr id="5" name="Slide Number Placeholder 4">
            <a:extLst>
              <a:ext uri="{FF2B5EF4-FFF2-40B4-BE49-F238E27FC236}">
                <a16:creationId xmlns:a16="http://schemas.microsoft.com/office/drawing/2014/main" id="{6130E2A3-6C84-4A3E-BA85-61D90FE4A717}"/>
              </a:ext>
            </a:extLst>
          </p:cNvPr>
          <p:cNvSpPr>
            <a:spLocks noGrp="1"/>
          </p:cNvSpPr>
          <p:nvPr>
            <p:ph type="sldNum" sz="quarter" idx="12"/>
          </p:nvPr>
        </p:nvSpPr>
        <p:spPr/>
        <p:txBody>
          <a:bodyPr/>
          <a:lstStyle/>
          <a:p>
            <a:fld id="{312CC964-A50B-4C29-B4E4-2C30BB34CCF3}" type="slidenum">
              <a:rPr lang="en-US" smtClean="0"/>
              <a:t>2</a:t>
            </a:fld>
            <a:endParaRPr lang="en-US"/>
          </a:p>
        </p:txBody>
      </p:sp>
      <p:sp>
        <p:nvSpPr>
          <p:cNvPr id="7" name="TextBox 6">
            <a:extLst>
              <a:ext uri="{FF2B5EF4-FFF2-40B4-BE49-F238E27FC236}">
                <a16:creationId xmlns:a16="http://schemas.microsoft.com/office/drawing/2014/main" id="{937CD49B-6E47-451D-8805-181113DA89CE}"/>
              </a:ext>
            </a:extLst>
          </p:cNvPr>
          <p:cNvSpPr txBox="1"/>
          <p:nvPr/>
        </p:nvSpPr>
        <p:spPr>
          <a:xfrm>
            <a:off x="698642" y="5769641"/>
            <a:ext cx="4131026" cy="369332"/>
          </a:xfrm>
          <a:prstGeom prst="rect">
            <a:avLst/>
          </a:prstGeom>
          <a:noFill/>
        </p:spPr>
        <p:txBody>
          <a:bodyPr wrap="square">
            <a:spAutoFit/>
          </a:bodyPr>
          <a:lstStyle/>
          <a:p>
            <a:r>
              <a:rPr lang="fr-CH" dirty="0">
                <a:hlinkClick r:id="rId5"/>
              </a:rPr>
              <a:t>GitHub - parment1/Project-M1-M2</a:t>
            </a:r>
            <a:endParaRPr lang="fr-CH" dirty="0"/>
          </a:p>
        </p:txBody>
      </p:sp>
    </p:spTree>
    <p:extLst>
      <p:ext uri="{BB962C8B-B14F-4D97-AF65-F5344CB8AC3E}">
        <p14:creationId xmlns:p14="http://schemas.microsoft.com/office/powerpoint/2010/main" val="2585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err="1"/>
              <a:t>Simplified</a:t>
            </a:r>
            <a:r>
              <a:rPr lang="de-CH" sz="3000" dirty="0"/>
              <a:t> </a:t>
            </a:r>
            <a:r>
              <a:rPr lang="de-CH" sz="3000" dirty="0" err="1"/>
              <a:t>work</a:t>
            </a:r>
            <a:r>
              <a:rPr lang="de-CH" sz="3000" dirty="0"/>
              <a:t> </a:t>
            </a:r>
            <a:r>
              <a:rPr lang="de-CH" sz="3000" dirty="0" err="1"/>
              <a:t>flow</a:t>
            </a:r>
            <a:endParaRPr lang="fr-CH" sz="3000" dirty="0"/>
          </a:p>
        </p:txBody>
      </p:sp>
      <p:sp>
        <p:nvSpPr>
          <p:cNvPr id="7" name="Rectangle 6">
            <a:extLst>
              <a:ext uri="{FF2B5EF4-FFF2-40B4-BE49-F238E27FC236}">
                <a16:creationId xmlns:a16="http://schemas.microsoft.com/office/drawing/2014/main" id="{3B5F78E9-C1F7-4583-A17C-CAA1B821FDA0}"/>
              </a:ext>
            </a:extLst>
          </p:cNvPr>
          <p:cNvSpPr/>
          <p:nvPr/>
        </p:nvSpPr>
        <p:spPr>
          <a:xfrm>
            <a:off x="602914" y="2756050"/>
            <a:ext cx="1485759" cy="1382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Historical </a:t>
            </a:r>
            <a:r>
              <a:rPr lang="de-CH" sz="1600" dirty="0" err="1"/>
              <a:t>price</a:t>
            </a:r>
            <a:r>
              <a:rPr lang="de-CH" sz="1600" dirty="0"/>
              <a:t> time </a:t>
            </a:r>
            <a:r>
              <a:rPr lang="de-CH" sz="1600" dirty="0" err="1"/>
              <a:t>serie</a:t>
            </a:r>
            <a:endParaRPr lang="fr-CH" sz="1600" dirty="0"/>
          </a:p>
        </p:txBody>
      </p:sp>
      <p:sp>
        <p:nvSpPr>
          <p:cNvPr id="9" name="Rectangle 8">
            <a:extLst>
              <a:ext uri="{FF2B5EF4-FFF2-40B4-BE49-F238E27FC236}">
                <a16:creationId xmlns:a16="http://schemas.microsoft.com/office/drawing/2014/main" id="{66346BED-EDB3-4575-B8FA-6C4F08F86987}"/>
              </a:ext>
            </a:extLst>
          </p:cNvPr>
          <p:cNvSpPr/>
          <p:nvPr/>
        </p:nvSpPr>
        <p:spPr>
          <a:xfrm>
            <a:off x="2418285" y="2725774"/>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Data </a:t>
            </a:r>
            <a:r>
              <a:rPr lang="de-CH" sz="1600" dirty="0" err="1"/>
              <a:t>exploration</a:t>
            </a:r>
            <a:r>
              <a:rPr lang="de-CH" sz="1600" dirty="0"/>
              <a:t> and </a:t>
            </a:r>
            <a:r>
              <a:rPr lang="de-CH" sz="1600" dirty="0" err="1"/>
              <a:t>cleaning</a:t>
            </a:r>
            <a:endParaRPr lang="fr-CH" sz="1600" dirty="0"/>
          </a:p>
        </p:txBody>
      </p:sp>
      <p:sp>
        <p:nvSpPr>
          <p:cNvPr id="11" name="Rectangle 10">
            <a:extLst>
              <a:ext uri="{FF2B5EF4-FFF2-40B4-BE49-F238E27FC236}">
                <a16:creationId xmlns:a16="http://schemas.microsoft.com/office/drawing/2014/main" id="{29636AB5-48E0-4356-B531-E3EB631D855F}"/>
              </a:ext>
            </a:extLst>
          </p:cNvPr>
          <p:cNvSpPr/>
          <p:nvPr/>
        </p:nvSpPr>
        <p:spPr>
          <a:xfrm>
            <a:off x="5994682" y="2337547"/>
            <a:ext cx="1642672"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K-</a:t>
            </a:r>
            <a:r>
              <a:rPr lang="de-CH" sz="1600" dirty="0" err="1"/>
              <a:t>means</a:t>
            </a:r>
            <a:r>
              <a:rPr lang="de-CH" sz="1600" dirty="0"/>
              <a:t> Clustering</a:t>
            </a:r>
            <a:endParaRPr lang="fr-CH" sz="1600" dirty="0"/>
          </a:p>
        </p:txBody>
      </p:sp>
      <p:cxnSp>
        <p:nvCxnSpPr>
          <p:cNvPr id="25" name="Straight Arrow Connector 24">
            <a:extLst>
              <a:ext uri="{FF2B5EF4-FFF2-40B4-BE49-F238E27FC236}">
                <a16:creationId xmlns:a16="http://schemas.microsoft.com/office/drawing/2014/main" id="{0EC19ADC-7964-4E7C-AB9C-71CD497BBD3A}"/>
              </a:ext>
            </a:extLst>
          </p:cNvPr>
          <p:cNvCxnSpPr>
            <a:cxnSpLocks/>
            <a:stCxn id="7" idx="3"/>
            <a:endCxn id="9" idx="1"/>
          </p:cNvCxnSpPr>
          <p:nvPr/>
        </p:nvCxnSpPr>
        <p:spPr>
          <a:xfrm flipV="1">
            <a:off x="2088673" y="3447127"/>
            <a:ext cx="32961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0AAA230-D1A8-42F0-8C1B-CE01B4ED571D}"/>
              </a:ext>
            </a:extLst>
          </p:cNvPr>
          <p:cNvCxnSpPr>
            <a:cxnSpLocks/>
            <a:stCxn id="21" idx="3"/>
            <a:endCxn id="11" idx="1"/>
          </p:cNvCxnSpPr>
          <p:nvPr/>
        </p:nvCxnSpPr>
        <p:spPr>
          <a:xfrm flipV="1">
            <a:off x="5512534" y="2631837"/>
            <a:ext cx="482148" cy="7958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F62CF2-DD93-48F3-B9EB-99E46D8E8481}"/>
              </a:ext>
            </a:extLst>
          </p:cNvPr>
          <p:cNvCxnSpPr>
            <a:cxnSpLocks/>
            <a:stCxn id="31" idx="3"/>
            <a:endCxn id="38" idx="1"/>
          </p:cNvCxnSpPr>
          <p:nvPr/>
        </p:nvCxnSpPr>
        <p:spPr>
          <a:xfrm flipV="1">
            <a:off x="7637354" y="3418809"/>
            <a:ext cx="482149" cy="691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1AF272B-B5F3-4B14-BAEF-0023FBEC74C3}"/>
              </a:ext>
            </a:extLst>
          </p:cNvPr>
          <p:cNvSpPr/>
          <p:nvPr/>
        </p:nvSpPr>
        <p:spPr>
          <a:xfrm>
            <a:off x="8119503" y="2727731"/>
            <a:ext cx="1407848" cy="1382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Find cointegrated pairs</a:t>
            </a:r>
            <a:endParaRPr lang="fr-CH" sz="1600" dirty="0"/>
          </a:p>
        </p:txBody>
      </p:sp>
      <p:cxnSp>
        <p:nvCxnSpPr>
          <p:cNvPr id="20" name="Straight Arrow Connector 19">
            <a:extLst>
              <a:ext uri="{FF2B5EF4-FFF2-40B4-BE49-F238E27FC236}">
                <a16:creationId xmlns:a16="http://schemas.microsoft.com/office/drawing/2014/main" id="{AA9A4053-B7D2-4032-AA86-61D5A02C6A15}"/>
              </a:ext>
            </a:extLst>
          </p:cNvPr>
          <p:cNvCxnSpPr>
            <a:cxnSpLocks/>
          </p:cNvCxnSpPr>
          <p:nvPr/>
        </p:nvCxnSpPr>
        <p:spPr>
          <a:xfrm>
            <a:off x="9527351" y="3388064"/>
            <a:ext cx="32862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C4BE10-895A-47B7-90AC-DE0474C9335D}"/>
              </a:ext>
            </a:extLst>
          </p:cNvPr>
          <p:cNvSpPr/>
          <p:nvPr/>
        </p:nvSpPr>
        <p:spPr>
          <a:xfrm>
            <a:off x="9856963" y="2727731"/>
            <a:ext cx="1407848" cy="1382156"/>
          </a:xfrm>
          <a:prstGeom prst="rect">
            <a:avLst/>
          </a:prstGeom>
          <a:solidFill>
            <a:schemeClr val="accent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CH" sz="1600" dirty="0">
                <a:solidFill>
                  <a:schemeClr val="bg1"/>
                </a:solidFill>
              </a:rPr>
              <a:t>Backtesting</a:t>
            </a:r>
            <a:endParaRPr lang="fr-CH" sz="1600" dirty="0">
              <a:solidFill>
                <a:schemeClr val="bg1"/>
              </a:solidFill>
            </a:endParaRPr>
          </a:p>
        </p:txBody>
      </p:sp>
      <p:sp>
        <p:nvSpPr>
          <p:cNvPr id="21" name="Rectangle 20">
            <a:extLst>
              <a:ext uri="{FF2B5EF4-FFF2-40B4-BE49-F238E27FC236}">
                <a16:creationId xmlns:a16="http://schemas.microsoft.com/office/drawing/2014/main" id="{AF077C79-B347-45DD-9AAB-68FDFD663BF7}"/>
              </a:ext>
            </a:extLst>
          </p:cNvPr>
          <p:cNvSpPr/>
          <p:nvPr/>
        </p:nvSpPr>
        <p:spPr>
          <a:xfrm>
            <a:off x="4137531" y="2706351"/>
            <a:ext cx="1375003" cy="144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Scaling</a:t>
            </a:r>
            <a:r>
              <a:rPr lang="de-CH" sz="1600" dirty="0"/>
              <a:t> </a:t>
            </a:r>
            <a:r>
              <a:rPr lang="de-CH" sz="1600" dirty="0" err="1"/>
              <a:t>the</a:t>
            </a:r>
            <a:r>
              <a:rPr lang="de-CH" sz="1600" dirty="0"/>
              <a:t> </a:t>
            </a:r>
            <a:r>
              <a:rPr lang="de-CH" sz="1600" dirty="0" err="1"/>
              <a:t>data</a:t>
            </a:r>
            <a:endParaRPr lang="fr-CH" sz="1600" dirty="0"/>
          </a:p>
        </p:txBody>
      </p:sp>
      <p:cxnSp>
        <p:nvCxnSpPr>
          <p:cNvPr id="23" name="Straight Arrow Connector 22">
            <a:extLst>
              <a:ext uri="{FF2B5EF4-FFF2-40B4-BE49-F238E27FC236}">
                <a16:creationId xmlns:a16="http://schemas.microsoft.com/office/drawing/2014/main" id="{64541122-C4BA-4993-91DC-5C63D0CE4470}"/>
              </a:ext>
            </a:extLst>
          </p:cNvPr>
          <p:cNvCxnSpPr>
            <a:cxnSpLocks/>
            <a:endCxn id="21" idx="1"/>
          </p:cNvCxnSpPr>
          <p:nvPr/>
        </p:nvCxnSpPr>
        <p:spPr>
          <a:xfrm flipV="1">
            <a:off x="3676633" y="3427704"/>
            <a:ext cx="46089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E120EFC-F2AE-46B5-9A38-2DD8AAFE5666}"/>
              </a:ext>
            </a:extLst>
          </p:cNvPr>
          <p:cNvSpPr/>
          <p:nvPr/>
        </p:nvSpPr>
        <p:spPr>
          <a:xfrm>
            <a:off x="5994682" y="3815597"/>
            <a:ext cx="1642672"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err="1"/>
              <a:t>Hierarchical</a:t>
            </a:r>
            <a:r>
              <a:rPr lang="de-CH" sz="1600" dirty="0"/>
              <a:t> Clustering</a:t>
            </a:r>
            <a:endParaRPr lang="fr-CH" sz="1600" dirty="0"/>
          </a:p>
        </p:txBody>
      </p:sp>
      <p:cxnSp>
        <p:nvCxnSpPr>
          <p:cNvPr id="39" name="Straight Arrow Connector 38">
            <a:extLst>
              <a:ext uri="{FF2B5EF4-FFF2-40B4-BE49-F238E27FC236}">
                <a16:creationId xmlns:a16="http://schemas.microsoft.com/office/drawing/2014/main" id="{D0874BBC-4118-4D0D-B1C0-EBEF60051158}"/>
              </a:ext>
            </a:extLst>
          </p:cNvPr>
          <p:cNvCxnSpPr>
            <a:cxnSpLocks/>
            <a:stCxn id="21" idx="3"/>
            <a:endCxn id="31" idx="1"/>
          </p:cNvCxnSpPr>
          <p:nvPr/>
        </p:nvCxnSpPr>
        <p:spPr>
          <a:xfrm>
            <a:off x="5512534" y="3427704"/>
            <a:ext cx="482148" cy="682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BC87FA0-51DE-439F-B589-545B7D133BCE}"/>
              </a:ext>
            </a:extLst>
          </p:cNvPr>
          <p:cNvCxnSpPr>
            <a:cxnSpLocks/>
            <a:stCxn id="11" idx="3"/>
            <a:endCxn id="38" idx="1"/>
          </p:cNvCxnSpPr>
          <p:nvPr/>
        </p:nvCxnSpPr>
        <p:spPr>
          <a:xfrm>
            <a:off x="7637354" y="2631837"/>
            <a:ext cx="482149" cy="7869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C4BC13F-9E44-46BE-81D4-6F3B4A0864FD}"/>
              </a:ext>
            </a:extLst>
          </p:cNvPr>
          <p:cNvSpPr>
            <a:spLocks noGrp="1"/>
          </p:cNvSpPr>
          <p:nvPr>
            <p:ph type="sldNum" sz="quarter" idx="12"/>
          </p:nvPr>
        </p:nvSpPr>
        <p:spPr/>
        <p:txBody>
          <a:bodyPr/>
          <a:lstStyle/>
          <a:p>
            <a:fld id="{312CC964-A50B-4C29-B4E4-2C30BB34CCF3}" type="slidenum">
              <a:rPr lang="en-US" smtClean="0"/>
              <a:t>3</a:t>
            </a:fld>
            <a:endParaRPr lang="en-US"/>
          </a:p>
        </p:txBody>
      </p:sp>
    </p:spTree>
    <p:extLst>
      <p:ext uri="{BB962C8B-B14F-4D97-AF65-F5344CB8AC3E}">
        <p14:creationId xmlns:p14="http://schemas.microsoft.com/office/powerpoint/2010/main" val="7833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76199"/>
            <a:ext cx="9906000" cy="1382156"/>
          </a:xfrm>
        </p:spPr>
        <p:txBody>
          <a:bodyPr>
            <a:normAutofit/>
          </a:bodyPr>
          <a:lstStyle/>
          <a:p>
            <a:r>
              <a:rPr lang="de-CH" sz="3000" dirty="0"/>
              <a:t>Data </a:t>
            </a:r>
            <a:r>
              <a:rPr lang="de-CH" sz="3000" dirty="0" err="1"/>
              <a:t>set</a:t>
            </a:r>
            <a:r>
              <a:rPr lang="de-CH" sz="3000" dirty="0"/>
              <a:t> </a:t>
            </a:r>
            <a:r>
              <a:rPr lang="de-CH" sz="3000" dirty="0" err="1"/>
              <a:t>description</a:t>
            </a:r>
            <a:endParaRPr lang="fr-CH" sz="3000" dirty="0"/>
          </a:p>
        </p:txBody>
      </p:sp>
      <p:pic>
        <p:nvPicPr>
          <p:cNvPr id="4" name="Picture 3">
            <a:extLst>
              <a:ext uri="{FF2B5EF4-FFF2-40B4-BE49-F238E27FC236}">
                <a16:creationId xmlns:a16="http://schemas.microsoft.com/office/drawing/2014/main" id="{2FCA24D2-C8DE-4913-B509-54164F13B582}"/>
              </a:ext>
            </a:extLst>
          </p:cNvPr>
          <p:cNvPicPr>
            <a:picLocks noChangeAspect="1"/>
          </p:cNvPicPr>
          <p:nvPr/>
        </p:nvPicPr>
        <p:blipFill>
          <a:blip r:embed="rId3"/>
          <a:stretch>
            <a:fillRect/>
          </a:stretch>
        </p:blipFill>
        <p:spPr>
          <a:xfrm>
            <a:off x="5076217" y="1305957"/>
            <a:ext cx="4792938" cy="2962537"/>
          </a:xfrm>
          <a:prstGeom prst="rect">
            <a:avLst/>
          </a:prstGeom>
        </p:spPr>
      </p:pic>
      <p:sp>
        <p:nvSpPr>
          <p:cNvPr id="21" name="Rectangle 20">
            <a:extLst>
              <a:ext uri="{FF2B5EF4-FFF2-40B4-BE49-F238E27FC236}">
                <a16:creationId xmlns:a16="http://schemas.microsoft.com/office/drawing/2014/main" id="{92119FE4-8DF0-46CD-AE3A-98A408B64DCF}"/>
              </a:ext>
            </a:extLst>
          </p:cNvPr>
          <p:cNvSpPr/>
          <p:nvPr/>
        </p:nvSpPr>
        <p:spPr>
          <a:xfrm>
            <a:off x="658353" y="1305957"/>
            <a:ext cx="3985566" cy="212304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lgn="ctr">
              <a:buFont typeface="Arial" panose="020B0604020202020204" pitchFamily="34" charset="0"/>
              <a:buChar char="•"/>
            </a:pPr>
            <a:r>
              <a:rPr lang="en-US" sz="1700" dirty="0"/>
              <a:t>We use panda describe method to </a:t>
            </a:r>
            <a:r>
              <a:rPr lang="en-US" sz="1700" dirty="0" err="1"/>
              <a:t>analyse</a:t>
            </a:r>
            <a:r>
              <a:rPr lang="en-US" sz="1700" dirty="0"/>
              <a:t> our dataset. We see a wide in the raw data </a:t>
            </a:r>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r>
              <a:rPr lang="en-US" sz="1700" dirty="0"/>
              <a:t>We will transform the data by first calculate the return and volatility and then by scaling them using </a:t>
            </a:r>
            <a:r>
              <a:rPr lang="en-US" sz="1700" dirty="0" err="1"/>
              <a:t>StandardScaler</a:t>
            </a:r>
            <a:endParaRPr lang="en-US" sz="1700" dirty="0"/>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endParaRPr lang="en-US" sz="1700" dirty="0"/>
          </a:p>
        </p:txBody>
      </p:sp>
      <p:pic>
        <p:nvPicPr>
          <p:cNvPr id="23" name="Picture 22">
            <a:extLst>
              <a:ext uri="{FF2B5EF4-FFF2-40B4-BE49-F238E27FC236}">
                <a16:creationId xmlns:a16="http://schemas.microsoft.com/office/drawing/2014/main" id="{FDDDE508-7E6B-455E-A39A-D18ACF469CCE}"/>
              </a:ext>
            </a:extLst>
          </p:cNvPr>
          <p:cNvPicPr>
            <a:picLocks noChangeAspect="1"/>
          </p:cNvPicPr>
          <p:nvPr/>
        </p:nvPicPr>
        <p:blipFill>
          <a:blip r:embed="rId4"/>
          <a:stretch>
            <a:fillRect/>
          </a:stretch>
        </p:blipFill>
        <p:spPr>
          <a:xfrm>
            <a:off x="6442911" y="4632831"/>
            <a:ext cx="2059550" cy="1727364"/>
          </a:xfrm>
          <a:prstGeom prst="rect">
            <a:avLst/>
          </a:prstGeom>
        </p:spPr>
      </p:pic>
      <p:cxnSp>
        <p:nvCxnSpPr>
          <p:cNvPr id="25" name="Straight Arrow Connector 24">
            <a:extLst>
              <a:ext uri="{FF2B5EF4-FFF2-40B4-BE49-F238E27FC236}">
                <a16:creationId xmlns:a16="http://schemas.microsoft.com/office/drawing/2014/main" id="{2EB49011-9FDD-4E07-981E-489AE7F1E208}"/>
              </a:ext>
            </a:extLst>
          </p:cNvPr>
          <p:cNvCxnSpPr>
            <a:cxnSpLocks/>
          </p:cNvCxnSpPr>
          <p:nvPr/>
        </p:nvCxnSpPr>
        <p:spPr>
          <a:xfrm>
            <a:off x="7904486" y="4264783"/>
            <a:ext cx="0" cy="36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CDF8BAE-CB57-4098-870A-4FB84B61A433}"/>
              </a:ext>
            </a:extLst>
          </p:cNvPr>
          <p:cNvSpPr/>
          <p:nvPr/>
        </p:nvSpPr>
        <p:spPr>
          <a:xfrm>
            <a:off x="5499100" y="856747"/>
            <a:ext cx="3346970" cy="36830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700" b="1" dirty="0"/>
              <a:t>Descriptive analysis</a:t>
            </a:r>
          </a:p>
        </p:txBody>
      </p:sp>
      <p:sp>
        <p:nvSpPr>
          <p:cNvPr id="45" name="Rectangle 44">
            <a:extLst>
              <a:ext uri="{FF2B5EF4-FFF2-40B4-BE49-F238E27FC236}">
                <a16:creationId xmlns:a16="http://schemas.microsoft.com/office/drawing/2014/main" id="{BD86738D-1AF7-47B1-9463-159C662C3ED1}"/>
              </a:ext>
            </a:extLst>
          </p:cNvPr>
          <p:cNvSpPr/>
          <p:nvPr/>
        </p:nvSpPr>
        <p:spPr>
          <a:xfrm>
            <a:off x="5238045" y="4225438"/>
            <a:ext cx="2504614" cy="42851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700" b="1" dirty="0"/>
              <a:t>Annualized returns / vol</a:t>
            </a:r>
          </a:p>
        </p:txBody>
      </p:sp>
      <p:sp>
        <p:nvSpPr>
          <p:cNvPr id="3" name="Slide Number Placeholder 2">
            <a:extLst>
              <a:ext uri="{FF2B5EF4-FFF2-40B4-BE49-F238E27FC236}">
                <a16:creationId xmlns:a16="http://schemas.microsoft.com/office/drawing/2014/main" id="{369E19A1-06A1-4ED8-8B6E-A732D2BE84AF}"/>
              </a:ext>
            </a:extLst>
          </p:cNvPr>
          <p:cNvSpPr>
            <a:spLocks noGrp="1"/>
          </p:cNvSpPr>
          <p:nvPr>
            <p:ph type="sldNum" sz="quarter" idx="12"/>
          </p:nvPr>
        </p:nvSpPr>
        <p:spPr/>
        <p:txBody>
          <a:bodyPr/>
          <a:lstStyle/>
          <a:p>
            <a:fld id="{312CC964-A50B-4C29-B4E4-2C30BB34CCF3}" type="slidenum">
              <a:rPr lang="en-US" smtClean="0"/>
              <a:t>4</a:t>
            </a:fld>
            <a:endParaRPr lang="en-US"/>
          </a:p>
        </p:txBody>
      </p:sp>
      <p:pic>
        <p:nvPicPr>
          <p:cNvPr id="13" name="Picture 6">
            <a:extLst>
              <a:ext uri="{FF2B5EF4-FFF2-40B4-BE49-F238E27FC236}">
                <a16:creationId xmlns:a16="http://schemas.microsoft.com/office/drawing/2014/main" id="{4CDDF16C-5F3E-47B7-AF09-BD8FA565D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111" y="3745139"/>
            <a:ext cx="3866464" cy="25847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1A30D8A-9D2A-4BE3-9280-23DC48D058B1}"/>
              </a:ext>
            </a:extLst>
          </p:cNvPr>
          <p:cNvPicPr>
            <a:picLocks noChangeAspect="1"/>
          </p:cNvPicPr>
          <p:nvPr/>
        </p:nvPicPr>
        <p:blipFill>
          <a:blip r:embed="rId6"/>
          <a:stretch>
            <a:fillRect/>
          </a:stretch>
        </p:blipFill>
        <p:spPr>
          <a:xfrm>
            <a:off x="9616158" y="4653952"/>
            <a:ext cx="2221762" cy="1959349"/>
          </a:xfrm>
          <a:prstGeom prst="rect">
            <a:avLst/>
          </a:prstGeom>
        </p:spPr>
      </p:pic>
      <p:sp>
        <p:nvSpPr>
          <p:cNvPr id="15" name="Rectangle 14">
            <a:extLst>
              <a:ext uri="{FF2B5EF4-FFF2-40B4-BE49-F238E27FC236}">
                <a16:creationId xmlns:a16="http://schemas.microsoft.com/office/drawing/2014/main" id="{E5704C78-06B6-44FC-B8E0-A88A8BE7D812}"/>
              </a:ext>
            </a:extLst>
          </p:cNvPr>
          <p:cNvSpPr/>
          <p:nvPr/>
        </p:nvSpPr>
        <p:spPr>
          <a:xfrm>
            <a:off x="9340419" y="4242461"/>
            <a:ext cx="2504614" cy="42851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700" b="1" dirty="0"/>
              <a:t>Scaled data</a:t>
            </a:r>
          </a:p>
        </p:txBody>
      </p:sp>
      <p:cxnSp>
        <p:nvCxnSpPr>
          <p:cNvPr id="16" name="Straight Arrow Connector 15">
            <a:extLst>
              <a:ext uri="{FF2B5EF4-FFF2-40B4-BE49-F238E27FC236}">
                <a16:creationId xmlns:a16="http://schemas.microsoft.com/office/drawing/2014/main" id="{6A8EA05E-281B-4A39-BEB7-F139EA90E87B}"/>
              </a:ext>
            </a:extLst>
          </p:cNvPr>
          <p:cNvCxnSpPr>
            <a:cxnSpLocks/>
            <a:stCxn id="23" idx="3"/>
          </p:cNvCxnSpPr>
          <p:nvPr/>
        </p:nvCxnSpPr>
        <p:spPr>
          <a:xfrm>
            <a:off x="8502461" y="5496513"/>
            <a:ext cx="111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64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43000" y="47042"/>
            <a:ext cx="9906000" cy="1382156"/>
          </a:xfrm>
        </p:spPr>
        <p:txBody>
          <a:bodyPr>
            <a:normAutofit/>
          </a:bodyPr>
          <a:lstStyle/>
          <a:p>
            <a:r>
              <a:rPr lang="de-CH" sz="3000" dirty="0"/>
              <a:t>METHODOLOGY 1: K-</a:t>
            </a:r>
            <a:r>
              <a:rPr lang="de-CH" sz="3000" dirty="0" err="1"/>
              <a:t>means</a:t>
            </a:r>
            <a:r>
              <a:rPr lang="de-CH" sz="3000" dirty="0"/>
              <a:t> </a:t>
            </a:r>
            <a:r>
              <a:rPr lang="de-CH" sz="3000" dirty="0" err="1"/>
              <a:t>clustering</a:t>
            </a:r>
            <a:r>
              <a:rPr lang="de-CH" sz="3000" dirty="0"/>
              <a:t>: Elbow </a:t>
            </a:r>
            <a:r>
              <a:rPr lang="de-CH" sz="3000" dirty="0" err="1"/>
              <a:t>method</a:t>
            </a:r>
            <a:endParaRPr lang="fr-CH" sz="3000" dirty="0"/>
          </a:p>
        </p:txBody>
      </p:sp>
      <p:sp>
        <p:nvSpPr>
          <p:cNvPr id="11" name="Rectangle 10">
            <a:extLst>
              <a:ext uri="{FF2B5EF4-FFF2-40B4-BE49-F238E27FC236}">
                <a16:creationId xmlns:a16="http://schemas.microsoft.com/office/drawing/2014/main" id="{9773149D-84CA-40E6-83C3-A0227AC239C5}"/>
              </a:ext>
            </a:extLst>
          </p:cNvPr>
          <p:cNvSpPr/>
          <p:nvPr/>
        </p:nvSpPr>
        <p:spPr>
          <a:xfrm>
            <a:off x="658354" y="1452109"/>
            <a:ext cx="2879202" cy="453791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lgn="ctr">
              <a:buFont typeface="Arial" panose="020B0604020202020204" pitchFamily="34" charset="0"/>
              <a:buChar char="•"/>
            </a:pPr>
            <a:r>
              <a:rPr lang="en-US" sz="1700" dirty="0"/>
              <a:t>We use panda the elbow method to visualize the number of clusters</a:t>
            </a:r>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r>
              <a:rPr lang="en-US" sz="1700" dirty="0"/>
              <a:t>We verify the visualization using </a:t>
            </a:r>
            <a:r>
              <a:rPr lang="en-US" sz="1700" dirty="0" err="1"/>
              <a:t>KneeLocator</a:t>
            </a:r>
            <a:r>
              <a:rPr lang="en-US" sz="1700" dirty="0"/>
              <a:t>, which gives us 4 clusters</a:t>
            </a:r>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r>
              <a:rPr lang="en-US" sz="1700" dirty="0"/>
              <a:t>We cross-check with the silhouette method</a:t>
            </a:r>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endParaRPr lang="en-US" sz="1700" dirty="0"/>
          </a:p>
        </p:txBody>
      </p:sp>
      <p:pic>
        <p:nvPicPr>
          <p:cNvPr id="15" name="Picture 14">
            <a:extLst>
              <a:ext uri="{FF2B5EF4-FFF2-40B4-BE49-F238E27FC236}">
                <a16:creationId xmlns:a16="http://schemas.microsoft.com/office/drawing/2014/main" id="{5405FA62-DEBD-40C9-8685-BD6B30963991}"/>
              </a:ext>
            </a:extLst>
          </p:cNvPr>
          <p:cNvPicPr>
            <a:picLocks noChangeAspect="1"/>
          </p:cNvPicPr>
          <p:nvPr/>
        </p:nvPicPr>
        <p:blipFill>
          <a:blip r:embed="rId3"/>
          <a:stretch>
            <a:fillRect/>
          </a:stretch>
        </p:blipFill>
        <p:spPr>
          <a:xfrm>
            <a:off x="3878309" y="4413527"/>
            <a:ext cx="7820025" cy="628650"/>
          </a:xfrm>
          <a:prstGeom prst="rect">
            <a:avLst/>
          </a:prstGeom>
        </p:spPr>
      </p:pic>
      <p:pic>
        <p:nvPicPr>
          <p:cNvPr id="17" name="Picture 16">
            <a:extLst>
              <a:ext uri="{FF2B5EF4-FFF2-40B4-BE49-F238E27FC236}">
                <a16:creationId xmlns:a16="http://schemas.microsoft.com/office/drawing/2014/main" id="{64220809-EEE2-48C2-A3BD-DB67D6A891D1}"/>
              </a:ext>
            </a:extLst>
          </p:cNvPr>
          <p:cNvPicPr>
            <a:picLocks noChangeAspect="1"/>
          </p:cNvPicPr>
          <p:nvPr/>
        </p:nvPicPr>
        <p:blipFill>
          <a:blip r:embed="rId4"/>
          <a:stretch>
            <a:fillRect/>
          </a:stretch>
        </p:blipFill>
        <p:spPr>
          <a:xfrm>
            <a:off x="3725908" y="1429198"/>
            <a:ext cx="8313691" cy="2925848"/>
          </a:xfrm>
          <a:prstGeom prst="rect">
            <a:avLst/>
          </a:prstGeom>
        </p:spPr>
      </p:pic>
      <p:sp>
        <p:nvSpPr>
          <p:cNvPr id="4" name="Slide Number Placeholder 3">
            <a:extLst>
              <a:ext uri="{FF2B5EF4-FFF2-40B4-BE49-F238E27FC236}">
                <a16:creationId xmlns:a16="http://schemas.microsoft.com/office/drawing/2014/main" id="{3D8C7013-55BA-4D2A-87F4-FB923A69FDC0}"/>
              </a:ext>
            </a:extLst>
          </p:cNvPr>
          <p:cNvSpPr>
            <a:spLocks noGrp="1"/>
          </p:cNvSpPr>
          <p:nvPr>
            <p:ph type="sldNum" sz="quarter" idx="12"/>
          </p:nvPr>
        </p:nvSpPr>
        <p:spPr/>
        <p:txBody>
          <a:bodyPr/>
          <a:lstStyle/>
          <a:p>
            <a:fld id="{312CC964-A50B-4C29-B4E4-2C30BB34CCF3}" type="slidenum">
              <a:rPr lang="en-US" smtClean="0"/>
              <a:t>5</a:t>
            </a:fld>
            <a:endParaRPr lang="en-US"/>
          </a:p>
        </p:txBody>
      </p:sp>
    </p:spTree>
    <p:extLst>
      <p:ext uri="{BB962C8B-B14F-4D97-AF65-F5344CB8AC3E}">
        <p14:creationId xmlns:p14="http://schemas.microsoft.com/office/powerpoint/2010/main" val="44335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METHODOLOGY 1: K-Means clustering visualization</a:t>
            </a:r>
          </a:p>
        </p:txBody>
      </p:sp>
      <p:pic>
        <p:nvPicPr>
          <p:cNvPr id="8" name="Picture 7">
            <a:extLst>
              <a:ext uri="{FF2B5EF4-FFF2-40B4-BE49-F238E27FC236}">
                <a16:creationId xmlns:a16="http://schemas.microsoft.com/office/drawing/2014/main" id="{613756B8-3DB5-41D7-8BC2-4C5CA4908AF8}"/>
              </a:ext>
            </a:extLst>
          </p:cNvPr>
          <p:cNvPicPr>
            <a:picLocks noChangeAspect="1"/>
          </p:cNvPicPr>
          <p:nvPr/>
        </p:nvPicPr>
        <p:blipFill>
          <a:blip r:embed="rId3"/>
          <a:stretch>
            <a:fillRect/>
          </a:stretch>
        </p:blipFill>
        <p:spPr>
          <a:xfrm>
            <a:off x="6838511" y="1233740"/>
            <a:ext cx="5084194" cy="3377821"/>
          </a:xfrm>
          <a:prstGeom prst="rect">
            <a:avLst/>
          </a:prstGeom>
        </p:spPr>
      </p:pic>
      <p:pic>
        <p:nvPicPr>
          <p:cNvPr id="3074" name="Picture 2">
            <a:extLst>
              <a:ext uri="{FF2B5EF4-FFF2-40B4-BE49-F238E27FC236}">
                <a16:creationId xmlns:a16="http://schemas.microsoft.com/office/drawing/2014/main" id="{6F324707-8225-412C-85A7-DAE23012D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95" y="1233741"/>
            <a:ext cx="6455997" cy="337782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A5356CC-8F0E-470A-BD2E-83A4E5F8A5DF}"/>
              </a:ext>
            </a:extLst>
          </p:cNvPr>
          <p:cNvSpPr>
            <a:spLocks noGrp="1"/>
          </p:cNvSpPr>
          <p:nvPr>
            <p:ph type="sldNum" sz="quarter" idx="12"/>
          </p:nvPr>
        </p:nvSpPr>
        <p:spPr/>
        <p:txBody>
          <a:bodyPr/>
          <a:lstStyle/>
          <a:p>
            <a:fld id="{312CC964-A50B-4C29-B4E4-2C30BB34CCF3}" type="slidenum">
              <a:rPr lang="en-US" smtClean="0"/>
              <a:t>6</a:t>
            </a:fld>
            <a:endParaRPr lang="en-US"/>
          </a:p>
        </p:txBody>
      </p:sp>
      <p:pic>
        <p:nvPicPr>
          <p:cNvPr id="5" name="Picture 4">
            <a:extLst>
              <a:ext uri="{FF2B5EF4-FFF2-40B4-BE49-F238E27FC236}">
                <a16:creationId xmlns:a16="http://schemas.microsoft.com/office/drawing/2014/main" id="{66CCFF4F-8E6E-45B8-B055-A780C2596B9E}"/>
              </a:ext>
            </a:extLst>
          </p:cNvPr>
          <p:cNvPicPr>
            <a:picLocks noChangeAspect="1"/>
          </p:cNvPicPr>
          <p:nvPr/>
        </p:nvPicPr>
        <p:blipFill>
          <a:blip r:embed="rId5"/>
          <a:stretch>
            <a:fillRect/>
          </a:stretch>
        </p:blipFill>
        <p:spPr>
          <a:xfrm>
            <a:off x="798561" y="4677502"/>
            <a:ext cx="4630849" cy="1974741"/>
          </a:xfrm>
          <a:prstGeom prst="rect">
            <a:avLst/>
          </a:prstGeom>
        </p:spPr>
      </p:pic>
    </p:spTree>
    <p:extLst>
      <p:ext uri="{BB962C8B-B14F-4D97-AF65-F5344CB8AC3E}">
        <p14:creationId xmlns:p14="http://schemas.microsoft.com/office/powerpoint/2010/main" val="342073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METHODOLOGY 2: Hierarchical clustering - Dendrogram</a:t>
            </a:r>
          </a:p>
        </p:txBody>
      </p:sp>
      <p:pic>
        <p:nvPicPr>
          <p:cNvPr id="1028" name="Picture 4">
            <a:extLst>
              <a:ext uri="{FF2B5EF4-FFF2-40B4-BE49-F238E27FC236}">
                <a16:creationId xmlns:a16="http://schemas.microsoft.com/office/drawing/2014/main" id="{DCB24F4F-AFCF-4DC7-99DA-7CD4C8FFF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357" y="830013"/>
            <a:ext cx="8809286" cy="556802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10058CB-40F2-4DEF-A471-9E2A4A6791D2}"/>
              </a:ext>
            </a:extLst>
          </p:cNvPr>
          <p:cNvSpPr>
            <a:spLocks noGrp="1"/>
          </p:cNvSpPr>
          <p:nvPr>
            <p:ph type="sldNum" sz="quarter" idx="12"/>
          </p:nvPr>
        </p:nvSpPr>
        <p:spPr/>
        <p:txBody>
          <a:bodyPr/>
          <a:lstStyle/>
          <a:p>
            <a:fld id="{312CC964-A50B-4C29-B4E4-2C30BB34CCF3}" type="slidenum">
              <a:rPr lang="en-US" smtClean="0"/>
              <a:t>7</a:t>
            </a:fld>
            <a:endParaRPr lang="en-US"/>
          </a:p>
        </p:txBody>
      </p:sp>
    </p:spTree>
    <p:extLst>
      <p:ext uri="{BB962C8B-B14F-4D97-AF65-F5344CB8AC3E}">
        <p14:creationId xmlns:p14="http://schemas.microsoft.com/office/powerpoint/2010/main" val="2490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METHODOLOGY 2: Hierarchical clustering visualizations</a:t>
            </a:r>
          </a:p>
        </p:txBody>
      </p:sp>
      <p:sp>
        <p:nvSpPr>
          <p:cNvPr id="13" name="Rectangle 12">
            <a:extLst>
              <a:ext uri="{FF2B5EF4-FFF2-40B4-BE49-F238E27FC236}">
                <a16:creationId xmlns:a16="http://schemas.microsoft.com/office/drawing/2014/main" id="{CC0FDD63-A5F9-4FD7-A065-C3C9C939D6B4}"/>
              </a:ext>
            </a:extLst>
          </p:cNvPr>
          <p:cNvSpPr/>
          <p:nvPr/>
        </p:nvSpPr>
        <p:spPr>
          <a:xfrm>
            <a:off x="540899" y="1161874"/>
            <a:ext cx="4010554" cy="481584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lgn="ctr">
              <a:buFont typeface="Arial" panose="020B0604020202020204" pitchFamily="34" charset="0"/>
              <a:buChar char="•"/>
            </a:pPr>
            <a:r>
              <a:rPr lang="en-US" sz="1700" dirty="0"/>
              <a:t>We use the silhouette score to select the clustering approach</a:t>
            </a:r>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endParaRPr lang="en-US" sz="1700" dirty="0"/>
          </a:p>
          <a:p>
            <a:pPr marL="285750" indent="-285750" algn="ctr">
              <a:buFont typeface="Arial" panose="020B0604020202020204" pitchFamily="34" charset="0"/>
              <a:buChar char="•"/>
            </a:pPr>
            <a:r>
              <a:rPr lang="en-US" sz="1700" dirty="0"/>
              <a:t>The K-Means gives us 4 clusters for more than 90 000 pairs</a:t>
            </a:r>
          </a:p>
          <a:p>
            <a:pPr marL="285750" indent="-285750" algn="ctr">
              <a:buFont typeface="Arial" panose="020B0604020202020204" pitchFamily="34" charset="0"/>
              <a:buChar char="•"/>
            </a:pPr>
            <a:endParaRPr lang="en-US" sz="1700" dirty="0"/>
          </a:p>
        </p:txBody>
      </p:sp>
      <p:pic>
        <p:nvPicPr>
          <p:cNvPr id="25" name="Picture 24">
            <a:extLst>
              <a:ext uri="{FF2B5EF4-FFF2-40B4-BE49-F238E27FC236}">
                <a16:creationId xmlns:a16="http://schemas.microsoft.com/office/drawing/2014/main" id="{4AC65C90-4ED8-46C8-B3B1-A8B0562613A6}"/>
              </a:ext>
            </a:extLst>
          </p:cNvPr>
          <p:cNvPicPr>
            <a:picLocks noChangeAspect="1"/>
          </p:cNvPicPr>
          <p:nvPr/>
        </p:nvPicPr>
        <p:blipFill>
          <a:blip r:embed="rId3"/>
          <a:stretch>
            <a:fillRect/>
          </a:stretch>
        </p:blipFill>
        <p:spPr>
          <a:xfrm>
            <a:off x="620495" y="1949686"/>
            <a:ext cx="4132480" cy="314302"/>
          </a:xfrm>
          <a:prstGeom prst="rect">
            <a:avLst/>
          </a:prstGeom>
        </p:spPr>
      </p:pic>
      <p:pic>
        <p:nvPicPr>
          <p:cNvPr id="2052" name="Picture 4">
            <a:extLst>
              <a:ext uri="{FF2B5EF4-FFF2-40B4-BE49-F238E27FC236}">
                <a16:creationId xmlns:a16="http://schemas.microsoft.com/office/drawing/2014/main" id="{7ECE7FFD-95C3-4A22-9765-410181DD2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7938" y="766118"/>
            <a:ext cx="5373135" cy="40136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BF257EB-DB5C-4FDA-ABA9-7804FCB2C245}"/>
              </a:ext>
            </a:extLst>
          </p:cNvPr>
          <p:cNvPicPr>
            <a:picLocks noChangeAspect="1"/>
          </p:cNvPicPr>
          <p:nvPr/>
        </p:nvPicPr>
        <p:blipFill>
          <a:blip r:embed="rId5"/>
          <a:stretch>
            <a:fillRect/>
          </a:stretch>
        </p:blipFill>
        <p:spPr>
          <a:xfrm>
            <a:off x="1038706" y="3905659"/>
            <a:ext cx="3781425" cy="581025"/>
          </a:xfrm>
          <a:prstGeom prst="rect">
            <a:avLst/>
          </a:prstGeom>
        </p:spPr>
      </p:pic>
      <p:sp>
        <p:nvSpPr>
          <p:cNvPr id="3" name="Slide Number Placeholder 2">
            <a:extLst>
              <a:ext uri="{FF2B5EF4-FFF2-40B4-BE49-F238E27FC236}">
                <a16:creationId xmlns:a16="http://schemas.microsoft.com/office/drawing/2014/main" id="{537BD409-6867-48C0-AE3D-B94E87793EDE}"/>
              </a:ext>
            </a:extLst>
          </p:cNvPr>
          <p:cNvSpPr>
            <a:spLocks noGrp="1"/>
          </p:cNvSpPr>
          <p:nvPr>
            <p:ph type="sldNum" sz="quarter" idx="12"/>
          </p:nvPr>
        </p:nvSpPr>
        <p:spPr/>
        <p:txBody>
          <a:bodyPr/>
          <a:lstStyle/>
          <a:p>
            <a:fld id="{312CC964-A50B-4C29-B4E4-2C30BB34CCF3}" type="slidenum">
              <a:rPr lang="en-US" smtClean="0"/>
              <a:t>8</a:t>
            </a:fld>
            <a:endParaRPr lang="en-US"/>
          </a:p>
        </p:txBody>
      </p:sp>
      <p:pic>
        <p:nvPicPr>
          <p:cNvPr id="5" name="Picture 4">
            <a:extLst>
              <a:ext uri="{FF2B5EF4-FFF2-40B4-BE49-F238E27FC236}">
                <a16:creationId xmlns:a16="http://schemas.microsoft.com/office/drawing/2014/main" id="{0403F62C-EDB1-45E5-B5C8-92A9533E62E4}"/>
              </a:ext>
            </a:extLst>
          </p:cNvPr>
          <p:cNvPicPr>
            <a:picLocks noChangeAspect="1"/>
          </p:cNvPicPr>
          <p:nvPr/>
        </p:nvPicPr>
        <p:blipFill>
          <a:blip r:embed="rId6"/>
          <a:stretch>
            <a:fillRect/>
          </a:stretch>
        </p:blipFill>
        <p:spPr>
          <a:xfrm>
            <a:off x="5500716" y="4646878"/>
            <a:ext cx="5670372" cy="2211122"/>
          </a:xfrm>
          <a:prstGeom prst="rect">
            <a:avLst/>
          </a:prstGeom>
        </p:spPr>
      </p:pic>
    </p:spTree>
    <p:extLst>
      <p:ext uri="{BB962C8B-B14F-4D97-AF65-F5344CB8AC3E}">
        <p14:creationId xmlns:p14="http://schemas.microsoft.com/office/powerpoint/2010/main" val="317289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FA27-0213-422F-9311-8008B98F8584}"/>
              </a:ext>
            </a:extLst>
          </p:cNvPr>
          <p:cNvSpPr>
            <a:spLocks noGrp="1"/>
          </p:cNvSpPr>
          <p:nvPr>
            <p:ph type="title"/>
          </p:nvPr>
        </p:nvSpPr>
        <p:spPr>
          <a:xfrm>
            <a:off x="1122054" y="-52388"/>
            <a:ext cx="10529048" cy="1476375"/>
          </a:xfrm>
        </p:spPr>
        <p:txBody>
          <a:bodyPr vert="horz" lIns="91440" tIns="45720" rIns="91440" bIns="45720" rtlCol="0" anchor="ctr">
            <a:normAutofit/>
          </a:bodyPr>
          <a:lstStyle/>
          <a:p>
            <a:r>
              <a:rPr lang="en-US" sz="3000" dirty="0"/>
              <a:t>Visualizations of trading pairs</a:t>
            </a:r>
          </a:p>
        </p:txBody>
      </p:sp>
      <p:pic>
        <p:nvPicPr>
          <p:cNvPr id="6" name="Picture 5">
            <a:extLst>
              <a:ext uri="{FF2B5EF4-FFF2-40B4-BE49-F238E27FC236}">
                <a16:creationId xmlns:a16="http://schemas.microsoft.com/office/drawing/2014/main" id="{295BBFF6-1C87-482A-AA52-F44E27EF8AF9}"/>
              </a:ext>
            </a:extLst>
          </p:cNvPr>
          <p:cNvPicPr>
            <a:picLocks noChangeAspect="1"/>
          </p:cNvPicPr>
          <p:nvPr/>
        </p:nvPicPr>
        <p:blipFill>
          <a:blip r:embed="rId3"/>
          <a:stretch>
            <a:fillRect/>
          </a:stretch>
        </p:blipFill>
        <p:spPr>
          <a:xfrm>
            <a:off x="0" y="1313806"/>
            <a:ext cx="12192000" cy="1200586"/>
          </a:xfrm>
          <a:prstGeom prst="rect">
            <a:avLst/>
          </a:prstGeom>
        </p:spPr>
      </p:pic>
      <p:pic>
        <p:nvPicPr>
          <p:cNvPr id="9" name="Picture 8">
            <a:extLst>
              <a:ext uri="{FF2B5EF4-FFF2-40B4-BE49-F238E27FC236}">
                <a16:creationId xmlns:a16="http://schemas.microsoft.com/office/drawing/2014/main" id="{B422727A-D204-43EF-9C25-C0CE4912397B}"/>
              </a:ext>
            </a:extLst>
          </p:cNvPr>
          <p:cNvPicPr>
            <a:picLocks noChangeAspect="1"/>
          </p:cNvPicPr>
          <p:nvPr/>
        </p:nvPicPr>
        <p:blipFill>
          <a:blip r:embed="rId4"/>
          <a:stretch>
            <a:fillRect/>
          </a:stretch>
        </p:blipFill>
        <p:spPr>
          <a:xfrm>
            <a:off x="2524835" y="2514392"/>
            <a:ext cx="6532799" cy="3999141"/>
          </a:xfrm>
          <a:prstGeom prst="rect">
            <a:avLst/>
          </a:prstGeom>
        </p:spPr>
      </p:pic>
      <p:sp>
        <p:nvSpPr>
          <p:cNvPr id="3" name="Slide Number Placeholder 2">
            <a:extLst>
              <a:ext uri="{FF2B5EF4-FFF2-40B4-BE49-F238E27FC236}">
                <a16:creationId xmlns:a16="http://schemas.microsoft.com/office/drawing/2014/main" id="{A3736ACB-50DA-4DFE-81B6-61CADAE425ED}"/>
              </a:ext>
            </a:extLst>
          </p:cNvPr>
          <p:cNvSpPr>
            <a:spLocks noGrp="1"/>
          </p:cNvSpPr>
          <p:nvPr>
            <p:ph type="sldNum" sz="quarter" idx="12"/>
          </p:nvPr>
        </p:nvSpPr>
        <p:spPr/>
        <p:txBody>
          <a:bodyPr/>
          <a:lstStyle/>
          <a:p>
            <a:fld id="{312CC964-A50B-4C29-B4E4-2C30BB34CCF3}" type="slidenum">
              <a:rPr lang="en-US" smtClean="0"/>
              <a:t>9</a:t>
            </a:fld>
            <a:endParaRPr lang="en-US"/>
          </a:p>
        </p:txBody>
      </p:sp>
    </p:spTree>
    <p:extLst>
      <p:ext uri="{BB962C8B-B14F-4D97-AF65-F5344CB8AC3E}">
        <p14:creationId xmlns:p14="http://schemas.microsoft.com/office/powerpoint/2010/main" val="261102556"/>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412431"/>
      </a:dk2>
      <a:lt2>
        <a:srgbClr val="E2E6E8"/>
      </a:lt2>
      <a:accent1>
        <a:srgbClr val="BC9B84"/>
      </a:accent1>
      <a:accent2>
        <a:srgbClr val="BA7F80"/>
      </a:accent2>
      <a:accent3>
        <a:srgbClr val="C594A9"/>
      </a:accent3>
      <a:accent4>
        <a:srgbClr val="BA7FB1"/>
      </a:accent4>
      <a:accent5>
        <a:srgbClr val="BA96C6"/>
      </a:accent5>
      <a:accent6>
        <a:srgbClr val="927FBA"/>
      </a:accent6>
      <a:hlink>
        <a:srgbClr val="5986A5"/>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Widescreen</PresentationFormat>
  <Paragraphs>96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Merriweather</vt:lpstr>
      <vt:lpstr>Univers Condensed Light</vt:lpstr>
      <vt:lpstr>Verdana</vt:lpstr>
      <vt:lpstr>Walbaum Display Light</vt:lpstr>
      <vt:lpstr>AngleLinesVTI</vt:lpstr>
      <vt:lpstr>MODULE 3: S&amp;p 500 &amp; Dow JONES pair TRADING clustering </vt:lpstr>
      <vt:lpstr>Project objectives</vt:lpstr>
      <vt:lpstr>Simplified work flow</vt:lpstr>
      <vt:lpstr>Data set description</vt:lpstr>
      <vt:lpstr>METHODOLOGY 1: K-means clustering: Elbow method</vt:lpstr>
      <vt:lpstr>METHODOLOGY 1: K-Means clustering visualization</vt:lpstr>
      <vt:lpstr>METHODOLOGY 2: Hierarchical clustering - Dendrogram</vt:lpstr>
      <vt:lpstr>METHODOLOGY 2: Hierarchical clustering visualizations</vt:lpstr>
      <vt:lpstr>Visualizations of trading pairs</vt:lpstr>
      <vt:lpstr>Backtesting of pairs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Applied Data Science – October 7th 2021   Nasdaq composite price prediction</dc:title>
  <dc:creator>thomas.parmentierlux@gmail.com</dc:creator>
  <cp:lastModifiedBy>thomas.parmentierlux@gmail.com</cp:lastModifiedBy>
  <cp:revision>220</cp:revision>
  <cp:lastPrinted>2021-10-06T17:44:27Z</cp:lastPrinted>
  <dcterms:created xsi:type="dcterms:W3CDTF">2021-09-21T07:26:47Z</dcterms:created>
  <dcterms:modified xsi:type="dcterms:W3CDTF">2021-11-25T13:22:17Z</dcterms:modified>
</cp:coreProperties>
</file>