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8" r:id="rId9"/>
    <p:sldId id="269" r:id="rId10"/>
    <p:sldId id="26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10/1/2021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7AA16A-8ABF-47A5-A8D9-5E23E3AC2F18}"/>
              </a:ext>
            </a:extLst>
          </p:cNvPr>
          <p:cNvPicPr>
            <a:picLocks noChangeAspect="1"/>
          </p:cNvPicPr>
          <p:nvPr/>
        </p:nvPicPr>
        <p:blipFill>
          <a:blip r:embed="rId2"/>
          <a:stretch>
            <a:fillRect/>
          </a:stretch>
        </p:blipFill>
        <p:spPr>
          <a:xfrm>
            <a:off x="314325" y="1666893"/>
            <a:ext cx="11566878" cy="352421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10" name="Rectangle 9">
            <a:extLst>
              <a:ext uri="{FF2B5EF4-FFF2-40B4-BE49-F238E27FC236}">
                <a16:creationId xmlns:a16="http://schemas.microsoft.com/office/drawing/2014/main" id="{2AC92C45-9973-4A25-9CD0-7942E547796B}"/>
              </a:ext>
            </a:extLst>
          </p:cNvPr>
          <p:cNvSpPr/>
          <p:nvPr/>
        </p:nvSpPr>
        <p:spPr>
          <a:xfrm>
            <a:off x="504825" y="2867169"/>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5676900" y="1666893"/>
            <a:ext cx="1028700" cy="331495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971550"/>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1733550"/>
            <a:ext cx="866766"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10271" y="3575419"/>
            <a:ext cx="876305"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717597" y="2550029"/>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396520" y="2539776"/>
            <a:ext cx="842984"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stationarityttthen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867781" y="2747261"/>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analyles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986576" y="2747261"/>
            <a:ext cx="392901" cy="2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962766" y="4107217"/>
            <a:ext cx="416711" cy="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369952"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374715" y="3332477"/>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539160" y="3337054"/>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086946" y="331045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1153769" y="3300108"/>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463321" y="2539775"/>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Grander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 name="Picture 4">
            <a:extLst>
              <a:ext uri="{FF2B5EF4-FFF2-40B4-BE49-F238E27FC236}">
                <a16:creationId xmlns:a16="http://schemas.microsoft.com/office/drawing/2014/main" id="{8C00E793-DCA3-4BDF-AE2E-7372F808AE11}"/>
              </a:ext>
            </a:extLst>
          </p:cNvPr>
          <p:cNvPicPr>
            <a:picLocks noChangeAspect="1"/>
          </p:cNvPicPr>
          <p:nvPr/>
        </p:nvPicPr>
        <p:blipFill>
          <a:blip r:embed="rId2"/>
          <a:stretch>
            <a:fillRect/>
          </a:stretch>
        </p:blipFill>
        <p:spPr>
          <a:xfrm>
            <a:off x="5210119" y="3892964"/>
            <a:ext cx="4352925" cy="2965036"/>
          </a:xfrm>
          <a:prstGeom prst="rect">
            <a:avLst/>
          </a:prstGeom>
        </p:spPr>
      </p:pic>
      <p:pic>
        <p:nvPicPr>
          <p:cNvPr id="8" name="Picture 7">
            <a:extLst>
              <a:ext uri="{FF2B5EF4-FFF2-40B4-BE49-F238E27FC236}">
                <a16:creationId xmlns:a16="http://schemas.microsoft.com/office/drawing/2014/main" id="{3021C557-BBB4-492D-B3D8-9AE2B73A5118}"/>
              </a:ext>
            </a:extLst>
          </p:cNvPr>
          <p:cNvPicPr>
            <a:picLocks noChangeAspect="1"/>
          </p:cNvPicPr>
          <p:nvPr/>
        </p:nvPicPr>
        <p:blipFill>
          <a:blip r:embed="rId3"/>
          <a:stretch>
            <a:fillRect/>
          </a:stretch>
        </p:blipFill>
        <p:spPr>
          <a:xfrm>
            <a:off x="3758654" y="1423815"/>
            <a:ext cx="6900862" cy="2304061"/>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2"/>
          <a:stretch>
            <a:fillRect/>
          </a:stretch>
        </p:blipFill>
        <p:spPr>
          <a:xfrm>
            <a:off x="862330" y="1073801"/>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3"/>
          <a:stretch>
            <a:fillRect/>
          </a:stretch>
        </p:blipFill>
        <p:spPr>
          <a:xfrm>
            <a:off x="1026160" y="4182911"/>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marL="285750" indent="-285750">
              <a:buFontTx/>
              <a:buChar char="-"/>
            </a:pPr>
            <a:r>
              <a:rPr lang="en-US"/>
              <a:t>When dealing with time series data, it is important to examine the existence of unit root in the data series. We tested for stationarity using the Augmented Dickey-Fuller test.</a:t>
            </a:r>
          </a:p>
          <a:p>
            <a:pPr marL="285750" indent="-285750">
              <a:buFontTx/>
              <a:buChar char="-"/>
            </a:pPr>
            <a:r>
              <a:rPr lang="en-US"/>
              <a:t>We did log transform the dataset to make the distribution of values more linear</a:t>
            </a:r>
          </a:p>
          <a:p>
            <a:pPr marL="285750" indent="-285750">
              <a:buFontTx/>
              <a:buChar char="-"/>
            </a:pPr>
            <a:r>
              <a:rPr lang="en-US"/>
              <a:t>The results suggests we can that we can reject the null hypothesis for the CPI. Unit root is present for Fund rate, Unemployment and GDP</a:t>
            </a:r>
          </a:p>
          <a:p>
            <a:pPr marL="285750" indent="-285750">
              <a:buFontTx/>
              <a:buChar char="-"/>
            </a:pPr>
            <a:r>
              <a:rPr lang="en-US"/>
              <a:t>We used first-difference to make the series stationary </a:t>
            </a:r>
            <a:br>
              <a:rPr lang="en-US"/>
            </a:br>
            <a:endParaRPr lang="en-US"/>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2"/>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3"/>
          <a:stretch>
            <a:fillRect/>
          </a:stretch>
        </p:blipFill>
        <p:spPr>
          <a:xfrm>
            <a:off x="7749197" y="1351280"/>
            <a:ext cx="3901905" cy="986472"/>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2"/>
          <a:stretch>
            <a:fillRect/>
          </a:stretch>
        </p:blipFill>
        <p:spPr>
          <a:xfrm>
            <a:off x="540898" y="100100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3"/>
          <a:stretch>
            <a:fillRect/>
          </a:stretch>
        </p:blipFill>
        <p:spPr>
          <a:xfrm>
            <a:off x="7315131" y="3576320"/>
            <a:ext cx="2312239" cy="2958147"/>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Second/Third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2"/>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3"/>
          <a:stretch>
            <a:fillRect/>
          </a:stretch>
        </p:blipFill>
        <p:spPr>
          <a:xfrm>
            <a:off x="369253" y="1030288"/>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4"/>
          <a:stretch>
            <a:fillRect/>
          </a:stretch>
        </p:blipFill>
        <p:spPr>
          <a:xfrm>
            <a:off x="6022340" y="4380070"/>
            <a:ext cx="3886200" cy="1781175"/>
          </a:xfrm>
          <a:prstGeom prst="rect">
            <a:avLst/>
          </a:prstGeom>
        </p:spPr>
      </p:pic>
      <p:pic>
        <p:nvPicPr>
          <p:cNvPr id="12" name="Picture 11">
            <a:extLst>
              <a:ext uri="{FF2B5EF4-FFF2-40B4-BE49-F238E27FC236}">
                <a16:creationId xmlns:a16="http://schemas.microsoft.com/office/drawing/2014/main" id="{1408D1EC-94BA-4503-A49F-88339AE493E9}"/>
              </a:ext>
            </a:extLst>
          </p:cNvPr>
          <p:cNvPicPr>
            <a:picLocks noChangeAspect="1"/>
          </p:cNvPicPr>
          <p:nvPr/>
        </p:nvPicPr>
        <p:blipFill>
          <a:blip r:embed="rId5"/>
          <a:stretch>
            <a:fillRect/>
          </a:stretch>
        </p:blipFill>
        <p:spPr>
          <a:xfrm>
            <a:off x="5772128" y="1057351"/>
            <a:ext cx="5129869" cy="2841158"/>
          </a:xfrm>
          <a:prstGeom prst="rect">
            <a:avLst/>
          </a:prstGeom>
        </p:spPr>
      </p:pic>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4" name="Picture 3">
            <a:extLst>
              <a:ext uri="{FF2B5EF4-FFF2-40B4-BE49-F238E27FC236}">
                <a16:creationId xmlns:a16="http://schemas.microsoft.com/office/drawing/2014/main" id="{C6E1C107-6AB2-4FD1-B2C3-05F29DD00C9A}"/>
              </a:ext>
            </a:extLst>
          </p:cNvPr>
          <p:cNvPicPr>
            <a:picLocks noChangeAspect="1"/>
          </p:cNvPicPr>
          <p:nvPr/>
        </p:nvPicPr>
        <p:blipFill>
          <a:blip r:embed="rId2"/>
          <a:stretch>
            <a:fillRect/>
          </a:stretch>
        </p:blipFill>
        <p:spPr>
          <a:xfrm>
            <a:off x="3505427" y="1696720"/>
            <a:ext cx="8043572" cy="4371657"/>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Cas Applied Data Science – October 7th 2021   Nasdaq composite price &amp; macro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Second/Third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58</cp:revision>
  <dcterms:created xsi:type="dcterms:W3CDTF">2021-09-21T07:26:47Z</dcterms:created>
  <dcterms:modified xsi:type="dcterms:W3CDTF">2021-10-01T08:19:51Z</dcterms:modified>
</cp:coreProperties>
</file>