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7"/>
  </p:notesMasterIdLst>
  <p:sldIdLst>
    <p:sldId id="274" r:id="rId2"/>
    <p:sldId id="257" r:id="rId3"/>
    <p:sldId id="273" r:id="rId4"/>
    <p:sldId id="266" r:id="rId5"/>
    <p:sldId id="258" r:id="rId6"/>
    <p:sldId id="263" r:id="rId7"/>
    <p:sldId id="265" r:id="rId8"/>
    <p:sldId id="267" r:id="rId9"/>
    <p:sldId id="268" r:id="rId10"/>
    <p:sldId id="269" r:id="rId11"/>
    <p:sldId id="270" r:id="rId12"/>
    <p:sldId id="276" r:id="rId13"/>
    <p:sldId id="261" r:id="rId14"/>
    <p:sldId id="275" r:id="rId15"/>
    <p:sldId id="272"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498" autoAdjust="0"/>
  </p:normalViewPr>
  <p:slideViewPr>
    <p:cSldViewPr snapToGrid="0">
      <p:cViewPr varScale="1">
        <p:scale>
          <a:sx n="61" d="100"/>
          <a:sy n="61" d="100"/>
        </p:scale>
        <p:origin x="88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08D75-D192-4F08-8405-FE12D6DFAACE}" type="datetimeFigureOut">
              <a:rPr lang="fr-CH" smtClean="0"/>
              <a:t>06.10.2021</a:t>
            </a:fld>
            <a:endParaRPr lang="fr-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64A723-D2DA-436D-87A9-E258563333C4}" type="slidenum">
              <a:rPr lang="fr-CH" smtClean="0"/>
              <a:t>‹#›</a:t>
            </a:fld>
            <a:endParaRPr lang="fr-CH"/>
          </a:p>
        </p:txBody>
      </p:sp>
    </p:spTree>
    <p:extLst>
      <p:ext uri="{BB962C8B-B14F-4D97-AF65-F5344CB8AC3E}">
        <p14:creationId xmlns:p14="http://schemas.microsoft.com/office/powerpoint/2010/main" val="258510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1</a:t>
            </a:fld>
            <a:endParaRPr lang="fr-CH"/>
          </a:p>
        </p:txBody>
      </p:sp>
    </p:spTree>
    <p:extLst>
      <p:ext uri="{BB962C8B-B14F-4D97-AF65-F5344CB8AC3E}">
        <p14:creationId xmlns:p14="http://schemas.microsoft.com/office/powerpoint/2010/main" val="1659318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10</a:t>
            </a:fld>
            <a:endParaRPr lang="fr-CH"/>
          </a:p>
        </p:txBody>
      </p:sp>
    </p:spTree>
    <p:extLst>
      <p:ext uri="{BB962C8B-B14F-4D97-AF65-F5344CB8AC3E}">
        <p14:creationId xmlns:p14="http://schemas.microsoft.com/office/powerpoint/2010/main" val="2853710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11</a:t>
            </a:fld>
            <a:endParaRPr lang="fr-CH"/>
          </a:p>
        </p:txBody>
      </p:sp>
    </p:spTree>
    <p:extLst>
      <p:ext uri="{BB962C8B-B14F-4D97-AF65-F5344CB8AC3E}">
        <p14:creationId xmlns:p14="http://schemas.microsoft.com/office/powerpoint/2010/main" val="2373944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12</a:t>
            </a:fld>
            <a:endParaRPr lang="fr-CH"/>
          </a:p>
        </p:txBody>
      </p:sp>
    </p:spTree>
    <p:extLst>
      <p:ext uri="{BB962C8B-B14F-4D97-AF65-F5344CB8AC3E}">
        <p14:creationId xmlns:p14="http://schemas.microsoft.com/office/powerpoint/2010/main" val="3464565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13</a:t>
            </a:fld>
            <a:endParaRPr lang="fr-CH"/>
          </a:p>
        </p:txBody>
      </p:sp>
    </p:spTree>
    <p:extLst>
      <p:ext uri="{BB962C8B-B14F-4D97-AF65-F5344CB8AC3E}">
        <p14:creationId xmlns:p14="http://schemas.microsoft.com/office/powerpoint/2010/main" val="3366357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14</a:t>
            </a:fld>
            <a:endParaRPr lang="fr-CH"/>
          </a:p>
        </p:txBody>
      </p:sp>
    </p:spTree>
    <p:extLst>
      <p:ext uri="{BB962C8B-B14F-4D97-AF65-F5344CB8AC3E}">
        <p14:creationId xmlns:p14="http://schemas.microsoft.com/office/powerpoint/2010/main" val="1580594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15</a:t>
            </a:fld>
            <a:endParaRPr lang="fr-CH"/>
          </a:p>
        </p:txBody>
      </p:sp>
    </p:spTree>
    <p:extLst>
      <p:ext uri="{BB962C8B-B14F-4D97-AF65-F5344CB8AC3E}">
        <p14:creationId xmlns:p14="http://schemas.microsoft.com/office/powerpoint/2010/main" val="579302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2</a:t>
            </a:fld>
            <a:endParaRPr lang="fr-CH"/>
          </a:p>
        </p:txBody>
      </p:sp>
    </p:spTree>
    <p:extLst>
      <p:ext uri="{BB962C8B-B14F-4D97-AF65-F5344CB8AC3E}">
        <p14:creationId xmlns:p14="http://schemas.microsoft.com/office/powerpoint/2010/main" val="1085514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3</a:t>
            </a:fld>
            <a:endParaRPr lang="fr-CH"/>
          </a:p>
        </p:txBody>
      </p:sp>
    </p:spTree>
    <p:extLst>
      <p:ext uri="{BB962C8B-B14F-4D97-AF65-F5344CB8AC3E}">
        <p14:creationId xmlns:p14="http://schemas.microsoft.com/office/powerpoint/2010/main" val="3009200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4</a:t>
            </a:fld>
            <a:endParaRPr lang="fr-CH"/>
          </a:p>
        </p:txBody>
      </p:sp>
    </p:spTree>
    <p:extLst>
      <p:ext uri="{BB962C8B-B14F-4D97-AF65-F5344CB8AC3E}">
        <p14:creationId xmlns:p14="http://schemas.microsoft.com/office/powerpoint/2010/main" val="881757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5</a:t>
            </a:fld>
            <a:endParaRPr lang="fr-CH"/>
          </a:p>
        </p:txBody>
      </p:sp>
    </p:spTree>
    <p:extLst>
      <p:ext uri="{BB962C8B-B14F-4D97-AF65-F5344CB8AC3E}">
        <p14:creationId xmlns:p14="http://schemas.microsoft.com/office/powerpoint/2010/main" val="1607312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6</a:t>
            </a:fld>
            <a:endParaRPr lang="fr-CH"/>
          </a:p>
        </p:txBody>
      </p:sp>
    </p:spTree>
    <p:extLst>
      <p:ext uri="{BB962C8B-B14F-4D97-AF65-F5344CB8AC3E}">
        <p14:creationId xmlns:p14="http://schemas.microsoft.com/office/powerpoint/2010/main" val="2804552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rgbClr val="000000"/>
              </a:solidFill>
              <a:effectLst/>
              <a:latin typeface="Verdana" panose="020B0604030504040204" pitchFamily="34" charset="0"/>
              <a:ea typeface="+mn-ea"/>
              <a:cs typeface="+mn-cs"/>
            </a:endParaRPr>
          </a:p>
        </p:txBody>
      </p:sp>
      <p:sp>
        <p:nvSpPr>
          <p:cNvPr id="4" name="Slide Number Placeholder 3"/>
          <p:cNvSpPr>
            <a:spLocks noGrp="1"/>
          </p:cNvSpPr>
          <p:nvPr>
            <p:ph type="sldNum" sz="quarter" idx="5"/>
          </p:nvPr>
        </p:nvSpPr>
        <p:spPr/>
        <p:txBody>
          <a:bodyPr/>
          <a:lstStyle/>
          <a:p>
            <a:fld id="{2B64A723-D2DA-436D-87A9-E258563333C4}" type="slidenum">
              <a:rPr lang="fr-CH" smtClean="0"/>
              <a:t>7</a:t>
            </a:fld>
            <a:endParaRPr lang="fr-CH"/>
          </a:p>
        </p:txBody>
      </p:sp>
    </p:spTree>
    <p:extLst>
      <p:ext uri="{BB962C8B-B14F-4D97-AF65-F5344CB8AC3E}">
        <p14:creationId xmlns:p14="http://schemas.microsoft.com/office/powerpoint/2010/main" val="2008859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8</a:t>
            </a:fld>
            <a:endParaRPr lang="fr-CH"/>
          </a:p>
        </p:txBody>
      </p:sp>
    </p:spTree>
    <p:extLst>
      <p:ext uri="{BB962C8B-B14F-4D97-AF65-F5344CB8AC3E}">
        <p14:creationId xmlns:p14="http://schemas.microsoft.com/office/powerpoint/2010/main" val="4266400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9</a:t>
            </a:fld>
            <a:endParaRPr lang="fr-CH"/>
          </a:p>
        </p:txBody>
      </p:sp>
    </p:spTree>
    <p:extLst>
      <p:ext uri="{BB962C8B-B14F-4D97-AF65-F5344CB8AC3E}">
        <p14:creationId xmlns:p14="http://schemas.microsoft.com/office/powerpoint/2010/main" val="19630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7092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033878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28896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10/6/2021</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85228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501599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92013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7355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7261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34481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98925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57664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028567401"/>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40" r:id="rId4"/>
    <p:sldLayoutId id="2147483741" r:id="rId5"/>
    <p:sldLayoutId id="2147483746" r:id="rId6"/>
    <p:sldLayoutId id="2147483742" r:id="rId7"/>
    <p:sldLayoutId id="2147483743" r:id="rId8"/>
    <p:sldLayoutId id="2147483744" r:id="rId9"/>
    <p:sldLayoutId id="2147483745" r:id="rId10"/>
    <p:sldLayoutId id="2147483747"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hyperlink" Target="https://www.schroders.com/en/insights/economics/covid-19-why-the-tech-giants-have-emerged-as-winners/"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hyperlink" Target="https://econpapers.repec.org/article/eeeintfin/" TargetMode="External"/><Relationship Id="rId5" Type="http://schemas.openxmlformats.org/officeDocument/2006/relationships/hyperlink" Target="https://econpapers.repec.org/RAS/pst120.htm" TargetMode="External"/><Relationship Id="rId4" Type="http://schemas.openxmlformats.org/officeDocument/2006/relationships/hyperlink" Target="https://econpapers.repec.org/RAS/pgj6.ht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F5B7A-EC30-41A0-A56F-0BD503645889}"/>
              </a:ext>
            </a:extLst>
          </p:cNvPr>
          <p:cNvSpPr>
            <a:spLocks noGrp="1"/>
          </p:cNvSpPr>
          <p:nvPr>
            <p:ph type="ctrTitle"/>
          </p:nvPr>
        </p:nvSpPr>
        <p:spPr>
          <a:xfrm>
            <a:off x="871870" y="749595"/>
            <a:ext cx="4766930" cy="3902149"/>
          </a:xfrm>
        </p:spPr>
        <p:txBody>
          <a:bodyPr anchor="t">
            <a:normAutofit/>
          </a:bodyPr>
          <a:lstStyle/>
          <a:p>
            <a:pPr algn="l"/>
            <a:r>
              <a:rPr lang="de-CH" sz="2500" dirty="0" err="1"/>
              <a:t>Which</a:t>
            </a:r>
            <a:r>
              <a:rPr lang="de-CH" sz="2500" dirty="0"/>
              <a:t> </a:t>
            </a:r>
            <a:r>
              <a:rPr lang="de-CH" sz="2500" dirty="0" err="1"/>
              <a:t>impact</a:t>
            </a:r>
            <a:r>
              <a:rPr lang="de-CH" sz="2500" dirty="0"/>
              <a:t> </a:t>
            </a:r>
            <a:r>
              <a:rPr lang="de-CH" sz="2500" dirty="0" err="1"/>
              <a:t>have</a:t>
            </a:r>
            <a:r>
              <a:rPr lang="de-CH" sz="2500" dirty="0"/>
              <a:t> </a:t>
            </a:r>
            <a:r>
              <a:rPr lang="de-CH" sz="2500" dirty="0" err="1"/>
              <a:t>macroeconomic</a:t>
            </a:r>
            <a:r>
              <a:rPr lang="de-CH" sz="2500" dirty="0"/>
              <a:t> variables on </a:t>
            </a:r>
            <a:r>
              <a:rPr lang="de-CH" sz="2500" dirty="0" err="1"/>
              <a:t>the</a:t>
            </a:r>
            <a:r>
              <a:rPr lang="de-CH" sz="2500" dirty="0"/>
              <a:t> </a:t>
            </a:r>
            <a:r>
              <a:rPr lang="de-CH" sz="2500" dirty="0" err="1"/>
              <a:t>NaSDAQ</a:t>
            </a:r>
            <a:r>
              <a:rPr lang="de-CH" sz="2500" dirty="0"/>
              <a:t> COMPOSITE INDEX </a:t>
            </a:r>
            <a:r>
              <a:rPr lang="de-CH" sz="2500" dirty="0" err="1"/>
              <a:t>price</a:t>
            </a:r>
            <a:r>
              <a:rPr lang="de-CH" sz="2500" dirty="0"/>
              <a:t> </a:t>
            </a:r>
            <a:r>
              <a:rPr lang="de-CH" sz="2500" dirty="0" err="1"/>
              <a:t>return</a:t>
            </a:r>
            <a:r>
              <a:rPr lang="de-CH" sz="2500" dirty="0"/>
              <a:t>?</a:t>
            </a:r>
            <a:endParaRPr lang="fr-CH" sz="2500" dirty="0"/>
          </a:p>
        </p:txBody>
      </p:sp>
      <p:sp>
        <p:nvSpPr>
          <p:cNvPr id="3" name="Subtitle 2">
            <a:extLst>
              <a:ext uri="{FF2B5EF4-FFF2-40B4-BE49-F238E27FC236}">
                <a16:creationId xmlns:a16="http://schemas.microsoft.com/office/drawing/2014/main" id="{5F1C3DE6-3926-43AC-B410-C8BC0D0D3F66}"/>
              </a:ext>
            </a:extLst>
          </p:cNvPr>
          <p:cNvSpPr>
            <a:spLocks noGrp="1"/>
          </p:cNvSpPr>
          <p:nvPr>
            <p:ph type="subTitle" idx="1"/>
          </p:nvPr>
        </p:nvSpPr>
        <p:spPr>
          <a:xfrm>
            <a:off x="871870" y="3436825"/>
            <a:ext cx="4890977" cy="999460"/>
          </a:xfrm>
        </p:spPr>
        <p:txBody>
          <a:bodyPr anchor="b">
            <a:normAutofit fontScale="92500" lnSpcReduction="20000"/>
          </a:bodyPr>
          <a:lstStyle/>
          <a:p>
            <a:pPr algn="l"/>
            <a:r>
              <a:rPr lang="de-CH" dirty="0"/>
              <a:t>University </a:t>
            </a:r>
            <a:r>
              <a:rPr lang="de-CH" dirty="0" err="1"/>
              <a:t>of</a:t>
            </a:r>
            <a:r>
              <a:rPr lang="de-CH" dirty="0"/>
              <a:t> Bern, </a:t>
            </a:r>
            <a:r>
              <a:rPr lang="fr-CH" dirty="0"/>
              <a:t>CAS in </a:t>
            </a:r>
            <a:r>
              <a:rPr lang="fr-CH" dirty="0" err="1"/>
              <a:t>Applied</a:t>
            </a:r>
            <a:r>
              <a:rPr lang="fr-CH" dirty="0"/>
              <a:t> Data Science, 8 OCTOBER 2021</a:t>
            </a:r>
            <a:endParaRPr lang="de-CH" dirty="0"/>
          </a:p>
          <a:p>
            <a:pPr algn="l"/>
            <a:r>
              <a:rPr lang="de-CH" dirty="0"/>
              <a:t>Thomas &amp; Stefan</a:t>
            </a:r>
            <a:endParaRPr lang="fr-CH" dirty="0"/>
          </a:p>
        </p:txBody>
      </p:sp>
      <p:sp>
        <p:nvSpPr>
          <p:cNvPr id="10" name="TextBox 9">
            <a:extLst>
              <a:ext uri="{FF2B5EF4-FFF2-40B4-BE49-F238E27FC236}">
                <a16:creationId xmlns:a16="http://schemas.microsoft.com/office/drawing/2014/main" id="{AAE26B41-3702-451B-BC10-E3D7D0E794A2}"/>
              </a:ext>
            </a:extLst>
          </p:cNvPr>
          <p:cNvSpPr txBox="1"/>
          <p:nvPr/>
        </p:nvSpPr>
        <p:spPr>
          <a:xfrm>
            <a:off x="5762847" y="5954516"/>
            <a:ext cx="6129336" cy="307777"/>
          </a:xfrm>
          <a:prstGeom prst="rect">
            <a:avLst/>
          </a:prstGeom>
          <a:noFill/>
        </p:spPr>
        <p:txBody>
          <a:bodyPr wrap="square">
            <a:spAutoFit/>
          </a:bodyPr>
          <a:lstStyle/>
          <a:p>
            <a:pPr algn="r"/>
            <a:r>
              <a:rPr lang="fr-CH" sz="1400" dirty="0"/>
              <a:t>Sources: The </a:t>
            </a:r>
            <a:r>
              <a:rPr lang="fr-CH" sz="1400" dirty="0" err="1"/>
              <a:t>economist</a:t>
            </a:r>
            <a:endParaRPr lang="en-US" sz="1400" dirty="0"/>
          </a:p>
        </p:txBody>
      </p:sp>
      <p:pic>
        <p:nvPicPr>
          <p:cNvPr id="7" name="Picture 6">
            <a:extLst>
              <a:ext uri="{FF2B5EF4-FFF2-40B4-BE49-F238E27FC236}">
                <a16:creationId xmlns:a16="http://schemas.microsoft.com/office/drawing/2014/main" id="{0D336B59-B0C0-4F17-AF2A-1637375B5D93}"/>
              </a:ext>
            </a:extLst>
          </p:cNvPr>
          <p:cNvPicPr>
            <a:picLocks noChangeAspect="1"/>
          </p:cNvPicPr>
          <p:nvPr/>
        </p:nvPicPr>
        <p:blipFill>
          <a:blip r:embed="rId3"/>
          <a:stretch>
            <a:fillRect/>
          </a:stretch>
        </p:blipFill>
        <p:spPr>
          <a:xfrm>
            <a:off x="5762848" y="397399"/>
            <a:ext cx="6129336" cy="5557118"/>
          </a:xfrm>
          <a:prstGeom prst="rect">
            <a:avLst/>
          </a:prstGeom>
        </p:spPr>
      </p:pic>
    </p:spTree>
    <p:extLst>
      <p:ext uri="{BB962C8B-B14F-4D97-AF65-F5344CB8AC3E}">
        <p14:creationId xmlns:p14="http://schemas.microsoft.com/office/powerpoint/2010/main" val="464291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OLS regression results</a:t>
            </a:r>
          </a:p>
        </p:txBody>
      </p:sp>
      <p:sp>
        <p:nvSpPr>
          <p:cNvPr id="18" name="Rectangle 17">
            <a:extLst>
              <a:ext uri="{FF2B5EF4-FFF2-40B4-BE49-F238E27FC236}">
                <a16:creationId xmlns:a16="http://schemas.microsoft.com/office/drawing/2014/main" id="{38FA21C3-817A-4723-8876-A2058DA99383}"/>
              </a:ext>
            </a:extLst>
          </p:cNvPr>
          <p:cNvSpPr/>
          <p:nvPr/>
        </p:nvSpPr>
        <p:spPr>
          <a:xfrm>
            <a:off x="391337" y="1276796"/>
            <a:ext cx="3185410" cy="48414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-To analyze the relationship between the variables and the Nasdaq we run an OLS Regression.</a:t>
            </a:r>
          </a:p>
          <a:p>
            <a:pPr algn="ctr"/>
            <a:endParaRPr lang="en-US" dirty="0"/>
          </a:p>
          <a:p>
            <a:pPr algn="ctr"/>
            <a:r>
              <a:rPr lang="en-US" dirty="0"/>
              <a:t>-Despite being small the sign </a:t>
            </a:r>
            <a:r>
              <a:rPr lang="en-US" dirty="0" err="1"/>
              <a:t>coeffs</a:t>
            </a:r>
            <a:r>
              <a:rPr lang="en-US" dirty="0"/>
              <a:t> look as we would expect.</a:t>
            </a:r>
          </a:p>
          <a:p>
            <a:pPr algn="ctr"/>
            <a:r>
              <a:rPr lang="en-US" dirty="0"/>
              <a:t> </a:t>
            </a:r>
          </a:p>
          <a:p>
            <a:pPr algn="ctr"/>
            <a:r>
              <a:rPr lang="en-US" dirty="0"/>
              <a:t>-The output shows a significant relationship between CPI and stock price. </a:t>
            </a:r>
          </a:p>
          <a:p>
            <a:pPr algn="ctr"/>
            <a:endParaRPr lang="en-US" dirty="0"/>
          </a:p>
          <a:p>
            <a:pPr algn="ctr"/>
            <a:r>
              <a:rPr lang="en-US" dirty="0"/>
              <a:t>. -Although the other macroeconomic variables are not significant, their coefficient signs confirm our expectations for those variables</a:t>
            </a:r>
          </a:p>
        </p:txBody>
      </p:sp>
      <p:sp>
        <p:nvSpPr>
          <p:cNvPr id="3" name="TextBox 2">
            <a:extLst>
              <a:ext uri="{FF2B5EF4-FFF2-40B4-BE49-F238E27FC236}">
                <a16:creationId xmlns:a16="http://schemas.microsoft.com/office/drawing/2014/main" id="{70000657-AE9C-4B59-9AF4-502BDDE3D557}"/>
              </a:ext>
            </a:extLst>
          </p:cNvPr>
          <p:cNvSpPr txBox="1"/>
          <p:nvPr/>
        </p:nvSpPr>
        <p:spPr>
          <a:xfrm>
            <a:off x="3909848" y="5614067"/>
            <a:ext cx="8050599" cy="907941"/>
          </a:xfrm>
          <a:prstGeom prst="rect">
            <a:avLst/>
          </a:prstGeom>
          <a:noFill/>
        </p:spPr>
        <p:txBody>
          <a:bodyPr wrap="square" rtlCol="0">
            <a:spAutoFit/>
          </a:bodyPr>
          <a:lstStyle/>
          <a:p>
            <a:r>
              <a:rPr lang="de-CH" sz="1300" dirty="0" err="1">
                <a:solidFill>
                  <a:schemeClr val="dk1"/>
                </a:solidFill>
              </a:rPr>
              <a:t>Our</a:t>
            </a:r>
            <a:r>
              <a:rPr lang="de-CH" sz="1300" dirty="0">
                <a:solidFill>
                  <a:schemeClr val="dk1"/>
                </a:solidFill>
              </a:rPr>
              <a:t> OLS </a:t>
            </a:r>
            <a:r>
              <a:rPr lang="de-CH" sz="1300" dirty="0" err="1">
                <a:solidFill>
                  <a:schemeClr val="dk1"/>
                </a:solidFill>
              </a:rPr>
              <a:t>equation</a:t>
            </a:r>
            <a:r>
              <a:rPr lang="de-CH" sz="1300" dirty="0">
                <a:solidFill>
                  <a:schemeClr val="dk1"/>
                </a:solidFill>
              </a:rPr>
              <a:t> </a:t>
            </a:r>
            <a:r>
              <a:rPr lang="de-CH" sz="1300" dirty="0" err="1">
                <a:solidFill>
                  <a:schemeClr val="dk1"/>
                </a:solidFill>
              </a:rPr>
              <a:t>is</a:t>
            </a:r>
            <a:r>
              <a:rPr lang="de-CH" sz="1300" dirty="0">
                <a:solidFill>
                  <a:schemeClr val="dk1"/>
                </a:solidFill>
              </a:rPr>
              <a:t> </a:t>
            </a:r>
            <a:r>
              <a:rPr lang="de-CH" sz="1300" dirty="0" err="1">
                <a:solidFill>
                  <a:schemeClr val="dk1"/>
                </a:solidFill>
              </a:rPr>
              <a:t>as</a:t>
            </a:r>
            <a:r>
              <a:rPr lang="de-CH" sz="1300" dirty="0">
                <a:solidFill>
                  <a:schemeClr val="dk1"/>
                </a:solidFill>
              </a:rPr>
              <a:t> </a:t>
            </a:r>
            <a:r>
              <a:rPr lang="de-CH" sz="1300" dirty="0" err="1">
                <a:solidFill>
                  <a:schemeClr val="dk1"/>
                </a:solidFill>
              </a:rPr>
              <a:t>follows</a:t>
            </a:r>
            <a:r>
              <a:rPr lang="de-CH" sz="1300" dirty="0">
                <a:solidFill>
                  <a:schemeClr val="dk1"/>
                </a:solidFill>
              </a:rPr>
              <a:t>:</a:t>
            </a:r>
          </a:p>
          <a:p>
            <a:r>
              <a:rPr lang="fr-CH" sz="1300" dirty="0">
                <a:solidFill>
                  <a:schemeClr val="dk1"/>
                </a:solidFill>
              </a:rPr>
              <a:t>(Nasdaq </a:t>
            </a:r>
            <a:r>
              <a:rPr lang="fr-CH" sz="1300" dirty="0" err="1">
                <a:solidFill>
                  <a:schemeClr val="dk1"/>
                </a:solidFill>
              </a:rPr>
              <a:t>Monthly</a:t>
            </a:r>
            <a:r>
              <a:rPr lang="fr-CH" sz="1300" dirty="0">
                <a:solidFill>
                  <a:schemeClr val="dk1"/>
                </a:solidFill>
              </a:rPr>
              <a:t> Return)t = </a:t>
            </a:r>
            <a:r>
              <a:rPr lang="el-GR" sz="1300" dirty="0">
                <a:solidFill>
                  <a:schemeClr val="dk1"/>
                </a:solidFill>
              </a:rPr>
              <a:t>α1 + β1*(</a:t>
            </a:r>
            <a:r>
              <a:rPr lang="fr-CH" sz="1300" dirty="0">
                <a:solidFill>
                  <a:schemeClr val="dk1"/>
                </a:solidFill>
              </a:rPr>
              <a:t>CPI)t + </a:t>
            </a:r>
            <a:r>
              <a:rPr lang="el-GR" sz="1300" dirty="0">
                <a:solidFill>
                  <a:schemeClr val="dk1"/>
                </a:solidFill>
              </a:rPr>
              <a:t>β2</a:t>
            </a:r>
            <a:r>
              <a:rPr lang="fr-CH" sz="1300" dirty="0">
                <a:solidFill>
                  <a:schemeClr val="dk1"/>
                </a:solidFill>
              </a:rPr>
              <a:t>SD* (</a:t>
            </a:r>
            <a:r>
              <a:rPr lang="fr-CH" sz="1300" dirty="0" err="1">
                <a:solidFill>
                  <a:schemeClr val="dk1"/>
                </a:solidFill>
              </a:rPr>
              <a:t>Federal</a:t>
            </a:r>
            <a:r>
              <a:rPr lang="fr-CH" sz="1300" dirty="0">
                <a:solidFill>
                  <a:schemeClr val="dk1"/>
                </a:solidFill>
              </a:rPr>
              <a:t> </a:t>
            </a:r>
            <a:r>
              <a:rPr lang="fr-CH" sz="1300" dirty="0" err="1">
                <a:solidFill>
                  <a:schemeClr val="dk1"/>
                </a:solidFill>
              </a:rPr>
              <a:t>fund</a:t>
            </a:r>
            <a:r>
              <a:rPr lang="fr-CH" sz="1300" dirty="0">
                <a:solidFill>
                  <a:schemeClr val="dk1"/>
                </a:solidFill>
              </a:rPr>
              <a:t> rates)t + </a:t>
            </a:r>
            <a:r>
              <a:rPr lang="el-GR" sz="1300" dirty="0">
                <a:solidFill>
                  <a:schemeClr val="dk1"/>
                </a:solidFill>
              </a:rPr>
              <a:t>β3</a:t>
            </a:r>
            <a:r>
              <a:rPr lang="fr-CH" sz="1300" dirty="0">
                <a:solidFill>
                  <a:schemeClr val="dk1"/>
                </a:solidFill>
              </a:rPr>
              <a:t>SD *(</a:t>
            </a:r>
            <a:r>
              <a:rPr lang="fr-CH" sz="1300" dirty="0" err="1">
                <a:solidFill>
                  <a:schemeClr val="dk1"/>
                </a:solidFill>
              </a:rPr>
              <a:t>Unemployment</a:t>
            </a:r>
            <a:r>
              <a:rPr lang="fr-CH" sz="1300" dirty="0">
                <a:solidFill>
                  <a:schemeClr val="dk1"/>
                </a:solidFill>
              </a:rPr>
              <a:t> rate)t + </a:t>
            </a:r>
            <a:r>
              <a:rPr lang="el-GR" sz="1300" dirty="0">
                <a:solidFill>
                  <a:schemeClr val="dk1"/>
                </a:solidFill>
              </a:rPr>
              <a:t>β4</a:t>
            </a:r>
            <a:r>
              <a:rPr lang="fr-CH" sz="1300" dirty="0">
                <a:solidFill>
                  <a:schemeClr val="dk1"/>
                </a:solidFill>
              </a:rPr>
              <a:t>FD * (GDP)t + </a:t>
            </a:r>
            <a:r>
              <a:rPr lang="el-GR" sz="1400" b="0" i="0" dirty="0">
                <a:solidFill>
                  <a:srgbClr val="4D5156"/>
                </a:solidFill>
                <a:effectLst/>
                <a:latin typeface="arial" panose="020B0604020202020204" pitchFamily="34" charset="0"/>
              </a:rPr>
              <a:t>ε</a:t>
            </a:r>
            <a:r>
              <a:rPr lang="de-CH" sz="1400" dirty="0" err="1">
                <a:solidFill>
                  <a:srgbClr val="4D5156"/>
                </a:solidFill>
                <a:latin typeface="arial" panose="020B0604020202020204" pitchFamily="34" charset="0"/>
              </a:rPr>
              <a:t>it</a:t>
            </a:r>
            <a:r>
              <a:rPr lang="de-CH" sz="1400" dirty="0">
                <a:solidFill>
                  <a:srgbClr val="4D5156"/>
                </a:solidFill>
                <a:latin typeface="arial" panose="020B0604020202020204" pitchFamily="34" charset="0"/>
              </a:rPr>
              <a:t> </a:t>
            </a:r>
            <a:endParaRPr lang="fr-CH" sz="1300" dirty="0">
              <a:solidFill>
                <a:schemeClr val="dk1"/>
              </a:solidFill>
            </a:endParaRPr>
          </a:p>
          <a:p>
            <a:r>
              <a:rPr lang="fr-CH" sz="1300" dirty="0">
                <a:solidFill>
                  <a:schemeClr val="dk1"/>
                </a:solidFill>
              </a:rPr>
              <a:t>FD = First </a:t>
            </a:r>
            <a:r>
              <a:rPr lang="fr-CH" sz="1300" dirty="0" err="1">
                <a:solidFill>
                  <a:schemeClr val="dk1"/>
                </a:solidFill>
              </a:rPr>
              <a:t>difference</a:t>
            </a:r>
            <a:endParaRPr lang="fr-CH" sz="1300" dirty="0">
              <a:solidFill>
                <a:schemeClr val="dk1"/>
              </a:solidFill>
            </a:endParaRPr>
          </a:p>
          <a:p>
            <a:r>
              <a:rPr lang="fr-CH" sz="1300" dirty="0">
                <a:solidFill>
                  <a:schemeClr val="dk1"/>
                </a:solidFill>
              </a:rPr>
              <a:t>SD = Second </a:t>
            </a:r>
            <a:r>
              <a:rPr lang="fr-CH" sz="1300" dirty="0" err="1">
                <a:solidFill>
                  <a:schemeClr val="dk1"/>
                </a:solidFill>
              </a:rPr>
              <a:t>difference</a:t>
            </a:r>
            <a:endParaRPr lang="fr-CH" sz="1300" dirty="0">
              <a:solidFill>
                <a:schemeClr val="dk1"/>
              </a:solidFill>
            </a:endParaRPr>
          </a:p>
        </p:txBody>
      </p:sp>
      <p:pic>
        <p:nvPicPr>
          <p:cNvPr id="14" name="Picture 13">
            <a:extLst>
              <a:ext uri="{FF2B5EF4-FFF2-40B4-BE49-F238E27FC236}">
                <a16:creationId xmlns:a16="http://schemas.microsoft.com/office/drawing/2014/main" id="{AC12D681-CBB3-45D5-A813-7D299F732A5A}"/>
              </a:ext>
            </a:extLst>
          </p:cNvPr>
          <p:cNvPicPr>
            <a:picLocks noChangeAspect="1"/>
          </p:cNvPicPr>
          <p:nvPr/>
        </p:nvPicPr>
        <p:blipFill>
          <a:blip r:embed="rId3"/>
          <a:stretch>
            <a:fillRect/>
          </a:stretch>
        </p:blipFill>
        <p:spPr>
          <a:xfrm>
            <a:off x="3909847" y="1276796"/>
            <a:ext cx="7262201" cy="4351319"/>
          </a:xfrm>
          <a:prstGeom prst="rect">
            <a:avLst/>
          </a:prstGeom>
        </p:spPr>
      </p:pic>
    </p:spTree>
    <p:extLst>
      <p:ext uri="{BB962C8B-B14F-4D97-AF65-F5344CB8AC3E}">
        <p14:creationId xmlns:p14="http://schemas.microsoft.com/office/powerpoint/2010/main" val="1625102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Residual analysis</a:t>
            </a:r>
          </a:p>
        </p:txBody>
      </p:sp>
      <p:cxnSp>
        <p:nvCxnSpPr>
          <p:cNvPr id="5" name="Straight Connector 4">
            <a:extLst>
              <a:ext uri="{FF2B5EF4-FFF2-40B4-BE49-F238E27FC236}">
                <a16:creationId xmlns:a16="http://schemas.microsoft.com/office/drawing/2014/main" id="{0F2D7ECD-186F-41E9-BEEF-5CC32A330EB1}"/>
              </a:ext>
            </a:extLst>
          </p:cNvPr>
          <p:cNvCxnSpPr>
            <a:cxnSpLocks/>
          </p:cNvCxnSpPr>
          <p:nvPr/>
        </p:nvCxnSpPr>
        <p:spPr>
          <a:xfrm>
            <a:off x="3589020" y="1154430"/>
            <a:ext cx="0" cy="5109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AA16DF9-8FF8-4B54-B9B4-1E9ECA617CBB}"/>
              </a:ext>
            </a:extLst>
          </p:cNvPr>
          <p:cNvCxnSpPr>
            <a:cxnSpLocks/>
          </p:cNvCxnSpPr>
          <p:nvPr/>
        </p:nvCxnSpPr>
        <p:spPr>
          <a:xfrm>
            <a:off x="7936230" y="1154430"/>
            <a:ext cx="0" cy="510921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1B6B52C-33C1-455D-801A-C3969D3E7DC8}"/>
              </a:ext>
            </a:extLst>
          </p:cNvPr>
          <p:cNvPicPr>
            <a:picLocks noChangeAspect="1"/>
          </p:cNvPicPr>
          <p:nvPr/>
        </p:nvPicPr>
        <p:blipFill>
          <a:blip r:embed="rId3"/>
          <a:stretch>
            <a:fillRect/>
          </a:stretch>
        </p:blipFill>
        <p:spPr>
          <a:xfrm>
            <a:off x="373817" y="3637679"/>
            <a:ext cx="2998253" cy="1476374"/>
          </a:xfrm>
          <a:prstGeom prst="rect">
            <a:avLst/>
          </a:prstGeom>
        </p:spPr>
      </p:pic>
      <p:sp>
        <p:nvSpPr>
          <p:cNvPr id="15" name="TextBox 14">
            <a:extLst>
              <a:ext uri="{FF2B5EF4-FFF2-40B4-BE49-F238E27FC236}">
                <a16:creationId xmlns:a16="http://schemas.microsoft.com/office/drawing/2014/main" id="{448390A8-15DA-451D-9D93-A35D74742BEA}"/>
              </a:ext>
            </a:extLst>
          </p:cNvPr>
          <p:cNvSpPr txBox="1"/>
          <p:nvPr/>
        </p:nvSpPr>
        <p:spPr>
          <a:xfrm>
            <a:off x="255244" y="1015930"/>
            <a:ext cx="2993736" cy="2554545"/>
          </a:xfrm>
          <a:prstGeom prst="rect">
            <a:avLst/>
          </a:prstGeom>
          <a:noFill/>
        </p:spPr>
        <p:txBody>
          <a:bodyPr wrap="square">
            <a:spAutoFit/>
          </a:bodyPr>
          <a:lstStyle/>
          <a:p>
            <a:pPr algn="ctr"/>
            <a:r>
              <a:rPr lang="en-US" sz="1600" b="1" dirty="0">
                <a:solidFill>
                  <a:schemeClr val="dk1"/>
                </a:solidFill>
              </a:rPr>
              <a:t>AUTOCORRELATION</a:t>
            </a:r>
          </a:p>
          <a:p>
            <a:pPr algn="l"/>
            <a:endParaRPr lang="en-US" sz="1600" dirty="0">
              <a:solidFill>
                <a:schemeClr val="dk1"/>
              </a:solidFill>
            </a:endParaRPr>
          </a:p>
          <a:p>
            <a:pPr algn="l"/>
            <a:r>
              <a:rPr lang="en-US" sz="1600" dirty="0">
                <a:solidFill>
                  <a:schemeClr val="dk1"/>
                </a:solidFill>
              </a:rPr>
              <a:t>The presence of serial correlation is examined by Breusch-Godfrey Test. Residuals for OLS output is tested for serial correlation, using the following hypothesis:</a:t>
            </a:r>
          </a:p>
          <a:p>
            <a:pPr algn="l"/>
            <a:endParaRPr lang="en-US" sz="1600" dirty="0">
              <a:solidFill>
                <a:schemeClr val="dk1"/>
              </a:solidFill>
            </a:endParaRPr>
          </a:p>
          <a:p>
            <a:pPr algn="l"/>
            <a:r>
              <a:rPr lang="en-US" sz="1600" b="1" dirty="0">
                <a:solidFill>
                  <a:schemeClr val="dk1"/>
                </a:solidFill>
              </a:rPr>
              <a:t>H0 : No autocorrelation</a:t>
            </a:r>
          </a:p>
          <a:p>
            <a:pPr algn="l"/>
            <a:r>
              <a:rPr lang="en-US" sz="1600" b="1" dirty="0">
                <a:solidFill>
                  <a:schemeClr val="dk1"/>
                </a:solidFill>
              </a:rPr>
              <a:t>H1 : Autocorrelation</a:t>
            </a:r>
          </a:p>
        </p:txBody>
      </p:sp>
      <p:pic>
        <p:nvPicPr>
          <p:cNvPr id="16" name="Picture 15">
            <a:extLst>
              <a:ext uri="{FF2B5EF4-FFF2-40B4-BE49-F238E27FC236}">
                <a16:creationId xmlns:a16="http://schemas.microsoft.com/office/drawing/2014/main" id="{9B1CCBBD-3914-4693-B0E5-A434CE075FEF}"/>
              </a:ext>
            </a:extLst>
          </p:cNvPr>
          <p:cNvPicPr>
            <a:picLocks noChangeAspect="1"/>
          </p:cNvPicPr>
          <p:nvPr/>
        </p:nvPicPr>
        <p:blipFill>
          <a:blip r:embed="rId4"/>
          <a:stretch>
            <a:fillRect/>
          </a:stretch>
        </p:blipFill>
        <p:spPr>
          <a:xfrm>
            <a:off x="4016003" y="3836413"/>
            <a:ext cx="3569884" cy="701560"/>
          </a:xfrm>
          <a:prstGeom prst="rect">
            <a:avLst/>
          </a:prstGeom>
        </p:spPr>
      </p:pic>
      <p:sp>
        <p:nvSpPr>
          <p:cNvPr id="19" name="TextBox 18">
            <a:extLst>
              <a:ext uri="{FF2B5EF4-FFF2-40B4-BE49-F238E27FC236}">
                <a16:creationId xmlns:a16="http://schemas.microsoft.com/office/drawing/2014/main" id="{C9D868E7-3D2C-45B9-A212-DE5C68C6D2B0}"/>
              </a:ext>
            </a:extLst>
          </p:cNvPr>
          <p:cNvSpPr txBox="1"/>
          <p:nvPr/>
        </p:nvSpPr>
        <p:spPr>
          <a:xfrm>
            <a:off x="8286574" y="1098256"/>
            <a:ext cx="3474720" cy="1815882"/>
          </a:xfrm>
          <a:prstGeom prst="rect">
            <a:avLst/>
          </a:prstGeom>
          <a:noFill/>
        </p:spPr>
        <p:txBody>
          <a:bodyPr wrap="square">
            <a:spAutoFit/>
          </a:bodyPr>
          <a:lstStyle/>
          <a:p>
            <a:pPr algn="ctr"/>
            <a:r>
              <a:rPr lang="en-US" sz="1600" b="1" dirty="0">
                <a:solidFill>
                  <a:schemeClr val="dk1"/>
                </a:solidFill>
              </a:rPr>
              <a:t>NORMALITY</a:t>
            </a:r>
            <a:endParaRPr lang="en-US" sz="1600" dirty="0">
              <a:solidFill>
                <a:schemeClr val="dk1"/>
              </a:solidFill>
            </a:endParaRPr>
          </a:p>
          <a:p>
            <a:endParaRPr lang="en-US" sz="1600" dirty="0">
              <a:solidFill>
                <a:schemeClr val="dk1"/>
              </a:solidFill>
            </a:endParaRPr>
          </a:p>
          <a:p>
            <a:r>
              <a:rPr lang="en-US" sz="1600" dirty="0">
                <a:solidFill>
                  <a:schemeClr val="dk1"/>
                </a:solidFill>
              </a:rPr>
              <a:t>This test is important to find out whether the error term follows normal distribution: </a:t>
            </a:r>
          </a:p>
          <a:p>
            <a:endParaRPr lang="en-US" sz="1600" dirty="0">
              <a:solidFill>
                <a:schemeClr val="dk1"/>
              </a:solidFill>
            </a:endParaRPr>
          </a:p>
          <a:p>
            <a:r>
              <a:rPr lang="en-US" sz="1600" b="1" dirty="0">
                <a:solidFill>
                  <a:schemeClr val="dk1"/>
                </a:solidFill>
              </a:rPr>
              <a:t>H0: Residuals are normally distributed </a:t>
            </a:r>
          </a:p>
          <a:p>
            <a:r>
              <a:rPr lang="en-US" sz="1600" b="1" dirty="0">
                <a:solidFill>
                  <a:schemeClr val="dk1"/>
                </a:solidFill>
              </a:rPr>
              <a:t>H1: Residuals are not normally distributed</a:t>
            </a:r>
            <a:endParaRPr lang="fr-CH" sz="1600" b="1" dirty="0">
              <a:solidFill>
                <a:schemeClr val="dk1"/>
              </a:solidFill>
            </a:endParaRPr>
          </a:p>
        </p:txBody>
      </p:sp>
      <p:sp>
        <p:nvSpPr>
          <p:cNvPr id="21" name="TextBox 20">
            <a:extLst>
              <a:ext uri="{FF2B5EF4-FFF2-40B4-BE49-F238E27FC236}">
                <a16:creationId xmlns:a16="http://schemas.microsoft.com/office/drawing/2014/main" id="{119BB521-7FFB-4DFA-BD08-5359CA969B6E}"/>
              </a:ext>
            </a:extLst>
          </p:cNvPr>
          <p:cNvSpPr txBox="1"/>
          <p:nvPr/>
        </p:nvSpPr>
        <p:spPr>
          <a:xfrm>
            <a:off x="4022921" y="1088536"/>
            <a:ext cx="3334616" cy="2308324"/>
          </a:xfrm>
          <a:prstGeom prst="rect">
            <a:avLst/>
          </a:prstGeom>
          <a:noFill/>
        </p:spPr>
        <p:txBody>
          <a:bodyPr wrap="square">
            <a:spAutoFit/>
          </a:bodyPr>
          <a:lstStyle/>
          <a:p>
            <a:pPr algn="ctr"/>
            <a:r>
              <a:rPr lang="en-US" sz="1600" b="1" dirty="0">
                <a:solidFill>
                  <a:schemeClr val="dk1"/>
                </a:solidFill>
              </a:rPr>
              <a:t>HETEROSCEDASTICITY</a:t>
            </a:r>
          </a:p>
          <a:p>
            <a:endParaRPr lang="en-US" sz="1600" dirty="0">
              <a:solidFill>
                <a:schemeClr val="dk1"/>
              </a:solidFill>
            </a:endParaRPr>
          </a:p>
          <a:p>
            <a:r>
              <a:rPr lang="en-US" sz="1600" dirty="0">
                <a:solidFill>
                  <a:schemeClr val="dk1"/>
                </a:solidFill>
              </a:rPr>
              <a:t>This test is important to confirm the robustness of the OLS output since we cannot rely on them in the presence of heteroscedasticity:</a:t>
            </a:r>
          </a:p>
          <a:p>
            <a:endParaRPr lang="en-US" sz="1600" b="1" dirty="0">
              <a:solidFill>
                <a:schemeClr val="dk1"/>
              </a:solidFill>
            </a:endParaRPr>
          </a:p>
          <a:p>
            <a:r>
              <a:rPr lang="en-US" sz="1600" b="1" dirty="0">
                <a:solidFill>
                  <a:schemeClr val="dk1"/>
                </a:solidFill>
              </a:rPr>
              <a:t>H0: No heteroscedasticity</a:t>
            </a:r>
          </a:p>
          <a:p>
            <a:r>
              <a:rPr lang="en-US" sz="1600" b="1" dirty="0">
                <a:solidFill>
                  <a:schemeClr val="dk1"/>
                </a:solidFill>
              </a:rPr>
              <a:t>H1: Heteroscedasticity</a:t>
            </a:r>
            <a:endParaRPr lang="fr-CH" sz="1600" b="1" dirty="0">
              <a:solidFill>
                <a:schemeClr val="dk1"/>
              </a:solidFill>
            </a:endParaRPr>
          </a:p>
        </p:txBody>
      </p:sp>
      <p:sp>
        <p:nvSpPr>
          <p:cNvPr id="24" name="TextBox 23">
            <a:extLst>
              <a:ext uri="{FF2B5EF4-FFF2-40B4-BE49-F238E27FC236}">
                <a16:creationId xmlns:a16="http://schemas.microsoft.com/office/drawing/2014/main" id="{C5CB08E6-58E9-439F-A5D0-622C21A786B3}"/>
              </a:ext>
            </a:extLst>
          </p:cNvPr>
          <p:cNvSpPr txBox="1"/>
          <p:nvPr/>
        </p:nvSpPr>
        <p:spPr>
          <a:xfrm>
            <a:off x="301321" y="5321202"/>
            <a:ext cx="2993736" cy="1323439"/>
          </a:xfrm>
          <a:prstGeom prst="rect">
            <a:avLst/>
          </a:prstGeom>
          <a:noFill/>
        </p:spPr>
        <p:txBody>
          <a:bodyPr wrap="square">
            <a:spAutoFit/>
          </a:bodyPr>
          <a:lstStyle/>
          <a:p>
            <a:r>
              <a:rPr lang="en-US" sz="1600" dirty="0"/>
              <a:t>The p-value is 0.13 which is greater than critical value at 5%. We cannot reject the null hypothesis and we can conclude for the absence of autocorrelation.</a:t>
            </a:r>
            <a:endParaRPr lang="en-US" sz="1600" b="1" dirty="0">
              <a:solidFill>
                <a:srgbClr val="FF0000"/>
              </a:solidFill>
            </a:endParaRPr>
          </a:p>
        </p:txBody>
      </p:sp>
      <p:pic>
        <p:nvPicPr>
          <p:cNvPr id="25" name="Picture 24">
            <a:extLst>
              <a:ext uri="{FF2B5EF4-FFF2-40B4-BE49-F238E27FC236}">
                <a16:creationId xmlns:a16="http://schemas.microsoft.com/office/drawing/2014/main" id="{0170ECAB-2700-46F7-8E9A-F38536249C31}"/>
              </a:ext>
            </a:extLst>
          </p:cNvPr>
          <p:cNvPicPr>
            <a:picLocks noChangeAspect="1"/>
          </p:cNvPicPr>
          <p:nvPr/>
        </p:nvPicPr>
        <p:blipFill>
          <a:blip r:embed="rId5"/>
          <a:stretch>
            <a:fillRect/>
          </a:stretch>
        </p:blipFill>
        <p:spPr>
          <a:xfrm>
            <a:off x="8370305" y="2913684"/>
            <a:ext cx="3109098" cy="795351"/>
          </a:xfrm>
          <a:prstGeom prst="rect">
            <a:avLst/>
          </a:prstGeom>
        </p:spPr>
      </p:pic>
      <p:sp>
        <p:nvSpPr>
          <p:cNvPr id="28" name="TextBox 27">
            <a:extLst>
              <a:ext uri="{FF2B5EF4-FFF2-40B4-BE49-F238E27FC236}">
                <a16:creationId xmlns:a16="http://schemas.microsoft.com/office/drawing/2014/main" id="{A2C3C894-3855-400B-B28B-A54F29EBB90A}"/>
              </a:ext>
            </a:extLst>
          </p:cNvPr>
          <p:cNvSpPr txBox="1"/>
          <p:nvPr/>
        </p:nvSpPr>
        <p:spPr>
          <a:xfrm>
            <a:off x="4022921" y="4808543"/>
            <a:ext cx="3109099" cy="1569660"/>
          </a:xfrm>
          <a:prstGeom prst="rect">
            <a:avLst/>
          </a:prstGeom>
          <a:noFill/>
        </p:spPr>
        <p:txBody>
          <a:bodyPr wrap="square">
            <a:spAutoFit/>
          </a:bodyPr>
          <a:lstStyle/>
          <a:p>
            <a:r>
              <a:rPr lang="en-US" sz="1600" dirty="0"/>
              <a:t>The p-value is 0.3 which is greater than critical value at 5%. We cannot reject the null hypothesis and we can conclude there is no heteroscedasticity is present, and thus OLS t-test results can be trusted.</a:t>
            </a:r>
            <a:endParaRPr lang="fr-CH" sz="1600" dirty="0"/>
          </a:p>
        </p:txBody>
      </p:sp>
      <p:sp>
        <p:nvSpPr>
          <p:cNvPr id="31" name="TextBox 30">
            <a:extLst>
              <a:ext uri="{FF2B5EF4-FFF2-40B4-BE49-F238E27FC236}">
                <a16:creationId xmlns:a16="http://schemas.microsoft.com/office/drawing/2014/main" id="{BA59F721-6E25-4C60-B66C-232858946BDE}"/>
              </a:ext>
            </a:extLst>
          </p:cNvPr>
          <p:cNvSpPr txBox="1"/>
          <p:nvPr/>
        </p:nvSpPr>
        <p:spPr>
          <a:xfrm>
            <a:off x="8297635" y="3656204"/>
            <a:ext cx="3520548" cy="830997"/>
          </a:xfrm>
          <a:prstGeom prst="rect">
            <a:avLst/>
          </a:prstGeom>
          <a:noFill/>
        </p:spPr>
        <p:txBody>
          <a:bodyPr wrap="square">
            <a:spAutoFit/>
          </a:bodyPr>
          <a:lstStyle/>
          <a:p>
            <a:r>
              <a:rPr lang="en-US" sz="1600" dirty="0"/>
              <a:t>The p-value is 0.79 greater than the critical value at the 5% level. So, the null hypothesis cannot be rejected  </a:t>
            </a:r>
            <a:endParaRPr lang="fr-CH" sz="1600" dirty="0"/>
          </a:p>
        </p:txBody>
      </p:sp>
      <p:pic>
        <p:nvPicPr>
          <p:cNvPr id="7" name="Picture 6">
            <a:extLst>
              <a:ext uri="{FF2B5EF4-FFF2-40B4-BE49-F238E27FC236}">
                <a16:creationId xmlns:a16="http://schemas.microsoft.com/office/drawing/2014/main" id="{E1E1A0B3-55B5-467B-8F6F-E31B2257E8AB}"/>
              </a:ext>
            </a:extLst>
          </p:cNvPr>
          <p:cNvPicPr>
            <a:picLocks noChangeAspect="1"/>
          </p:cNvPicPr>
          <p:nvPr/>
        </p:nvPicPr>
        <p:blipFill>
          <a:blip r:embed="rId6"/>
          <a:stretch>
            <a:fillRect/>
          </a:stretch>
        </p:blipFill>
        <p:spPr>
          <a:xfrm>
            <a:off x="8766324" y="4442460"/>
            <a:ext cx="2583169" cy="2349622"/>
          </a:xfrm>
          <a:prstGeom prst="rect">
            <a:avLst/>
          </a:prstGeom>
        </p:spPr>
      </p:pic>
    </p:spTree>
    <p:extLst>
      <p:ext uri="{BB962C8B-B14F-4D97-AF65-F5344CB8AC3E}">
        <p14:creationId xmlns:p14="http://schemas.microsoft.com/office/powerpoint/2010/main" val="1491618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Conclusion</a:t>
            </a:r>
          </a:p>
        </p:txBody>
      </p:sp>
      <p:sp>
        <p:nvSpPr>
          <p:cNvPr id="3" name="TextBox 2">
            <a:extLst>
              <a:ext uri="{FF2B5EF4-FFF2-40B4-BE49-F238E27FC236}">
                <a16:creationId xmlns:a16="http://schemas.microsoft.com/office/drawing/2014/main" id="{8A0A5F8C-D07F-4E2A-B3B3-038CEA871230}"/>
              </a:ext>
            </a:extLst>
          </p:cNvPr>
          <p:cNvSpPr txBox="1"/>
          <p:nvPr/>
        </p:nvSpPr>
        <p:spPr>
          <a:xfrm>
            <a:off x="1222625" y="1436285"/>
            <a:ext cx="10078948" cy="4093428"/>
          </a:xfrm>
          <a:prstGeom prst="rect">
            <a:avLst/>
          </a:prstGeom>
          <a:noFill/>
        </p:spPr>
        <p:txBody>
          <a:bodyPr wrap="square" rtlCol="0">
            <a:spAutoFit/>
          </a:bodyPr>
          <a:lstStyle/>
          <a:p>
            <a:r>
              <a:rPr lang="en-US" sz="2000" dirty="0"/>
              <a:t>On the basis of the above overall analysis, it can be concluded that one out of the four selected macroeconomic variables are relatively significant and likely to influence monthly return of the Nasdaq composite index. </a:t>
            </a:r>
          </a:p>
          <a:p>
            <a:endParaRPr lang="en-US" sz="2000" dirty="0"/>
          </a:p>
          <a:p>
            <a:r>
              <a:rPr lang="en-US" sz="2000" dirty="0"/>
              <a:t>These macroeconomic variables is inflation. The evidence of this study is consistent with other similar studies. However, the results from this empirical research should not be a conclusive indicator for investment. </a:t>
            </a:r>
          </a:p>
          <a:p>
            <a:endParaRPr lang="en-US" sz="2000" dirty="0"/>
          </a:p>
          <a:p>
            <a:r>
              <a:rPr lang="en-US" sz="2000" dirty="0"/>
              <a:t>Next steps could be:</a:t>
            </a:r>
          </a:p>
          <a:p>
            <a:r>
              <a:rPr lang="en-US" sz="2000" dirty="0"/>
              <a:t>-Use filters on the dataset (moving average…)</a:t>
            </a:r>
          </a:p>
          <a:p>
            <a:r>
              <a:rPr lang="en-US" sz="2000" dirty="0"/>
              <a:t>-Select other macro variables</a:t>
            </a:r>
          </a:p>
          <a:p>
            <a:r>
              <a:rPr lang="en-US" sz="2000" dirty="0"/>
              <a:t>-Transform the variables (log)</a:t>
            </a:r>
          </a:p>
          <a:p>
            <a:endParaRPr lang="fr-CH" sz="2000" dirty="0"/>
          </a:p>
        </p:txBody>
      </p:sp>
    </p:spTree>
    <p:extLst>
      <p:ext uri="{BB962C8B-B14F-4D97-AF65-F5344CB8AC3E}">
        <p14:creationId xmlns:p14="http://schemas.microsoft.com/office/powerpoint/2010/main" val="929517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E424355-FE07-4244-B3E4-4A77E0BBD82D}"/>
              </a:ext>
            </a:extLst>
          </p:cNvPr>
          <p:cNvPicPr>
            <a:picLocks noChangeAspect="1"/>
          </p:cNvPicPr>
          <p:nvPr/>
        </p:nvPicPr>
        <p:blipFill>
          <a:blip r:embed="rId3"/>
          <a:stretch>
            <a:fillRect/>
          </a:stretch>
        </p:blipFill>
        <p:spPr>
          <a:xfrm>
            <a:off x="770376" y="1197633"/>
            <a:ext cx="11262959" cy="3230529"/>
          </a:xfrm>
          <a:prstGeom prst="rect">
            <a:avLst/>
          </a:prstGeom>
        </p:spPr>
      </p:pic>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Appendix : Granger causality test</a:t>
            </a:r>
          </a:p>
        </p:txBody>
      </p:sp>
      <p:sp>
        <p:nvSpPr>
          <p:cNvPr id="6" name="Rectangle 5">
            <a:extLst>
              <a:ext uri="{FF2B5EF4-FFF2-40B4-BE49-F238E27FC236}">
                <a16:creationId xmlns:a16="http://schemas.microsoft.com/office/drawing/2014/main" id="{3F90C47D-FED7-44F5-8CA6-FB2465C670AC}"/>
              </a:ext>
            </a:extLst>
          </p:cNvPr>
          <p:cNvSpPr/>
          <p:nvPr/>
        </p:nvSpPr>
        <p:spPr>
          <a:xfrm>
            <a:off x="770376" y="1239957"/>
            <a:ext cx="2604977" cy="4018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p-</a:t>
            </a:r>
            <a:r>
              <a:rPr lang="de-CH" dirty="0" err="1">
                <a:solidFill>
                  <a:schemeClr val="tx1"/>
                </a:solidFill>
              </a:rPr>
              <a:t>value</a:t>
            </a:r>
            <a:endParaRPr lang="fr-CH" dirty="0">
              <a:solidFill>
                <a:schemeClr val="tx1"/>
              </a:solidFill>
            </a:endParaRPr>
          </a:p>
        </p:txBody>
      </p:sp>
      <p:sp>
        <p:nvSpPr>
          <p:cNvPr id="9" name="Rectangle 8">
            <a:extLst>
              <a:ext uri="{FF2B5EF4-FFF2-40B4-BE49-F238E27FC236}">
                <a16:creationId xmlns:a16="http://schemas.microsoft.com/office/drawing/2014/main" id="{B9BB6048-1634-4AE3-96DB-4EC5D7700968}"/>
              </a:ext>
            </a:extLst>
          </p:cNvPr>
          <p:cNvSpPr/>
          <p:nvPr/>
        </p:nvSpPr>
        <p:spPr>
          <a:xfrm>
            <a:off x="446567" y="4633645"/>
            <a:ext cx="11344940" cy="172389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dirty="0"/>
              <a:t>The rows are the responses (y) and the columns are the predictors (x). If a given p-value is &lt; significance level (0.05), we can reject the null hypothesis. </a:t>
            </a:r>
          </a:p>
          <a:p>
            <a:pPr algn="l"/>
            <a:r>
              <a:rPr lang="fr-CH" dirty="0"/>
              <a:t>H0 : </a:t>
            </a:r>
            <a:r>
              <a:rPr lang="fr-CH" dirty="0" err="1"/>
              <a:t>Yt</a:t>
            </a:r>
            <a:r>
              <a:rPr lang="fr-CH" dirty="0"/>
              <a:t> </a:t>
            </a:r>
            <a:r>
              <a:rPr lang="fr-CH" dirty="0" err="1"/>
              <a:t>does</a:t>
            </a:r>
            <a:r>
              <a:rPr lang="fr-CH" dirty="0"/>
              <a:t> not “Granger cause” Xt+1 </a:t>
            </a:r>
          </a:p>
          <a:p>
            <a:pPr algn="l"/>
            <a:r>
              <a:rPr lang="fr-CH" dirty="0"/>
              <a:t>H1: </a:t>
            </a:r>
            <a:r>
              <a:rPr lang="fr-CH" dirty="0" err="1"/>
              <a:t>Yt</a:t>
            </a:r>
            <a:r>
              <a:rPr lang="fr-CH" dirty="0"/>
              <a:t> </a:t>
            </a:r>
            <a:r>
              <a:rPr lang="fr-CH" dirty="0" err="1"/>
              <a:t>does</a:t>
            </a:r>
            <a:r>
              <a:rPr lang="fr-CH" dirty="0"/>
              <a:t> “Granger cause” Xt+1</a:t>
            </a:r>
          </a:p>
          <a:p>
            <a:pPr algn="l"/>
            <a:endParaRPr lang="en-US" dirty="0"/>
          </a:p>
          <a:p>
            <a:r>
              <a:rPr lang="en-US" dirty="0"/>
              <a:t>Here we can see that CPI_X causes Monthly </a:t>
            </a:r>
            <a:r>
              <a:rPr lang="en-US" dirty="0" err="1"/>
              <a:t>return_Y</a:t>
            </a:r>
            <a:r>
              <a:rPr lang="en-US" dirty="0"/>
              <a:t> but not the other way around. </a:t>
            </a:r>
            <a:endParaRPr lang="fr-CH" dirty="0"/>
          </a:p>
        </p:txBody>
      </p:sp>
    </p:spTree>
    <p:extLst>
      <p:ext uri="{BB962C8B-B14F-4D97-AF65-F5344CB8AC3E}">
        <p14:creationId xmlns:p14="http://schemas.microsoft.com/office/powerpoint/2010/main" val="4046202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Appendix : Python codes for unit root, </a:t>
            </a:r>
            <a:r>
              <a:rPr lang="en-US" sz="3000" dirty="0" err="1"/>
              <a:t>ols</a:t>
            </a:r>
            <a:r>
              <a:rPr lang="en-US" sz="3000" dirty="0"/>
              <a:t> and granger causality and residual tests</a:t>
            </a:r>
          </a:p>
        </p:txBody>
      </p:sp>
      <p:pic>
        <p:nvPicPr>
          <p:cNvPr id="4" name="Picture 3">
            <a:extLst>
              <a:ext uri="{FF2B5EF4-FFF2-40B4-BE49-F238E27FC236}">
                <a16:creationId xmlns:a16="http://schemas.microsoft.com/office/drawing/2014/main" id="{5F8573ED-FC2B-4D03-BC26-84F1A301FEE7}"/>
              </a:ext>
            </a:extLst>
          </p:cNvPr>
          <p:cNvPicPr>
            <a:picLocks noChangeAspect="1"/>
          </p:cNvPicPr>
          <p:nvPr/>
        </p:nvPicPr>
        <p:blipFill>
          <a:blip r:embed="rId3"/>
          <a:stretch>
            <a:fillRect/>
          </a:stretch>
        </p:blipFill>
        <p:spPr>
          <a:xfrm>
            <a:off x="232035" y="3898222"/>
            <a:ext cx="5295462" cy="2038689"/>
          </a:xfrm>
          <a:prstGeom prst="rect">
            <a:avLst/>
          </a:prstGeom>
        </p:spPr>
      </p:pic>
      <p:pic>
        <p:nvPicPr>
          <p:cNvPr id="7" name="Picture 6">
            <a:extLst>
              <a:ext uri="{FF2B5EF4-FFF2-40B4-BE49-F238E27FC236}">
                <a16:creationId xmlns:a16="http://schemas.microsoft.com/office/drawing/2014/main" id="{58E5F420-4BA4-49D6-AAAD-1220B0783F92}"/>
              </a:ext>
            </a:extLst>
          </p:cNvPr>
          <p:cNvPicPr>
            <a:picLocks noChangeAspect="1"/>
          </p:cNvPicPr>
          <p:nvPr/>
        </p:nvPicPr>
        <p:blipFill>
          <a:blip r:embed="rId4"/>
          <a:stretch>
            <a:fillRect/>
          </a:stretch>
        </p:blipFill>
        <p:spPr>
          <a:xfrm>
            <a:off x="264687" y="1875923"/>
            <a:ext cx="3751994" cy="1170423"/>
          </a:xfrm>
          <a:prstGeom prst="rect">
            <a:avLst/>
          </a:prstGeom>
        </p:spPr>
      </p:pic>
      <p:sp>
        <p:nvSpPr>
          <p:cNvPr id="10" name="TextBox 9">
            <a:extLst>
              <a:ext uri="{FF2B5EF4-FFF2-40B4-BE49-F238E27FC236}">
                <a16:creationId xmlns:a16="http://schemas.microsoft.com/office/drawing/2014/main" id="{2C9ED816-9182-46A6-9963-49577FD59A1F}"/>
              </a:ext>
            </a:extLst>
          </p:cNvPr>
          <p:cNvSpPr txBox="1"/>
          <p:nvPr/>
        </p:nvSpPr>
        <p:spPr>
          <a:xfrm>
            <a:off x="232035" y="1372544"/>
            <a:ext cx="2765676" cy="369332"/>
          </a:xfrm>
          <a:prstGeom prst="rect">
            <a:avLst/>
          </a:prstGeom>
          <a:noFill/>
        </p:spPr>
        <p:txBody>
          <a:bodyPr wrap="square" rtlCol="0">
            <a:spAutoFit/>
          </a:bodyPr>
          <a:lstStyle/>
          <a:p>
            <a:r>
              <a:rPr lang="de-CH" b="1" dirty="0"/>
              <a:t>OLS</a:t>
            </a:r>
            <a:endParaRPr lang="fr-CH" b="1" dirty="0"/>
          </a:p>
        </p:txBody>
      </p:sp>
      <p:sp>
        <p:nvSpPr>
          <p:cNvPr id="11" name="TextBox 10">
            <a:extLst>
              <a:ext uri="{FF2B5EF4-FFF2-40B4-BE49-F238E27FC236}">
                <a16:creationId xmlns:a16="http://schemas.microsoft.com/office/drawing/2014/main" id="{C6162069-4A1D-49FD-8496-76F47163AC9A}"/>
              </a:ext>
            </a:extLst>
          </p:cNvPr>
          <p:cNvSpPr txBox="1"/>
          <p:nvPr/>
        </p:nvSpPr>
        <p:spPr>
          <a:xfrm>
            <a:off x="232035" y="3426417"/>
            <a:ext cx="2765676" cy="369332"/>
          </a:xfrm>
          <a:prstGeom prst="rect">
            <a:avLst/>
          </a:prstGeom>
          <a:noFill/>
        </p:spPr>
        <p:txBody>
          <a:bodyPr wrap="square" rtlCol="0">
            <a:spAutoFit/>
          </a:bodyPr>
          <a:lstStyle/>
          <a:p>
            <a:r>
              <a:rPr lang="de-CH" b="1" dirty="0"/>
              <a:t>GRANGER CAUSALITY TESTS</a:t>
            </a:r>
            <a:endParaRPr lang="fr-CH" b="1" dirty="0"/>
          </a:p>
        </p:txBody>
      </p:sp>
      <p:pic>
        <p:nvPicPr>
          <p:cNvPr id="13" name="Picture 12">
            <a:extLst>
              <a:ext uri="{FF2B5EF4-FFF2-40B4-BE49-F238E27FC236}">
                <a16:creationId xmlns:a16="http://schemas.microsoft.com/office/drawing/2014/main" id="{31B8D3E8-EFDC-4B26-9EBE-032355C0DB86}"/>
              </a:ext>
            </a:extLst>
          </p:cNvPr>
          <p:cNvPicPr>
            <a:picLocks noChangeAspect="1"/>
          </p:cNvPicPr>
          <p:nvPr/>
        </p:nvPicPr>
        <p:blipFill>
          <a:blip r:embed="rId5"/>
          <a:stretch>
            <a:fillRect/>
          </a:stretch>
        </p:blipFill>
        <p:spPr>
          <a:xfrm>
            <a:off x="5017213" y="1648991"/>
            <a:ext cx="5919788" cy="685800"/>
          </a:xfrm>
          <a:prstGeom prst="rect">
            <a:avLst/>
          </a:prstGeom>
        </p:spPr>
      </p:pic>
      <p:sp>
        <p:nvSpPr>
          <p:cNvPr id="14" name="TextBox 13">
            <a:extLst>
              <a:ext uri="{FF2B5EF4-FFF2-40B4-BE49-F238E27FC236}">
                <a16:creationId xmlns:a16="http://schemas.microsoft.com/office/drawing/2014/main" id="{23474C02-4AAC-4374-A8A8-2BB06C61C61D}"/>
              </a:ext>
            </a:extLst>
          </p:cNvPr>
          <p:cNvSpPr txBox="1"/>
          <p:nvPr/>
        </p:nvSpPr>
        <p:spPr>
          <a:xfrm>
            <a:off x="4901637" y="1169426"/>
            <a:ext cx="2765676" cy="369332"/>
          </a:xfrm>
          <a:prstGeom prst="rect">
            <a:avLst/>
          </a:prstGeom>
          <a:noFill/>
        </p:spPr>
        <p:txBody>
          <a:bodyPr wrap="square" rtlCol="0">
            <a:spAutoFit/>
          </a:bodyPr>
          <a:lstStyle/>
          <a:p>
            <a:r>
              <a:rPr lang="de-CH" b="1" dirty="0" err="1"/>
              <a:t>Augmented</a:t>
            </a:r>
            <a:r>
              <a:rPr lang="de-CH" b="1" dirty="0"/>
              <a:t> </a:t>
            </a:r>
            <a:r>
              <a:rPr lang="de-CH" b="1" dirty="0" err="1"/>
              <a:t>Dicked</a:t>
            </a:r>
            <a:r>
              <a:rPr lang="de-CH" b="1" dirty="0"/>
              <a:t> Fuller </a:t>
            </a:r>
            <a:r>
              <a:rPr lang="de-CH" b="1" dirty="0" err="1"/>
              <a:t>test</a:t>
            </a:r>
            <a:endParaRPr lang="fr-CH" b="1" dirty="0"/>
          </a:p>
        </p:txBody>
      </p:sp>
      <p:pic>
        <p:nvPicPr>
          <p:cNvPr id="16" name="Picture 15">
            <a:extLst>
              <a:ext uri="{FF2B5EF4-FFF2-40B4-BE49-F238E27FC236}">
                <a16:creationId xmlns:a16="http://schemas.microsoft.com/office/drawing/2014/main" id="{1FFF9D5D-526E-4711-A1C2-6BD7D272879B}"/>
              </a:ext>
            </a:extLst>
          </p:cNvPr>
          <p:cNvPicPr>
            <a:picLocks noChangeAspect="1"/>
          </p:cNvPicPr>
          <p:nvPr/>
        </p:nvPicPr>
        <p:blipFill>
          <a:blip r:embed="rId6"/>
          <a:stretch>
            <a:fillRect/>
          </a:stretch>
        </p:blipFill>
        <p:spPr>
          <a:xfrm>
            <a:off x="4901637" y="2813457"/>
            <a:ext cx="6317804" cy="982292"/>
          </a:xfrm>
          <a:prstGeom prst="rect">
            <a:avLst/>
          </a:prstGeom>
        </p:spPr>
      </p:pic>
      <p:sp>
        <p:nvSpPr>
          <p:cNvPr id="17" name="TextBox 16">
            <a:extLst>
              <a:ext uri="{FF2B5EF4-FFF2-40B4-BE49-F238E27FC236}">
                <a16:creationId xmlns:a16="http://schemas.microsoft.com/office/drawing/2014/main" id="{39B0F7D4-D442-4F97-8C9F-E93D86569D31}"/>
              </a:ext>
            </a:extLst>
          </p:cNvPr>
          <p:cNvSpPr txBox="1"/>
          <p:nvPr/>
        </p:nvSpPr>
        <p:spPr>
          <a:xfrm>
            <a:off x="4901637" y="2321394"/>
            <a:ext cx="2765676" cy="369332"/>
          </a:xfrm>
          <a:prstGeom prst="rect">
            <a:avLst/>
          </a:prstGeom>
          <a:noFill/>
        </p:spPr>
        <p:txBody>
          <a:bodyPr wrap="square" rtlCol="0">
            <a:spAutoFit/>
          </a:bodyPr>
          <a:lstStyle/>
          <a:p>
            <a:r>
              <a:rPr lang="de-CH" b="1" dirty="0" err="1"/>
              <a:t>Autocorrelation</a:t>
            </a:r>
            <a:r>
              <a:rPr lang="de-CH" b="1" dirty="0"/>
              <a:t> </a:t>
            </a:r>
            <a:r>
              <a:rPr lang="de-CH" b="1" dirty="0" err="1"/>
              <a:t>test</a:t>
            </a:r>
            <a:endParaRPr lang="fr-CH" b="1" dirty="0"/>
          </a:p>
        </p:txBody>
      </p:sp>
      <p:pic>
        <p:nvPicPr>
          <p:cNvPr id="19" name="Picture 18">
            <a:extLst>
              <a:ext uri="{FF2B5EF4-FFF2-40B4-BE49-F238E27FC236}">
                <a16:creationId xmlns:a16="http://schemas.microsoft.com/office/drawing/2014/main" id="{EE7E055E-CA01-4D50-836B-BBF999B2E3D9}"/>
              </a:ext>
            </a:extLst>
          </p:cNvPr>
          <p:cNvPicPr>
            <a:picLocks noChangeAspect="1"/>
          </p:cNvPicPr>
          <p:nvPr/>
        </p:nvPicPr>
        <p:blipFill>
          <a:blip r:embed="rId7"/>
          <a:stretch>
            <a:fillRect/>
          </a:stretch>
        </p:blipFill>
        <p:spPr>
          <a:xfrm>
            <a:off x="5565597" y="4181708"/>
            <a:ext cx="6626403" cy="770997"/>
          </a:xfrm>
          <a:prstGeom prst="rect">
            <a:avLst/>
          </a:prstGeom>
        </p:spPr>
      </p:pic>
      <p:sp>
        <p:nvSpPr>
          <p:cNvPr id="20" name="TextBox 19">
            <a:extLst>
              <a:ext uri="{FF2B5EF4-FFF2-40B4-BE49-F238E27FC236}">
                <a16:creationId xmlns:a16="http://schemas.microsoft.com/office/drawing/2014/main" id="{354BA5FD-A30F-405C-B8AD-D45BB899C689}"/>
              </a:ext>
            </a:extLst>
          </p:cNvPr>
          <p:cNvSpPr txBox="1"/>
          <p:nvPr/>
        </p:nvSpPr>
        <p:spPr>
          <a:xfrm>
            <a:off x="5527497" y="3795749"/>
            <a:ext cx="2765676" cy="369332"/>
          </a:xfrm>
          <a:prstGeom prst="rect">
            <a:avLst/>
          </a:prstGeom>
          <a:noFill/>
        </p:spPr>
        <p:txBody>
          <a:bodyPr wrap="square" rtlCol="0">
            <a:spAutoFit/>
          </a:bodyPr>
          <a:lstStyle/>
          <a:p>
            <a:r>
              <a:rPr lang="de-CH" b="1" dirty="0" err="1"/>
              <a:t>Heteroscedasticity</a:t>
            </a:r>
            <a:r>
              <a:rPr lang="de-CH" b="1" dirty="0"/>
              <a:t> </a:t>
            </a:r>
            <a:r>
              <a:rPr lang="de-CH" b="1" dirty="0" err="1"/>
              <a:t>test</a:t>
            </a:r>
            <a:r>
              <a:rPr lang="de-CH" b="1" dirty="0"/>
              <a:t> </a:t>
            </a:r>
            <a:endParaRPr lang="fr-CH" b="1" dirty="0"/>
          </a:p>
        </p:txBody>
      </p:sp>
      <p:pic>
        <p:nvPicPr>
          <p:cNvPr id="22" name="Picture 21">
            <a:extLst>
              <a:ext uri="{FF2B5EF4-FFF2-40B4-BE49-F238E27FC236}">
                <a16:creationId xmlns:a16="http://schemas.microsoft.com/office/drawing/2014/main" id="{5221CB3E-4DB5-434F-AC82-80ABD2C60D84}"/>
              </a:ext>
            </a:extLst>
          </p:cNvPr>
          <p:cNvPicPr>
            <a:picLocks noChangeAspect="1"/>
          </p:cNvPicPr>
          <p:nvPr/>
        </p:nvPicPr>
        <p:blipFill>
          <a:blip r:embed="rId8"/>
          <a:stretch>
            <a:fillRect/>
          </a:stretch>
        </p:blipFill>
        <p:spPr>
          <a:xfrm>
            <a:off x="5328889" y="5372577"/>
            <a:ext cx="6414473" cy="906468"/>
          </a:xfrm>
          <a:prstGeom prst="rect">
            <a:avLst/>
          </a:prstGeom>
        </p:spPr>
      </p:pic>
      <p:sp>
        <p:nvSpPr>
          <p:cNvPr id="23" name="TextBox 22">
            <a:extLst>
              <a:ext uri="{FF2B5EF4-FFF2-40B4-BE49-F238E27FC236}">
                <a16:creationId xmlns:a16="http://schemas.microsoft.com/office/drawing/2014/main" id="{48E1509A-9BD9-4597-BD1D-83A5688890FC}"/>
              </a:ext>
            </a:extLst>
          </p:cNvPr>
          <p:cNvSpPr txBox="1"/>
          <p:nvPr/>
        </p:nvSpPr>
        <p:spPr>
          <a:xfrm>
            <a:off x="5250457" y="5003245"/>
            <a:ext cx="2765676" cy="369332"/>
          </a:xfrm>
          <a:prstGeom prst="rect">
            <a:avLst/>
          </a:prstGeom>
          <a:noFill/>
        </p:spPr>
        <p:txBody>
          <a:bodyPr wrap="square" rtlCol="0">
            <a:spAutoFit/>
          </a:bodyPr>
          <a:lstStyle/>
          <a:p>
            <a:r>
              <a:rPr lang="de-CH" b="1" dirty="0" err="1"/>
              <a:t>Normality</a:t>
            </a:r>
            <a:r>
              <a:rPr lang="de-CH" b="1" dirty="0"/>
              <a:t> Test</a:t>
            </a:r>
            <a:endParaRPr lang="fr-CH" b="1" dirty="0"/>
          </a:p>
        </p:txBody>
      </p:sp>
    </p:spTree>
    <p:extLst>
      <p:ext uri="{BB962C8B-B14F-4D97-AF65-F5344CB8AC3E}">
        <p14:creationId xmlns:p14="http://schemas.microsoft.com/office/powerpoint/2010/main" val="2254902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REFERENCES</a:t>
            </a:r>
          </a:p>
        </p:txBody>
      </p:sp>
      <p:sp>
        <p:nvSpPr>
          <p:cNvPr id="17" name="TextBox 16">
            <a:extLst>
              <a:ext uri="{FF2B5EF4-FFF2-40B4-BE49-F238E27FC236}">
                <a16:creationId xmlns:a16="http://schemas.microsoft.com/office/drawing/2014/main" id="{D6ABCDAB-60BE-4489-916E-7298A7B02C6C}"/>
              </a:ext>
            </a:extLst>
          </p:cNvPr>
          <p:cNvSpPr txBox="1"/>
          <p:nvPr/>
        </p:nvSpPr>
        <p:spPr>
          <a:xfrm>
            <a:off x="947184" y="1379189"/>
            <a:ext cx="10529049" cy="2830518"/>
          </a:xfrm>
          <a:prstGeom prst="rect">
            <a:avLst/>
          </a:prstGeom>
          <a:noFill/>
        </p:spPr>
        <p:txBody>
          <a:bodyPr wrap="square">
            <a:spAutoFit/>
          </a:bodyPr>
          <a:lstStyle/>
          <a:p>
            <a:pPr>
              <a:lnSpc>
                <a:spcPct val="130000"/>
              </a:lnSpc>
              <a:spcBef>
                <a:spcPts val="1000"/>
              </a:spcBef>
            </a:pPr>
            <a:r>
              <a:rPr lang="fr-CH" u="sng" dirty="0">
                <a:solidFill>
                  <a:srgbClr val="353744"/>
                </a:solidFill>
                <a:effectLst/>
                <a:latin typeface="Proxima Nova"/>
                <a:ea typeface="Proxima Nova"/>
                <a:cs typeface="Proxima Nova"/>
                <a:hlinkClick r:id="rId3"/>
              </a:rPr>
              <a:t>https://www.schroders.com/en/insights/economics/covid-19-why-the-tech-giants-have-emerged-as-winners/</a:t>
            </a:r>
            <a:endParaRPr lang="fr-CH" dirty="0">
              <a:solidFill>
                <a:srgbClr val="353744"/>
              </a:solidFill>
              <a:effectLst/>
              <a:latin typeface="Proxima Nova"/>
              <a:ea typeface="Proxima Nova"/>
              <a:cs typeface="Proxima Nova"/>
            </a:endParaRPr>
          </a:p>
          <a:p>
            <a:pPr>
              <a:lnSpc>
                <a:spcPct val="130000"/>
              </a:lnSpc>
              <a:spcBef>
                <a:spcPts val="1000"/>
              </a:spcBef>
            </a:pPr>
            <a:r>
              <a:rPr lang="fr-CH" dirty="0">
                <a:solidFill>
                  <a:srgbClr val="353744"/>
                </a:solidFill>
                <a:effectLst/>
                <a:latin typeface="Proxima Nova"/>
                <a:ea typeface="Proxima Nova"/>
                <a:cs typeface="Proxima Nova"/>
              </a:rPr>
              <a:t>Asset </a:t>
            </a:r>
            <a:r>
              <a:rPr lang="fr-CH" dirty="0" err="1">
                <a:solidFill>
                  <a:srgbClr val="353744"/>
                </a:solidFill>
                <a:latin typeface="Proxima Nova"/>
              </a:rPr>
              <a:t>returns</a:t>
            </a:r>
            <a:r>
              <a:rPr lang="fr-CH" dirty="0">
                <a:solidFill>
                  <a:srgbClr val="353744"/>
                </a:solidFill>
                <a:latin typeface="Proxima Nova"/>
              </a:rPr>
              <a:t> and </a:t>
            </a:r>
            <a:r>
              <a:rPr lang="fr-CH" dirty="0">
                <a:solidFill>
                  <a:srgbClr val="353744"/>
                </a:solidFill>
                <a:effectLst/>
                <a:latin typeface="Proxima Nova"/>
                <a:ea typeface="Proxima Nova"/>
                <a:cs typeface="Proxima Nova"/>
              </a:rPr>
              <a:t>inflation, Eugene </a:t>
            </a:r>
            <a:r>
              <a:rPr lang="fr-CH" dirty="0" err="1">
                <a:solidFill>
                  <a:srgbClr val="353744"/>
                </a:solidFill>
                <a:effectLst/>
                <a:latin typeface="Proxima Nova"/>
                <a:ea typeface="Proxima Nova"/>
                <a:cs typeface="Proxima Nova"/>
              </a:rPr>
              <a:t>F.Fama</a:t>
            </a:r>
            <a:r>
              <a:rPr lang="fr-CH" dirty="0">
                <a:solidFill>
                  <a:srgbClr val="353744"/>
                </a:solidFill>
                <a:effectLst/>
                <a:latin typeface="Proxima Nova"/>
                <a:ea typeface="Proxima Nova"/>
                <a:cs typeface="Proxima Nova"/>
              </a:rPr>
              <a:t> and </a:t>
            </a:r>
            <a:r>
              <a:rPr lang="fr-CH" dirty="0" err="1">
                <a:solidFill>
                  <a:srgbClr val="353744"/>
                </a:solidFill>
                <a:effectLst/>
                <a:latin typeface="Proxima Nova"/>
                <a:ea typeface="Proxima Nova"/>
                <a:cs typeface="Proxima Nova"/>
              </a:rPr>
              <a:t>G.William</a:t>
            </a:r>
            <a:r>
              <a:rPr lang="fr-CH" dirty="0">
                <a:solidFill>
                  <a:srgbClr val="353744"/>
                </a:solidFill>
                <a:effectLst/>
                <a:latin typeface="Proxima Nova"/>
                <a:ea typeface="Proxima Nova"/>
                <a:cs typeface="Proxima Nova"/>
              </a:rPr>
              <a:t> </a:t>
            </a:r>
            <a:r>
              <a:rPr lang="fr-CH" dirty="0" err="1">
                <a:solidFill>
                  <a:srgbClr val="353744"/>
                </a:solidFill>
                <a:effectLst/>
                <a:latin typeface="Proxima Nova"/>
                <a:ea typeface="Proxima Nova"/>
                <a:cs typeface="Proxima Nova"/>
              </a:rPr>
              <a:t>Schwert</a:t>
            </a:r>
            <a:r>
              <a:rPr lang="fr-CH" dirty="0">
                <a:solidFill>
                  <a:srgbClr val="353744"/>
                </a:solidFill>
                <a:effectLst/>
                <a:latin typeface="Proxima Nova"/>
                <a:ea typeface="Proxima Nova"/>
                <a:cs typeface="Proxima Nova"/>
              </a:rPr>
              <a:t>, </a:t>
            </a:r>
            <a:r>
              <a:rPr lang="fr-CH" dirty="0" err="1">
                <a:solidFill>
                  <a:srgbClr val="353744"/>
                </a:solidFill>
                <a:effectLst/>
                <a:latin typeface="Proxima Nova"/>
                <a:ea typeface="Proxima Nova"/>
                <a:cs typeface="Proxima Nova"/>
              </a:rPr>
              <a:t>November</a:t>
            </a:r>
            <a:r>
              <a:rPr lang="fr-CH" dirty="0">
                <a:solidFill>
                  <a:srgbClr val="353744"/>
                </a:solidFill>
                <a:effectLst/>
                <a:latin typeface="Proxima Nova"/>
                <a:ea typeface="Proxima Nova"/>
                <a:cs typeface="Proxima Nova"/>
              </a:rPr>
              <a:t> 1977, Journal of Financial </a:t>
            </a:r>
            <a:r>
              <a:rPr lang="fr-CH" dirty="0" err="1">
                <a:solidFill>
                  <a:srgbClr val="353744"/>
                </a:solidFill>
                <a:effectLst/>
                <a:latin typeface="Proxima Nova"/>
                <a:ea typeface="Proxima Nova"/>
                <a:cs typeface="Proxima Nova"/>
              </a:rPr>
              <a:t>Economics</a:t>
            </a:r>
            <a:r>
              <a:rPr lang="fr-CH" dirty="0">
                <a:solidFill>
                  <a:srgbClr val="353744"/>
                </a:solidFill>
                <a:effectLst/>
                <a:latin typeface="Proxima Nova"/>
                <a:ea typeface="Proxima Nova"/>
                <a:cs typeface="Proxima Nova"/>
              </a:rPr>
              <a:t> , volume 5, issue 2 </a:t>
            </a:r>
          </a:p>
          <a:p>
            <a:endParaRPr lang="fr-CH" dirty="0">
              <a:effectLst/>
              <a:latin typeface="Proxima Nova"/>
              <a:ea typeface="Proxima Nova"/>
              <a:cs typeface="Proxima Nova"/>
            </a:endParaRPr>
          </a:p>
          <a:p>
            <a:r>
              <a:rPr lang="fr-CH" dirty="0">
                <a:effectLst/>
                <a:latin typeface="Proxima Nova"/>
                <a:ea typeface="Proxima Nova"/>
                <a:cs typeface="Proxima Nova"/>
              </a:rPr>
              <a:t>Causal relations </a:t>
            </a:r>
            <a:r>
              <a:rPr lang="fr-CH" dirty="0" err="1">
                <a:effectLst/>
                <a:latin typeface="Proxima Nova"/>
                <a:ea typeface="Proxima Nova"/>
                <a:cs typeface="Proxima Nova"/>
              </a:rPr>
              <a:t>among</a:t>
            </a:r>
            <a:r>
              <a:rPr lang="fr-CH" dirty="0">
                <a:effectLst/>
                <a:latin typeface="Proxima Nova"/>
                <a:ea typeface="Proxima Nova"/>
                <a:cs typeface="Proxima Nova"/>
              </a:rPr>
              <a:t> stock </a:t>
            </a:r>
            <a:r>
              <a:rPr lang="fr-CH" dirty="0" err="1">
                <a:effectLst/>
                <a:latin typeface="Proxima Nova"/>
                <a:ea typeface="Proxima Nova"/>
                <a:cs typeface="Proxima Nova"/>
              </a:rPr>
              <a:t>returns</a:t>
            </a:r>
            <a:r>
              <a:rPr lang="fr-CH" dirty="0">
                <a:effectLst/>
                <a:latin typeface="Proxima Nova"/>
                <a:ea typeface="Proxima Nova"/>
                <a:cs typeface="Proxima Nova"/>
              </a:rPr>
              <a:t> and </a:t>
            </a:r>
            <a:r>
              <a:rPr lang="fr-CH" dirty="0" err="1">
                <a:effectLst/>
                <a:latin typeface="Proxima Nova"/>
                <a:ea typeface="Proxima Nova"/>
                <a:cs typeface="Proxima Nova"/>
              </a:rPr>
              <a:t>macroeconomic</a:t>
            </a:r>
            <a:r>
              <a:rPr lang="fr-CH" dirty="0">
                <a:effectLst/>
                <a:latin typeface="Proxima Nova"/>
                <a:ea typeface="Proxima Nova"/>
                <a:cs typeface="Proxima Nova"/>
              </a:rPr>
              <a:t> variables in a </a:t>
            </a:r>
            <a:r>
              <a:rPr lang="fr-CH" dirty="0" err="1">
                <a:effectLst/>
                <a:latin typeface="Proxima Nova"/>
                <a:ea typeface="Proxima Nova"/>
                <a:cs typeface="Proxima Nova"/>
              </a:rPr>
              <a:t>small</a:t>
            </a:r>
            <a:r>
              <a:rPr lang="fr-CH" dirty="0">
                <a:effectLst/>
                <a:latin typeface="Proxima Nova"/>
                <a:ea typeface="Proxima Nova"/>
                <a:cs typeface="Proxima Nova"/>
              </a:rPr>
              <a:t>, open </a:t>
            </a:r>
            <a:r>
              <a:rPr lang="fr-CH" dirty="0" err="1">
                <a:effectLst/>
                <a:latin typeface="Proxima Nova"/>
                <a:ea typeface="Proxima Nova"/>
                <a:cs typeface="Proxima Nova"/>
              </a:rPr>
              <a:t>economy</a:t>
            </a:r>
            <a:r>
              <a:rPr lang="fr-CH" dirty="0">
                <a:effectLst/>
                <a:latin typeface="Proxima Nova"/>
                <a:ea typeface="Proxima Nova"/>
                <a:cs typeface="Proxima Nova"/>
              </a:rPr>
              <a:t> </a:t>
            </a:r>
            <a:r>
              <a:rPr lang="fr-CH" u="none" strike="noStrike" dirty="0" err="1">
                <a:solidFill>
                  <a:srgbClr val="0000FF"/>
                </a:solidFill>
                <a:effectLst/>
                <a:latin typeface="Proxima Nova"/>
                <a:ea typeface="Proxima Nova"/>
                <a:cs typeface="Proxima Nova"/>
                <a:hlinkClick r:id="rId4"/>
              </a:rPr>
              <a:t>Øystein</a:t>
            </a:r>
            <a:r>
              <a:rPr lang="fr-CH" u="none" strike="noStrike" dirty="0">
                <a:solidFill>
                  <a:srgbClr val="0000FF"/>
                </a:solidFill>
                <a:effectLst/>
                <a:latin typeface="Proxima Nova"/>
                <a:ea typeface="Proxima Nova"/>
                <a:cs typeface="Proxima Nova"/>
                <a:hlinkClick r:id="rId4"/>
              </a:rPr>
              <a:t> </a:t>
            </a:r>
            <a:r>
              <a:rPr lang="fr-CH" u="none" strike="noStrike" dirty="0" err="1">
                <a:solidFill>
                  <a:srgbClr val="0000FF"/>
                </a:solidFill>
                <a:effectLst/>
                <a:latin typeface="Proxima Nova"/>
                <a:ea typeface="Proxima Nova"/>
                <a:cs typeface="Proxima Nova"/>
                <a:hlinkClick r:id="rId4"/>
              </a:rPr>
              <a:t>Gjerde</a:t>
            </a:r>
            <a:r>
              <a:rPr lang="fr-CH" dirty="0">
                <a:effectLst/>
                <a:latin typeface="Proxima Nova"/>
                <a:ea typeface="Proxima Nova"/>
                <a:cs typeface="Proxima Nova"/>
              </a:rPr>
              <a:t> and </a:t>
            </a:r>
            <a:r>
              <a:rPr lang="fr-CH" u="none" strike="noStrike" dirty="0" err="1">
                <a:solidFill>
                  <a:srgbClr val="0000FF"/>
                </a:solidFill>
                <a:effectLst/>
                <a:latin typeface="Proxima Nova"/>
                <a:ea typeface="Proxima Nova"/>
                <a:cs typeface="Proxima Nova"/>
                <a:hlinkClick r:id="rId5"/>
              </a:rPr>
              <a:t>Frode</a:t>
            </a:r>
            <a:r>
              <a:rPr lang="fr-CH" u="none" strike="noStrike" dirty="0">
                <a:solidFill>
                  <a:srgbClr val="0000FF"/>
                </a:solidFill>
                <a:effectLst/>
                <a:latin typeface="Proxima Nova"/>
                <a:ea typeface="Proxima Nova"/>
                <a:cs typeface="Proxima Nova"/>
                <a:hlinkClick r:id="rId5"/>
              </a:rPr>
              <a:t> </a:t>
            </a:r>
            <a:r>
              <a:rPr lang="fr-CH" u="none" strike="noStrike" dirty="0" err="1">
                <a:solidFill>
                  <a:srgbClr val="0000FF"/>
                </a:solidFill>
                <a:effectLst/>
                <a:latin typeface="Proxima Nova"/>
                <a:ea typeface="Proxima Nova"/>
                <a:cs typeface="Proxima Nova"/>
                <a:hlinkClick r:id="rId5"/>
              </a:rPr>
              <a:t>Sættem</a:t>
            </a:r>
            <a:r>
              <a:rPr lang="fr-CH" dirty="0">
                <a:effectLst/>
                <a:latin typeface="Proxima Nova"/>
                <a:ea typeface="Proxima Nova"/>
                <a:cs typeface="Proxima Nova"/>
              </a:rPr>
              <a:t> </a:t>
            </a:r>
            <a:r>
              <a:rPr lang="fr-CH" u="none" strike="noStrike" dirty="0">
                <a:solidFill>
                  <a:srgbClr val="0000FF"/>
                </a:solidFill>
                <a:effectLst/>
                <a:latin typeface="Proxima Nova"/>
                <a:ea typeface="Proxima Nova"/>
                <a:cs typeface="Proxima Nova"/>
                <a:hlinkClick r:id="rId6"/>
              </a:rPr>
              <a:t>Journal of International Financial </a:t>
            </a:r>
            <a:r>
              <a:rPr lang="fr-CH" u="none" strike="noStrike" dirty="0" err="1">
                <a:solidFill>
                  <a:srgbClr val="0000FF"/>
                </a:solidFill>
                <a:effectLst/>
                <a:latin typeface="Proxima Nova"/>
                <a:ea typeface="Proxima Nova"/>
                <a:cs typeface="Proxima Nova"/>
                <a:hlinkClick r:id="rId6"/>
              </a:rPr>
              <a:t>Markets</a:t>
            </a:r>
            <a:r>
              <a:rPr lang="fr-CH" u="none" strike="noStrike" dirty="0">
                <a:solidFill>
                  <a:srgbClr val="0000FF"/>
                </a:solidFill>
                <a:effectLst/>
                <a:latin typeface="Proxima Nova"/>
                <a:ea typeface="Proxima Nova"/>
                <a:cs typeface="Proxima Nova"/>
                <a:hlinkClick r:id="rId6"/>
              </a:rPr>
              <a:t>, Institutions and Money</a:t>
            </a:r>
            <a:r>
              <a:rPr lang="fr-CH" dirty="0">
                <a:effectLst/>
                <a:latin typeface="Proxima Nova"/>
                <a:ea typeface="Proxima Nova"/>
                <a:cs typeface="Proxima Nova"/>
              </a:rPr>
              <a:t>, 1999, vol. 9, issue 1, 61-74</a:t>
            </a:r>
            <a:endParaRPr lang="fr-CH"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37591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a:t>Project </a:t>
            </a:r>
            <a:r>
              <a:rPr lang="de-CH" sz="3000" dirty="0" err="1"/>
              <a:t>objectives</a:t>
            </a:r>
            <a:endParaRPr lang="fr-CH" sz="3000" dirty="0"/>
          </a:p>
        </p:txBody>
      </p:sp>
      <p:sp>
        <p:nvSpPr>
          <p:cNvPr id="3" name="Rectangle 2">
            <a:extLst>
              <a:ext uri="{FF2B5EF4-FFF2-40B4-BE49-F238E27FC236}">
                <a16:creationId xmlns:a16="http://schemas.microsoft.com/office/drawing/2014/main" id="{F69A3BFF-45BE-4D59-9B8C-347477340677}"/>
              </a:ext>
            </a:extLst>
          </p:cNvPr>
          <p:cNvSpPr/>
          <p:nvPr/>
        </p:nvSpPr>
        <p:spPr>
          <a:xfrm>
            <a:off x="295276" y="1544081"/>
            <a:ext cx="4305300" cy="4704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700" dirty="0"/>
          </a:p>
          <a:p>
            <a:pPr algn="ctr"/>
            <a:endParaRPr lang="en-US" sz="1700" b="1" dirty="0"/>
          </a:p>
          <a:p>
            <a:pPr algn="ctr"/>
            <a:endParaRPr lang="en-US" sz="1700" b="1" dirty="0"/>
          </a:p>
          <a:p>
            <a:pPr algn="ctr"/>
            <a:endParaRPr lang="en-US" sz="1700" b="1" dirty="0"/>
          </a:p>
          <a:p>
            <a:pPr algn="ctr"/>
            <a:r>
              <a:rPr lang="en-US" sz="1700" b="1" dirty="0"/>
              <a:t>Research objective:</a:t>
            </a:r>
          </a:p>
          <a:p>
            <a:pPr algn="ctr"/>
            <a:endParaRPr lang="en-US" sz="1700" b="1" dirty="0"/>
          </a:p>
          <a:p>
            <a:pPr marL="285750" indent="-285750" algn="ctr">
              <a:buFontTx/>
              <a:buChar char="-"/>
            </a:pPr>
            <a:r>
              <a:rPr lang="en-US" sz="1600" dirty="0"/>
              <a:t>The objective of this research is to examine the impact of some macroeconomic factors on the stock market returns of the NASDAQ composite index . We will use the Ordinary Least Squared (OLS) method to test the relationship between the macro variables and the return of the NASDAQ composite index</a:t>
            </a:r>
          </a:p>
          <a:p>
            <a:pPr lvl="1" algn="ctr"/>
            <a:endParaRPr lang="en-US" dirty="0"/>
          </a:p>
          <a:p>
            <a:pPr marL="285750" indent="-285750" algn="ctr">
              <a:buFontTx/>
              <a:buChar char="-"/>
            </a:pPr>
            <a:endParaRPr lang="en-US" dirty="0"/>
          </a:p>
          <a:p>
            <a:pPr marL="285750" indent="-285750" algn="ctr">
              <a:buFontTx/>
              <a:buChar char="-"/>
            </a:pPr>
            <a:endParaRPr lang="en-US" dirty="0"/>
          </a:p>
          <a:p>
            <a:pPr algn="ctr"/>
            <a:endParaRPr lang="en-US" dirty="0"/>
          </a:p>
          <a:p>
            <a:pPr algn="ctr"/>
            <a:endParaRPr lang="fr-CH" dirty="0"/>
          </a:p>
        </p:txBody>
      </p:sp>
      <p:sp>
        <p:nvSpPr>
          <p:cNvPr id="4" name="Rectangle 3">
            <a:extLst>
              <a:ext uri="{FF2B5EF4-FFF2-40B4-BE49-F238E27FC236}">
                <a16:creationId xmlns:a16="http://schemas.microsoft.com/office/drawing/2014/main" id="{FADBC0EE-832B-4B17-9D5B-D49B1FE8BF49}"/>
              </a:ext>
            </a:extLst>
          </p:cNvPr>
          <p:cNvSpPr/>
          <p:nvPr/>
        </p:nvSpPr>
        <p:spPr>
          <a:xfrm>
            <a:off x="4733926" y="1544079"/>
            <a:ext cx="7048499" cy="470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b="1" dirty="0"/>
              <a:t>Abstract:</a:t>
            </a:r>
          </a:p>
          <a:p>
            <a:pPr algn="ctr"/>
            <a:endParaRPr lang="en-US" dirty="0"/>
          </a:p>
          <a:p>
            <a:pPr algn="ctr"/>
            <a:r>
              <a:rPr lang="en-US" dirty="0"/>
              <a:t>Macroeconomic variables affect the performance of the stock market. Investors consider macroeconomic variables when they value stocks. Interest rates, unemployment, inflation and GDP are very important among these macroeconomic variables which are often used to explain stocks price performance. </a:t>
            </a:r>
          </a:p>
          <a:p>
            <a:pPr algn="ctr"/>
            <a:endParaRPr lang="en-US" dirty="0"/>
          </a:p>
          <a:p>
            <a:pPr algn="ctr"/>
            <a:r>
              <a:rPr lang="en-US" b="1" dirty="0"/>
              <a:t>We use four independent variables: US GDP, US CPI, US Interest rates, US Unemployment rates and one dependent variable: Nasdaq composite  price performance</a:t>
            </a:r>
          </a:p>
          <a:p>
            <a:pPr algn="r"/>
            <a:endParaRPr lang="fr-CH" sz="1200" dirty="0"/>
          </a:p>
          <a:p>
            <a:pPr algn="r"/>
            <a:endParaRPr lang="fr-CH" sz="1200" dirty="0"/>
          </a:p>
        </p:txBody>
      </p:sp>
    </p:spTree>
    <p:extLst>
      <p:ext uri="{BB962C8B-B14F-4D97-AF65-F5344CB8AC3E}">
        <p14:creationId xmlns:p14="http://schemas.microsoft.com/office/powerpoint/2010/main" val="25859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err="1"/>
              <a:t>Simplified</a:t>
            </a:r>
            <a:r>
              <a:rPr lang="de-CH" sz="3000" dirty="0"/>
              <a:t> </a:t>
            </a:r>
            <a:r>
              <a:rPr lang="de-CH" sz="3000" dirty="0" err="1"/>
              <a:t>work</a:t>
            </a:r>
            <a:r>
              <a:rPr lang="de-CH" sz="3000" dirty="0"/>
              <a:t> </a:t>
            </a:r>
            <a:r>
              <a:rPr lang="de-CH" sz="3000" dirty="0" err="1"/>
              <a:t>flow</a:t>
            </a:r>
            <a:endParaRPr lang="fr-CH" sz="3000" dirty="0"/>
          </a:p>
        </p:txBody>
      </p:sp>
      <p:sp>
        <p:nvSpPr>
          <p:cNvPr id="7" name="Rectangle 6">
            <a:extLst>
              <a:ext uri="{FF2B5EF4-FFF2-40B4-BE49-F238E27FC236}">
                <a16:creationId xmlns:a16="http://schemas.microsoft.com/office/drawing/2014/main" id="{3B5F78E9-C1F7-4583-A17C-CAA1B821FDA0}"/>
              </a:ext>
            </a:extLst>
          </p:cNvPr>
          <p:cNvSpPr/>
          <p:nvPr/>
        </p:nvSpPr>
        <p:spPr>
          <a:xfrm>
            <a:off x="666640" y="1425720"/>
            <a:ext cx="1485759" cy="1382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Fed Saint-Louis </a:t>
            </a:r>
            <a:r>
              <a:rPr lang="de-CH" sz="1600" dirty="0" err="1"/>
              <a:t>timeseries</a:t>
            </a:r>
            <a:r>
              <a:rPr lang="de-CH" sz="1600" dirty="0"/>
              <a:t> </a:t>
            </a:r>
            <a:r>
              <a:rPr lang="de-CH" sz="1600" dirty="0" err="1"/>
              <a:t>for</a:t>
            </a:r>
            <a:r>
              <a:rPr lang="de-CH" sz="1600" dirty="0"/>
              <a:t> </a:t>
            </a:r>
            <a:r>
              <a:rPr lang="de-CH" sz="1600" dirty="0" err="1"/>
              <a:t>independent</a:t>
            </a:r>
            <a:r>
              <a:rPr lang="de-CH" sz="1600" dirty="0"/>
              <a:t> variables</a:t>
            </a:r>
            <a:endParaRPr lang="fr-CH" sz="1600" dirty="0"/>
          </a:p>
        </p:txBody>
      </p:sp>
      <p:sp>
        <p:nvSpPr>
          <p:cNvPr id="8" name="Rectangle 7">
            <a:extLst>
              <a:ext uri="{FF2B5EF4-FFF2-40B4-BE49-F238E27FC236}">
                <a16:creationId xmlns:a16="http://schemas.microsoft.com/office/drawing/2014/main" id="{727C8373-9AA5-4207-90D5-BD98A5ED0526}"/>
              </a:ext>
            </a:extLst>
          </p:cNvPr>
          <p:cNvSpPr/>
          <p:nvPr/>
        </p:nvSpPr>
        <p:spPr>
          <a:xfrm>
            <a:off x="666640" y="3429000"/>
            <a:ext cx="1485759" cy="1382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Nasdaq time </a:t>
            </a:r>
            <a:r>
              <a:rPr lang="de-CH" sz="1600" dirty="0" err="1"/>
              <a:t>series</a:t>
            </a:r>
            <a:r>
              <a:rPr lang="de-CH" sz="1600" dirty="0"/>
              <a:t> </a:t>
            </a:r>
            <a:r>
              <a:rPr lang="de-CH" sz="1600" dirty="0" err="1"/>
              <a:t>for</a:t>
            </a:r>
            <a:r>
              <a:rPr lang="de-CH" sz="1600" dirty="0"/>
              <a:t> </a:t>
            </a:r>
            <a:r>
              <a:rPr lang="de-CH" sz="1600" dirty="0" err="1"/>
              <a:t>dependent</a:t>
            </a:r>
            <a:r>
              <a:rPr lang="de-CH" sz="1600" dirty="0"/>
              <a:t> variable</a:t>
            </a:r>
            <a:endParaRPr lang="fr-CH" sz="1600" dirty="0"/>
          </a:p>
        </p:txBody>
      </p:sp>
      <p:sp>
        <p:nvSpPr>
          <p:cNvPr id="9" name="Rectangle 8">
            <a:extLst>
              <a:ext uri="{FF2B5EF4-FFF2-40B4-BE49-F238E27FC236}">
                <a16:creationId xmlns:a16="http://schemas.microsoft.com/office/drawing/2014/main" id="{66346BED-EDB3-4575-B8FA-6C4F08F86987}"/>
              </a:ext>
            </a:extLst>
          </p:cNvPr>
          <p:cNvSpPr/>
          <p:nvPr/>
        </p:nvSpPr>
        <p:spPr>
          <a:xfrm>
            <a:off x="2841385" y="2439431"/>
            <a:ext cx="1375003" cy="1442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err="1"/>
              <a:t>Loading</a:t>
            </a:r>
            <a:r>
              <a:rPr lang="de-CH" sz="1600" dirty="0"/>
              <a:t> </a:t>
            </a:r>
            <a:r>
              <a:rPr lang="de-CH" sz="1600" dirty="0" err="1"/>
              <a:t>the</a:t>
            </a:r>
            <a:r>
              <a:rPr lang="de-CH" sz="1600" dirty="0"/>
              <a:t> </a:t>
            </a:r>
            <a:r>
              <a:rPr lang="de-CH" sz="1600" dirty="0" err="1"/>
              <a:t>data</a:t>
            </a:r>
            <a:r>
              <a:rPr lang="de-CH" sz="1600" dirty="0"/>
              <a:t> </a:t>
            </a:r>
            <a:r>
              <a:rPr lang="de-CH" sz="1600" dirty="0" err="1"/>
              <a:t>into</a:t>
            </a:r>
            <a:r>
              <a:rPr lang="de-CH" sz="1600" dirty="0"/>
              <a:t> </a:t>
            </a:r>
            <a:r>
              <a:rPr lang="de-CH" sz="1600" dirty="0" err="1"/>
              <a:t>Jupyter</a:t>
            </a:r>
            <a:r>
              <a:rPr lang="de-CH" sz="1600" dirty="0"/>
              <a:t> </a:t>
            </a:r>
            <a:endParaRPr lang="fr-CH" sz="1600" dirty="0"/>
          </a:p>
        </p:txBody>
      </p:sp>
      <p:sp>
        <p:nvSpPr>
          <p:cNvPr id="11" name="Rectangle 10">
            <a:extLst>
              <a:ext uri="{FF2B5EF4-FFF2-40B4-BE49-F238E27FC236}">
                <a16:creationId xmlns:a16="http://schemas.microsoft.com/office/drawing/2014/main" id="{29636AB5-48E0-4356-B531-E3EB631D855F}"/>
              </a:ext>
            </a:extLst>
          </p:cNvPr>
          <p:cNvSpPr/>
          <p:nvPr/>
        </p:nvSpPr>
        <p:spPr>
          <a:xfrm>
            <a:off x="6133369" y="2433441"/>
            <a:ext cx="1642672" cy="1382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Test </a:t>
            </a:r>
            <a:r>
              <a:rPr lang="de-CH" sz="1600" dirty="0" err="1"/>
              <a:t>for</a:t>
            </a:r>
            <a:r>
              <a:rPr lang="de-CH" sz="1600" dirty="0"/>
              <a:t> </a:t>
            </a:r>
            <a:r>
              <a:rPr lang="de-CH" sz="1600" dirty="0" err="1"/>
              <a:t>stationarity</a:t>
            </a:r>
            <a:r>
              <a:rPr lang="de-CH" sz="1600" dirty="0"/>
              <a:t> </a:t>
            </a:r>
            <a:r>
              <a:rPr lang="de-CH" sz="1600" dirty="0" err="1"/>
              <a:t>then</a:t>
            </a:r>
            <a:r>
              <a:rPr lang="de-CH" sz="1600" dirty="0"/>
              <a:t> </a:t>
            </a:r>
            <a:r>
              <a:rPr lang="de-CH" sz="1600" dirty="0" err="1"/>
              <a:t>first</a:t>
            </a:r>
            <a:r>
              <a:rPr lang="de-CH" sz="1600" dirty="0"/>
              <a:t> / </a:t>
            </a:r>
            <a:r>
              <a:rPr lang="de-CH" sz="1600" dirty="0" err="1"/>
              <a:t>second</a:t>
            </a:r>
            <a:r>
              <a:rPr lang="de-CH" sz="1600" dirty="0"/>
              <a:t> </a:t>
            </a:r>
            <a:r>
              <a:rPr lang="de-CH" sz="1600" dirty="0" err="1"/>
              <a:t>difference</a:t>
            </a:r>
            <a:endParaRPr lang="fr-CH" sz="1600" dirty="0"/>
          </a:p>
        </p:txBody>
      </p:sp>
      <p:sp>
        <p:nvSpPr>
          <p:cNvPr id="12" name="Oval 11">
            <a:extLst>
              <a:ext uri="{FF2B5EF4-FFF2-40B4-BE49-F238E27FC236}">
                <a16:creationId xmlns:a16="http://schemas.microsoft.com/office/drawing/2014/main" id="{BB1A089D-067F-4ABC-8741-E0B52F0FE700}"/>
              </a:ext>
            </a:extLst>
          </p:cNvPr>
          <p:cNvSpPr/>
          <p:nvPr/>
        </p:nvSpPr>
        <p:spPr>
          <a:xfrm>
            <a:off x="4522359" y="2610305"/>
            <a:ext cx="1247772" cy="1205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err="1"/>
              <a:t>Cleaning</a:t>
            </a:r>
            <a:r>
              <a:rPr lang="de-CH" sz="1600" dirty="0"/>
              <a:t>, </a:t>
            </a:r>
            <a:r>
              <a:rPr lang="de-CH" sz="1600" dirty="0" err="1"/>
              <a:t>merging</a:t>
            </a:r>
            <a:endParaRPr lang="fr-CH" sz="1600" dirty="0"/>
          </a:p>
        </p:txBody>
      </p:sp>
      <p:cxnSp>
        <p:nvCxnSpPr>
          <p:cNvPr id="16" name="Straight Connector 15">
            <a:extLst>
              <a:ext uri="{FF2B5EF4-FFF2-40B4-BE49-F238E27FC236}">
                <a16:creationId xmlns:a16="http://schemas.microsoft.com/office/drawing/2014/main" id="{4E8ABB55-17A1-43AA-BB74-E77C1AC7C1C1}"/>
              </a:ext>
            </a:extLst>
          </p:cNvPr>
          <p:cNvCxnSpPr>
            <a:cxnSpLocks/>
          </p:cNvCxnSpPr>
          <p:nvPr/>
        </p:nvCxnSpPr>
        <p:spPr>
          <a:xfrm>
            <a:off x="2153336" y="2261513"/>
            <a:ext cx="392901" cy="201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E08BACC-70D8-45DA-A87E-B2A9212EE9C6}"/>
              </a:ext>
            </a:extLst>
          </p:cNvPr>
          <p:cNvCxnSpPr>
            <a:cxnSpLocks/>
          </p:cNvCxnSpPr>
          <p:nvPr/>
        </p:nvCxnSpPr>
        <p:spPr>
          <a:xfrm>
            <a:off x="2152399" y="4200078"/>
            <a:ext cx="416711" cy="15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F62D87D-A8F2-485C-8ED8-958AE50A233B}"/>
              </a:ext>
            </a:extLst>
          </p:cNvPr>
          <p:cNvCxnSpPr>
            <a:cxnSpLocks/>
          </p:cNvCxnSpPr>
          <p:nvPr/>
        </p:nvCxnSpPr>
        <p:spPr>
          <a:xfrm flipH="1" flipV="1">
            <a:off x="2539380" y="2263532"/>
            <a:ext cx="13714" cy="19572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EC19ADC-7964-4E7C-AB9C-71CD497BBD3A}"/>
              </a:ext>
            </a:extLst>
          </p:cNvPr>
          <p:cNvCxnSpPr>
            <a:cxnSpLocks/>
          </p:cNvCxnSpPr>
          <p:nvPr/>
        </p:nvCxnSpPr>
        <p:spPr>
          <a:xfrm>
            <a:off x="2546237" y="3242143"/>
            <a:ext cx="3286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94E2861-349D-4B2A-B104-C581360DDED9}"/>
              </a:ext>
            </a:extLst>
          </p:cNvPr>
          <p:cNvCxnSpPr>
            <a:cxnSpLocks/>
          </p:cNvCxnSpPr>
          <p:nvPr/>
        </p:nvCxnSpPr>
        <p:spPr>
          <a:xfrm>
            <a:off x="4216388" y="3242143"/>
            <a:ext cx="3286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0AAA230-D1A8-42F0-8C1B-CE01B4ED571D}"/>
              </a:ext>
            </a:extLst>
          </p:cNvPr>
          <p:cNvCxnSpPr>
            <a:cxnSpLocks/>
          </p:cNvCxnSpPr>
          <p:nvPr/>
        </p:nvCxnSpPr>
        <p:spPr>
          <a:xfrm>
            <a:off x="5770131" y="3213277"/>
            <a:ext cx="32586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AF62CF2-DD93-48F3-B9EB-99E46D8E8481}"/>
              </a:ext>
            </a:extLst>
          </p:cNvPr>
          <p:cNvCxnSpPr>
            <a:cxnSpLocks/>
          </p:cNvCxnSpPr>
          <p:nvPr/>
        </p:nvCxnSpPr>
        <p:spPr>
          <a:xfrm>
            <a:off x="7776041" y="3093774"/>
            <a:ext cx="3286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C1AF272B-B5F3-4B14-BAEF-0023FBEC74C3}"/>
              </a:ext>
            </a:extLst>
          </p:cNvPr>
          <p:cNvSpPr/>
          <p:nvPr/>
        </p:nvSpPr>
        <p:spPr>
          <a:xfrm>
            <a:off x="8077461" y="2433441"/>
            <a:ext cx="1407848" cy="1382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Ordinary Least Squared (OLS)</a:t>
            </a:r>
            <a:endParaRPr lang="fr-CH" sz="1600" dirty="0"/>
          </a:p>
        </p:txBody>
      </p:sp>
      <p:cxnSp>
        <p:nvCxnSpPr>
          <p:cNvPr id="20" name="Straight Arrow Connector 19">
            <a:extLst>
              <a:ext uri="{FF2B5EF4-FFF2-40B4-BE49-F238E27FC236}">
                <a16:creationId xmlns:a16="http://schemas.microsoft.com/office/drawing/2014/main" id="{AA9A4053-B7D2-4032-AA86-61D5A02C6A15}"/>
              </a:ext>
            </a:extLst>
          </p:cNvPr>
          <p:cNvCxnSpPr>
            <a:cxnSpLocks/>
          </p:cNvCxnSpPr>
          <p:nvPr/>
        </p:nvCxnSpPr>
        <p:spPr>
          <a:xfrm>
            <a:off x="9485309" y="3093774"/>
            <a:ext cx="3286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83C4BE10-895A-47B7-90AC-DE0474C9335D}"/>
              </a:ext>
            </a:extLst>
          </p:cNvPr>
          <p:cNvSpPr/>
          <p:nvPr/>
        </p:nvSpPr>
        <p:spPr>
          <a:xfrm>
            <a:off x="9814921" y="2433441"/>
            <a:ext cx="1407848" cy="1382156"/>
          </a:xfrm>
          <a:prstGeom prst="rect">
            <a:avLst/>
          </a:prstGeom>
          <a:solidFill>
            <a:schemeClr val="bg1">
              <a:lumMod val="8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sz="1600" dirty="0" err="1"/>
              <a:t>Diagnostic</a:t>
            </a:r>
            <a:r>
              <a:rPr lang="de-CH" sz="1600" dirty="0"/>
              <a:t> </a:t>
            </a:r>
            <a:r>
              <a:rPr lang="de-CH" sz="1600" dirty="0" err="1"/>
              <a:t>of</a:t>
            </a:r>
            <a:r>
              <a:rPr lang="de-CH" sz="1600" dirty="0"/>
              <a:t> </a:t>
            </a:r>
            <a:r>
              <a:rPr lang="de-CH" sz="1600" dirty="0" err="1"/>
              <a:t>the</a:t>
            </a:r>
            <a:r>
              <a:rPr lang="de-CH" sz="1600" dirty="0"/>
              <a:t> </a:t>
            </a:r>
            <a:r>
              <a:rPr lang="de-CH" sz="1600" dirty="0" err="1"/>
              <a:t>residuals</a:t>
            </a:r>
            <a:r>
              <a:rPr lang="de-CH" sz="1600" dirty="0"/>
              <a:t> </a:t>
            </a:r>
            <a:endParaRPr lang="fr-CH" sz="1600" dirty="0"/>
          </a:p>
        </p:txBody>
      </p:sp>
    </p:spTree>
    <p:extLst>
      <p:ext uri="{BB962C8B-B14F-4D97-AF65-F5344CB8AC3E}">
        <p14:creationId xmlns:p14="http://schemas.microsoft.com/office/powerpoint/2010/main" val="783331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a:t>Data </a:t>
            </a:r>
            <a:r>
              <a:rPr lang="de-CH" sz="3000" dirty="0" err="1"/>
              <a:t>set</a:t>
            </a:r>
            <a:r>
              <a:rPr lang="de-CH" sz="3000" dirty="0"/>
              <a:t> </a:t>
            </a:r>
            <a:r>
              <a:rPr lang="de-CH" sz="3000" dirty="0" err="1"/>
              <a:t>description</a:t>
            </a:r>
            <a:endParaRPr lang="fr-CH" sz="3000" dirty="0"/>
          </a:p>
        </p:txBody>
      </p:sp>
      <p:sp>
        <p:nvSpPr>
          <p:cNvPr id="4" name="Rectangle 3">
            <a:extLst>
              <a:ext uri="{FF2B5EF4-FFF2-40B4-BE49-F238E27FC236}">
                <a16:creationId xmlns:a16="http://schemas.microsoft.com/office/drawing/2014/main" id="{FADBC0EE-832B-4B17-9D5B-D49B1FE8BF49}"/>
              </a:ext>
            </a:extLst>
          </p:cNvPr>
          <p:cNvSpPr/>
          <p:nvPr/>
        </p:nvSpPr>
        <p:spPr>
          <a:xfrm>
            <a:off x="413206" y="783166"/>
            <a:ext cx="5119679" cy="56292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b="1" dirty="0"/>
              <a:t>Date set description: </a:t>
            </a:r>
            <a:r>
              <a:rPr lang="en-US" dirty="0"/>
              <a:t>The data set consists of 95 instances</a:t>
            </a:r>
          </a:p>
          <a:p>
            <a:pPr algn="ctr"/>
            <a:endParaRPr lang="en-US" dirty="0"/>
          </a:p>
          <a:p>
            <a:r>
              <a:rPr lang="en-US" b="1" dirty="0">
                <a:solidFill>
                  <a:schemeClr val="tx1">
                    <a:lumMod val="85000"/>
                    <a:lumOff val="15000"/>
                  </a:schemeClr>
                </a:solidFill>
              </a:rPr>
              <a:t>There are 4 independent variables:</a:t>
            </a:r>
          </a:p>
          <a:p>
            <a:pPr algn="l"/>
            <a:r>
              <a:rPr lang="en-US" dirty="0"/>
              <a:t>-</a:t>
            </a:r>
            <a:r>
              <a:rPr lang="en-US" b="1" dirty="0"/>
              <a:t>US GDP: </a:t>
            </a:r>
            <a:r>
              <a:rPr lang="en-US" dirty="0"/>
              <a:t>We use GDP in percent change from Preceding Period, Monthly, Seasonally Adjusted Annual Rate.</a:t>
            </a:r>
          </a:p>
          <a:p>
            <a:pPr algn="l"/>
            <a:r>
              <a:rPr lang="en-US" dirty="0"/>
              <a:t>-</a:t>
            </a:r>
            <a:r>
              <a:rPr lang="en-US" b="1" dirty="0"/>
              <a:t>US</a:t>
            </a:r>
            <a:r>
              <a:rPr lang="en-US" dirty="0"/>
              <a:t> </a:t>
            </a:r>
            <a:r>
              <a:rPr lang="en-US" b="1" dirty="0"/>
              <a:t>CPI: </a:t>
            </a:r>
            <a:r>
              <a:rPr lang="en-US" dirty="0"/>
              <a:t>Growth Rate Same Period Previous Year, Monthly, Seasonally Adjusted. </a:t>
            </a:r>
          </a:p>
          <a:p>
            <a:pPr algn="l"/>
            <a:r>
              <a:rPr lang="en-US" b="1" dirty="0"/>
              <a:t>-US Interest rates: </a:t>
            </a:r>
            <a:r>
              <a:rPr lang="en-US" dirty="0"/>
              <a:t>Effective Federal Funds Rate, Percentage, Monthly, Not Seasonally Adjusted.</a:t>
            </a:r>
          </a:p>
          <a:p>
            <a:pPr algn="l"/>
            <a:r>
              <a:rPr lang="en-US" dirty="0"/>
              <a:t>-</a:t>
            </a:r>
            <a:r>
              <a:rPr lang="en-US" b="1" dirty="0"/>
              <a:t>US Unemployment rate</a:t>
            </a:r>
            <a:r>
              <a:rPr lang="en-US" dirty="0"/>
              <a:t> in Percentage, Monthly, Seasonally Adjusted. </a:t>
            </a:r>
          </a:p>
          <a:p>
            <a:pPr algn="l"/>
            <a:endParaRPr lang="en-US" dirty="0"/>
          </a:p>
          <a:p>
            <a:pPr algn="l"/>
            <a:r>
              <a:rPr lang="en-US" b="1" dirty="0">
                <a:solidFill>
                  <a:schemeClr val="tx1">
                    <a:lumMod val="85000"/>
                    <a:lumOff val="15000"/>
                  </a:schemeClr>
                </a:solidFill>
              </a:rPr>
              <a:t>Dependent variable:</a:t>
            </a:r>
          </a:p>
          <a:p>
            <a:pPr algn="l"/>
            <a:r>
              <a:rPr lang="en-US" dirty="0"/>
              <a:t>-</a:t>
            </a:r>
            <a:r>
              <a:rPr lang="en-US" b="1" i="1" dirty="0"/>
              <a:t>Nasdaq composite index</a:t>
            </a:r>
            <a:r>
              <a:rPr lang="en-US" dirty="0"/>
              <a:t>, which is a stock market index and includes almost all stocks listed on the Nasdaq stock exchange. The index is heavily weighted towards Information Technology / Communication sectors</a:t>
            </a:r>
            <a:endParaRPr lang="fr-CH" dirty="0"/>
          </a:p>
          <a:p>
            <a:pPr algn="r"/>
            <a:r>
              <a:rPr lang="fr-CH" sz="1200" dirty="0"/>
              <a:t>Sources: Fed Saint Louis &amp; Nasdaq</a:t>
            </a:r>
            <a:endParaRPr lang="en-US" sz="1200" dirty="0"/>
          </a:p>
        </p:txBody>
      </p:sp>
      <p:pic>
        <p:nvPicPr>
          <p:cNvPr id="5" name="Picture 4">
            <a:extLst>
              <a:ext uri="{FF2B5EF4-FFF2-40B4-BE49-F238E27FC236}">
                <a16:creationId xmlns:a16="http://schemas.microsoft.com/office/drawing/2014/main" id="{D1B0EA6C-BFD7-4923-9E91-5A9F47916D05}"/>
              </a:ext>
            </a:extLst>
          </p:cNvPr>
          <p:cNvPicPr>
            <a:picLocks noChangeAspect="1"/>
          </p:cNvPicPr>
          <p:nvPr/>
        </p:nvPicPr>
        <p:blipFill>
          <a:blip r:embed="rId3"/>
          <a:stretch>
            <a:fillRect/>
          </a:stretch>
        </p:blipFill>
        <p:spPr>
          <a:xfrm>
            <a:off x="5729739" y="942201"/>
            <a:ext cx="5894943" cy="2655602"/>
          </a:xfrm>
          <a:prstGeom prst="rect">
            <a:avLst/>
          </a:prstGeom>
        </p:spPr>
      </p:pic>
      <p:pic>
        <p:nvPicPr>
          <p:cNvPr id="13" name="Picture 12">
            <a:extLst>
              <a:ext uri="{FF2B5EF4-FFF2-40B4-BE49-F238E27FC236}">
                <a16:creationId xmlns:a16="http://schemas.microsoft.com/office/drawing/2014/main" id="{5E05C39A-4582-4F49-8FC5-4D47DD2F628B}"/>
              </a:ext>
            </a:extLst>
          </p:cNvPr>
          <p:cNvPicPr>
            <a:picLocks noChangeAspect="1"/>
          </p:cNvPicPr>
          <p:nvPr/>
        </p:nvPicPr>
        <p:blipFill>
          <a:blip r:embed="rId4"/>
          <a:stretch>
            <a:fillRect/>
          </a:stretch>
        </p:blipFill>
        <p:spPr>
          <a:xfrm>
            <a:off x="5729739" y="3806503"/>
            <a:ext cx="6462121" cy="2316895"/>
          </a:xfrm>
          <a:prstGeom prst="rect">
            <a:avLst/>
          </a:prstGeom>
        </p:spPr>
      </p:pic>
    </p:spTree>
    <p:extLst>
      <p:ext uri="{BB962C8B-B14F-4D97-AF65-F5344CB8AC3E}">
        <p14:creationId xmlns:p14="http://schemas.microsoft.com/office/powerpoint/2010/main" val="379623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0">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7843" y="142666"/>
            <a:ext cx="10529048" cy="1476375"/>
          </a:xfrm>
        </p:spPr>
        <p:txBody>
          <a:bodyPr vert="horz" lIns="91440" tIns="45720" rIns="91440" bIns="45720" rtlCol="0" anchor="ctr">
            <a:normAutofit/>
          </a:bodyPr>
          <a:lstStyle/>
          <a:p>
            <a:r>
              <a:rPr lang="en-US" sz="3000" dirty="0"/>
              <a:t>Descriptive statistics</a:t>
            </a:r>
          </a:p>
        </p:txBody>
      </p:sp>
      <p:cxnSp>
        <p:nvCxnSpPr>
          <p:cNvPr id="47" name="Straight Connector 32">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4">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37921AF-E050-4A23-BBB7-74E2A9875F8F}"/>
              </a:ext>
            </a:extLst>
          </p:cNvPr>
          <p:cNvSpPr/>
          <p:nvPr/>
        </p:nvSpPr>
        <p:spPr>
          <a:xfrm>
            <a:off x="451884" y="1413731"/>
            <a:ext cx="1891045" cy="52101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CH" dirty="0"/>
          </a:p>
          <a:p>
            <a:pPr algn="ctr"/>
            <a:endParaRPr lang="de-CH" dirty="0"/>
          </a:p>
          <a:p>
            <a:pPr algn="ctr"/>
            <a:r>
              <a:rPr lang="de-CH" dirty="0"/>
              <a:t> The </a:t>
            </a:r>
            <a:r>
              <a:rPr lang="de-CH" dirty="0" err="1"/>
              <a:t>dataset</a:t>
            </a:r>
            <a:r>
              <a:rPr lang="de-CH" dirty="0"/>
              <a:t> </a:t>
            </a:r>
            <a:r>
              <a:rPr lang="de-CH" dirty="0" err="1"/>
              <a:t>has</a:t>
            </a:r>
            <a:r>
              <a:rPr lang="de-CH" dirty="0"/>
              <a:t> </a:t>
            </a:r>
            <a:r>
              <a:rPr lang="de-CH" dirty="0" err="1"/>
              <a:t>been</a:t>
            </a:r>
            <a:r>
              <a:rPr lang="de-CH" dirty="0"/>
              <a:t> </a:t>
            </a:r>
            <a:r>
              <a:rPr lang="de-CH" dirty="0" err="1"/>
              <a:t>analysed</a:t>
            </a:r>
            <a:r>
              <a:rPr lang="de-CH" dirty="0"/>
              <a:t> </a:t>
            </a:r>
            <a:r>
              <a:rPr lang="de-CH" dirty="0" err="1"/>
              <a:t>using</a:t>
            </a:r>
            <a:r>
              <a:rPr lang="de-CH" dirty="0"/>
              <a:t> box-plots and </a:t>
            </a:r>
            <a:r>
              <a:rPr lang="de-CH" dirty="0" err="1"/>
              <a:t>descriptive</a:t>
            </a:r>
            <a:r>
              <a:rPr lang="de-CH" dirty="0"/>
              <a:t> </a:t>
            </a:r>
            <a:r>
              <a:rPr lang="de-CH" dirty="0" err="1"/>
              <a:t>statistics</a:t>
            </a:r>
            <a:endParaRPr lang="de-CH" dirty="0"/>
          </a:p>
          <a:p>
            <a:pPr algn="ctr"/>
            <a:r>
              <a:rPr lang="de-CH" dirty="0" err="1"/>
              <a:t>We</a:t>
            </a:r>
            <a:r>
              <a:rPr lang="de-CH" dirty="0"/>
              <a:t> </a:t>
            </a:r>
            <a:r>
              <a:rPr lang="de-CH" dirty="0" err="1"/>
              <a:t>are</a:t>
            </a:r>
            <a:r>
              <a:rPr lang="de-CH" dirty="0"/>
              <a:t> </a:t>
            </a:r>
            <a:r>
              <a:rPr lang="de-CH" dirty="0" err="1"/>
              <a:t>checking</a:t>
            </a:r>
            <a:r>
              <a:rPr lang="de-CH" dirty="0"/>
              <a:t> </a:t>
            </a:r>
            <a:r>
              <a:rPr lang="de-CH" dirty="0" err="1"/>
              <a:t>for</a:t>
            </a:r>
            <a:r>
              <a:rPr lang="de-CH" dirty="0"/>
              <a:t> </a:t>
            </a:r>
            <a:r>
              <a:rPr lang="de-CH" dirty="0" err="1"/>
              <a:t>outliers</a:t>
            </a:r>
            <a:endParaRPr lang="de-CH" dirty="0"/>
          </a:p>
          <a:p>
            <a:pPr algn="ctr"/>
            <a:endParaRPr lang="de-CH" dirty="0"/>
          </a:p>
          <a:p>
            <a:pPr algn="ctr"/>
            <a:endParaRPr lang="fr-CH" dirty="0"/>
          </a:p>
        </p:txBody>
      </p:sp>
      <p:sp>
        <p:nvSpPr>
          <p:cNvPr id="49" name="Rectangle 48">
            <a:extLst>
              <a:ext uri="{FF2B5EF4-FFF2-40B4-BE49-F238E27FC236}">
                <a16:creationId xmlns:a16="http://schemas.microsoft.com/office/drawing/2014/main" id="{EAD1087C-038C-4E11-9FE7-9CA1A5558183}"/>
              </a:ext>
            </a:extLst>
          </p:cNvPr>
          <p:cNvSpPr/>
          <p:nvPr/>
        </p:nvSpPr>
        <p:spPr>
          <a:xfrm>
            <a:off x="2403086" y="1413731"/>
            <a:ext cx="9477461" cy="52101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E80EE109-3AD2-4776-886D-64922A8217F1}"/>
              </a:ext>
            </a:extLst>
          </p:cNvPr>
          <p:cNvPicPr>
            <a:picLocks noChangeAspect="1"/>
          </p:cNvPicPr>
          <p:nvPr/>
        </p:nvPicPr>
        <p:blipFill>
          <a:blip r:embed="rId3"/>
          <a:stretch>
            <a:fillRect/>
          </a:stretch>
        </p:blipFill>
        <p:spPr>
          <a:xfrm>
            <a:off x="8277070" y="1719328"/>
            <a:ext cx="1831179" cy="1983413"/>
          </a:xfrm>
          <a:prstGeom prst="rect">
            <a:avLst/>
          </a:prstGeom>
        </p:spPr>
      </p:pic>
      <p:pic>
        <p:nvPicPr>
          <p:cNvPr id="24" name="Picture 23">
            <a:extLst>
              <a:ext uri="{FF2B5EF4-FFF2-40B4-BE49-F238E27FC236}">
                <a16:creationId xmlns:a16="http://schemas.microsoft.com/office/drawing/2014/main" id="{3CF4575C-3D4F-4E8C-9543-8462172DC31E}"/>
              </a:ext>
            </a:extLst>
          </p:cNvPr>
          <p:cNvPicPr>
            <a:picLocks noChangeAspect="1"/>
          </p:cNvPicPr>
          <p:nvPr/>
        </p:nvPicPr>
        <p:blipFill>
          <a:blip r:embed="rId4"/>
          <a:stretch>
            <a:fillRect/>
          </a:stretch>
        </p:blipFill>
        <p:spPr>
          <a:xfrm>
            <a:off x="10081358" y="1705684"/>
            <a:ext cx="1769548" cy="1968420"/>
          </a:xfrm>
          <a:prstGeom prst="rect">
            <a:avLst/>
          </a:prstGeom>
        </p:spPr>
      </p:pic>
      <p:pic>
        <p:nvPicPr>
          <p:cNvPr id="28" name="Picture 27">
            <a:extLst>
              <a:ext uri="{FF2B5EF4-FFF2-40B4-BE49-F238E27FC236}">
                <a16:creationId xmlns:a16="http://schemas.microsoft.com/office/drawing/2014/main" id="{7417954B-AF46-4F96-BCB9-887560EA3AE4}"/>
              </a:ext>
            </a:extLst>
          </p:cNvPr>
          <p:cNvPicPr>
            <a:picLocks noChangeAspect="1"/>
          </p:cNvPicPr>
          <p:nvPr/>
        </p:nvPicPr>
        <p:blipFill>
          <a:blip r:embed="rId5"/>
          <a:stretch>
            <a:fillRect/>
          </a:stretch>
        </p:blipFill>
        <p:spPr>
          <a:xfrm>
            <a:off x="6529388" y="1705684"/>
            <a:ext cx="1831179" cy="1955769"/>
          </a:xfrm>
          <a:prstGeom prst="rect">
            <a:avLst/>
          </a:prstGeom>
        </p:spPr>
      </p:pic>
      <p:pic>
        <p:nvPicPr>
          <p:cNvPr id="41" name="Picture 40">
            <a:extLst>
              <a:ext uri="{FF2B5EF4-FFF2-40B4-BE49-F238E27FC236}">
                <a16:creationId xmlns:a16="http://schemas.microsoft.com/office/drawing/2014/main" id="{364A0495-A29F-4E09-A9B9-8434C663B3F3}"/>
              </a:ext>
            </a:extLst>
          </p:cNvPr>
          <p:cNvPicPr>
            <a:picLocks noChangeAspect="1"/>
          </p:cNvPicPr>
          <p:nvPr/>
        </p:nvPicPr>
        <p:blipFill>
          <a:blip r:embed="rId6"/>
          <a:stretch>
            <a:fillRect/>
          </a:stretch>
        </p:blipFill>
        <p:spPr>
          <a:xfrm>
            <a:off x="4454767" y="1692591"/>
            <a:ext cx="2117577" cy="1955769"/>
          </a:xfrm>
          <a:prstGeom prst="rect">
            <a:avLst/>
          </a:prstGeom>
        </p:spPr>
      </p:pic>
      <p:pic>
        <p:nvPicPr>
          <p:cNvPr id="4" name="Picture 3">
            <a:extLst>
              <a:ext uri="{FF2B5EF4-FFF2-40B4-BE49-F238E27FC236}">
                <a16:creationId xmlns:a16="http://schemas.microsoft.com/office/drawing/2014/main" id="{F11132D2-BC8F-47D1-BCA1-9F8D9536246B}"/>
              </a:ext>
            </a:extLst>
          </p:cNvPr>
          <p:cNvPicPr>
            <a:picLocks noChangeAspect="1"/>
          </p:cNvPicPr>
          <p:nvPr/>
        </p:nvPicPr>
        <p:blipFill>
          <a:blip r:embed="rId7"/>
          <a:stretch>
            <a:fillRect/>
          </a:stretch>
        </p:blipFill>
        <p:spPr>
          <a:xfrm>
            <a:off x="3455650" y="3774391"/>
            <a:ext cx="7680366" cy="2659045"/>
          </a:xfrm>
          <a:prstGeom prst="rect">
            <a:avLst/>
          </a:prstGeom>
        </p:spPr>
      </p:pic>
      <p:pic>
        <p:nvPicPr>
          <p:cNvPr id="6" name="Picture 5">
            <a:extLst>
              <a:ext uri="{FF2B5EF4-FFF2-40B4-BE49-F238E27FC236}">
                <a16:creationId xmlns:a16="http://schemas.microsoft.com/office/drawing/2014/main" id="{B5CD8934-543B-4083-8A82-68D357E7C22C}"/>
              </a:ext>
            </a:extLst>
          </p:cNvPr>
          <p:cNvPicPr>
            <a:picLocks noChangeAspect="1"/>
          </p:cNvPicPr>
          <p:nvPr/>
        </p:nvPicPr>
        <p:blipFill>
          <a:blip r:embed="rId8"/>
          <a:stretch>
            <a:fillRect/>
          </a:stretch>
        </p:blipFill>
        <p:spPr>
          <a:xfrm>
            <a:off x="2560062" y="1811455"/>
            <a:ext cx="1894705" cy="1772466"/>
          </a:xfrm>
          <a:prstGeom prst="rect">
            <a:avLst/>
          </a:prstGeom>
        </p:spPr>
      </p:pic>
    </p:spTree>
    <p:extLst>
      <p:ext uri="{BB962C8B-B14F-4D97-AF65-F5344CB8AC3E}">
        <p14:creationId xmlns:p14="http://schemas.microsoft.com/office/powerpoint/2010/main" val="115039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0C32710-1D03-4338-9C8A-05F439315A40}"/>
              </a:ext>
            </a:extLst>
          </p:cNvPr>
          <p:cNvPicPr>
            <a:picLocks noChangeAspect="1"/>
          </p:cNvPicPr>
          <p:nvPr/>
        </p:nvPicPr>
        <p:blipFill>
          <a:blip r:embed="rId3"/>
          <a:stretch>
            <a:fillRect/>
          </a:stretch>
        </p:blipFill>
        <p:spPr>
          <a:xfrm>
            <a:off x="1324859" y="845222"/>
            <a:ext cx="4654769" cy="2769588"/>
          </a:xfrm>
          <a:prstGeom prst="rect">
            <a:avLst/>
          </a:prstGeom>
        </p:spPr>
      </p:pic>
      <p:pic>
        <p:nvPicPr>
          <p:cNvPr id="8" name="Picture 7">
            <a:extLst>
              <a:ext uri="{FF2B5EF4-FFF2-40B4-BE49-F238E27FC236}">
                <a16:creationId xmlns:a16="http://schemas.microsoft.com/office/drawing/2014/main" id="{CA9769A1-3C7C-419D-87DD-96F978ABC994}"/>
              </a:ext>
            </a:extLst>
          </p:cNvPr>
          <p:cNvPicPr>
            <a:picLocks noChangeAspect="1"/>
          </p:cNvPicPr>
          <p:nvPr/>
        </p:nvPicPr>
        <p:blipFill>
          <a:blip r:embed="rId4"/>
          <a:stretch>
            <a:fillRect/>
          </a:stretch>
        </p:blipFill>
        <p:spPr>
          <a:xfrm>
            <a:off x="6224255" y="738120"/>
            <a:ext cx="4580118" cy="2820867"/>
          </a:xfrm>
          <a:prstGeom prst="rect">
            <a:avLst/>
          </a:prstGeom>
        </p:spPr>
      </p:pic>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47042"/>
            <a:ext cx="9906000" cy="1382156"/>
          </a:xfrm>
        </p:spPr>
        <p:txBody>
          <a:bodyPr>
            <a:normAutofit/>
          </a:bodyPr>
          <a:lstStyle/>
          <a:p>
            <a:r>
              <a:rPr lang="de-CH" sz="3000" dirty="0"/>
              <a:t>Independent variables - </a:t>
            </a:r>
            <a:r>
              <a:rPr lang="de-CH" sz="3000" dirty="0" err="1"/>
              <a:t>charts</a:t>
            </a:r>
            <a:endParaRPr lang="fr-CH" sz="3000" dirty="0"/>
          </a:p>
        </p:txBody>
      </p:sp>
      <p:pic>
        <p:nvPicPr>
          <p:cNvPr id="7" name="Picture 6">
            <a:extLst>
              <a:ext uri="{FF2B5EF4-FFF2-40B4-BE49-F238E27FC236}">
                <a16:creationId xmlns:a16="http://schemas.microsoft.com/office/drawing/2014/main" id="{A054D7B0-43F5-42AE-9AAB-A5E5EE001025}"/>
              </a:ext>
            </a:extLst>
          </p:cNvPr>
          <p:cNvPicPr>
            <a:picLocks noChangeAspect="1"/>
          </p:cNvPicPr>
          <p:nvPr/>
        </p:nvPicPr>
        <p:blipFill>
          <a:blip r:embed="rId5"/>
          <a:stretch>
            <a:fillRect/>
          </a:stretch>
        </p:blipFill>
        <p:spPr>
          <a:xfrm>
            <a:off x="1143000" y="3558987"/>
            <a:ext cx="9906000" cy="2768293"/>
          </a:xfrm>
          <a:prstGeom prst="rect">
            <a:avLst/>
          </a:prstGeom>
        </p:spPr>
      </p:pic>
    </p:spTree>
    <p:extLst>
      <p:ext uri="{BB962C8B-B14F-4D97-AF65-F5344CB8AC3E}">
        <p14:creationId xmlns:p14="http://schemas.microsoft.com/office/powerpoint/2010/main" val="443357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a:t>Test for stationarity</a:t>
            </a:r>
            <a:endParaRPr lang="en-US" sz="3000" dirty="0"/>
          </a:p>
        </p:txBody>
      </p:sp>
      <p:sp>
        <p:nvSpPr>
          <p:cNvPr id="20" name="Rectangle 19">
            <a:extLst>
              <a:ext uri="{FF2B5EF4-FFF2-40B4-BE49-F238E27FC236}">
                <a16:creationId xmlns:a16="http://schemas.microsoft.com/office/drawing/2014/main" id="{739CCE7F-455F-4194-94C0-C53F3FEBF171}"/>
              </a:ext>
            </a:extLst>
          </p:cNvPr>
          <p:cNvSpPr/>
          <p:nvPr/>
        </p:nvSpPr>
        <p:spPr>
          <a:xfrm>
            <a:off x="195728" y="1241147"/>
            <a:ext cx="3372662" cy="53715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marL="285750" indent="-285750">
              <a:buFontTx/>
              <a:buChar char="-"/>
            </a:pPr>
            <a:r>
              <a:rPr lang="en-US" dirty="0"/>
              <a:t>We tested for stationarity using the Augmented Dickey-Fuller test.</a:t>
            </a:r>
          </a:p>
          <a:p>
            <a:endParaRPr lang="en-US" dirty="0"/>
          </a:p>
          <a:p>
            <a:pPr algn="l" fontAlgn="base"/>
            <a:r>
              <a:rPr lang="en-US" b="1" dirty="0"/>
              <a:t>H0</a:t>
            </a:r>
            <a:r>
              <a:rPr lang="en-US" dirty="0"/>
              <a:t>: p-value &gt; 0.05: Fail to reject the null hypothesis, </a:t>
            </a:r>
            <a:r>
              <a:rPr lang="en-US" b="1" dirty="0"/>
              <a:t>the data is non-stationary.</a:t>
            </a:r>
          </a:p>
          <a:p>
            <a:pPr algn="l" fontAlgn="base"/>
            <a:r>
              <a:rPr lang="en-US" b="1" dirty="0"/>
              <a:t>H1</a:t>
            </a:r>
            <a:r>
              <a:rPr lang="en-US" dirty="0"/>
              <a:t>: p-value &lt;= 0.05: Reject the null hypothesis</a:t>
            </a:r>
            <a:r>
              <a:rPr lang="en-US" b="1" dirty="0"/>
              <a:t>, the data is stationary.</a:t>
            </a:r>
          </a:p>
          <a:p>
            <a:pPr marL="285750" indent="-285750">
              <a:buFontTx/>
              <a:buChar char="-"/>
            </a:pPr>
            <a:endParaRPr lang="en-US" b="1" dirty="0"/>
          </a:p>
          <a:p>
            <a:pPr marL="285750" indent="-285750">
              <a:buFontTx/>
              <a:buChar char="-"/>
            </a:pPr>
            <a:r>
              <a:rPr lang="en-US" dirty="0"/>
              <a:t>The results suggest we can that we can reject the null hypothesis for the Monthly return and CPI. Data are non-stationary for Fund rate, Unemployment and GDP</a:t>
            </a:r>
          </a:p>
          <a:p>
            <a:pPr marL="285750" indent="-285750">
              <a:buFontTx/>
              <a:buChar char="-"/>
            </a:pPr>
            <a:endParaRPr lang="en-US" dirty="0"/>
          </a:p>
          <a:p>
            <a:pPr marL="285750" indent="-285750">
              <a:buFontTx/>
              <a:buChar char="-"/>
            </a:pPr>
            <a:r>
              <a:rPr lang="en-US" dirty="0"/>
              <a:t>We need to take the first difference of those variables </a:t>
            </a:r>
            <a:br>
              <a:rPr lang="en-US" dirty="0"/>
            </a:br>
            <a:endParaRPr lang="en-US" dirty="0"/>
          </a:p>
          <a:p>
            <a:pPr algn="ctr"/>
            <a:endParaRPr lang="en-US" dirty="0"/>
          </a:p>
        </p:txBody>
      </p:sp>
      <p:pic>
        <p:nvPicPr>
          <p:cNvPr id="4" name="Picture 3">
            <a:extLst>
              <a:ext uri="{FF2B5EF4-FFF2-40B4-BE49-F238E27FC236}">
                <a16:creationId xmlns:a16="http://schemas.microsoft.com/office/drawing/2014/main" id="{7FE06D0B-CBF4-404C-89FC-411299F61E68}"/>
              </a:ext>
            </a:extLst>
          </p:cNvPr>
          <p:cNvPicPr>
            <a:picLocks noChangeAspect="1"/>
          </p:cNvPicPr>
          <p:nvPr/>
        </p:nvPicPr>
        <p:blipFill>
          <a:blip r:embed="rId3"/>
          <a:stretch>
            <a:fillRect/>
          </a:stretch>
        </p:blipFill>
        <p:spPr>
          <a:xfrm>
            <a:off x="3671880" y="1423987"/>
            <a:ext cx="5142486" cy="4522470"/>
          </a:xfrm>
          <a:prstGeom prst="rect">
            <a:avLst/>
          </a:prstGeom>
        </p:spPr>
      </p:pic>
      <p:pic>
        <p:nvPicPr>
          <p:cNvPr id="6" name="Picture 5">
            <a:extLst>
              <a:ext uri="{FF2B5EF4-FFF2-40B4-BE49-F238E27FC236}">
                <a16:creationId xmlns:a16="http://schemas.microsoft.com/office/drawing/2014/main" id="{1E667CB3-A2C6-4587-A6A7-3BA8DFD8C1D4}"/>
              </a:ext>
            </a:extLst>
          </p:cNvPr>
          <p:cNvPicPr>
            <a:picLocks noChangeAspect="1"/>
          </p:cNvPicPr>
          <p:nvPr/>
        </p:nvPicPr>
        <p:blipFill>
          <a:blip r:embed="rId4"/>
          <a:stretch>
            <a:fillRect/>
          </a:stretch>
        </p:blipFill>
        <p:spPr>
          <a:xfrm>
            <a:off x="7749197" y="1351280"/>
            <a:ext cx="3901905" cy="986472"/>
          </a:xfrm>
          <a:prstGeom prst="rect">
            <a:avLst/>
          </a:prstGeom>
        </p:spPr>
      </p:pic>
      <p:sp>
        <p:nvSpPr>
          <p:cNvPr id="3" name="Rectangle 2">
            <a:extLst>
              <a:ext uri="{FF2B5EF4-FFF2-40B4-BE49-F238E27FC236}">
                <a16:creationId xmlns:a16="http://schemas.microsoft.com/office/drawing/2014/main" id="{258B064A-093C-42A1-85F2-EF57F8394A0A}"/>
              </a:ext>
            </a:extLst>
          </p:cNvPr>
          <p:cNvSpPr/>
          <p:nvPr/>
        </p:nvSpPr>
        <p:spPr>
          <a:xfrm>
            <a:off x="3671880" y="2766060"/>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 name="Rectangle 6">
            <a:extLst>
              <a:ext uri="{FF2B5EF4-FFF2-40B4-BE49-F238E27FC236}">
                <a16:creationId xmlns:a16="http://schemas.microsoft.com/office/drawing/2014/main" id="{11EBE1E7-19F8-4CAD-9218-21DBE76C4802}"/>
              </a:ext>
            </a:extLst>
          </p:cNvPr>
          <p:cNvSpPr/>
          <p:nvPr/>
        </p:nvSpPr>
        <p:spPr>
          <a:xfrm>
            <a:off x="3781719" y="1182688"/>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Rectangle 7">
            <a:extLst>
              <a:ext uri="{FF2B5EF4-FFF2-40B4-BE49-F238E27FC236}">
                <a16:creationId xmlns:a16="http://schemas.microsoft.com/office/drawing/2014/main" id="{300F53A8-BC21-463A-9F1B-E2A856FD4DA5}"/>
              </a:ext>
            </a:extLst>
          </p:cNvPr>
          <p:cNvSpPr/>
          <p:nvPr/>
        </p:nvSpPr>
        <p:spPr>
          <a:xfrm>
            <a:off x="3671880" y="3880327"/>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 name="Rectangle 8">
            <a:extLst>
              <a:ext uri="{FF2B5EF4-FFF2-40B4-BE49-F238E27FC236}">
                <a16:creationId xmlns:a16="http://schemas.microsoft.com/office/drawing/2014/main" id="{F22589D4-CF6B-4547-985E-78180D6CC63C}"/>
              </a:ext>
            </a:extLst>
          </p:cNvPr>
          <p:cNvSpPr/>
          <p:nvPr/>
        </p:nvSpPr>
        <p:spPr>
          <a:xfrm>
            <a:off x="3671880" y="4994594"/>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 name="Rectangle 9">
            <a:extLst>
              <a:ext uri="{FF2B5EF4-FFF2-40B4-BE49-F238E27FC236}">
                <a16:creationId xmlns:a16="http://schemas.microsoft.com/office/drawing/2014/main" id="{FA70729E-5446-4C52-886F-5D6D906A0E48}"/>
              </a:ext>
            </a:extLst>
          </p:cNvPr>
          <p:cNvSpPr/>
          <p:nvPr/>
        </p:nvSpPr>
        <p:spPr>
          <a:xfrm>
            <a:off x="7806347" y="1556067"/>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3420736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dirty="0"/>
              <a:t>Test for stationarity – first difference</a:t>
            </a:r>
          </a:p>
        </p:txBody>
      </p:sp>
      <p:pic>
        <p:nvPicPr>
          <p:cNvPr id="4" name="Picture 3">
            <a:extLst>
              <a:ext uri="{FF2B5EF4-FFF2-40B4-BE49-F238E27FC236}">
                <a16:creationId xmlns:a16="http://schemas.microsoft.com/office/drawing/2014/main" id="{501FA2CE-798B-47D6-83F4-561237CAE910}"/>
              </a:ext>
            </a:extLst>
          </p:cNvPr>
          <p:cNvPicPr>
            <a:picLocks noChangeAspect="1"/>
          </p:cNvPicPr>
          <p:nvPr/>
        </p:nvPicPr>
        <p:blipFill>
          <a:blip r:embed="rId3"/>
          <a:stretch>
            <a:fillRect/>
          </a:stretch>
        </p:blipFill>
        <p:spPr>
          <a:xfrm>
            <a:off x="540897" y="973221"/>
            <a:ext cx="10383142" cy="4855994"/>
          </a:xfrm>
          <a:prstGeom prst="rect">
            <a:avLst/>
          </a:prstGeom>
        </p:spPr>
      </p:pic>
      <p:pic>
        <p:nvPicPr>
          <p:cNvPr id="6" name="Picture 5">
            <a:extLst>
              <a:ext uri="{FF2B5EF4-FFF2-40B4-BE49-F238E27FC236}">
                <a16:creationId xmlns:a16="http://schemas.microsoft.com/office/drawing/2014/main" id="{E7AF4565-0837-46EB-A64C-20FB37310648}"/>
              </a:ext>
            </a:extLst>
          </p:cNvPr>
          <p:cNvPicPr>
            <a:picLocks noChangeAspect="1"/>
          </p:cNvPicPr>
          <p:nvPr/>
        </p:nvPicPr>
        <p:blipFill>
          <a:blip r:embed="rId4"/>
          <a:stretch>
            <a:fillRect/>
          </a:stretch>
        </p:blipFill>
        <p:spPr>
          <a:xfrm>
            <a:off x="6096000" y="3519170"/>
            <a:ext cx="2312239" cy="2958147"/>
          </a:xfrm>
          <a:prstGeom prst="rect">
            <a:avLst/>
          </a:prstGeom>
        </p:spPr>
      </p:pic>
      <p:sp>
        <p:nvSpPr>
          <p:cNvPr id="5" name="Rectangle 4">
            <a:extLst>
              <a:ext uri="{FF2B5EF4-FFF2-40B4-BE49-F238E27FC236}">
                <a16:creationId xmlns:a16="http://schemas.microsoft.com/office/drawing/2014/main" id="{3B7EC7A0-8F2E-4A7F-B411-2C18D313769F}"/>
              </a:ext>
            </a:extLst>
          </p:cNvPr>
          <p:cNvSpPr/>
          <p:nvPr/>
        </p:nvSpPr>
        <p:spPr>
          <a:xfrm>
            <a:off x="8058151" y="3724885"/>
            <a:ext cx="3592952" cy="27524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Tx/>
              <a:buChar char="-"/>
            </a:pPr>
            <a:endParaRPr lang="en-US" b="1" dirty="0"/>
          </a:p>
          <a:p>
            <a:pPr marL="285750" indent="-285750">
              <a:buFontTx/>
              <a:buChar char="-"/>
            </a:pPr>
            <a:endParaRPr lang="en-US" dirty="0"/>
          </a:p>
          <a:p>
            <a:pPr marL="285750" indent="-285750">
              <a:buFontTx/>
              <a:buChar char="-"/>
            </a:pPr>
            <a:r>
              <a:rPr lang="en-US" dirty="0"/>
              <a:t>We use the same H0 / H1 hypotheses</a:t>
            </a:r>
          </a:p>
          <a:p>
            <a:pPr marL="285750" indent="-285750">
              <a:buFontTx/>
              <a:buChar char="-"/>
            </a:pPr>
            <a:endParaRPr lang="en-US" dirty="0"/>
          </a:p>
          <a:p>
            <a:pPr marL="285750" indent="-285750">
              <a:buFontTx/>
              <a:buChar char="-"/>
            </a:pPr>
            <a:r>
              <a:rPr lang="en-US" dirty="0"/>
              <a:t>The results suggest that we can reject the null hypothesis for the GDP. Unit root is still present for Fund rate, Unemployment</a:t>
            </a:r>
          </a:p>
          <a:p>
            <a:pPr marL="285750" indent="-285750">
              <a:buFontTx/>
              <a:buChar char="-"/>
            </a:pPr>
            <a:endParaRPr lang="en-US" dirty="0"/>
          </a:p>
          <a:p>
            <a:pPr marL="285750" indent="-285750">
              <a:buFontTx/>
              <a:buChar char="-"/>
            </a:pPr>
            <a:r>
              <a:rPr lang="en-US" dirty="0"/>
              <a:t>We need to take the second difference of those variables</a:t>
            </a:r>
            <a:br>
              <a:rPr lang="en-US" dirty="0"/>
            </a:br>
            <a:endParaRPr lang="en-US" dirty="0"/>
          </a:p>
          <a:p>
            <a:pPr algn="ctr"/>
            <a:endParaRPr lang="en-US" dirty="0"/>
          </a:p>
        </p:txBody>
      </p:sp>
      <p:sp>
        <p:nvSpPr>
          <p:cNvPr id="7" name="Rectangle 6">
            <a:extLst>
              <a:ext uri="{FF2B5EF4-FFF2-40B4-BE49-F238E27FC236}">
                <a16:creationId xmlns:a16="http://schemas.microsoft.com/office/drawing/2014/main" id="{0B5D8443-399D-4550-8630-3C688445CA98}"/>
              </a:ext>
            </a:extLst>
          </p:cNvPr>
          <p:cNvSpPr/>
          <p:nvPr/>
        </p:nvSpPr>
        <p:spPr>
          <a:xfrm>
            <a:off x="5988977" y="3842067"/>
            <a:ext cx="1806283" cy="1012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Rectangle 7">
            <a:extLst>
              <a:ext uri="{FF2B5EF4-FFF2-40B4-BE49-F238E27FC236}">
                <a16:creationId xmlns:a16="http://schemas.microsoft.com/office/drawing/2014/main" id="{2BF38103-C0A6-4464-9758-DD9A3E3A6F96}"/>
              </a:ext>
            </a:extLst>
          </p:cNvPr>
          <p:cNvSpPr/>
          <p:nvPr/>
        </p:nvSpPr>
        <p:spPr>
          <a:xfrm>
            <a:off x="5988976" y="4806181"/>
            <a:ext cx="1806283" cy="1012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 name="Rectangle 8">
            <a:extLst>
              <a:ext uri="{FF2B5EF4-FFF2-40B4-BE49-F238E27FC236}">
                <a16:creationId xmlns:a16="http://schemas.microsoft.com/office/drawing/2014/main" id="{C1DC012F-D9FE-447C-8DD7-8B319B424F15}"/>
              </a:ext>
            </a:extLst>
          </p:cNvPr>
          <p:cNvSpPr/>
          <p:nvPr/>
        </p:nvSpPr>
        <p:spPr>
          <a:xfrm>
            <a:off x="5988975" y="5778574"/>
            <a:ext cx="1806283" cy="1012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2490300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dirty="0"/>
              <a:t>Test for stationarity – Second difference</a:t>
            </a:r>
          </a:p>
        </p:txBody>
      </p:sp>
      <p:pic>
        <p:nvPicPr>
          <p:cNvPr id="4" name="Picture 3">
            <a:extLst>
              <a:ext uri="{FF2B5EF4-FFF2-40B4-BE49-F238E27FC236}">
                <a16:creationId xmlns:a16="http://schemas.microsoft.com/office/drawing/2014/main" id="{5E390A34-6C05-4FD2-B337-2DD596D3B97B}"/>
              </a:ext>
            </a:extLst>
          </p:cNvPr>
          <p:cNvPicPr>
            <a:picLocks noChangeAspect="1"/>
          </p:cNvPicPr>
          <p:nvPr/>
        </p:nvPicPr>
        <p:blipFill>
          <a:blip r:embed="rId3"/>
          <a:stretch>
            <a:fillRect/>
          </a:stretch>
        </p:blipFill>
        <p:spPr>
          <a:xfrm>
            <a:off x="1271587" y="4380070"/>
            <a:ext cx="3895725" cy="1714500"/>
          </a:xfrm>
          <a:prstGeom prst="rect">
            <a:avLst/>
          </a:prstGeom>
        </p:spPr>
      </p:pic>
      <p:pic>
        <p:nvPicPr>
          <p:cNvPr id="6" name="Picture 5">
            <a:extLst>
              <a:ext uri="{FF2B5EF4-FFF2-40B4-BE49-F238E27FC236}">
                <a16:creationId xmlns:a16="http://schemas.microsoft.com/office/drawing/2014/main" id="{59722C81-0296-4A45-AE40-8AEF2CAAEE61}"/>
              </a:ext>
            </a:extLst>
          </p:cNvPr>
          <p:cNvPicPr>
            <a:picLocks noChangeAspect="1"/>
          </p:cNvPicPr>
          <p:nvPr/>
        </p:nvPicPr>
        <p:blipFill>
          <a:blip r:embed="rId4"/>
          <a:stretch>
            <a:fillRect/>
          </a:stretch>
        </p:blipFill>
        <p:spPr>
          <a:xfrm>
            <a:off x="0" y="883727"/>
            <a:ext cx="5096828" cy="2841158"/>
          </a:xfrm>
          <a:prstGeom prst="rect">
            <a:avLst/>
          </a:prstGeom>
        </p:spPr>
      </p:pic>
      <p:pic>
        <p:nvPicPr>
          <p:cNvPr id="8" name="Picture 7">
            <a:extLst>
              <a:ext uri="{FF2B5EF4-FFF2-40B4-BE49-F238E27FC236}">
                <a16:creationId xmlns:a16="http://schemas.microsoft.com/office/drawing/2014/main" id="{0D00FDF7-C5C3-4834-91C5-36C1546C0CC1}"/>
              </a:ext>
            </a:extLst>
          </p:cNvPr>
          <p:cNvPicPr>
            <a:picLocks noChangeAspect="1"/>
          </p:cNvPicPr>
          <p:nvPr/>
        </p:nvPicPr>
        <p:blipFill>
          <a:blip r:embed="rId5"/>
          <a:stretch>
            <a:fillRect/>
          </a:stretch>
        </p:blipFill>
        <p:spPr>
          <a:xfrm>
            <a:off x="4732497" y="4380070"/>
            <a:ext cx="3886200" cy="1781175"/>
          </a:xfrm>
          <a:prstGeom prst="rect">
            <a:avLst/>
          </a:prstGeom>
        </p:spPr>
      </p:pic>
      <p:pic>
        <p:nvPicPr>
          <p:cNvPr id="5" name="Picture 4">
            <a:extLst>
              <a:ext uri="{FF2B5EF4-FFF2-40B4-BE49-F238E27FC236}">
                <a16:creationId xmlns:a16="http://schemas.microsoft.com/office/drawing/2014/main" id="{5601C7CF-4A17-4F3D-984D-F3B243C74E93}"/>
              </a:ext>
            </a:extLst>
          </p:cNvPr>
          <p:cNvPicPr>
            <a:picLocks noChangeAspect="1"/>
          </p:cNvPicPr>
          <p:nvPr/>
        </p:nvPicPr>
        <p:blipFill>
          <a:blip r:embed="rId6"/>
          <a:stretch>
            <a:fillRect/>
          </a:stretch>
        </p:blipFill>
        <p:spPr>
          <a:xfrm>
            <a:off x="5167312" y="1001003"/>
            <a:ext cx="4943386" cy="2841158"/>
          </a:xfrm>
          <a:prstGeom prst="rect">
            <a:avLst/>
          </a:prstGeom>
        </p:spPr>
      </p:pic>
      <p:sp>
        <p:nvSpPr>
          <p:cNvPr id="9" name="Rectangle 8">
            <a:extLst>
              <a:ext uri="{FF2B5EF4-FFF2-40B4-BE49-F238E27FC236}">
                <a16:creationId xmlns:a16="http://schemas.microsoft.com/office/drawing/2014/main" id="{8669BC15-C1F2-4353-86C7-F09015B8845C}"/>
              </a:ext>
            </a:extLst>
          </p:cNvPr>
          <p:cNvSpPr/>
          <p:nvPr/>
        </p:nvSpPr>
        <p:spPr>
          <a:xfrm>
            <a:off x="8183881" y="3967295"/>
            <a:ext cx="3592952" cy="21321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Tx/>
              <a:buChar char="-"/>
            </a:pPr>
            <a:r>
              <a:rPr lang="en-US" dirty="0"/>
              <a:t>We use the same H0 / H1 hypotheses</a:t>
            </a:r>
            <a:endParaRPr lang="en-US" b="1" dirty="0"/>
          </a:p>
          <a:p>
            <a:pPr marL="285750" indent="-285750">
              <a:buFontTx/>
              <a:buChar char="-"/>
            </a:pPr>
            <a:endParaRPr lang="en-US" dirty="0"/>
          </a:p>
          <a:p>
            <a:pPr marL="285750" indent="-285750">
              <a:buFontTx/>
              <a:buChar char="-"/>
            </a:pPr>
            <a:r>
              <a:rPr lang="en-US" dirty="0"/>
              <a:t>The results suggest that we can reject the null hypothesis for the Unemployment and fund rate.</a:t>
            </a:r>
          </a:p>
          <a:p>
            <a:pPr marL="285750" indent="-285750">
              <a:buFontTx/>
              <a:buChar char="-"/>
            </a:pPr>
            <a:endParaRPr lang="en-US" dirty="0"/>
          </a:p>
        </p:txBody>
      </p:sp>
      <p:sp>
        <p:nvSpPr>
          <p:cNvPr id="10" name="Rectangle 9">
            <a:extLst>
              <a:ext uri="{FF2B5EF4-FFF2-40B4-BE49-F238E27FC236}">
                <a16:creationId xmlns:a16="http://schemas.microsoft.com/office/drawing/2014/main" id="{0AF57430-7D22-4B71-A7D0-35659FFA08B4}"/>
              </a:ext>
            </a:extLst>
          </p:cNvPr>
          <p:cNvSpPr/>
          <p:nvPr/>
        </p:nvSpPr>
        <p:spPr>
          <a:xfrm>
            <a:off x="1271587" y="4904208"/>
            <a:ext cx="2145983" cy="2313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 name="Rectangle 10">
            <a:extLst>
              <a:ext uri="{FF2B5EF4-FFF2-40B4-BE49-F238E27FC236}">
                <a16:creationId xmlns:a16="http://schemas.microsoft.com/office/drawing/2014/main" id="{EA5D3802-7EE9-49C0-BE8E-996852DC63EA}"/>
              </a:ext>
            </a:extLst>
          </p:cNvPr>
          <p:cNvSpPr/>
          <p:nvPr/>
        </p:nvSpPr>
        <p:spPr>
          <a:xfrm>
            <a:off x="4774644" y="4918017"/>
            <a:ext cx="2145983" cy="2175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261102556"/>
      </p:ext>
    </p:extLst>
  </p:cSld>
  <p:clrMapOvr>
    <a:masterClrMapping/>
  </p:clrMapOvr>
</p:sld>
</file>

<file path=ppt/theme/theme1.xml><?xml version="1.0" encoding="utf-8"?>
<a:theme xmlns:a="http://schemas.openxmlformats.org/drawingml/2006/main" name="AngleLinesVTI">
  <a:themeElements>
    <a:clrScheme name="AnalogousFromLightSeedLeftStep">
      <a:dk1>
        <a:srgbClr val="000000"/>
      </a:dk1>
      <a:lt1>
        <a:srgbClr val="FFFFFF"/>
      </a:lt1>
      <a:dk2>
        <a:srgbClr val="412431"/>
      </a:dk2>
      <a:lt2>
        <a:srgbClr val="E2E6E8"/>
      </a:lt2>
      <a:accent1>
        <a:srgbClr val="BC9B84"/>
      </a:accent1>
      <a:accent2>
        <a:srgbClr val="BA7F80"/>
      </a:accent2>
      <a:accent3>
        <a:srgbClr val="C594A9"/>
      </a:accent3>
      <a:accent4>
        <a:srgbClr val="BA7FB1"/>
      </a:accent4>
      <a:accent5>
        <a:srgbClr val="BA96C6"/>
      </a:accent5>
      <a:accent6>
        <a:srgbClr val="927FBA"/>
      </a:accent6>
      <a:hlink>
        <a:srgbClr val="5986A5"/>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1150</Words>
  <Application>Microsoft Office PowerPoint</Application>
  <PresentationFormat>Widescreen</PresentationFormat>
  <Paragraphs>147</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vt:lpstr>
      <vt:lpstr>Calibri</vt:lpstr>
      <vt:lpstr>Proxima Nova</vt:lpstr>
      <vt:lpstr>Times New Roman</vt:lpstr>
      <vt:lpstr>Univers Condensed Light</vt:lpstr>
      <vt:lpstr>Verdana</vt:lpstr>
      <vt:lpstr>Walbaum Display Light</vt:lpstr>
      <vt:lpstr>AngleLinesVTI</vt:lpstr>
      <vt:lpstr>Which impact have macroeconomic variables on the NaSDAQ COMPOSITE INDEX price return?</vt:lpstr>
      <vt:lpstr>Project objectives</vt:lpstr>
      <vt:lpstr>Simplified work flow</vt:lpstr>
      <vt:lpstr>Data set description</vt:lpstr>
      <vt:lpstr>Descriptive statistics</vt:lpstr>
      <vt:lpstr>Independent variables - charts</vt:lpstr>
      <vt:lpstr>Test for stationarity</vt:lpstr>
      <vt:lpstr>Test for stationarity – first difference</vt:lpstr>
      <vt:lpstr>Test for stationarity – Second difference</vt:lpstr>
      <vt:lpstr>OLS regression results</vt:lpstr>
      <vt:lpstr>Residual analysis</vt:lpstr>
      <vt:lpstr>Conclusion</vt:lpstr>
      <vt:lpstr>Appendix : Granger causality test</vt:lpstr>
      <vt:lpstr>Appendix : Python codes for unit root, ols and granger causality and residual tests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 Applied Data Science – October 7th 2021   Nasdaq composite price prediction</dc:title>
  <dc:creator>thomas.parmentierlux@gmail.com</dc:creator>
  <cp:lastModifiedBy>thomas.parmentierlux@gmail.com</cp:lastModifiedBy>
  <cp:revision>130</cp:revision>
  <dcterms:created xsi:type="dcterms:W3CDTF">2021-09-21T07:26:47Z</dcterms:created>
  <dcterms:modified xsi:type="dcterms:W3CDTF">2021-10-06T15:56:01Z</dcterms:modified>
</cp:coreProperties>
</file>