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6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ck_market_index" TargetMode="External"/><Relationship Id="rId2" Type="http://schemas.openxmlformats.org/officeDocument/2006/relationships/hyperlink" Target="https://fred.stlouisfed.org/tags/series?t=quarterly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Stock_exchange" TargetMode="External"/><Relationship Id="rId4" Type="http://schemas.openxmlformats.org/officeDocument/2006/relationships/hyperlink" Target="https://en.wikipedia.org/wiki/Nasda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F5B7A-EC30-41A0-A56F-0BD50364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de-CH" sz="3000" dirty="0"/>
              <a:t>Cas Applied Data Science – </a:t>
            </a:r>
            <a:r>
              <a:rPr lang="de-CH" sz="3000" dirty="0" err="1"/>
              <a:t>October</a:t>
            </a:r>
            <a:r>
              <a:rPr lang="de-CH" sz="3000" dirty="0"/>
              <a:t> 7th 2021 </a:t>
            </a:r>
            <a:br>
              <a:rPr lang="de-CH" sz="3000" dirty="0"/>
            </a:br>
            <a:br>
              <a:rPr lang="de-CH" sz="3000" dirty="0"/>
            </a:br>
            <a:r>
              <a:rPr lang="de-CH" sz="3000" dirty="0"/>
              <a:t>Nasdaq </a:t>
            </a:r>
            <a:r>
              <a:rPr lang="de-CH" sz="3000" dirty="0" err="1"/>
              <a:t>composite</a:t>
            </a:r>
            <a:r>
              <a:rPr lang="de-CH" sz="3000" dirty="0"/>
              <a:t> </a:t>
            </a:r>
            <a:r>
              <a:rPr lang="de-CH" sz="3000" dirty="0" err="1"/>
              <a:t>price</a:t>
            </a:r>
            <a:r>
              <a:rPr lang="de-CH" sz="3000" dirty="0"/>
              <a:t> </a:t>
            </a:r>
            <a:r>
              <a:rPr lang="de-CH" sz="3000" dirty="0" err="1"/>
              <a:t>prediction</a:t>
            </a:r>
            <a:endParaRPr lang="fr-CH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C3DE6-3926-43AC-B410-C8BC0D0D3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de-CH" dirty="0"/>
              <a:t>University </a:t>
            </a:r>
            <a:r>
              <a:rPr lang="de-CH" dirty="0" err="1"/>
              <a:t>of</a:t>
            </a:r>
            <a:r>
              <a:rPr lang="de-CH" dirty="0"/>
              <a:t> Bern</a:t>
            </a:r>
            <a:endParaRPr lang="fr-CH" dirty="0"/>
          </a:p>
        </p:txBody>
      </p:sp>
      <p:pic>
        <p:nvPicPr>
          <p:cNvPr id="4" name="Picture 3" descr="A snow-covered mountain at sunset">
            <a:extLst>
              <a:ext uri="{FF2B5EF4-FFF2-40B4-BE49-F238E27FC236}">
                <a16:creationId xmlns:a16="http://schemas.microsoft.com/office/drawing/2014/main" id="{E709B5E0-510F-46CE-B271-F0EE7F320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0" r="17900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4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FA27-0213-422F-9311-8008B98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76199"/>
            <a:ext cx="9906000" cy="1382156"/>
          </a:xfrm>
        </p:spPr>
        <p:txBody>
          <a:bodyPr>
            <a:normAutofit/>
          </a:bodyPr>
          <a:lstStyle/>
          <a:p>
            <a:r>
              <a:rPr lang="de-CH" sz="3000" dirty="0"/>
              <a:t>Project </a:t>
            </a:r>
            <a:r>
              <a:rPr lang="de-CH" sz="3000" dirty="0" err="1"/>
              <a:t>objectives</a:t>
            </a:r>
            <a:r>
              <a:rPr lang="de-CH" sz="3000" dirty="0"/>
              <a:t> &amp; Data </a:t>
            </a:r>
            <a:r>
              <a:rPr lang="de-CH" sz="3000" dirty="0" err="1"/>
              <a:t>set</a:t>
            </a:r>
            <a:r>
              <a:rPr lang="de-CH" sz="3000" dirty="0"/>
              <a:t> </a:t>
            </a:r>
            <a:r>
              <a:rPr lang="de-CH" sz="3000" dirty="0" err="1"/>
              <a:t>description</a:t>
            </a:r>
            <a:endParaRPr lang="fr-CH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9A3BFF-45BE-4D59-9B8C-347477340677}"/>
              </a:ext>
            </a:extLst>
          </p:cNvPr>
          <p:cNvSpPr/>
          <p:nvPr/>
        </p:nvSpPr>
        <p:spPr>
          <a:xfrm>
            <a:off x="762000" y="1305958"/>
            <a:ext cx="2400300" cy="4732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/>
              <a:t>Project objectives:</a:t>
            </a:r>
          </a:p>
          <a:p>
            <a:pPr algn="ctr"/>
            <a:endParaRPr lang="en-US" b="1" dirty="0"/>
          </a:p>
          <a:p>
            <a:pPr marL="285750" indent="-285750" algn="ctr">
              <a:buFontTx/>
              <a:buChar char="-"/>
            </a:pPr>
            <a:r>
              <a:rPr lang="en-US" dirty="0"/>
              <a:t>We examine the influence of a selective set of macroeconomic forces on the Nasdaq composite index.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Predict the values of the Nasdaq composite index in function of the different independent variables</a:t>
            </a:r>
          </a:p>
          <a:p>
            <a:pPr algn="ctr"/>
            <a:endParaRPr lang="en-US" dirty="0"/>
          </a:p>
          <a:p>
            <a:pPr algn="ctr"/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BC0EE-832B-4B17-9D5B-D49B1FE8BF49}"/>
              </a:ext>
            </a:extLst>
          </p:cNvPr>
          <p:cNvSpPr/>
          <p:nvPr/>
        </p:nvSpPr>
        <p:spPr>
          <a:xfrm>
            <a:off x="3257550" y="1305957"/>
            <a:ext cx="7329487" cy="4732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/>
              <a:t>Date set description: </a:t>
            </a:r>
            <a:r>
              <a:rPr lang="en-US" dirty="0"/>
              <a:t>The data set consists of 112 instances and 5 attributes</a:t>
            </a:r>
          </a:p>
          <a:p>
            <a:pPr algn="ctr"/>
            <a:endParaRPr lang="en-US" dirty="0"/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4 independent variables:</a:t>
            </a:r>
          </a:p>
          <a:p>
            <a:pPr algn="l"/>
            <a:r>
              <a:rPr lang="en-US" dirty="0"/>
              <a:t>-</a:t>
            </a:r>
            <a:r>
              <a:rPr lang="en-US" b="1" dirty="0"/>
              <a:t>GDP: </a:t>
            </a:r>
            <a:r>
              <a:rPr lang="en-US" dirty="0"/>
              <a:t>We use GGP in percent change from preceding Period, quarterly, Seasonally Adjusted Annual Rate: Source: </a:t>
            </a:r>
          </a:p>
          <a:p>
            <a:pPr algn="l"/>
            <a:r>
              <a:rPr lang="en-US" dirty="0"/>
              <a:t>-</a:t>
            </a:r>
            <a:r>
              <a:rPr lang="en-US" b="1" dirty="0"/>
              <a:t>CPI (consumer price inflation): </a:t>
            </a:r>
            <a:r>
              <a:rPr lang="en-US" dirty="0"/>
              <a:t>Growth Rate Same Period Previous Year, Monthly, Not Seasonally Adjusted. Source: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https://fred.stlouisfed.org/tags/series?t=quarterly</a:t>
            </a:r>
            <a:endParaRPr lang="en-US" dirty="0"/>
          </a:p>
          <a:p>
            <a:pPr algn="l"/>
            <a:r>
              <a:rPr lang="en-US" b="1" dirty="0"/>
              <a:t>-US Interest rates: </a:t>
            </a:r>
            <a:r>
              <a:rPr lang="en-US" dirty="0"/>
              <a:t>Effective Federal Funds Rate, Percent, Monthly, Not Seasonally Adjusted.</a:t>
            </a:r>
          </a:p>
          <a:p>
            <a:pPr algn="l"/>
            <a:r>
              <a:rPr lang="en-US" dirty="0"/>
              <a:t>-</a:t>
            </a:r>
            <a:r>
              <a:rPr lang="en-US" b="1" dirty="0"/>
              <a:t>US Unemployment rate</a:t>
            </a:r>
            <a:r>
              <a:rPr lang="en-US" dirty="0"/>
              <a:t> in Percent, Monthly, Seasonally Adjusted. 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dependent variable:</a:t>
            </a:r>
          </a:p>
          <a:p>
            <a:pPr algn="l"/>
            <a:r>
              <a:rPr lang="en-US" dirty="0"/>
              <a:t>-</a:t>
            </a:r>
            <a:r>
              <a:rPr lang="en-US" b="1" i="1" dirty="0"/>
              <a:t>Nasdaq composite index</a:t>
            </a:r>
            <a:r>
              <a:rPr lang="en-US" dirty="0"/>
              <a:t>, which is a </a:t>
            </a:r>
            <a:r>
              <a:rPr lang="en-US" dirty="0">
                <a:hlinkClick r:id="rId3" tooltip="Stock market inde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market index</a:t>
            </a:r>
            <a:r>
              <a:rPr lang="en-US" dirty="0"/>
              <a:t> that includes almost all stocks listed on the </a:t>
            </a:r>
            <a:r>
              <a:rPr lang="en-US" dirty="0">
                <a:hlinkClick r:id="rId4" tooltip="Nasdaq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Nasdaq</a:t>
            </a:r>
            <a:r>
              <a:rPr lang="en-US" dirty="0"/>
              <a:t> 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exchange</a:t>
            </a:r>
            <a:r>
              <a:rPr lang="en-US" dirty="0"/>
              <a:t>. The index is heavily  towards Information Technology / Communication sectors</a:t>
            </a:r>
          </a:p>
          <a:p>
            <a:pPr algn="ctr"/>
            <a:endParaRPr lang="fr-CH" dirty="0"/>
          </a:p>
          <a:p>
            <a:pPr algn="r"/>
            <a:r>
              <a:rPr lang="fr-CH" sz="1200" dirty="0"/>
              <a:t>Sources: Fed Saint Louis &amp; Nasdaq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0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D1FA27-0213-422F-9311-8008B98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43" y="142666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Dataset cleaning &amp; Descriptive statistics</a:t>
            </a:r>
          </a:p>
        </p:txBody>
      </p: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4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37921AF-E050-4A23-BBB7-74E2A9875F8F}"/>
              </a:ext>
            </a:extLst>
          </p:cNvPr>
          <p:cNvSpPr/>
          <p:nvPr/>
        </p:nvSpPr>
        <p:spPr>
          <a:xfrm>
            <a:off x="809625" y="1276350"/>
            <a:ext cx="2400300" cy="5372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1. </a:t>
            </a:r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Nadaq</a:t>
            </a:r>
            <a:r>
              <a:rPr lang="de-CH" dirty="0"/>
              <a:t>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Monthly </a:t>
            </a:r>
            <a:r>
              <a:rPr lang="de-CH" dirty="0" err="1"/>
              <a:t>return</a:t>
            </a:r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r>
              <a:rPr lang="de-CH" dirty="0"/>
              <a:t>2. The </a:t>
            </a:r>
            <a:r>
              <a:rPr lang="de-CH" dirty="0" err="1"/>
              <a:t>dataset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analysed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, </a:t>
            </a:r>
            <a:r>
              <a:rPr lang="de-CH" dirty="0" err="1"/>
              <a:t>variance</a:t>
            </a:r>
            <a:r>
              <a:rPr lang="de-CH" dirty="0"/>
              <a:t>, </a:t>
            </a:r>
            <a:r>
              <a:rPr lang="de-CH" dirty="0" err="1"/>
              <a:t>max</a:t>
            </a:r>
            <a:r>
              <a:rPr lang="de-CH" dirty="0"/>
              <a:t> &amp; min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r>
              <a:rPr lang="de-CH" dirty="0"/>
              <a:t>3. GDP &amp; Interest </a:t>
            </a:r>
            <a:r>
              <a:rPr lang="de-CH" dirty="0" err="1"/>
              <a:t>rates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correlated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Monthly </a:t>
            </a:r>
            <a:r>
              <a:rPr lang="de-CH" dirty="0" err="1"/>
              <a:t>return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CPI &amp; </a:t>
            </a:r>
            <a:r>
              <a:rPr lang="de-CH" dirty="0" err="1"/>
              <a:t>Unemployment</a:t>
            </a:r>
            <a:r>
              <a:rPr lang="de-CH" dirty="0"/>
              <a:t> not</a:t>
            </a:r>
          </a:p>
          <a:p>
            <a:pPr algn="ctr"/>
            <a:endParaRPr lang="fr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D1087C-038C-4E11-9FE7-9CA1A5558183}"/>
              </a:ext>
            </a:extLst>
          </p:cNvPr>
          <p:cNvSpPr/>
          <p:nvPr/>
        </p:nvSpPr>
        <p:spPr>
          <a:xfrm>
            <a:off x="3454001" y="1274090"/>
            <a:ext cx="7340206" cy="537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FD98490-365D-41E7-B093-F1A4D571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20" y="1287241"/>
            <a:ext cx="6399276" cy="2527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B7A56-757C-4FEC-8F3A-3EE03462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700" y="3825893"/>
            <a:ext cx="4265778" cy="30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0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D1FA27-0213-422F-9311-8008B98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54" y="-52388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Normality test</a:t>
            </a:r>
          </a:p>
        </p:txBody>
      </p: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4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9CCE7F-455F-4194-94C0-C53F3FEBF171}"/>
              </a:ext>
            </a:extLst>
          </p:cNvPr>
          <p:cNvSpPr/>
          <p:nvPr/>
        </p:nvSpPr>
        <p:spPr>
          <a:xfrm>
            <a:off x="195728" y="1241148"/>
            <a:ext cx="3181908" cy="4732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fr-CH" dirty="0"/>
              <a:t>- </a:t>
            </a:r>
            <a:r>
              <a:rPr lang="fr-CH" b="1" dirty="0" err="1"/>
              <a:t>We</a:t>
            </a:r>
            <a:r>
              <a:rPr lang="fr-CH" b="1" dirty="0"/>
              <a:t> </a:t>
            </a:r>
            <a:r>
              <a:rPr lang="fr-CH" b="1" dirty="0" err="1"/>
              <a:t>performed</a:t>
            </a:r>
            <a:r>
              <a:rPr lang="fr-CH" b="1" dirty="0"/>
              <a:t> </a:t>
            </a:r>
            <a:r>
              <a:rPr lang="fr-CH" b="1" dirty="0" err="1"/>
              <a:t>normality</a:t>
            </a:r>
            <a:r>
              <a:rPr lang="fr-CH" b="1" dirty="0"/>
              <a:t> test </a:t>
            </a:r>
            <a:r>
              <a:rPr lang="fr-CH" dirty="0"/>
              <a:t>for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independent</a:t>
            </a:r>
            <a:r>
              <a:rPr lang="fr-CH" dirty="0"/>
              <a:t> variables to check if a </a:t>
            </a:r>
            <a:r>
              <a:rPr lang="fr-CH" dirty="0" err="1"/>
              <a:t>sample</a:t>
            </a:r>
            <a:r>
              <a:rPr lang="fr-CH" dirty="0"/>
              <a:t> </a:t>
            </a:r>
            <a:r>
              <a:rPr lang="fr-CH" dirty="0" err="1"/>
              <a:t>could</a:t>
            </a:r>
            <a:r>
              <a:rPr lang="fr-CH" dirty="0"/>
              <a:t> have been </a:t>
            </a:r>
            <a:r>
              <a:rPr lang="fr-CH" dirty="0" err="1"/>
              <a:t>dreaw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a normal distribution</a:t>
            </a:r>
          </a:p>
          <a:p>
            <a:pPr marL="285750" indent="-285750" algn="ctr" fontAlgn="base">
              <a:buFontTx/>
              <a:buChar char="-"/>
            </a:pP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the </a:t>
            </a:r>
            <a:r>
              <a:rPr lang="fr-CH" b="1" dirty="0"/>
              <a:t>Anderson-Darling </a:t>
            </a:r>
            <a:r>
              <a:rPr lang="fr-CH" dirty="0"/>
              <a:t>Test </a:t>
            </a:r>
            <a:r>
              <a:rPr lang="en-US" dirty="0"/>
              <a:t>which returns a list of critical values rather than a single p-value. </a:t>
            </a:r>
          </a:p>
          <a:p>
            <a:pPr marL="285750" indent="-285750" algn="ctr" fontAlgn="base">
              <a:buFontTx/>
              <a:buChar char="-"/>
            </a:pPr>
            <a:r>
              <a:rPr lang="en-US" dirty="0"/>
              <a:t>We double checked with a </a:t>
            </a:r>
            <a:r>
              <a:rPr lang="en-US" b="1" dirty="0"/>
              <a:t>D’Agostino and Pearson’s </a:t>
            </a:r>
            <a:r>
              <a:rPr lang="en-US" dirty="0"/>
              <a:t>test, which test also for </a:t>
            </a:r>
            <a:r>
              <a:rPr lang="en-US" dirty="0" err="1"/>
              <a:t>skweness</a:t>
            </a:r>
            <a:r>
              <a:rPr lang="en-US" dirty="0"/>
              <a:t>/Kurtosis</a:t>
            </a:r>
          </a:p>
          <a:p>
            <a:pPr marL="285750" indent="-285750" algn="ctr" fontAlgn="base">
              <a:buFontTx/>
              <a:buChar char="-"/>
            </a:pPr>
            <a:r>
              <a:rPr lang="en-US" b="1" dirty="0"/>
              <a:t>Only for the CPI</a:t>
            </a:r>
            <a:r>
              <a:rPr lang="en-US" dirty="0"/>
              <a:t> the Hypothesis H0 (sample comes from a Normal distribution) can be </a:t>
            </a:r>
            <a:r>
              <a:rPr lang="en-US" dirty="0" err="1"/>
              <a:t>resjected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3D5FF-D478-4A6B-BD4E-A8C6252F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92" y="1384626"/>
            <a:ext cx="8609490" cy="42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1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0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D1FA27-0213-422F-9311-8008B98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54" y="-52388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Test for stationarity</a:t>
            </a:r>
          </a:p>
        </p:txBody>
      </p: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4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9CCE7F-455F-4194-94C0-C53F3FEBF171}"/>
              </a:ext>
            </a:extLst>
          </p:cNvPr>
          <p:cNvSpPr/>
          <p:nvPr/>
        </p:nvSpPr>
        <p:spPr>
          <a:xfrm>
            <a:off x="195728" y="1241148"/>
            <a:ext cx="3181908" cy="4732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It is essential to confirm the order of integration of the variables before the model is estimate. We tested for stationarity using the Augmented Dickey-Fuller test.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did log transform the dataset to make the distribution of values more linear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results suggests we can that we can reject the null hypothesis for the CPI. Unit root is present for Fund rate, Unemployment and GDP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used first-difference to make the series stationary 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2E367-748A-49E9-907A-4B0622FD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99" y="1866806"/>
            <a:ext cx="8179555" cy="33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0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D1FA27-0213-422F-9311-8008B98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51" y="-40090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Linear regression – parameters estimation</a:t>
            </a:r>
          </a:p>
        </p:txBody>
      </p: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4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A21C3-817A-4723-8876-A2058DA99383}"/>
              </a:ext>
            </a:extLst>
          </p:cNvPr>
          <p:cNvSpPr/>
          <p:nvPr/>
        </p:nvSpPr>
        <p:spPr>
          <a:xfrm>
            <a:off x="469642" y="1453612"/>
            <a:ext cx="2868899" cy="4537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 first simple implementation of Linear Regression is using </a:t>
            </a:r>
            <a:r>
              <a:rPr lang="en-US" dirty="0" err="1"/>
              <a:t>scipy</a:t>
            </a:r>
            <a:r>
              <a:rPr lang="en-US" dirty="0"/>
              <a:t> stats Linear Regression method. We try to estimate and predict the output “Nasdaq price index” in function of three parameters </a:t>
            </a:r>
          </a:p>
          <a:p>
            <a:pPr marL="285750" indent="-285750">
              <a:buFontTx/>
              <a:buChar char="-"/>
            </a:pPr>
            <a:r>
              <a:rPr lang="en-US" dirty="0"/>
              <a:t>A second ML implementation has been carried out with metrics and scoring methods as MAE, MSE and R2 score has been used to evaluate the quality of the prediction 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C8822-04C2-4164-82B1-E7ED2A2C66AD}"/>
              </a:ext>
            </a:extLst>
          </p:cNvPr>
          <p:cNvSpPr txBox="1"/>
          <p:nvPr/>
        </p:nvSpPr>
        <p:spPr>
          <a:xfrm>
            <a:off x="3726421" y="1349298"/>
            <a:ext cx="6162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Slope: [-0.0110082 -0.00964777 -0.00012068] Intercept: 0.04830718077213596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Root mean squared error: 0.0023050413303214758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R2 score: 0.08388827555926948</a:t>
            </a:r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DE50A-A8CE-4693-9670-5D957D835DBF}"/>
              </a:ext>
            </a:extLst>
          </p:cNvPr>
          <p:cNvSpPr/>
          <p:nvPr/>
        </p:nvSpPr>
        <p:spPr>
          <a:xfrm>
            <a:off x="3454724" y="2866716"/>
            <a:ext cx="6737026" cy="327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Conclusion:…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0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620F-EC1F-464D-A710-9FB7FE0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Appendix - </a:t>
            </a:r>
            <a:r>
              <a:rPr lang="de-CH" dirty="0" err="1"/>
              <a:t>charts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4480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F12ECD-1C13-4BF3-B152-9ADE32AB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1" y="3855178"/>
            <a:ext cx="4854770" cy="2970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255DC-58F0-45CE-B2D2-347B5C11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884787"/>
            <a:ext cx="5222240" cy="2991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D1FA27-0213-422F-9311-8008B98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042"/>
            <a:ext cx="9906000" cy="1382156"/>
          </a:xfrm>
        </p:spPr>
        <p:txBody>
          <a:bodyPr>
            <a:normAutofit/>
          </a:bodyPr>
          <a:lstStyle/>
          <a:p>
            <a:r>
              <a:rPr lang="de-CH" sz="3000" dirty="0"/>
              <a:t>Independent variables</a:t>
            </a:r>
            <a:endParaRPr lang="fr-CH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18468-0281-4C33-B295-7D13C230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80" y="738120"/>
            <a:ext cx="5521104" cy="3308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8D6885-B0F0-4358-AF72-C8D3E84E3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438" y="3875987"/>
            <a:ext cx="5194387" cy="30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FA27-0213-422F-9311-8008B98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76" y="0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Independent variables distributions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62C7B-86BB-44FE-9BDE-8E93128F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7" y="950232"/>
            <a:ext cx="4814223" cy="2860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EAFF4-388A-4A95-8443-27323D7A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6712"/>
            <a:ext cx="4620980" cy="2708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2114E7-5FAB-4950-B3A0-5103CF44E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99" y="3889892"/>
            <a:ext cx="4740622" cy="2753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1D8CBA-8035-4FAC-B12C-AC602535A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239" y="3876844"/>
            <a:ext cx="6817697" cy="27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438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412431"/>
      </a:dk2>
      <a:lt2>
        <a:srgbClr val="E2E6E8"/>
      </a:lt2>
      <a:accent1>
        <a:srgbClr val="BC9B84"/>
      </a:accent1>
      <a:accent2>
        <a:srgbClr val="BA7F80"/>
      </a:accent2>
      <a:accent3>
        <a:srgbClr val="C594A9"/>
      </a:accent3>
      <a:accent4>
        <a:srgbClr val="BA7FB1"/>
      </a:accent4>
      <a:accent5>
        <a:srgbClr val="BA96C6"/>
      </a:accent5>
      <a:accent6>
        <a:srgbClr val="927FBA"/>
      </a:accent6>
      <a:hlink>
        <a:srgbClr val="5986A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Univers Condensed Light</vt:lpstr>
      <vt:lpstr>Walbaum Display Light</vt:lpstr>
      <vt:lpstr>AngleLinesVTI</vt:lpstr>
      <vt:lpstr>Cas Applied Data Science – October 7th 2021   Nasdaq composite price prediction</vt:lpstr>
      <vt:lpstr>Project objectives &amp; Data set description</vt:lpstr>
      <vt:lpstr>Dataset cleaning &amp; Descriptive statistics</vt:lpstr>
      <vt:lpstr>Normality test</vt:lpstr>
      <vt:lpstr>Test for stationarity</vt:lpstr>
      <vt:lpstr>Linear regression – parameters estimation</vt:lpstr>
      <vt:lpstr>Appendix - charts</vt:lpstr>
      <vt:lpstr>Independent variables</vt:lpstr>
      <vt:lpstr>Independent variables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Applied Data Science – October 7th 2021   Nasdaq composite price prediction</dc:title>
  <dc:creator>thomas.parmentierlux@gmail.com</dc:creator>
  <cp:lastModifiedBy>thomas.parmentierlux@gmail.com</cp:lastModifiedBy>
  <cp:revision>21</cp:revision>
  <dcterms:created xsi:type="dcterms:W3CDTF">2021-09-21T07:26:47Z</dcterms:created>
  <dcterms:modified xsi:type="dcterms:W3CDTF">2021-09-21T08:59:56Z</dcterms:modified>
</cp:coreProperties>
</file>