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966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Slide</a:t>
            </a:r>
            <a:endParaRPr/>
          </a:p>
        </p:txBody>
      </p:sp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d5ff094fa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d5ff094fa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53" name="Google Shape;253;g4d5ff094fa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66" name="Google Shape;2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Shira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Maggie </a:t>
            </a:r>
            <a:endParaRPr/>
          </a:p>
        </p:txBody>
      </p:sp>
      <p:sp>
        <p:nvSpPr>
          <p:cNvPr id="187" name="Google Shape;1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Maggie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5ff094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5ff094f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Daneil</a:t>
            </a:r>
            <a:endParaRPr/>
          </a:p>
        </p:txBody>
      </p:sp>
      <p:sp>
        <p:nvSpPr>
          <p:cNvPr id="207" name="Google Shape;207;g4d5ff094f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5ff094f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5ff094f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</a:t>
            </a:r>
            <a:endParaRPr/>
          </a:p>
        </p:txBody>
      </p:sp>
      <p:sp>
        <p:nvSpPr>
          <p:cNvPr id="219" name="Google Shape;219;g4d5ff094fa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5ff094f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5ff094fa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</a:t>
            </a:r>
            <a:endParaRPr/>
          </a:p>
        </p:txBody>
      </p:sp>
      <p:sp>
        <p:nvSpPr>
          <p:cNvPr id="230" name="Google Shape;230;g4d5ff094fa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5ff094f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5ff094fa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39" name="Google Shape;239;g4d5ff094fa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alibri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alibri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alibri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alibri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gradFill>
          <a:gsLst>
            <a:gs pos="0">
              <a:schemeClr val="lt1"/>
            </a:gs>
            <a:gs pos="22000">
              <a:schemeClr val="lt1"/>
            </a:gs>
            <a:gs pos="100000">
              <a:srgbClr val="22C4ED"/>
            </a:gs>
          </a:gsLst>
          <a:lin ang="61200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684212" y="435096"/>
            <a:ext cx="8534400" cy="7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ctrTitle"/>
          </p:nvPr>
        </p:nvSpPr>
        <p:spPr>
          <a:xfrm>
            <a:off x="694670" y="25310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800"/>
              <a:buFont typeface="Calibri"/>
              <a:buNone/>
            </a:pPr>
            <a:r>
              <a:rPr lang="en-US" b="1">
                <a:solidFill>
                  <a:srgbClr val="021730"/>
                </a:solidFill>
              </a:rPr>
              <a:t>TO FLY OR NOT TO FLY</a:t>
            </a:r>
            <a:br>
              <a:rPr lang="en-US" b="1">
                <a:solidFill>
                  <a:srgbClr val="021730"/>
                </a:solidFill>
              </a:rPr>
            </a:br>
            <a:r>
              <a:rPr lang="en-US" sz="2800" i="1">
                <a:solidFill>
                  <a:srgbClr val="021730"/>
                </a:solidFill>
              </a:rPr>
              <a:t>MAKING DATA-EDUCATED TRAVEL DECISIONS</a:t>
            </a:r>
            <a:endParaRPr i="1">
              <a:solidFill>
                <a:srgbClr val="021730"/>
              </a:solidFill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694670" y="501075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b="1">
                <a:solidFill>
                  <a:schemeClr val="lt1"/>
                </a:solidFill>
              </a:rPr>
              <a:t>SHIRA ORLOWEK, DANIEL PARMET,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b="1">
                <a:solidFill>
                  <a:schemeClr val="lt1"/>
                </a:solidFill>
              </a:rPr>
              <a:t>STEPHEN MURPHY AND MAGGIE BRINK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00" y="874325"/>
            <a:ext cx="828650" cy="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1" y="209825"/>
            <a:ext cx="1245225" cy="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 descr="Image result for delta logo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50" y="1174424"/>
            <a:ext cx="3230870" cy="497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0"/>
          <p:cNvGrpSpPr/>
          <p:nvPr/>
        </p:nvGrpSpPr>
        <p:grpSpPr>
          <a:xfrm>
            <a:off x="318049" y="1855288"/>
            <a:ext cx="3345501" cy="583800"/>
            <a:chOff x="243199" y="2171613"/>
            <a:chExt cx="3345501" cy="583800"/>
          </a:xfrm>
        </p:grpSpPr>
        <p:sp>
          <p:nvSpPr>
            <p:cNvPr id="152" name="Google Shape;152;p20"/>
            <p:cNvSpPr/>
            <p:nvPr/>
          </p:nvSpPr>
          <p:spPr>
            <a:xfrm>
              <a:off x="2992600" y="2171613"/>
              <a:ext cx="596100" cy="583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3" name="Google Shape;153;p20" descr="Image result for UNITED logo 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3199" y="2171650"/>
              <a:ext cx="3345500" cy="5837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20"/>
          <p:cNvGrpSpPr/>
          <p:nvPr/>
        </p:nvGrpSpPr>
        <p:grpSpPr>
          <a:xfrm rot="-592243">
            <a:off x="5536378" y="-545489"/>
            <a:ext cx="6979195" cy="3982123"/>
            <a:chOff x="2800350" y="1704975"/>
            <a:chExt cx="6343650" cy="3619500"/>
          </a:xfrm>
        </p:grpSpPr>
        <p:pic>
          <p:nvPicPr>
            <p:cNvPr id="155" name="Google Shape;155;p20"/>
            <p:cNvPicPr preferRelativeResize="0"/>
            <p:nvPr/>
          </p:nvPicPr>
          <p:blipFill rotWithShape="1">
            <a:blip r:embed="rId7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56" name="Google Shape;156;p20"/>
            <p:cNvPicPr preferRelativeResize="0"/>
            <p:nvPr/>
          </p:nvPicPr>
          <p:blipFill rotWithShape="1">
            <a:blip r:embed="rId8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57" name="Google Shape;157;p20" descr="Image result for jetblue logo 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4350" y="332250"/>
            <a:ext cx="1745475" cy="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684212" y="435096"/>
            <a:ext cx="85344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Flight Duration for Routes by Airline:</a:t>
            </a:r>
            <a:endParaRPr dirty="0"/>
          </a:p>
        </p:txBody>
      </p:sp>
      <p:sp>
        <p:nvSpPr>
          <p:cNvPr id="256" name="Google Shape;256;p29"/>
          <p:cNvSpPr txBox="1"/>
          <p:nvPr/>
        </p:nvSpPr>
        <p:spPr>
          <a:xfrm>
            <a:off x="684200" y="5728825"/>
            <a:ext cx="111759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Creating new columns from the Departure/Arrival Date and Time we calculated the length of each flight and analysed this by route by airline.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42" y="1164703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42" y="3393248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800" y="3393248"/>
            <a:ext cx="3124166" cy="2039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0453" y="1164700"/>
            <a:ext cx="3124158" cy="20393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1" name="Google Shape;26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5800" y="1164706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2" name="Google Shape;26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0484" y="3393251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35">
              <a:schemeClr val="lt1"/>
            </a:gs>
            <a:gs pos="31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0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69" name="Google Shape;269;p30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0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30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POST MORTEM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811687" y="4497033"/>
            <a:ext cx="10034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baggage prices in comparison to lowest priced airlines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Round trip vs. One way vs. Multi-stop trip analysis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Included routes leaving Midway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</a:t>
            </a: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user to choose their route for automation population of analysis</a:t>
            </a: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(including International)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sym typeface="Calibri"/>
              </a:rPr>
              <a:t>Compare these economy prices to business and first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sym typeface="Calibri"/>
              </a:rPr>
              <a:t>Automate error fare capturing</a:t>
            </a:r>
            <a:endParaRPr dirty="0"/>
          </a:p>
        </p:txBody>
      </p:sp>
      <p:sp>
        <p:nvSpPr>
          <p:cNvPr id="273" name="Google Shape;273;p30"/>
          <p:cNvSpPr txBox="1"/>
          <p:nvPr/>
        </p:nvSpPr>
        <p:spPr>
          <a:xfrm>
            <a:off x="857810" y="4096823"/>
            <a:ext cx="81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WITH MORE TIME…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906185" y="1406286"/>
            <a:ext cx="8120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811674" y="1806396"/>
            <a:ext cx="100341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a public flight API was extremely difficult.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API we used did not have all the data points we wanted for our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constraints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811675" y="2893763"/>
            <a:ext cx="48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WHAT THIS API COULDN’T REPORT</a:t>
            </a:r>
            <a:endParaRPr sz="200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811663" y="3290265"/>
            <a:ext cx="8156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American Airlines did not pull into the API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date was not included in the API to determine the cheapest date to book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70">
              <a:schemeClr val="lt1"/>
            </a:gs>
            <a:gs pos="37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b="1"/>
              <a:t>QUESTIONS?</a:t>
            </a:r>
            <a:endParaRPr/>
          </a:p>
        </p:txBody>
      </p:sp>
      <p:grpSp>
        <p:nvGrpSpPr>
          <p:cNvPr id="284" name="Google Shape;284;p31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85" name="Google Shape;285;p31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31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9">
              <a:schemeClr val="lt1"/>
            </a:gs>
            <a:gs pos="31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4345854" y="1681162"/>
            <a:ext cx="3586714" cy="462438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4426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en-US" sz="2400" b="1" i="0" u="none" strike="noStrike" cap="none" dirty="0" smtClean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1" i="0" u="none" strike="noStrike" cap="none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 b="0" i="0" u="none" strike="noStrike" cap="none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It will be cheaper to fly on Tuesday and Wednesday.</a:t>
            </a:r>
            <a:endParaRPr dirty="0"/>
          </a:p>
          <a:p>
            <a:pPr marL="8001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Spirit Airline will have the cheapest flight options.</a:t>
            </a:r>
            <a:endParaRPr dirty="0"/>
          </a:p>
          <a:p>
            <a:pPr marL="800100" lvl="0" indent="-342900">
              <a:lnSpc>
                <a:spcPct val="90000"/>
              </a:lnSpc>
              <a:spcBef>
                <a:spcPts val="1000"/>
              </a:spcBef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Due to more flights out of O’Hare overall, United will skew the results.</a:t>
            </a:r>
            <a:endParaRPr sz="1800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Calibri"/>
              <a:buAutoNum type="arabicPeriod"/>
            </a:pPr>
            <a:r>
              <a:rPr lang="en-US" sz="1800" dirty="0" smtClean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Duration of flights by Airline for the same route, United will be the shortest.</a:t>
            </a:r>
            <a:endParaRPr sz="1800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8338934" y="1681162"/>
            <a:ext cx="3586714" cy="462438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4426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Using Kiwi’s API, Tequila, we were able to  answer all of our questions. 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Among other insights, we discovered that our hypotheses were confirmed based on our analysis of the data. 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352774" y="1681162"/>
            <a:ext cx="3586714" cy="462438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4426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en-US" sz="18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6858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Which day of the week is the cheapest to travel? </a:t>
            </a:r>
            <a:endParaRPr/>
          </a:p>
          <a:p>
            <a:pPr marL="6858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Of the 6 most popular routes from O’Hare, which route has the cheapest flights on average? </a:t>
            </a:r>
            <a:endParaRPr/>
          </a:p>
          <a:p>
            <a:pPr marL="6858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Of the API’s included Airlines, which has the cheapest flight options?</a:t>
            </a:r>
            <a:endParaRPr sz="1400" b="0" i="0" u="none" strike="noStrike" cap="none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67" name="Google Shape;167;p21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1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1"/>
          <p:cNvSpPr txBox="1"/>
          <p:nvPr/>
        </p:nvSpPr>
        <p:spPr>
          <a:xfrm>
            <a:off x="521735" y="275673"/>
            <a:ext cx="10515600" cy="82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MOTIVATION: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565092" y="983006"/>
            <a:ext cx="8120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APPLYING DATA TO MAKE EDUCATED TRAVEL PURCHASING DECISIONS</a:t>
            </a:r>
            <a:endParaRPr/>
          </a:p>
        </p:txBody>
      </p:sp>
      <p:pic>
        <p:nvPicPr>
          <p:cNvPr id="171" name="Google Shape;171;p21" descr="Image result for kiwi tequila api trav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743694">
            <a:off x="10556772" y="5584564"/>
            <a:ext cx="1512820" cy="85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9">
              <a:schemeClr val="lt1"/>
            </a:gs>
            <a:gs pos="33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2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78" name="Google Shape;178;p22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2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2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36611" y="1571419"/>
            <a:ext cx="10515599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day of the week is the cheapest to travel? </a:t>
            </a:r>
            <a:endParaRPr/>
          </a:p>
          <a:p>
            <a:pPr marL="2286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the 6 most popular routes from O’Hare, which route has the cheapest flights?</a:t>
            </a:r>
            <a:endParaRPr/>
          </a:p>
          <a:p>
            <a:pPr marL="2286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Of the API’s included Airlines, which has the cheapest flight options?</a:t>
            </a:r>
            <a:endParaRPr/>
          </a:p>
          <a:p>
            <a:pPr marL="2286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270755" y="3941299"/>
            <a:ext cx="60960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needed from the API: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Prices of flights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of the week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Airlines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flight costs 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094410" y="3941299"/>
            <a:ext cx="474759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extracted: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generated 1,086 API calls detailing daily flights out of O’Hare to six different airports across five different airlines. </a:t>
            </a:r>
            <a:endParaRPr sz="20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nested for loops to iterate the API calls.</a:t>
            </a:r>
            <a:endParaRPr sz="20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278">
              <a:schemeClr val="lt1"/>
            </a:gs>
            <a:gs pos="37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3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90" name="Google Shape;190;p23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3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3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CLEANUP AND EXPLORATION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836611" y="1571419"/>
            <a:ext cx="10515599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CLEANUP STEPS: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Determined required data points needed to answer questions.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data frame within Jupyter Notebook.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Deleted extraneous columns.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Formatted IATA codes (airline codes).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Separated date and time from original date format.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Determined day of the week from datetime formatted data: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2019-02-01T05:51:00.000Z to Friday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new columns including;  Day of the Week, Length of flight, Total cost (incl. bags).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INSIGHTS AND ISSUES: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American Airlines did not pull into the API.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date was not included in the API to determine an original question.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noticed that baggage price was separated out from flight price, so we took a look at bag price across airlines.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743">
              <a:schemeClr val="lt1"/>
            </a:gs>
            <a:gs pos="39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4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00" name="Google Shape;200;p24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4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24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836612" y="1483490"/>
            <a:ext cx="10144352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100" b="1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ATA ANALYTICS STEPS:</a:t>
            </a:r>
            <a:endParaRPr sz="2100" b="1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sz="2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Determined </a:t>
            </a:r>
            <a:r>
              <a:rPr lang="en-US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we needed to manipulate the data to best visualize our questions </a:t>
            </a:r>
            <a:endParaRPr sz="1800" dirty="0"/>
          </a:p>
          <a:p>
            <a:pPr marL="800100" marR="0" lvl="1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i.e. bar, pie, scatter, bubble, box plot.</a:t>
            </a:r>
            <a:endParaRPr sz="22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sz="2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Worked </a:t>
            </a:r>
            <a:r>
              <a:rPr lang="en-US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through different ways to group the data in order to achieve proper visualizations.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sz="2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Collaborated </a:t>
            </a:r>
            <a:r>
              <a:rPr lang="en-US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code to create graphs.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4196" y="435100"/>
            <a:ext cx="110571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1: </a:t>
            </a:r>
            <a:r>
              <a:rPr lang="en-US" sz="3000" b="0" i="1">
                <a:solidFill>
                  <a:srgbClr val="021730"/>
                </a:solidFill>
              </a:rPr>
              <a:t>Which day of the week is the cheapest to travel?</a:t>
            </a:r>
            <a:r>
              <a:rPr lang="en-US" sz="3000" b="0">
                <a:solidFill>
                  <a:srgbClr val="021730"/>
                </a:solidFill>
              </a:rPr>
              <a:t> </a:t>
            </a:r>
            <a:endParaRPr sz="3000"/>
          </a:p>
        </p:txBody>
      </p:sp>
      <p:sp>
        <p:nvSpPr>
          <p:cNvPr id="210" name="Google Shape;210;p25"/>
          <p:cNvSpPr txBox="1"/>
          <p:nvPr/>
        </p:nvSpPr>
        <p:spPr>
          <a:xfrm>
            <a:off x="7126675" y="2607175"/>
            <a:ext cx="48303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data shows that, on average, it is cheapest to fly on a Tuesday but the least expensive flight without bags for each route is most often found on a Wednesday.</a:t>
            </a:r>
            <a:endParaRPr sz="2400" dirty="0"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536217" y="1309999"/>
            <a:ext cx="6448532" cy="3299379"/>
            <a:chOff x="272600" y="2166075"/>
            <a:chExt cx="5876726" cy="3139276"/>
          </a:xfrm>
        </p:grpSpPr>
        <p:pic>
          <p:nvPicPr>
            <p:cNvPr id="212" name="Google Shape;212;p25"/>
            <p:cNvPicPr preferRelativeResize="0"/>
            <p:nvPr/>
          </p:nvPicPr>
          <p:blipFill rotWithShape="1">
            <a:blip r:embed="rId3">
              <a:alphaModFix/>
            </a:blip>
            <a:srcRect l="7339" t="3697" r="5696" b="3391"/>
            <a:stretch/>
          </p:blipFill>
          <p:spPr>
            <a:xfrm>
              <a:off x="272600" y="2166075"/>
              <a:ext cx="5876726" cy="31392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213" name="Google Shape;213;p25"/>
            <p:cNvSpPr/>
            <p:nvPr/>
          </p:nvSpPr>
          <p:spPr>
            <a:xfrm>
              <a:off x="1548225" y="4662850"/>
              <a:ext cx="392400" cy="185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00" y="4787999"/>
            <a:ext cx="6448250" cy="191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5" name="Google Shape;215;p25"/>
          <p:cNvSpPr/>
          <p:nvPr/>
        </p:nvSpPr>
        <p:spPr>
          <a:xfrm>
            <a:off x="3869303" y="5633075"/>
            <a:ext cx="270900" cy="2031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684200" y="435100"/>
            <a:ext cx="109602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2: </a:t>
            </a:r>
            <a:r>
              <a:rPr lang="en-US" sz="2400" b="0" i="1">
                <a:solidFill>
                  <a:srgbClr val="021730"/>
                </a:solidFill>
              </a:rPr>
              <a:t>Of the 6 most popular routes from O’Hare, which route has the cheapest flights on average?</a:t>
            </a:r>
            <a:r>
              <a:rPr lang="en-US" sz="2400" i="1"/>
              <a:t> </a:t>
            </a:r>
            <a:endParaRPr sz="2400" i="1"/>
          </a:p>
        </p:txBody>
      </p:sp>
      <p:sp>
        <p:nvSpPr>
          <p:cNvPr id="222" name="Google Shape;222;p26"/>
          <p:cNvSpPr txBox="1"/>
          <p:nvPr/>
        </p:nvSpPr>
        <p:spPr>
          <a:xfrm>
            <a:off x="497200" y="5347350"/>
            <a:ext cx="107163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We examined routes to LGA, EWR, JFK, ATL, SFO and LAX and found that the least expensive route is ORD to LGA on a Tuesday.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6144218" y="1677105"/>
            <a:ext cx="5576326" cy="3294845"/>
            <a:chOff x="359800" y="2096300"/>
            <a:chExt cx="5266150" cy="3004600"/>
          </a:xfrm>
        </p:grpSpPr>
        <p:pic>
          <p:nvPicPr>
            <p:cNvPr id="224" name="Google Shape;22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800" y="2096300"/>
              <a:ext cx="5266150" cy="3004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225" name="Google Shape;225;p26"/>
            <p:cNvSpPr/>
            <p:nvPr/>
          </p:nvSpPr>
          <p:spPr>
            <a:xfrm>
              <a:off x="2398650" y="3125525"/>
              <a:ext cx="392400" cy="185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0" y="1677147"/>
            <a:ext cx="5576501" cy="32949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684200" y="435100"/>
            <a:ext cx="110475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3: </a:t>
            </a:r>
            <a:r>
              <a:rPr lang="en-US" sz="3000" b="0" i="1">
                <a:solidFill>
                  <a:srgbClr val="021730"/>
                </a:solidFill>
              </a:rPr>
              <a:t>Of the API’s included Airlines, which has the cheapest flight options?</a:t>
            </a:r>
            <a:endParaRPr sz="3000" i="1"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9" y="5000750"/>
            <a:ext cx="6458038" cy="1543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0" y="1497925"/>
            <a:ext cx="6458036" cy="329184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5" name="Google Shape;235;p27"/>
          <p:cNvSpPr txBox="1"/>
          <p:nvPr/>
        </p:nvSpPr>
        <p:spPr>
          <a:xfrm>
            <a:off x="7246200" y="2219200"/>
            <a:ext cx="48303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Prices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vary substantially across airlines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Spirit airline has the overall lowest fare without a bag.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Alaskan airlines has the lowest average far with a bag.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684212" y="435096"/>
            <a:ext cx="85344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Overall Flights by Airline:</a:t>
            </a:r>
            <a:endParaRPr dirty="0"/>
          </a:p>
        </p:txBody>
      </p:sp>
      <p:sp>
        <p:nvSpPr>
          <p:cNvPr id="242" name="Google Shape;242;p28"/>
          <p:cNvSpPr txBox="1"/>
          <p:nvPr/>
        </p:nvSpPr>
        <p:spPr>
          <a:xfrm>
            <a:off x="684200" y="5287375"/>
            <a:ext cx="111759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 we chose O’Hare as our starting location, United’s data was skewed in comparison to other airlines as O’Hare is a United hub.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our API call we also noted that not all of the five airlines fly to each destination.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75" y="1224100"/>
            <a:ext cx="5882175" cy="3921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200" y="3893289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9768" y="3893289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6" name="Google Shape;24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1200" y="2553275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9768" y="2553281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8" name="Google Shape;24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71208" y="1224100"/>
            <a:ext cx="1990497" cy="1260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9" name="Google Shape;24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29764" y="1224100"/>
            <a:ext cx="1990507" cy="12601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Custom</PresentationFormat>
  <Paragraphs>116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TO FLY OR NOT TO FLY MAKING DATA-EDUCATED TRAVEL DECISIONS</vt:lpstr>
      <vt:lpstr>PowerPoint Presentation</vt:lpstr>
      <vt:lpstr>PowerPoint Presentation</vt:lpstr>
      <vt:lpstr>PowerPoint Presentation</vt:lpstr>
      <vt:lpstr>PowerPoint Presentation</vt:lpstr>
      <vt:lpstr>QUESTION 1: Which day of the week is the cheapest to travel? </vt:lpstr>
      <vt:lpstr>QUESTION 2: Of the 6 most popular routes from O’Hare, which route has the cheapest flights on average? </vt:lpstr>
      <vt:lpstr>QUESTION 3: Of the API’s included Airlines, which has the cheapest flight options?</vt:lpstr>
      <vt:lpstr>Overall Flights by Airline:</vt:lpstr>
      <vt:lpstr>Flight Duration for Routes by Airline: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FLY OR NOT TO FLY MAKING DATA-EDUCATED TRAVEL DECISIONS</dc:title>
  <cp:lastModifiedBy>Daniel</cp:lastModifiedBy>
  <cp:revision>1</cp:revision>
  <dcterms:modified xsi:type="dcterms:W3CDTF">2019-01-14T23:08:39Z</dcterms:modified>
</cp:coreProperties>
</file>