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Alfa Slab One"/>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AlfaSlabOn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we are Sam and Parminder (MOJ), Zahra (DfT), Ameen and Lucy (MOD)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Gone Phishin’.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Easy-Access Machine Learning for Phishing Detection.</a:t>
            </a:r>
            <a:endParaRPr>
              <a:solidFill>
                <a:schemeClr val="dk1"/>
              </a:solidFill>
            </a:endParaRPr>
          </a:p>
          <a:p>
            <a:pPr indent="0" lvl="0" marL="0" rtl="0" algn="l">
              <a:spcBef>
                <a:spcPts val="0"/>
              </a:spcBef>
              <a:spcAft>
                <a:spcPts val="0"/>
              </a:spcAft>
              <a:buClr>
                <a:schemeClr val="dk1"/>
              </a:buClr>
              <a:buSzPts val="1100"/>
              <a:buFont typeface="Arial"/>
              <a:buNone/>
            </a:pPr>
            <a:r>
              <a:t/>
            </a:r>
            <a:endParaRPr i="1">
              <a:solidFill>
                <a:schemeClr val="dk1"/>
              </a:solidFill>
            </a:endParaRPr>
          </a:p>
          <a:p>
            <a:pPr indent="0" lvl="0" marL="0" rtl="0" algn="l">
              <a:spcBef>
                <a:spcPts val="0"/>
              </a:spcBef>
              <a:spcAft>
                <a:spcPts val="0"/>
              </a:spcAft>
              <a:buNone/>
            </a:pPr>
            <a:r>
              <a:rPr lang="en"/>
              <a:t>Our project takes aim at phishing, by proving an easy, 3-tap way to vet an SMS link using a sophisticated ML model and </a:t>
            </a:r>
            <a:r>
              <a:rPr i="1" lang="en"/>
              <a:t>‘Tap away spam’.</a:t>
            </a:r>
            <a:endParaRPr i="1"/>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8b3f8e5dd_5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8b3f8e5dd_5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a:t>
            </a:r>
            <a:r>
              <a:rPr lang="en"/>
              <a:t> what is phishing? It’s a form of social engineering, where attackers deceive people into revealing sensitive information which can lead to identity theft, financial loss, and compromised personal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Phishing comes under a broad definition of ‘fraud’ which, according to some estimates, is a £27bn/year problem. And of businesses that have suffered a cyber attack, </a:t>
            </a:r>
            <a:r>
              <a:rPr lang="en">
                <a:solidFill>
                  <a:schemeClr val="dk1"/>
                </a:solidFill>
              </a:rPr>
              <a:t>83% </a:t>
            </a:r>
            <a:r>
              <a:rPr lang="en"/>
              <a:t>say that it was some sort of phishing attack.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problem .. while there are anti-phishing ML models often times it’s integrated into some closed service like Gmail.  Ours is completely </a:t>
            </a:r>
            <a:r>
              <a:rPr lang="en"/>
              <a:t>open</a:t>
            </a:r>
            <a:r>
              <a:rPr lang="en"/>
              <a:t> and funded by government. It means that the second you get a dodgy message, you’re only ever a few taps away from our reliable model to give you some confidence.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8b3f8e5d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8b3f8e5d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how it works - it’s super simple:</a:t>
            </a:r>
            <a:endParaRPr/>
          </a:p>
          <a:p>
            <a:pPr indent="-298450" lvl="0" marL="457200" rtl="0" algn="l">
              <a:spcBef>
                <a:spcPts val="0"/>
              </a:spcBef>
              <a:spcAft>
                <a:spcPts val="0"/>
              </a:spcAft>
              <a:buSzPts val="1100"/>
              <a:buAutoNum type="arabicPeriod"/>
            </a:pPr>
            <a:r>
              <a:rPr lang="en"/>
              <a:t>Receive</a:t>
            </a:r>
            <a:r>
              <a:rPr lang="en"/>
              <a:t> a dodgy text containing a url. These can often be disguised as </a:t>
            </a:r>
            <a:r>
              <a:rPr lang="en"/>
              <a:t>something</a:t>
            </a:r>
            <a:r>
              <a:rPr lang="en"/>
              <a:t> like a tracking code</a:t>
            </a:r>
            <a:endParaRPr/>
          </a:p>
          <a:p>
            <a:pPr indent="-298450" lvl="0" marL="457200" rtl="0" algn="l">
              <a:spcBef>
                <a:spcPts val="0"/>
              </a:spcBef>
              <a:spcAft>
                <a:spcPts val="0"/>
              </a:spcAft>
              <a:buSzPts val="1100"/>
              <a:buAutoNum type="arabicPeriod"/>
            </a:pPr>
            <a:r>
              <a:rPr lang="en"/>
              <a:t>Don’t click the link, simply forward it to our Gone Phishin’ service</a:t>
            </a:r>
            <a:endParaRPr/>
          </a:p>
          <a:p>
            <a:pPr indent="-298450" lvl="0" marL="457200" rtl="0" algn="l">
              <a:spcBef>
                <a:spcPts val="0"/>
              </a:spcBef>
              <a:spcAft>
                <a:spcPts val="0"/>
              </a:spcAft>
              <a:buSzPts val="1100"/>
              <a:buAutoNum type="arabicPeriod"/>
            </a:pPr>
            <a:r>
              <a:rPr lang="en"/>
              <a:t>The script will extract your URL, the ML model </a:t>
            </a:r>
            <a:r>
              <a:rPr lang="en"/>
              <a:t>will analyse the URL and you will receive a text back with a decision, and a link to our website for further details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have the GonePhishin’ number saved, this entire process can be done in 3, simple taps. </a:t>
            </a:r>
            <a:endParaRPr/>
          </a:p>
          <a:p>
            <a:pPr indent="0" lvl="0" marL="0" rtl="0" algn="l">
              <a:spcBef>
                <a:spcPts val="0"/>
              </a:spcBef>
              <a:spcAft>
                <a:spcPts val="0"/>
              </a:spcAft>
              <a:buNone/>
            </a:pPr>
            <a:r>
              <a:rPr lang="en"/>
              <a:t>It does not involve consulting a separate service or copying and pasting from one place to another </a:t>
            </a:r>
            <a:endParaRPr/>
          </a:p>
          <a:p>
            <a:pPr indent="0" lvl="0" marL="0" rtl="0" algn="l">
              <a:spcBef>
                <a:spcPts val="0"/>
              </a:spcBef>
              <a:spcAft>
                <a:spcPts val="0"/>
              </a:spcAft>
              <a:buNone/>
            </a:pPr>
            <a:r>
              <a:rPr lang="en"/>
              <a:t>It’s a near-instant data-driven prediction.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8b3f8df61_1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8b3f8df61_1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thought that the best way to explain our project is to get involved, and see for yourself how it works.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Here’s our number on screen.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Feel free to write a text to this number with a link of your choice</a:t>
            </a:r>
            <a:r>
              <a:rPr i="1" lang="en"/>
              <a:t> (you can also add text to the SMS or forward an actual suspicious SMS </a:t>
            </a:r>
            <a:r>
              <a:rPr i="1" lang="en"/>
              <a:t>instead of just a link</a:t>
            </a:r>
            <a:r>
              <a:rPr i="1" lang="en"/>
              <a:t>.)</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
              <a:t>D</a:t>
            </a:r>
            <a:r>
              <a:rPr lang="en"/>
              <a:t>on't worry too much about writing this number down - as </a:t>
            </a:r>
            <a:r>
              <a:rPr lang="en">
                <a:solidFill>
                  <a:schemeClr val="dk1"/>
                </a:solidFill>
              </a:rPr>
              <a:t>the number will be available on the rest of our slides,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meantime, we will show you a quick demo of what this service is </a:t>
            </a:r>
            <a:r>
              <a:rPr lang="en"/>
              <a:t>supposed</a:t>
            </a:r>
            <a:r>
              <a:rPr lang="en"/>
              <a:t> to look like.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016203e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e016203e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case you don’t get a chance to </a:t>
            </a:r>
            <a:r>
              <a:rPr lang="en"/>
              <a:t>text</a:t>
            </a:r>
            <a:r>
              <a:rPr lang="en"/>
              <a:t> our service, we have </a:t>
            </a:r>
            <a:r>
              <a:rPr lang="en"/>
              <a:t>prepared two demos - on the left, our SMS service, and on the right our web-based service.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The SMS service is built using GOV.UK Notify API.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What’s nice about our service, is that it automatically scans forwarded texts, then extracts the URL, and runs it through our machine learning model to check for spam."</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If you have the number saved, this entire process can be done in 3, simple taps.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web-based service, which was built using react and the government css-framework, you’re able to input your URL which will generate the percentage score using the API and also tell you in more detail how likely it is that the URL is a scam. At the end of the video there you can also see the second page of the website which contains more information about phishing in general so people who visit the website can educate themselves a bit more on the topic and hopefully learn how to spot when they’ve been sent a spam link.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8b3f8e5dd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8b3f8e5dd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briefly touching on how we built the service - s</a:t>
            </a:r>
            <a:r>
              <a:rPr lang="en"/>
              <a:t>tarting with the data. We used an open-source phishing dataset with ~60,000 datapoints - half known phishing, half known legit websites. </a:t>
            </a:r>
            <a:endParaRPr/>
          </a:p>
          <a:p>
            <a:pPr indent="0" lvl="0" marL="0" rtl="0" algn="l">
              <a:spcBef>
                <a:spcPts val="0"/>
              </a:spcBef>
              <a:spcAft>
                <a:spcPts val="0"/>
              </a:spcAft>
              <a:buNone/>
            </a:pPr>
            <a:r>
              <a:rPr lang="en"/>
              <a:t>The dataset features contained things like the url length, the number of special characters in the URL, if the link has a valid SSL certificate,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started with simple models like Naive Bayes and support vector classifiers, then tried out a random forest, before eventually ending up with trusty ol’ XGBoost, which gave us a 92% prediction accuracy on our testing dataset. Initially we didn’t actually trust this accuracy because it seemed so high - we were worried about it overfitting. But after performing cross-validation and testing on real-world examples outside of the dataset, we realised that those numbers were pretty accurate. So yet again, applying XGBoost has been the answer to all of our problem (no </a:t>
            </a:r>
            <a:r>
              <a:rPr lang="en"/>
              <a:t>surprise</a:t>
            </a:r>
            <a:r>
              <a:rPr lang="en"/>
              <a:t> there)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the model was built and performing suspiciously well, we started work on the backend. As </a:t>
            </a:r>
            <a:r>
              <a:rPr lang="en"/>
              <a:t>you’ve seen w</a:t>
            </a:r>
            <a:r>
              <a:rPr lang="en"/>
              <a:t>e have two interfaces: the SMS system</a:t>
            </a:r>
            <a:r>
              <a:rPr lang="en"/>
              <a:t> and the website if you’re on a browser.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a126b39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a126b39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So that’s what we have built so far. We have plenty of ideas on how to improve our work.</a:t>
            </a:r>
            <a:br>
              <a:rPr lang="en">
                <a:solidFill>
                  <a:schemeClr val="dk1"/>
                </a:solidFill>
              </a:rPr>
            </a:br>
            <a:br>
              <a:rPr lang="en">
                <a:solidFill>
                  <a:schemeClr val="dk1"/>
                </a:solidFill>
              </a:rPr>
            </a:br>
            <a:r>
              <a:rPr lang="en">
                <a:solidFill>
                  <a:schemeClr val="dk1"/>
                </a:solidFill>
              </a:rPr>
              <a:t>One of the difficulties of phishing scams is that they are constantly evolving, and bad actors, are always coming up with more </a:t>
            </a:r>
            <a:r>
              <a:rPr lang="en">
                <a:solidFill>
                  <a:schemeClr val="dk1"/>
                </a:solidFill>
              </a:rPr>
              <a:t>sophisticated ways of fooling people.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Given more time and resource, we’d likely set up a continuous training system, which pulls in new data and re-trains the algorithm regularly. Also, on accessibility, expanding to e-mail, social media, and a browser extension.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leads us to our impact assessment - </a:t>
            </a:r>
            <a:r>
              <a:rPr i="1" lang="en">
                <a:solidFill>
                  <a:schemeClr val="dk1"/>
                </a:solidFill>
              </a:rPr>
              <a:t>why</a:t>
            </a:r>
            <a:r>
              <a:rPr lang="en">
                <a:solidFill>
                  <a:schemeClr val="dk1"/>
                </a:solidFill>
              </a:rPr>
              <a:t> did we build this?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Well if you remember from our initial slides, phishing is an expensive problem, and has a sizeable impact on the UK economy.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Even if we prevent </a:t>
            </a:r>
            <a:r>
              <a:rPr b="1" lang="en">
                <a:solidFill>
                  <a:schemeClr val="dk1"/>
                </a:solidFill>
              </a:rPr>
              <a:t>just 1% </a:t>
            </a:r>
            <a:r>
              <a:rPr lang="en">
                <a:solidFill>
                  <a:schemeClr val="dk1"/>
                </a:solidFill>
              </a:rPr>
              <a:t>of phishing scams through our service, we could save tens or hundreds of millions of pounds, - and a lot of heartache.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We also believe this will be a pretty cheap service to run, relative to the potential savings.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a096d929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a096d929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Thanks for testing our service.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We’ll now welcome any questions from the audience.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Together - Let’s Tap Away Spam!</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Rap if there’s time? :P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imperva.com/resources/resource-library/reports/2021-cyberthreat-defense-report/" TargetMode="External"/><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hyperlink" Target="https://aag-it.com/the-latest-phishing-statistics/#:~:text=Phishing%20remains%20the%20most%20common,fell%20for%20a%20phishing%20attac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hyperlink" Target="http://drive.google.com/file/d/1nSrnLb9bA7-lh-PGw6A7fFst3uhWsAdL/view" TargetMode="External"/><Relationship Id="rId5" Type="http://schemas.openxmlformats.org/officeDocument/2006/relationships/image" Target="../media/image4.jpg"/><Relationship Id="rId6" Type="http://schemas.openxmlformats.org/officeDocument/2006/relationships/hyperlink" Target="http://drive.google.com/file/d/11d5Dql-k8T2xI0ZTIosow3mt05AkNMfA/view" TargetMode="External"/><Relationship Id="rId7"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GregaVrbancic/Phishing-Dataset" TargetMode="External"/><Relationship Id="rId4" Type="http://schemas.openxmlformats.org/officeDocument/2006/relationships/hyperlink" Target="https://github.com/GregaVrbancic/Phishing-Dataset" TargetMode="External"/><Relationship Id="rId9"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89850" y="682400"/>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Gone</a:t>
            </a:r>
            <a:r>
              <a:rPr lang="en">
                <a:solidFill>
                  <a:schemeClr val="dk1"/>
                </a:solidFill>
              </a:rPr>
              <a:t>Phishin’ </a:t>
            </a:r>
            <a:r>
              <a:rPr lang="en" sz="8000"/>
              <a:t>🎣</a:t>
            </a:r>
            <a:r>
              <a:rPr lang="en"/>
              <a:t> </a:t>
            </a:r>
            <a:endParaRPr/>
          </a:p>
        </p:txBody>
      </p:sp>
      <p:sp>
        <p:nvSpPr>
          <p:cNvPr id="57" name="Google Shape;57;p13"/>
          <p:cNvSpPr txBox="1"/>
          <p:nvPr>
            <p:ph idx="1" type="subTitle"/>
          </p:nvPr>
        </p:nvSpPr>
        <p:spPr>
          <a:xfrm>
            <a:off x="311700" y="29372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Easy-Access Machine Learning for P</a:t>
            </a:r>
            <a:r>
              <a:rPr lang="en"/>
              <a:t>hishing</a:t>
            </a:r>
            <a:r>
              <a:rPr lang="en"/>
              <a:t> Detection</a:t>
            </a:r>
            <a:endParaRPr/>
          </a:p>
        </p:txBody>
      </p:sp>
      <p:sp>
        <p:nvSpPr>
          <p:cNvPr id="58" name="Google Shape;58;p13"/>
          <p:cNvSpPr/>
          <p:nvPr/>
        </p:nvSpPr>
        <p:spPr>
          <a:xfrm>
            <a:off x="7066450" y="1756900"/>
            <a:ext cx="641100" cy="733500"/>
          </a:xfrm>
          <a:prstGeom prst="rect">
            <a:avLst/>
          </a:prstGeom>
          <a:solidFill>
            <a:srgbClr val="EFEFE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 name="Google Shape;59;p13"/>
          <p:cNvPicPr preferRelativeResize="0"/>
          <p:nvPr/>
        </p:nvPicPr>
        <p:blipFill>
          <a:blip r:embed="rId3">
            <a:alphaModFix/>
          </a:blip>
          <a:stretch>
            <a:fillRect/>
          </a:stretch>
        </p:blipFill>
        <p:spPr>
          <a:xfrm rot="553713">
            <a:off x="6827775" y="1695247"/>
            <a:ext cx="1025799" cy="577032"/>
          </a:xfrm>
          <a:prstGeom prst="rect">
            <a:avLst/>
          </a:prstGeom>
          <a:noFill/>
          <a:ln>
            <a:noFill/>
          </a:ln>
        </p:spPr>
      </p:pic>
      <p:grpSp>
        <p:nvGrpSpPr>
          <p:cNvPr id="60" name="Google Shape;60;p13"/>
          <p:cNvGrpSpPr/>
          <p:nvPr/>
        </p:nvGrpSpPr>
        <p:grpSpPr>
          <a:xfrm>
            <a:off x="0" y="4731325"/>
            <a:ext cx="2132100" cy="400200"/>
            <a:chOff x="0" y="4731325"/>
            <a:chExt cx="2132100" cy="400200"/>
          </a:xfrm>
        </p:grpSpPr>
        <p:sp>
          <p:nvSpPr>
            <p:cNvPr id="61" name="Google Shape;61;p13"/>
            <p:cNvSpPr txBox="1"/>
            <p:nvPr/>
          </p:nvSpPr>
          <p:spPr>
            <a:xfrm>
              <a:off x="0" y="4731325"/>
              <a:ext cx="21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Alfa Slab One"/>
                  <a:ea typeface="Alfa Slab One"/>
                  <a:cs typeface="Alfa Slab One"/>
                  <a:sym typeface="Alfa Slab One"/>
                </a:rPr>
                <a:t>“</a:t>
              </a:r>
              <a:r>
                <a:rPr i="1" lang="en">
                  <a:solidFill>
                    <a:schemeClr val="accent3"/>
                  </a:solidFill>
                  <a:latin typeface="Alfa Slab One"/>
                  <a:ea typeface="Alfa Slab One"/>
                  <a:cs typeface="Alfa Slab One"/>
                  <a:sym typeface="Alfa Slab One"/>
                </a:rPr>
                <a:t> T</a:t>
              </a:r>
              <a:r>
                <a:rPr i="1" lang="en">
                  <a:solidFill>
                    <a:schemeClr val="dk1"/>
                  </a:solidFill>
                  <a:latin typeface="Alfa Slab One"/>
                  <a:ea typeface="Alfa Slab One"/>
                  <a:cs typeface="Alfa Slab One"/>
                  <a:sym typeface="Alfa Slab One"/>
                </a:rPr>
                <a:t>ap </a:t>
              </a:r>
              <a:r>
                <a:rPr i="1" lang="en">
                  <a:solidFill>
                    <a:schemeClr val="accent3"/>
                  </a:solidFill>
                  <a:latin typeface="Alfa Slab One"/>
                  <a:ea typeface="Alfa Slab One"/>
                  <a:cs typeface="Alfa Slab One"/>
                  <a:sym typeface="Alfa Slab One"/>
                </a:rPr>
                <a:t>A</a:t>
              </a:r>
              <a:r>
                <a:rPr i="1" lang="en">
                  <a:solidFill>
                    <a:schemeClr val="dk1"/>
                  </a:solidFill>
                  <a:latin typeface="Alfa Slab One"/>
                  <a:ea typeface="Alfa Slab One"/>
                  <a:cs typeface="Alfa Slab One"/>
                  <a:sym typeface="Alfa Slab One"/>
                </a:rPr>
                <a:t>way </a:t>
              </a:r>
              <a:r>
                <a:rPr i="1" lang="en">
                  <a:solidFill>
                    <a:schemeClr val="accent3"/>
                  </a:solidFill>
                  <a:latin typeface="Alfa Slab One"/>
                  <a:ea typeface="Alfa Slab One"/>
                  <a:cs typeface="Alfa Slab One"/>
                  <a:sym typeface="Alfa Slab One"/>
                </a:rPr>
                <a:t>S</a:t>
              </a:r>
              <a:r>
                <a:rPr i="1" lang="en">
                  <a:solidFill>
                    <a:schemeClr val="dk1"/>
                  </a:solidFill>
                  <a:latin typeface="Alfa Slab One"/>
                  <a:ea typeface="Alfa Slab One"/>
                  <a:cs typeface="Alfa Slab One"/>
                  <a:sym typeface="Alfa Slab One"/>
                </a:rPr>
                <a:t>pam “</a:t>
              </a:r>
              <a:endParaRPr i="1">
                <a:solidFill>
                  <a:schemeClr val="dk1"/>
                </a:solidFill>
                <a:latin typeface="Alfa Slab One"/>
                <a:ea typeface="Alfa Slab One"/>
                <a:cs typeface="Alfa Slab One"/>
                <a:sym typeface="Alfa Slab One"/>
              </a:endParaRPr>
            </a:p>
          </p:txBody>
        </p:sp>
        <p:pic>
          <p:nvPicPr>
            <p:cNvPr id="62" name="Google Shape;62;p13"/>
            <p:cNvPicPr preferRelativeResize="0"/>
            <p:nvPr/>
          </p:nvPicPr>
          <p:blipFill rotWithShape="1">
            <a:blip r:embed="rId4">
              <a:alphaModFix/>
            </a:blip>
            <a:srcRect b="0" l="0" r="0" t="80086"/>
            <a:stretch/>
          </p:blipFill>
          <p:spPr>
            <a:xfrm>
              <a:off x="148450" y="5042425"/>
              <a:ext cx="1682800" cy="702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311700" y="42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Fraud: the multi-billion-pound/year problem</a:t>
            </a:r>
            <a:endParaRPr/>
          </a:p>
        </p:txBody>
      </p:sp>
      <p:sp>
        <p:nvSpPr>
          <p:cNvPr id="68" name="Google Shape;68;p14"/>
          <p:cNvSpPr txBox="1"/>
          <p:nvPr/>
        </p:nvSpPr>
        <p:spPr>
          <a:xfrm>
            <a:off x="6578400" y="-76200"/>
            <a:ext cx="2743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aseline="30000" lang="en" sz="800">
                <a:latin typeface="Proxima Nova"/>
                <a:ea typeface="Proxima Nova"/>
                <a:cs typeface="Proxima Nova"/>
                <a:sym typeface="Proxima Nova"/>
              </a:rPr>
              <a:t>*</a:t>
            </a:r>
            <a:r>
              <a:rPr lang="en" sz="800" u="sng">
                <a:solidFill>
                  <a:schemeClr val="hlink"/>
                </a:solidFill>
                <a:latin typeface="Proxima Nova"/>
                <a:ea typeface="Proxima Nova"/>
                <a:cs typeface="Proxima Nova"/>
                <a:sym typeface="Proxima Nova"/>
                <a:hlinkClick r:id="rId3"/>
              </a:rPr>
              <a:t>CyberEdge’s 2021 Cyberthreat Défense Report (CDR)</a:t>
            </a:r>
            <a:endParaRPr sz="800">
              <a:latin typeface="Proxima Nova"/>
              <a:ea typeface="Proxima Nova"/>
              <a:cs typeface="Proxima Nova"/>
              <a:sym typeface="Proxima Nova"/>
            </a:endParaRPr>
          </a:p>
        </p:txBody>
      </p:sp>
      <p:pic>
        <p:nvPicPr>
          <p:cNvPr id="69" name="Google Shape;69;p14"/>
          <p:cNvPicPr preferRelativeResize="0"/>
          <p:nvPr/>
        </p:nvPicPr>
        <p:blipFill rotWithShape="1">
          <a:blip r:embed="rId4">
            <a:alphaModFix/>
          </a:blip>
          <a:srcRect b="0" l="0" r="0" t="-2796"/>
          <a:stretch/>
        </p:blipFill>
        <p:spPr>
          <a:xfrm>
            <a:off x="7461200" y="4750250"/>
            <a:ext cx="1682800" cy="362375"/>
          </a:xfrm>
          <a:prstGeom prst="rect">
            <a:avLst/>
          </a:prstGeom>
          <a:noFill/>
          <a:ln>
            <a:noFill/>
          </a:ln>
        </p:spPr>
      </p:pic>
      <p:sp>
        <p:nvSpPr>
          <p:cNvPr id="70" name="Google Shape;70;p14"/>
          <p:cNvSpPr/>
          <p:nvPr/>
        </p:nvSpPr>
        <p:spPr>
          <a:xfrm>
            <a:off x="227700" y="2419325"/>
            <a:ext cx="2743800" cy="2178600"/>
          </a:xfrm>
          <a:prstGeom prst="rect">
            <a:avLst/>
          </a:prstGeom>
          <a:solidFill>
            <a:srgbClr val="DEE8F8"/>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900">
                <a:solidFill>
                  <a:schemeClr val="dk2"/>
                </a:solidFill>
                <a:latin typeface="Proxima Nova"/>
                <a:ea typeface="Proxima Nova"/>
                <a:cs typeface="Proxima Nova"/>
                <a:sym typeface="Proxima Nova"/>
              </a:rPr>
              <a:t>In the UK, </a:t>
            </a:r>
            <a:r>
              <a:rPr b="1" lang="en" sz="1900">
                <a:solidFill>
                  <a:schemeClr val="dk2"/>
                </a:solidFill>
                <a:latin typeface="Proxima Nova"/>
                <a:ea typeface="Proxima Nova"/>
                <a:cs typeface="Proxima Nova"/>
                <a:sym typeface="Proxima Nova"/>
              </a:rPr>
              <a:t>fraud costs £27 billion annually*</a:t>
            </a:r>
            <a:r>
              <a:rPr lang="en" sz="1900">
                <a:solidFill>
                  <a:schemeClr val="dk2"/>
                </a:solidFill>
                <a:latin typeface="Proxima Nova"/>
                <a:ea typeface="Proxima Nova"/>
                <a:cs typeface="Proxima Nova"/>
                <a:sym typeface="Proxima Nova"/>
              </a:rPr>
              <a:t>, with phishing accounting for a large portion of this.</a:t>
            </a:r>
            <a:endParaRPr sz="1200"/>
          </a:p>
        </p:txBody>
      </p:sp>
      <p:sp>
        <p:nvSpPr>
          <p:cNvPr id="71" name="Google Shape;71;p14"/>
          <p:cNvSpPr/>
          <p:nvPr/>
        </p:nvSpPr>
        <p:spPr>
          <a:xfrm>
            <a:off x="3200100" y="2419250"/>
            <a:ext cx="2743800" cy="2178600"/>
          </a:xfrm>
          <a:prstGeom prst="rect">
            <a:avLst/>
          </a:prstGeom>
          <a:solidFill>
            <a:srgbClr val="DEE8F8"/>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900">
                <a:solidFill>
                  <a:schemeClr val="dk2"/>
                </a:solidFill>
                <a:latin typeface="Proxima Nova"/>
                <a:ea typeface="Proxima Nova"/>
                <a:cs typeface="Proxima Nova"/>
                <a:sym typeface="Proxima Nova"/>
              </a:rPr>
              <a:t>Of UK businesses that suffered a cyber attack in 2022, </a:t>
            </a:r>
            <a:r>
              <a:rPr b="1" lang="en" sz="1900">
                <a:solidFill>
                  <a:schemeClr val="dk2"/>
                </a:solidFill>
                <a:latin typeface="Proxima Nova"/>
                <a:ea typeface="Proxima Nova"/>
                <a:cs typeface="Proxima Nova"/>
                <a:sym typeface="Proxima Nova"/>
              </a:rPr>
              <a:t>83% say the attack was phishing**</a:t>
            </a:r>
            <a:r>
              <a:rPr lang="en" sz="1900">
                <a:solidFill>
                  <a:schemeClr val="dk2"/>
                </a:solidFill>
                <a:latin typeface="Proxima Nova"/>
                <a:ea typeface="Proxima Nova"/>
                <a:cs typeface="Proxima Nova"/>
                <a:sym typeface="Proxima Nova"/>
              </a:rPr>
              <a:t>.</a:t>
            </a:r>
            <a:endParaRPr sz="1200"/>
          </a:p>
        </p:txBody>
      </p:sp>
      <p:sp>
        <p:nvSpPr>
          <p:cNvPr id="72" name="Google Shape;72;p14"/>
          <p:cNvSpPr/>
          <p:nvPr/>
        </p:nvSpPr>
        <p:spPr>
          <a:xfrm>
            <a:off x="6172500" y="2419250"/>
            <a:ext cx="2743800" cy="2178600"/>
          </a:xfrm>
          <a:prstGeom prst="rect">
            <a:avLst/>
          </a:prstGeom>
          <a:solidFill>
            <a:srgbClr val="DEE8F8"/>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1900">
                <a:solidFill>
                  <a:schemeClr val="dk2"/>
                </a:solidFill>
                <a:latin typeface="Proxima Nova"/>
                <a:ea typeface="Proxima Nova"/>
                <a:cs typeface="Proxima Nova"/>
                <a:sym typeface="Proxima Nova"/>
              </a:rPr>
              <a:t>Problem</a:t>
            </a:r>
            <a:r>
              <a:rPr b="1" i="1" lang="en" sz="1900">
                <a:solidFill>
                  <a:schemeClr val="dk2"/>
                </a:solidFill>
                <a:latin typeface="Proxima Nova"/>
                <a:ea typeface="Proxima Nova"/>
                <a:cs typeface="Proxima Nova"/>
                <a:sym typeface="Proxima Nova"/>
              </a:rPr>
              <a:t>:</a:t>
            </a:r>
            <a:r>
              <a:rPr lang="en" sz="1900">
                <a:solidFill>
                  <a:schemeClr val="dk2"/>
                </a:solidFill>
                <a:latin typeface="Proxima Nova"/>
                <a:ea typeface="Proxima Nova"/>
                <a:cs typeface="Proxima Nova"/>
                <a:sym typeface="Proxima Nova"/>
              </a:rPr>
              <a:t> anti-phishing services are hard to access, or closed to a particular app/software.</a:t>
            </a:r>
            <a:endParaRPr sz="1900"/>
          </a:p>
        </p:txBody>
      </p:sp>
      <p:pic>
        <p:nvPicPr>
          <p:cNvPr id="73" name="Google Shape;73;p14"/>
          <p:cNvPicPr preferRelativeResize="0"/>
          <p:nvPr/>
        </p:nvPicPr>
        <p:blipFill rotWithShape="1">
          <a:blip r:embed="rId5">
            <a:alphaModFix/>
          </a:blip>
          <a:srcRect b="0" l="0" r="0" t="22293"/>
          <a:stretch/>
        </p:blipFill>
        <p:spPr>
          <a:xfrm>
            <a:off x="930256" y="1264400"/>
            <a:ext cx="1338682" cy="1040300"/>
          </a:xfrm>
          <a:prstGeom prst="rect">
            <a:avLst/>
          </a:prstGeom>
          <a:noFill/>
          <a:ln>
            <a:noFill/>
          </a:ln>
        </p:spPr>
      </p:pic>
      <p:pic>
        <p:nvPicPr>
          <p:cNvPr id="74" name="Google Shape;74;p14"/>
          <p:cNvPicPr preferRelativeResize="0"/>
          <p:nvPr/>
        </p:nvPicPr>
        <p:blipFill>
          <a:blip r:embed="rId6">
            <a:alphaModFix/>
          </a:blip>
          <a:stretch>
            <a:fillRect/>
          </a:stretch>
        </p:blipFill>
        <p:spPr>
          <a:xfrm>
            <a:off x="4051850" y="1264400"/>
            <a:ext cx="1040288" cy="1040288"/>
          </a:xfrm>
          <a:prstGeom prst="rect">
            <a:avLst/>
          </a:prstGeom>
          <a:noFill/>
          <a:ln>
            <a:noFill/>
          </a:ln>
        </p:spPr>
      </p:pic>
      <p:pic>
        <p:nvPicPr>
          <p:cNvPr id="75" name="Google Shape;75;p14"/>
          <p:cNvPicPr preferRelativeResize="0"/>
          <p:nvPr/>
        </p:nvPicPr>
        <p:blipFill>
          <a:blip r:embed="rId7">
            <a:alphaModFix/>
          </a:blip>
          <a:stretch>
            <a:fillRect/>
          </a:stretch>
        </p:blipFill>
        <p:spPr>
          <a:xfrm>
            <a:off x="6964425" y="1204575"/>
            <a:ext cx="1159950" cy="1159950"/>
          </a:xfrm>
          <a:prstGeom prst="rect">
            <a:avLst/>
          </a:prstGeom>
          <a:noFill/>
          <a:ln>
            <a:noFill/>
          </a:ln>
        </p:spPr>
      </p:pic>
      <p:grpSp>
        <p:nvGrpSpPr>
          <p:cNvPr id="76" name="Google Shape;76;p14"/>
          <p:cNvGrpSpPr/>
          <p:nvPr/>
        </p:nvGrpSpPr>
        <p:grpSpPr>
          <a:xfrm>
            <a:off x="0" y="4731325"/>
            <a:ext cx="2132100" cy="400200"/>
            <a:chOff x="0" y="4731325"/>
            <a:chExt cx="2132100" cy="400200"/>
          </a:xfrm>
        </p:grpSpPr>
        <p:sp>
          <p:nvSpPr>
            <p:cNvPr id="77" name="Google Shape;77;p14"/>
            <p:cNvSpPr txBox="1"/>
            <p:nvPr/>
          </p:nvSpPr>
          <p:spPr>
            <a:xfrm>
              <a:off x="0" y="4731325"/>
              <a:ext cx="21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Alfa Slab One"/>
                  <a:ea typeface="Alfa Slab One"/>
                  <a:cs typeface="Alfa Slab One"/>
                  <a:sym typeface="Alfa Slab One"/>
                </a:rPr>
                <a:t>“</a:t>
              </a:r>
              <a:r>
                <a:rPr i="1" lang="en">
                  <a:solidFill>
                    <a:schemeClr val="accent3"/>
                  </a:solidFill>
                  <a:latin typeface="Alfa Slab One"/>
                  <a:ea typeface="Alfa Slab One"/>
                  <a:cs typeface="Alfa Slab One"/>
                  <a:sym typeface="Alfa Slab One"/>
                </a:rPr>
                <a:t> T</a:t>
              </a:r>
              <a:r>
                <a:rPr i="1" lang="en">
                  <a:solidFill>
                    <a:schemeClr val="dk1"/>
                  </a:solidFill>
                  <a:latin typeface="Alfa Slab One"/>
                  <a:ea typeface="Alfa Slab One"/>
                  <a:cs typeface="Alfa Slab One"/>
                  <a:sym typeface="Alfa Slab One"/>
                </a:rPr>
                <a:t>ap </a:t>
              </a:r>
              <a:r>
                <a:rPr i="1" lang="en">
                  <a:solidFill>
                    <a:schemeClr val="accent3"/>
                  </a:solidFill>
                  <a:latin typeface="Alfa Slab One"/>
                  <a:ea typeface="Alfa Slab One"/>
                  <a:cs typeface="Alfa Slab One"/>
                  <a:sym typeface="Alfa Slab One"/>
                </a:rPr>
                <a:t>A</a:t>
              </a:r>
              <a:r>
                <a:rPr i="1" lang="en">
                  <a:solidFill>
                    <a:schemeClr val="dk1"/>
                  </a:solidFill>
                  <a:latin typeface="Alfa Slab One"/>
                  <a:ea typeface="Alfa Slab One"/>
                  <a:cs typeface="Alfa Slab One"/>
                  <a:sym typeface="Alfa Slab One"/>
                </a:rPr>
                <a:t>way </a:t>
              </a:r>
              <a:r>
                <a:rPr i="1" lang="en">
                  <a:solidFill>
                    <a:schemeClr val="accent3"/>
                  </a:solidFill>
                  <a:latin typeface="Alfa Slab One"/>
                  <a:ea typeface="Alfa Slab One"/>
                  <a:cs typeface="Alfa Slab One"/>
                  <a:sym typeface="Alfa Slab One"/>
                </a:rPr>
                <a:t>S</a:t>
              </a:r>
              <a:r>
                <a:rPr i="1" lang="en">
                  <a:solidFill>
                    <a:schemeClr val="dk1"/>
                  </a:solidFill>
                  <a:latin typeface="Alfa Slab One"/>
                  <a:ea typeface="Alfa Slab One"/>
                  <a:cs typeface="Alfa Slab One"/>
                  <a:sym typeface="Alfa Slab One"/>
                </a:rPr>
                <a:t>pam </a:t>
              </a:r>
              <a:r>
                <a:rPr i="1" lang="en">
                  <a:solidFill>
                    <a:schemeClr val="dk1"/>
                  </a:solidFill>
                  <a:latin typeface="Alfa Slab One"/>
                  <a:ea typeface="Alfa Slab One"/>
                  <a:cs typeface="Alfa Slab One"/>
                  <a:sym typeface="Alfa Slab One"/>
                </a:rPr>
                <a:t>“</a:t>
              </a:r>
              <a:endParaRPr i="1">
                <a:solidFill>
                  <a:schemeClr val="dk1"/>
                </a:solidFill>
                <a:latin typeface="Alfa Slab One"/>
                <a:ea typeface="Alfa Slab One"/>
                <a:cs typeface="Alfa Slab One"/>
                <a:sym typeface="Alfa Slab One"/>
              </a:endParaRPr>
            </a:p>
          </p:txBody>
        </p:sp>
        <p:pic>
          <p:nvPicPr>
            <p:cNvPr id="78" name="Google Shape;78;p14"/>
            <p:cNvPicPr preferRelativeResize="0"/>
            <p:nvPr/>
          </p:nvPicPr>
          <p:blipFill rotWithShape="1">
            <a:blip r:embed="rId4">
              <a:alphaModFix/>
            </a:blip>
            <a:srcRect b="0" l="0" r="0" t="80086"/>
            <a:stretch/>
          </p:blipFill>
          <p:spPr>
            <a:xfrm>
              <a:off x="148450" y="5042425"/>
              <a:ext cx="1682800" cy="70200"/>
            </a:xfrm>
            <a:prstGeom prst="rect">
              <a:avLst/>
            </a:prstGeom>
            <a:noFill/>
            <a:ln>
              <a:noFill/>
            </a:ln>
          </p:spPr>
        </p:pic>
      </p:grpSp>
      <p:sp>
        <p:nvSpPr>
          <p:cNvPr id="79" name="Google Shape;79;p14"/>
          <p:cNvSpPr txBox="1"/>
          <p:nvPr/>
        </p:nvSpPr>
        <p:spPr>
          <a:xfrm>
            <a:off x="6572950" y="76200"/>
            <a:ext cx="2743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aseline="30000" lang="en" sz="800">
                <a:latin typeface="Proxima Nova"/>
                <a:ea typeface="Proxima Nova"/>
                <a:cs typeface="Proxima Nova"/>
                <a:sym typeface="Proxima Nova"/>
              </a:rPr>
              <a:t>**</a:t>
            </a:r>
            <a:r>
              <a:rPr lang="en" sz="800" u="sng">
                <a:solidFill>
                  <a:schemeClr val="hlink"/>
                </a:solidFill>
                <a:latin typeface="Proxima Nova"/>
                <a:ea typeface="Proxima Nova"/>
                <a:cs typeface="Proxima Nova"/>
                <a:sym typeface="Proxima Nova"/>
                <a:hlinkClick r:id="rId8"/>
              </a:rPr>
              <a:t>The Latest Phishing Statistics</a:t>
            </a:r>
            <a:endParaRPr sz="8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458475" y="169150"/>
            <a:ext cx="2659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Strategy</a:t>
            </a:r>
            <a:endParaRPr/>
          </a:p>
        </p:txBody>
      </p:sp>
      <p:pic>
        <p:nvPicPr>
          <p:cNvPr id="85" name="Google Shape;85;p15"/>
          <p:cNvPicPr preferRelativeResize="0"/>
          <p:nvPr/>
        </p:nvPicPr>
        <p:blipFill rotWithShape="1">
          <a:blip r:embed="rId3">
            <a:alphaModFix/>
          </a:blip>
          <a:srcRect b="2463" l="951" r="1000" t="2434"/>
          <a:stretch/>
        </p:blipFill>
        <p:spPr>
          <a:xfrm>
            <a:off x="313949" y="665650"/>
            <a:ext cx="8516099" cy="4212855"/>
          </a:xfrm>
          <a:prstGeom prst="rect">
            <a:avLst/>
          </a:prstGeom>
          <a:noFill/>
          <a:ln>
            <a:noFill/>
          </a:ln>
        </p:spPr>
      </p:pic>
      <p:pic>
        <p:nvPicPr>
          <p:cNvPr id="86" name="Google Shape;86;p15"/>
          <p:cNvPicPr preferRelativeResize="0"/>
          <p:nvPr/>
        </p:nvPicPr>
        <p:blipFill rotWithShape="1">
          <a:blip r:embed="rId4">
            <a:alphaModFix/>
          </a:blip>
          <a:srcRect b="0" l="0" r="0" t="-2796"/>
          <a:stretch/>
        </p:blipFill>
        <p:spPr>
          <a:xfrm>
            <a:off x="7461200" y="4750250"/>
            <a:ext cx="1682800" cy="362375"/>
          </a:xfrm>
          <a:prstGeom prst="rect">
            <a:avLst/>
          </a:prstGeom>
          <a:noFill/>
          <a:ln>
            <a:noFill/>
          </a:ln>
        </p:spPr>
      </p:pic>
      <p:grpSp>
        <p:nvGrpSpPr>
          <p:cNvPr id="87" name="Google Shape;87;p15"/>
          <p:cNvGrpSpPr/>
          <p:nvPr/>
        </p:nvGrpSpPr>
        <p:grpSpPr>
          <a:xfrm>
            <a:off x="0" y="4731325"/>
            <a:ext cx="2132100" cy="400200"/>
            <a:chOff x="0" y="4731325"/>
            <a:chExt cx="2132100" cy="400200"/>
          </a:xfrm>
        </p:grpSpPr>
        <p:sp>
          <p:nvSpPr>
            <p:cNvPr id="88" name="Google Shape;88;p15"/>
            <p:cNvSpPr txBox="1"/>
            <p:nvPr/>
          </p:nvSpPr>
          <p:spPr>
            <a:xfrm>
              <a:off x="0" y="4731325"/>
              <a:ext cx="21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Alfa Slab One"/>
                  <a:ea typeface="Alfa Slab One"/>
                  <a:cs typeface="Alfa Slab One"/>
                  <a:sym typeface="Alfa Slab One"/>
                </a:rPr>
                <a:t>“</a:t>
              </a:r>
              <a:r>
                <a:rPr i="1" lang="en">
                  <a:solidFill>
                    <a:schemeClr val="accent3"/>
                  </a:solidFill>
                  <a:latin typeface="Alfa Slab One"/>
                  <a:ea typeface="Alfa Slab One"/>
                  <a:cs typeface="Alfa Slab One"/>
                  <a:sym typeface="Alfa Slab One"/>
                </a:rPr>
                <a:t> T</a:t>
              </a:r>
              <a:r>
                <a:rPr i="1" lang="en">
                  <a:solidFill>
                    <a:schemeClr val="dk1"/>
                  </a:solidFill>
                  <a:latin typeface="Alfa Slab One"/>
                  <a:ea typeface="Alfa Slab One"/>
                  <a:cs typeface="Alfa Slab One"/>
                  <a:sym typeface="Alfa Slab One"/>
                </a:rPr>
                <a:t>ap </a:t>
              </a:r>
              <a:r>
                <a:rPr i="1" lang="en">
                  <a:solidFill>
                    <a:schemeClr val="accent3"/>
                  </a:solidFill>
                  <a:latin typeface="Alfa Slab One"/>
                  <a:ea typeface="Alfa Slab One"/>
                  <a:cs typeface="Alfa Slab One"/>
                  <a:sym typeface="Alfa Slab One"/>
                </a:rPr>
                <a:t>A</a:t>
              </a:r>
              <a:r>
                <a:rPr i="1" lang="en">
                  <a:solidFill>
                    <a:schemeClr val="dk1"/>
                  </a:solidFill>
                  <a:latin typeface="Alfa Slab One"/>
                  <a:ea typeface="Alfa Slab One"/>
                  <a:cs typeface="Alfa Slab One"/>
                  <a:sym typeface="Alfa Slab One"/>
                </a:rPr>
                <a:t>way </a:t>
              </a:r>
              <a:r>
                <a:rPr i="1" lang="en">
                  <a:solidFill>
                    <a:schemeClr val="accent3"/>
                  </a:solidFill>
                  <a:latin typeface="Alfa Slab One"/>
                  <a:ea typeface="Alfa Slab One"/>
                  <a:cs typeface="Alfa Slab One"/>
                  <a:sym typeface="Alfa Slab One"/>
                </a:rPr>
                <a:t>S</a:t>
              </a:r>
              <a:r>
                <a:rPr i="1" lang="en">
                  <a:solidFill>
                    <a:schemeClr val="dk1"/>
                  </a:solidFill>
                  <a:latin typeface="Alfa Slab One"/>
                  <a:ea typeface="Alfa Slab One"/>
                  <a:cs typeface="Alfa Slab One"/>
                  <a:sym typeface="Alfa Slab One"/>
                </a:rPr>
                <a:t>pam “</a:t>
              </a:r>
              <a:endParaRPr i="1">
                <a:solidFill>
                  <a:schemeClr val="dk1"/>
                </a:solidFill>
                <a:latin typeface="Alfa Slab One"/>
                <a:ea typeface="Alfa Slab One"/>
                <a:cs typeface="Alfa Slab One"/>
                <a:sym typeface="Alfa Slab One"/>
              </a:endParaRPr>
            </a:p>
          </p:txBody>
        </p:sp>
        <p:pic>
          <p:nvPicPr>
            <p:cNvPr id="89" name="Google Shape;89;p15"/>
            <p:cNvPicPr preferRelativeResize="0"/>
            <p:nvPr/>
          </p:nvPicPr>
          <p:blipFill rotWithShape="1">
            <a:blip r:embed="rId4">
              <a:alphaModFix/>
            </a:blip>
            <a:srcRect b="0" l="0" r="0" t="80086"/>
            <a:stretch/>
          </p:blipFill>
          <p:spPr>
            <a:xfrm>
              <a:off x="148450" y="5042425"/>
              <a:ext cx="1682800" cy="702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3" name="Shape 93"/>
        <p:cNvGrpSpPr/>
        <p:nvPr/>
      </p:nvGrpSpPr>
      <p:grpSpPr>
        <a:xfrm>
          <a:off x="0" y="0"/>
          <a:ext cx="0" cy="0"/>
          <a:chOff x="0" y="0"/>
          <a:chExt cx="0" cy="0"/>
        </a:xfrm>
      </p:grpSpPr>
      <p:sp>
        <p:nvSpPr>
          <p:cNvPr id="94" name="Google Shape;94;p16"/>
          <p:cNvSpPr txBox="1"/>
          <p:nvPr>
            <p:ph idx="1" type="body"/>
          </p:nvPr>
        </p:nvSpPr>
        <p:spPr>
          <a:xfrm>
            <a:off x="275925" y="3624950"/>
            <a:ext cx="8520600" cy="1442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400"/>
              <a:t>Forward/Send any message to </a:t>
            </a:r>
            <a:r>
              <a:rPr b="1" lang="en" sz="3100"/>
              <a:t>07860 003 294</a:t>
            </a:r>
            <a:br>
              <a:rPr b="1" lang="en" sz="3100"/>
            </a:br>
            <a:r>
              <a:rPr lang="en" sz="1600"/>
              <a:t>It could be a spam message, or just a website you know and trust</a:t>
            </a:r>
            <a:r>
              <a:rPr lang="en" sz="1900"/>
              <a:t> </a:t>
            </a:r>
            <a:endParaRPr sz="1900"/>
          </a:p>
        </p:txBody>
      </p:sp>
      <p:pic>
        <p:nvPicPr>
          <p:cNvPr id="95" name="Google Shape;95;p16"/>
          <p:cNvPicPr preferRelativeResize="0"/>
          <p:nvPr/>
        </p:nvPicPr>
        <p:blipFill rotWithShape="1">
          <a:blip r:embed="rId3">
            <a:alphaModFix/>
          </a:blip>
          <a:srcRect b="0" l="0" r="0" t="-2796"/>
          <a:stretch/>
        </p:blipFill>
        <p:spPr>
          <a:xfrm>
            <a:off x="7461200" y="4750250"/>
            <a:ext cx="1682800" cy="362375"/>
          </a:xfrm>
          <a:prstGeom prst="rect">
            <a:avLst/>
          </a:prstGeom>
          <a:noFill/>
          <a:ln>
            <a:noFill/>
          </a:ln>
        </p:spPr>
      </p:pic>
      <p:grpSp>
        <p:nvGrpSpPr>
          <p:cNvPr id="96" name="Google Shape;96;p16"/>
          <p:cNvGrpSpPr/>
          <p:nvPr/>
        </p:nvGrpSpPr>
        <p:grpSpPr>
          <a:xfrm>
            <a:off x="0" y="4731325"/>
            <a:ext cx="2132100" cy="400200"/>
            <a:chOff x="0" y="4731325"/>
            <a:chExt cx="2132100" cy="400200"/>
          </a:xfrm>
        </p:grpSpPr>
        <p:sp>
          <p:nvSpPr>
            <p:cNvPr id="97" name="Google Shape;97;p16"/>
            <p:cNvSpPr txBox="1"/>
            <p:nvPr/>
          </p:nvSpPr>
          <p:spPr>
            <a:xfrm>
              <a:off x="0" y="4731325"/>
              <a:ext cx="21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Alfa Slab One"/>
                  <a:ea typeface="Alfa Slab One"/>
                  <a:cs typeface="Alfa Slab One"/>
                  <a:sym typeface="Alfa Slab One"/>
                </a:rPr>
                <a:t>“</a:t>
              </a:r>
              <a:r>
                <a:rPr i="1" lang="en">
                  <a:solidFill>
                    <a:schemeClr val="accent3"/>
                  </a:solidFill>
                  <a:latin typeface="Alfa Slab One"/>
                  <a:ea typeface="Alfa Slab One"/>
                  <a:cs typeface="Alfa Slab One"/>
                  <a:sym typeface="Alfa Slab One"/>
                </a:rPr>
                <a:t> T</a:t>
              </a:r>
              <a:r>
                <a:rPr i="1" lang="en">
                  <a:solidFill>
                    <a:schemeClr val="dk1"/>
                  </a:solidFill>
                  <a:latin typeface="Alfa Slab One"/>
                  <a:ea typeface="Alfa Slab One"/>
                  <a:cs typeface="Alfa Slab One"/>
                  <a:sym typeface="Alfa Slab One"/>
                </a:rPr>
                <a:t>ap </a:t>
              </a:r>
              <a:r>
                <a:rPr i="1" lang="en">
                  <a:solidFill>
                    <a:schemeClr val="accent3"/>
                  </a:solidFill>
                  <a:latin typeface="Alfa Slab One"/>
                  <a:ea typeface="Alfa Slab One"/>
                  <a:cs typeface="Alfa Slab One"/>
                  <a:sym typeface="Alfa Slab One"/>
                </a:rPr>
                <a:t>A</a:t>
              </a:r>
              <a:r>
                <a:rPr i="1" lang="en">
                  <a:solidFill>
                    <a:schemeClr val="dk1"/>
                  </a:solidFill>
                  <a:latin typeface="Alfa Slab One"/>
                  <a:ea typeface="Alfa Slab One"/>
                  <a:cs typeface="Alfa Slab One"/>
                  <a:sym typeface="Alfa Slab One"/>
                </a:rPr>
                <a:t>way </a:t>
              </a:r>
              <a:r>
                <a:rPr i="1" lang="en">
                  <a:solidFill>
                    <a:schemeClr val="accent3"/>
                  </a:solidFill>
                  <a:latin typeface="Alfa Slab One"/>
                  <a:ea typeface="Alfa Slab One"/>
                  <a:cs typeface="Alfa Slab One"/>
                  <a:sym typeface="Alfa Slab One"/>
                </a:rPr>
                <a:t>S</a:t>
              </a:r>
              <a:r>
                <a:rPr i="1" lang="en">
                  <a:solidFill>
                    <a:schemeClr val="dk1"/>
                  </a:solidFill>
                  <a:latin typeface="Alfa Slab One"/>
                  <a:ea typeface="Alfa Slab One"/>
                  <a:cs typeface="Alfa Slab One"/>
                  <a:sym typeface="Alfa Slab One"/>
                </a:rPr>
                <a:t>pam “</a:t>
              </a:r>
              <a:endParaRPr i="1">
                <a:solidFill>
                  <a:schemeClr val="dk1"/>
                </a:solidFill>
                <a:latin typeface="Alfa Slab One"/>
                <a:ea typeface="Alfa Slab One"/>
                <a:cs typeface="Alfa Slab One"/>
                <a:sym typeface="Alfa Slab One"/>
              </a:endParaRPr>
            </a:p>
          </p:txBody>
        </p:sp>
        <p:pic>
          <p:nvPicPr>
            <p:cNvPr id="98" name="Google Shape;98;p16"/>
            <p:cNvPicPr preferRelativeResize="0"/>
            <p:nvPr/>
          </p:nvPicPr>
          <p:blipFill rotWithShape="1">
            <a:blip r:embed="rId3">
              <a:alphaModFix/>
            </a:blip>
            <a:srcRect b="0" l="0" r="0" t="80086"/>
            <a:stretch/>
          </p:blipFill>
          <p:spPr>
            <a:xfrm>
              <a:off x="148450" y="5042425"/>
              <a:ext cx="1682800" cy="70200"/>
            </a:xfrm>
            <a:prstGeom prst="rect">
              <a:avLst/>
            </a:prstGeom>
            <a:noFill/>
            <a:ln>
              <a:noFill/>
            </a:ln>
          </p:spPr>
        </p:pic>
      </p:grpSp>
      <p:grpSp>
        <p:nvGrpSpPr>
          <p:cNvPr id="99" name="Google Shape;99;p16"/>
          <p:cNvGrpSpPr/>
          <p:nvPr/>
        </p:nvGrpSpPr>
        <p:grpSpPr>
          <a:xfrm>
            <a:off x="574375" y="171113"/>
            <a:ext cx="7995250" cy="3297375"/>
            <a:chOff x="574375" y="171113"/>
            <a:chExt cx="7995250" cy="3297375"/>
          </a:xfrm>
        </p:grpSpPr>
        <p:pic>
          <p:nvPicPr>
            <p:cNvPr id="100" name="Google Shape;100;p16"/>
            <p:cNvPicPr preferRelativeResize="0"/>
            <p:nvPr/>
          </p:nvPicPr>
          <p:blipFill rotWithShape="1">
            <a:blip r:embed="rId4">
              <a:alphaModFix/>
            </a:blip>
            <a:srcRect b="18126" l="0" r="0" t="0"/>
            <a:stretch/>
          </p:blipFill>
          <p:spPr>
            <a:xfrm>
              <a:off x="574375" y="171113"/>
              <a:ext cx="7995250" cy="3297375"/>
            </a:xfrm>
            <a:prstGeom prst="rect">
              <a:avLst/>
            </a:prstGeom>
            <a:noFill/>
            <a:ln>
              <a:noFill/>
            </a:ln>
          </p:spPr>
        </p:pic>
        <p:sp>
          <p:nvSpPr>
            <p:cNvPr id="101" name="Google Shape;101;p16"/>
            <p:cNvSpPr/>
            <p:nvPr/>
          </p:nvSpPr>
          <p:spPr>
            <a:xfrm rot="187249">
              <a:off x="860662" y="1252961"/>
              <a:ext cx="7351002" cy="1743196"/>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txBox="1"/>
            <p:nvPr/>
          </p:nvSpPr>
          <p:spPr>
            <a:xfrm>
              <a:off x="1295050" y="1545775"/>
              <a:ext cx="6518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600">
                  <a:solidFill>
                    <a:schemeClr val="accent3"/>
                  </a:solidFill>
                  <a:latin typeface="Alfa Slab One"/>
                  <a:ea typeface="Alfa Slab One"/>
                  <a:cs typeface="Alfa Slab One"/>
                  <a:sym typeface="Alfa Slab One"/>
                </a:rPr>
                <a:t>GET </a:t>
              </a:r>
              <a:r>
                <a:rPr lang="en" sz="5600">
                  <a:solidFill>
                    <a:schemeClr val="dk1"/>
                  </a:solidFill>
                  <a:latin typeface="Alfa Slab One"/>
                  <a:ea typeface="Alfa Slab One"/>
                  <a:cs typeface="Alfa Slab One"/>
                  <a:sym typeface="Alfa Slab One"/>
                </a:rPr>
                <a:t>INVOLVED!</a:t>
              </a:r>
              <a:endParaRPr sz="5600">
                <a:solidFill>
                  <a:schemeClr val="dk1"/>
                </a:solidFill>
                <a:latin typeface="Alfa Slab One"/>
                <a:ea typeface="Alfa Slab One"/>
                <a:cs typeface="Alfa Slab One"/>
                <a:sym typeface="Alfa Slab One"/>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08" name="Google Shape;10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17"/>
          <p:cNvPicPr preferRelativeResize="0"/>
          <p:nvPr/>
        </p:nvPicPr>
        <p:blipFill rotWithShape="1">
          <a:blip r:embed="rId3">
            <a:alphaModFix/>
          </a:blip>
          <a:srcRect b="0" l="0" r="0" t="-2796"/>
          <a:stretch/>
        </p:blipFill>
        <p:spPr>
          <a:xfrm>
            <a:off x="7461200" y="4750250"/>
            <a:ext cx="1682800" cy="362375"/>
          </a:xfrm>
          <a:prstGeom prst="rect">
            <a:avLst/>
          </a:prstGeom>
          <a:noFill/>
          <a:ln>
            <a:noFill/>
          </a:ln>
        </p:spPr>
      </p:pic>
      <p:sp>
        <p:nvSpPr>
          <p:cNvPr id="110" name="Google Shape;110;p17"/>
          <p:cNvSpPr txBox="1"/>
          <p:nvPr/>
        </p:nvSpPr>
        <p:spPr>
          <a:xfrm>
            <a:off x="6127375" y="25925"/>
            <a:ext cx="3000000" cy="661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3100">
                <a:solidFill>
                  <a:schemeClr val="dk2"/>
                </a:solidFill>
                <a:latin typeface="Proxima Nova"/>
                <a:ea typeface="Proxima Nova"/>
                <a:cs typeface="Proxima Nova"/>
                <a:sym typeface="Proxima Nova"/>
              </a:rPr>
              <a:t>07860 003 294</a:t>
            </a:r>
            <a:endParaRPr/>
          </a:p>
        </p:txBody>
      </p:sp>
      <p:grpSp>
        <p:nvGrpSpPr>
          <p:cNvPr id="111" name="Google Shape;111;p17"/>
          <p:cNvGrpSpPr/>
          <p:nvPr/>
        </p:nvGrpSpPr>
        <p:grpSpPr>
          <a:xfrm>
            <a:off x="0" y="4731325"/>
            <a:ext cx="2132100" cy="400200"/>
            <a:chOff x="0" y="4731325"/>
            <a:chExt cx="2132100" cy="400200"/>
          </a:xfrm>
        </p:grpSpPr>
        <p:sp>
          <p:nvSpPr>
            <p:cNvPr id="112" name="Google Shape;112;p17"/>
            <p:cNvSpPr txBox="1"/>
            <p:nvPr/>
          </p:nvSpPr>
          <p:spPr>
            <a:xfrm>
              <a:off x="0" y="4731325"/>
              <a:ext cx="21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Alfa Slab One"/>
                  <a:ea typeface="Alfa Slab One"/>
                  <a:cs typeface="Alfa Slab One"/>
                  <a:sym typeface="Alfa Slab One"/>
                </a:rPr>
                <a:t>“</a:t>
              </a:r>
              <a:r>
                <a:rPr i="1" lang="en">
                  <a:solidFill>
                    <a:schemeClr val="accent3"/>
                  </a:solidFill>
                  <a:latin typeface="Alfa Slab One"/>
                  <a:ea typeface="Alfa Slab One"/>
                  <a:cs typeface="Alfa Slab One"/>
                  <a:sym typeface="Alfa Slab One"/>
                </a:rPr>
                <a:t> T</a:t>
              </a:r>
              <a:r>
                <a:rPr i="1" lang="en">
                  <a:solidFill>
                    <a:schemeClr val="dk1"/>
                  </a:solidFill>
                  <a:latin typeface="Alfa Slab One"/>
                  <a:ea typeface="Alfa Slab One"/>
                  <a:cs typeface="Alfa Slab One"/>
                  <a:sym typeface="Alfa Slab One"/>
                </a:rPr>
                <a:t>ap </a:t>
              </a:r>
              <a:r>
                <a:rPr i="1" lang="en">
                  <a:solidFill>
                    <a:schemeClr val="accent3"/>
                  </a:solidFill>
                  <a:latin typeface="Alfa Slab One"/>
                  <a:ea typeface="Alfa Slab One"/>
                  <a:cs typeface="Alfa Slab One"/>
                  <a:sym typeface="Alfa Slab One"/>
                </a:rPr>
                <a:t>A</a:t>
              </a:r>
              <a:r>
                <a:rPr i="1" lang="en">
                  <a:solidFill>
                    <a:schemeClr val="dk1"/>
                  </a:solidFill>
                  <a:latin typeface="Alfa Slab One"/>
                  <a:ea typeface="Alfa Slab One"/>
                  <a:cs typeface="Alfa Slab One"/>
                  <a:sym typeface="Alfa Slab One"/>
                </a:rPr>
                <a:t>way </a:t>
              </a:r>
              <a:r>
                <a:rPr i="1" lang="en">
                  <a:solidFill>
                    <a:schemeClr val="accent3"/>
                  </a:solidFill>
                  <a:latin typeface="Alfa Slab One"/>
                  <a:ea typeface="Alfa Slab One"/>
                  <a:cs typeface="Alfa Slab One"/>
                  <a:sym typeface="Alfa Slab One"/>
                </a:rPr>
                <a:t>S</a:t>
              </a:r>
              <a:r>
                <a:rPr i="1" lang="en">
                  <a:solidFill>
                    <a:schemeClr val="dk1"/>
                  </a:solidFill>
                  <a:latin typeface="Alfa Slab One"/>
                  <a:ea typeface="Alfa Slab One"/>
                  <a:cs typeface="Alfa Slab One"/>
                  <a:sym typeface="Alfa Slab One"/>
                </a:rPr>
                <a:t>pam “</a:t>
              </a:r>
              <a:endParaRPr i="1">
                <a:solidFill>
                  <a:schemeClr val="dk1"/>
                </a:solidFill>
                <a:latin typeface="Alfa Slab One"/>
                <a:ea typeface="Alfa Slab One"/>
                <a:cs typeface="Alfa Slab One"/>
                <a:sym typeface="Alfa Slab One"/>
              </a:endParaRPr>
            </a:p>
          </p:txBody>
        </p:sp>
        <p:pic>
          <p:nvPicPr>
            <p:cNvPr id="113" name="Google Shape;113;p17"/>
            <p:cNvPicPr preferRelativeResize="0"/>
            <p:nvPr/>
          </p:nvPicPr>
          <p:blipFill rotWithShape="1">
            <a:blip r:embed="rId3">
              <a:alphaModFix/>
            </a:blip>
            <a:srcRect b="0" l="0" r="0" t="80086"/>
            <a:stretch/>
          </p:blipFill>
          <p:spPr>
            <a:xfrm>
              <a:off x="148450" y="5042425"/>
              <a:ext cx="1682800" cy="70200"/>
            </a:xfrm>
            <a:prstGeom prst="rect">
              <a:avLst/>
            </a:prstGeom>
            <a:noFill/>
            <a:ln>
              <a:noFill/>
            </a:ln>
          </p:spPr>
        </p:pic>
      </p:grpSp>
      <p:pic>
        <p:nvPicPr>
          <p:cNvPr id="114" name="Google Shape;114;p17" title="New SR">
            <a:hlinkClick r:id="rId4"/>
          </p:cNvPr>
          <p:cNvPicPr preferRelativeResize="0"/>
          <p:nvPr/>
        </p:nvPicPr>
        <p:blipFill>
          <a:blip r:embed="rId5">
            <a:alphaModFix/>
          </a:blip>
          <a:stretch>
            <a:fillRect/>
          </a:stretch>
        </p:blipFill>
        <p:spPr>
          <a:xfrm>
            <a:off x="4572000" y="1169488"/>
            <a:ext cx="4572000" cy="3429000"/>
          </a:xfrm>
          <a:prstGeom prst="rect">
            <a:avLst/>
          </a:prstGeom>
          <a:noFill/>
          <a:ln>
            <a:noFill/>
          </a:ln>
        </p:spPr>
      </p:pic>
      <p:pic>
        <p:nvPicPr>
          <p:cNvPr id="115" name="Google Shape;115;p17" title="Screen_Recording_20230403-144142_Messenger.mp4">
            <a:hlinkClick r:id="rId6"/>
          </p:cNvPr>
          <p:cNvPicPr preferRelativeResize="0"/>
          <p:nvPr/>
        </p:nvPicPr>
        <p:blipFill>
          <a:blip r:embed="rId7">
            <a:alphaModFix/>
          </a:blip>
          <a:stretch>
            <a:fillRect/>
          </a:stretch>
        </p:blipFill>
        <p:spPr>
          <a:xfrm>
            <a:off x="0" y="11600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597425"/>
            <a:ext cx="3245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did it</a:t>
            </a:r>
            <a:endParaRPr/>
          </a:p>
        </p:txBody>
      </p:sp>
      <p:sp>
        <p:nvSpPr>
          <p:cNvPr id="121" name="Google Shape;121;p18"/>
          <p:cNvSpPr txBox="1"/>
          <p:nvPr/>
        </p:nvSpPr>
        <p:spPr>
          <a:xfrm>
            <a:off x="0" y="0"/>
            <a:ext cx="594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Proxima Nova"/>
                <a:ea typeface="Proxima Nova"/>
                <a:cs typeface="Proxima Nova"/>
                <a:sym typeface="Proxima Nova"/>
              </a:rPr>
              <a:t>*</a:t>
            </a:r>
            <a:r>
              <a:rPr lang="en" sz="1000">
                <a:solidFill>
                  <a:schemeClr val="dk2"/>
                </a:solidFill>
                <a:latin typeface="Proxima Nova"/>
                <a:ea typeface="Proxima Nova"/>
                <a:cs typeface="Proxima Nova"/>
                <a:sym typeface="Proxima Nova"/>
              </a:rPr>
              <a:t> </a:t>
            </a:r>
            <a:r>
              <a:rPr lang="en" sz="1000" u="sng">
                <a:solidFill>
                  <a:schemeClr val="hlink"/>
                </a:solidFill>
                <a:latin typeface="Proxima Nova"/>
                <a:ea typeface="Proxima Nova"/>
                <a:cs typeface="Proxima Nova"/>
                <a:sym typeface="Proxima Nova"/>
                <a:hlinkClick r:id="rId3"/>
              </a:rPr>
              <a:t>Github: </a:t>
            </a:r>
            <a:r>
              <a:rPr lang="en" sz="1000" u="sng">
                <a:solidFill>
                  <a:schemeClr val="hlink"/>
                </a:solidFill>
                <a:latin typeface="Proxima Nova"/>
                <a:ea typeface="Proxima Nova"/>
                <a:cs typeface="Proxima Nova"/>
                <a:sym typeface="Proxima Nova"/>
                <a:hlinkClick r:id="rId4"/>
              </a:rPr>
              <a:t>GregaVrbancic/Phishing-Dataset</a:t>
            </a:r>
            <a:endParaRPr sz="10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000">
                <a:solidFill>
                  <a:schemeClr val="dk2"/>
                </a:solidFill>
                <a:latin typeface="Proxima Nova"/>
                <a:ea typeface="Proxima Nova"/>
                <a:cs typeface="Proxima Nova"/>
                <a:sym typeface="Proxima Nova"/>
              </a:rPr>
              <a:t>**</a:t>
            </a:r>
            <a:r>
              <a:rPr lang="en" sz="1000">
                <a:solidFill>
                  <a:schemeClr val="dk2"/>
                </a:solidFill>
                <a:latin typeface="Proxima Nova"/>
                <a:ea typeface="Proxima Nova"/>
                <a:cs typeface="Proxima Nova"/>
                <a:sym typeface="Proxima Nova"/>
              </a:rPr>
              <a:t> </a:t>
            </a:r>
            <a:r>
              <a:rPr lang="en" sz="1000">
                <a:solidFill>
                  <a:schemeClr val="dk2"/>
                </a:solidFill>
                <a:latin typeface="Proxima Nova"/>
                <a:ea typeface="Proxima Nova"/>
                <a:cs typeface="Proxima Nova"/>
                <a:sym typeface="Proxima Nova"/>
              </a:rPr>
              <a:t>we define model ‘accuracy’ as the F1-score (a more robust metric)</a:t>
            </a:r>
            <a:endParaRPr sz="1000">
              <a:solidFill>
                <a:schemeClr val="dk2"/>
              </a:solidFill>
              <a:latin typeface="Proxima Nova"/>
              <a:ea typeface="Proxima Nova"/>
              <a:cs typeface="Proxima Nova"/>
              <a:sym typeface="Proxima Nova"/>
            </a:endParaRPr>
          </a:p>
        </p:txBody>
      </p:sp>
      <p:sp>
        <p:nvSpPr>
          <p:cNvPr id="122" name="Google Shape;122;p18"/>
          <p:cNvSpPr/>
          <p:nvPr/>
        </p:nvSpPr>
        <p:spPr>
          <a:xfrm>
            <a:off x="4588950" y="2311775"/>
            <a:ext cx="2214900" cy="2171400"/>
          </a:xfrm>
          <a:prstGeom prst="ellipse">
            <a:avLst/>
          </a:prstGeom>
          <a:solidFill>
            <a:srgbClr val="DEE8F8"/>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t/>
            </a:r>
            <a:endParaRPr sz="1508">
              <a:solidFill>
                <a:schemeClr val="dk2"/>
              </a:solidFill>
              <a:latin typeface="Proxima Nova"/>
              <a:ea typeface="Proxima Nova"/>
              <a:cs typeface="Proxima Nova"/>
              <a:sym typeface="Proxima Nova"/>
            </a:endParaRPr>
          </a:p>
          <a:p>
            <a:pPr indent="0" lvl="0" marL="0" rtl="0" algn="ctr">
              <a:lnSpc>
                <a:spcPct val="115000"/>
              </a:lnSpc>
              <a:spcBef>
                <a:spcPts val="1200"/>
              </a:spcBef>
              <a:spcAft>
                <a:spcPts val="0"/>
              </a:spcAft>
              <a:buNone/>
            </a:pPr>
            <a:r>
              <a:rPr lang="en" sz="1508">
                <a:solidFill>
                  <a:schemeClr val="dk2"/>
                </a:solidFill>
                <a:latin typeface="Proxima Nova"/>
                <a:ea typeface="Proxima Nova"/>
                <a:cs typeface="Proxima Nova"/>
                <a:sym typeface="Proxima Nova"/>
              </a:rPr>
              <a:t>Integrated the ML model into </a:t>
            </a:r>
            <a:r>
              <a:rPr b="1" lang="en" sz="1508">
                <a:solidFill>
                  <a:schemeClr val="dk2"/>
                </a:solidFill>
                <a:latin typeface="Proxima Nova"/>
                <a:ea typeface="Proxima Nova"/>
                <a:cs typeface="Proxima Nova"/>
                <a:sym typeface="Proxima Nova"/>
              </a:rPr>
              <a:t>gov.uk</a:t>
            </a:r>
            <a:r>
              <a:rPr lang="en" sz="1508">
                <a:solidFill>
                  <a:schemeClr val="dk2"/>
                </a:solidFill>
                <a:latin typeface="Proxima Nova"/>
                <a:ea typeface="Proxima Nova"/>
                <a:cs typeface="Proxima Nova"/>
                <a:sym typeface="Proxima Nova"/>
              </a:rPr>
              <a:t> </a:t>
            </a:r>
            <a:r>
              <a:rPr b="1" lang="en" sz="1508">
                <a:solidFill>
                  <a:schemeClr val="dk2"/>
                </a:solidFill>
                <a:latin typeface="Proxima Nova"/>
                <a:ea typeface="Proxima Nova"/>
                <a:cs typeface="Proxima Nova"/>
                <a:sym typeface="Proxima Nova"/>
              </a:rPr>
              <a:t>‘Notify’</a:t>
            </a:r>
            <a:r>
              <a:rPr lang="en" sz="1508">
                <a:solidFill>
                  <a:schemeClr val="dk2"/>
                </a:solidFill>
                <a:latin typeface="Proxima Nova"/>
                <a:ea typeface="Proxima Nova"/>
                <a:cs typeface="Proxima Nova"/>
                <a:sym typeface="Proxima Nova"/>
              </a:rPr>
              <a:t> service to reply to text messages</a:t>
            </a:r>
            <a:endParaRPr sz="1508">
              <a:solidFill>
                <a:schemeClr val="dk2"/>
              </a:solidFill>
              <a:latin typeface="Proxima Nova"/>
              <a:ea typeface="Proxima Nova"/>
              <a:cs typeface="Proxima Nova"/>
              <a:sym typeface="Proxima Nova"/>
            </a:endParaRPr>
          </a:p>
          <a:p>
            <a:pPr indent="0" lvl="0" marL="0" rtl="0" algn="ctr">
              <a:lnSpc>
                <a:spcPct val="115000"/>
              </a:lnSpc>
              <a:spcBef>
                <a:spcPts val="1200"/>
              </a:spcBef>
              <a:spcAft>
                <a:spcPts val="1200"/>
              </a:spcAft>
              <a:buNone/>
            </a:pPr>
            <a:r>
              <a:t/>
            </a:r>
            <a:endParaRPr sz="700">
              <a:solidFill>
                <a:schemeClr val="dk2"/>
              </a:solidFill>
              <a:latin typeface="Proxima Nova"/>
              <a:ea typeface="Proxima Nova"/>
              <a:cs typeface="Proxima Nova"/>
              <a:sym typeface="Proxima Nova"/>
            </a:endParaRPr>
          </a:p>
        </p:txBody>
      </p:sp>
      <p:sp>
        <p:nvSpPr>
          <p:cNvPr id="123" name="Google Shape;123;p18"/>
          <p:cNvSpPr/>
          <p:nvPr/>
        </p:nvSpPr>
        <p:spPr>
          <a:xfrm>
            <a:off x="2340175" y="2340400"/>
            <a:ext cx="2214900" cy="2121300"/>
          </a:xfrm>
          <a:prstGeom prst="ellipse">
            <a:avLst/>
          </a:prstGeom>
          <a:solidFill>
            <a:srgbClr val="DEE8F8"/>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500" u="sng">
                <a:solidFill>
                  <a:schemeClr val="dk2"/>
                </a:solidFill>
                <a:latin typeface="Proxima Nova"/>
                <a:ea typeface="Proxima Nova"/>
                <a:cs typeface="Proxima Nova"/>
                <a:sym typeface="Proxima Nova"/>
              </a:rPr>
              <a:t>ML Tests</a:t>
            </a:r>
            <a:br>
              <a:rPr lang="en" sz="1500">
                <a:solidFill>
                  <a:schemeClr val="dk2"/>
                </a:solidFill>
                <a:latin typeface="Proxima Nova"/>
                <a:ea typeface="Proxima Nova"/>
                <a:cs typeface="Proxima Nova"/>
                <a:sym typeface="Proxima Nova"/>
              </a:rPr>
            </a:br>
            <a:r>
              <a:rPr lang="en" sz="1500">
                <a:solidFill>
                  <a:schemeClr val="dk2"/>
                </a:solidFill>
                <a:latin typeface="Proxima Nova"/>
                <a:ea typeface="Proxima Nova"/>
                <a:cs typeface="Proxima Nova"/>
                <a:sym typeface="Proxima Nova"/>
              </a:rPr>
              <a:t>NB: 56%</a:t>
            </a:r>
            <a:br>
              <a:rPr lang="en" sz="1500">
                <a:solidFill>
                  <a:schemeClr val="dk2"/>
                </a:solidFill>
                <a:latin typeface="Proxima Nova"/>
                <a:ea typeface="Proxima Nova"/>
                <a:cs typeface="Proxima Nova"/>
                <a:sym typeface="Proxima Nova"/>
              </a:rPr>
            </a:br>
            <a:r>
              <a:rPr lang="en" sz="1500">
                <a:solidFill>
                  <a:schemeClr val="dk2"/>
                </a:solidFill>
                <a:latin typeface="Proxima Nova"/>
                <a:ea typeface="Proxima Nova"/>
                <a:cs typeface="Proxima Nova"/>
                <a:sym typeface="Proxima Nova"/>
              </a:rPr>
              <a:t>SVC: 70%       RF: 78%</a:t>
            </a:r>
            <a:br>
              <a:rPr lang="en" sz="1500">
                <a:solidFill>
                  <a:schemeClr val="dk2"/>
                </a:solidFill>
                <a:latin typeface="Proxima Nova"/>
                <a:ea typeface="Proxima Nova"/>
                <a:cs typeface="Proxima Nova"/>
                <a:sym typeface="Proxima Nova"/>
              </a:rPr>
            </a:br>
            <a:r>
              <a:rPr b="1" lang="en" sz="1500">
                <a:solidFill>
                  <a:schemeClr val="dk2"/>
                </a:solidFill>
                <a:latin typeface="Proxima Nova"/>
                <a:ea typeface="Proxima Nova"/>
                <a:cs typeface="Proxima Nova"/>
                <a:sym typeface="Proxima Nova"/>
              </a:rPr>
              <a:t>XGBoost: 92%**</a:t>
            </a:r>
            <a:endParaRPr b="1" sz="1500">
              <a:solidFill>
                <a:schemeClr val="dk2"/>
              </a:solidFill>
              <a:latin typeface="Proxima Nova"/>
              <a:ea typeface="Proxima Nova"/>
              <a:cs typeface="Proxima Nova"/>
              <a:sym typeface="Proxima Nova"/>
            </a:endParaRPr>
          </a:p>
        </p:txBody>
      </p:sp>
      <p:sp>
        <p:nvSpPr>
          <p:cNvPr id="124" name="Google Shape;124;p18"/>
          <p:cNvSpPr/>
          <p:nvPr/>
        </p:nvSpPr>
        <p:spPr>
          <a:xfrm>
            <a:off x="131000" y="2340400"/>
            <a:ext cx="2214900" cy="2121300"/>
          </a:xfrm>
          <a:prstGeom prst="ellipse">
            <a:avLst/>
          </a:prstGeom>
          <a:solidFill>
            <a:srgbClr val="DEE8F8"/>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500">
                <a:solidFill>
                  <a:schemeClr val="dk2"/>
                </a:solidFill>
                <a:latin typeface="Proxima Nova"/>
                <a:ea typeface="Proxima Nova"/>
                <a:cs typeface="Proxima Nova"/>
                <a:sym typeface="Proxima Nova"/>
              </a:rPr>
              <a:t>Open-source </a:t>
            </a:r>
            <a:r>
              <a:rPr b="1" lang="en" sz="1500">
                <a:solidFill>
                  <a:schemeClr val="dk2"/>
                </a:solidFill>
                <a:latin typeface="Proxima Nova"/>
                <a:ea typeface="Proxima Nova"/>
                <a:cs typeface="Proxima Nova"/>
                <a:sym typeface="Proxima Nova"/>
              </a:rPr>
              <a:t>phishing</a:t>
            </a:r>
            <a:r>
              <a:rPr lang="en" sz="1500">
                <a:solidFill>
                  <a:schemeClr val="dk2"/>
                </a:solidFill>
                <a:latin typeface="Proxima Nova"/>
                <a:ea typeface="Proxima Nova"/>
                <a:cs typeface="Proxima Nova"/>
                <a:sym typeface="Proxima Nova"/>
              </a:rPr>
              <a:t> </a:t>
            </a:r>
            <a:endParaRPr sz="1500">
              <a:solidFill>
                <a:schemeClr val="dk2"/>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b="1" lang="en" sz="1500">
                <a:solidFill>
                  <a:schemeClr val="dk2"/>
                </a:solidFill>
                <a:latin typeface="Proxima Nova"/>
                <a:ea typeface="Proxima Nova"/>
                <a:cs typeface="Proxima Nova"/>
                <a:sym typeface="Proxima Nova"/>
              </a:rPr>
              <a:t>dataset</a:t>
            </a:r>
            <a:r>
              <a:rPr lang="en" sz="1500">
                <a:solidFill>
                  <a:schemeClr val="dk2"/>
                </a:solidFill>
                <a:latin typeface="Proxima Nova"/>
                <a:ea typeface="Proxima Nova"/>
                <a:cs typeface="Proxima Nova"/>
                <a:sym typeface="Proxima Nova"/>
              </a:rPr>
              <a:t> with 60k </a:t>
            </a:r>
            <a:endParaRPr sz="1500">
              <a:solidFill>
                <a:schemeClr val="dk2"/>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500">
                <a:solidFill>
                  <a:schemeClr val="dk2"/>
                </a:solidFill>
                <a:latin typeface="Proxima Nova"/>
                <a:ea typeface="Proxima Nova"/>
                <a:cs typeface="Proxima Nova"/>
                <a:sym typeface="Proxima Nova"/>
              </a:rPr>
              <a:t>data points*</a:t>
            </a:r>
            <a:endParaRPr sz="1500">
              <a:solidFill>
                <a:schemeClr val="dk2"/>
              </a:solidFill>
              <a:latin typeface="Proxima Nova"/>
              <a:ea typeface="Proxima Nova"/>
              <a:cs typeface="Proxima Nova"/>
              <a:sym typeface="Proxima Nova"/>
            </a:endParaRPr>
          </a:p>
        </p:txBody>
      </p:sp>
      <p:sp>
        <p:nvSpPr>
          <p:cNvPr id="125" name="Google Shape;125;p18"/>
          <p:cNvSpPr/>
          <p:nvPr/>
        </p:nvSpPr>
        <p:spPr>
          <a:xfrm>
            <a:off x="6803250" y="2363650"/>
            <a:ext cx="2270700" cy="2171400"/>
          </a:xfrm>
          <a:prstGeom prst="ellipse">
            <a:avLst/>
          </a:prstGeom>
          <a:solidFill>
            <a:srgbClr val="DEE8F8"/>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500">
                <a:solidFill>
                  <a:schemeClr val="dk2"/>
                </a:solidFill>
                <a:latin typeface="Proxima Nova"/>
                <a:ea typeface="Proxima Nova"/>
                <a:cs typeface="Proxima Nova"/>
                <a:sym typeface="Proxima Nova"/>
              </a:rPr>
              <a:t>Built a </a:t>
            </a:r>
            <a:r>
              <a:rPr lang="en" sz="1500">
                <a:solidFill>
                  <a:schemeClr val="dk2"/>
                </a:solidFill>
                <a:latin typeface="Proxima Nova"/>
                <a:ea typeface="Proxima Nova"/>
                <a:cs typeface="Proxima Nova"/>
                <a:sym typeface="Proxima Nova"/>
              </a:rPr>
              <a:t>React </a:t>
            </a:r>
            <a:r>
              <a:rPr b="1" lang="en" sz="1500">
                <a:solidFill>
                  <a:schemeClr val="dk2"/>
                </a:solidFill>
                <a:latin typeface="Proxima Nova"/>
                <a:ea typeface="Proxima Nova"/>
                <a:cs typeface="Proxima Nova"/>
                <a:sym typeface="Proxima Nova"/>
              </a:rPr>
              <a:t>website</a:t>
            </a:r>
            <a:r>
              <a:rPr lang="en" sz="1500">
                <a:solidFill>
                  <a:schemeClr val="dk2"/>
                </a:solidFill>
                <a:latin typeface="Proxima Nova"/>
                <a:ea typeface="Proxima Nova"/>
                <a:cs typeface="Proxima Nova"/>
                <a:sym typeface="Proxima Nova"/>
              </a:rPr>
              <a:t> that messages a Flask API to provide more information</a:t>
            </a:r>
            <a:endParaRPr sz="1500">
              <a:solidFill>
                <a:schemeClr val="dk2"/>
              </a:solidFill>
              <a:latin typeface="Proxima Nova"/>
              <a:ea typeface="Proxima Nova"/>
              <a:cs typeface="Proxima Nova"/>
              <a:sym typeface="Proxima Nova"/>
            </a:endParaRPr>
          </a:p>
        </p:txBody>
      </p:sp>
      <p:pic>
        <p:nvPicPr>
          <p:cNvPr id="126" name="Google Shape;126;p18"/>
          <p:cNvPicPr preferRelativeResize="0"/>
          <p:nvPr/>
        </p:nvPicPr>
        <p:blipFill>
          <a:blip r:embed="rId5">
            <a:alphaModFix/>
          </a:blip>
          <a:stretch>
            <a:fillRect/>
          </a:stretch>
        </p:blipFill>
        <p:spPr>
          <a:xfrm>
            <a:off x="801225" y="1266014"/>
            <a:ext cx="1138372" cy="1032899"/>
          </a:xfrm>
          <a:prstGeom prst="rect">
            <a:avLst/>
          </a:prstGeom>
          <a:noFill/>
          <a:ln>
            <a:noFill/>
          </a:ln>
        </p:spPr>
      </p:pic>
      <p:pic>
        <p:nvPicPr>
          <p:cNvPr id="127" name="Google Shape;127;p18"/>
          <p:cNvPicPr preferRelativeResize="0"/>
          <p:nvPr/>
        </p:nvPicPr>
        <p:blipFill>
          <a:blip r:embed="rId6">
            <a:alphaModFix/>
          </a:blip>
          <a:stretch>
            <a:fillRect/>
          </a:stretch>
        </p:blipFill>
        <p:spPr>
          <a:xfrm>
            <a:off x="2768714" y="1170138"/>
            <a:ext cx="1260331" cy="1224675"/>
          </a:xfrm>
          <a:prstGeom prst="rect">
            <a:avLst/>
          </a:prstGeom>
          <a:noFill/>
          <a:ln>
            <a:noFill/>
          </a:ln>
        </p:spPr>
      </p:pic>
      <p:pic>
        <p:nvPicPr>
          <p:cNvPr id="128" name="Google Shape;128;p18"/>
          <p:cNvPicPr preferRelativeResize="0"/>
          <p:nvPr/>
        </p:nvPicPr>
        <p:blipFill rotWithShape="1">
          <a:blip r:embed="rId7">
            <a:alphaModFix/>
          </a:blip>
          <a:srcRect b="15803" l="0" r="0" t="0"/>
          <a:stretch/>
        </p:blipFill>
        <p:spPr>
          <a:xfrm>
            <a:off x="5262663" y="1167825"/>
            <a:ext cx="805825" cy="1076926"/>
          </a:xfrm>
          <a:prstGeom prst="rect">
            <a:avLst/>
          </a:prstGeom>
          <a:noFill/>
          <a:ln>
            <a:noFill/>
          </a:ln>
        </p:spPr>
      </p:pic>
      <p:pic>
        <p:nvPicPr>
          <p:cNvPr id="129" name="Google Shape;129;p18"/>
          <p:cNvPicPr preferRelativeResize="0"/>
          <p:nvPr/>
        </p:nvPicPr>
        <p:blipFill>
          <a:blip r:embed="rId8">
            <a:alphaModFix/>
          </a:blip>
          <a:stretch>
            <a:fillRect/>
          </a:stretch>
        </p:blipFill>
        <p:spPr>
          <a:xfrm>
            <a:off x="7225903" y="1184410"/>
            <a:ext cx="1328746" cy="1032923"/>
          </a:xfrm>
          <a:prstGeom prst="rect">
            <a:avLst/>
          </a:prstGeom>
          <a:noFill/>
          <a:ln>
            <a:noFill/>
          </a:ln>
        </p:spPr>
      </p:pic>
      <p:sp>
        <p:nvSpPr>
          <p:cNvPr id="130" name="Google Shape;130;p18"/>
          <p:cNvSpPr txBox="1"/>
          <p:nvPr/>
        </p:nvSpPr>
        <p:spPr>
          <a:xfrm>
            <a:off x="6144150" y="0"/>
            <a:ext cx="3000000" cy="661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3100">
                <a:solidFill>
                  <a:schemeClr val="dk2"/>
                </a:solidFill>
                <a:latin typeface="Proxima Nova"/>
                <a:ea typeface="Proxima Nova"/>
                <a:cs typeface="Proxima Nova"/>
                <a:sym typeface="Proxima Nova"/>
              </a:rPr>
              <a:t>07860 003 294</a:t>
            </a:r>
            <a:endParaRPr/>
          </a:p>
        </p:txBody>
      </p:sp>
      <p:pic>
        <p:nvPicPr>
          <p:cNvPr id="131" name="Google Shape;131;p18"/>
          <p:cNvPicPr preferRelativeResize="0"/>
          <p:nvPr/>
        </p:nvPicPr>
        <p:blipFill rotWithShape="1">
          <a:blip r:embed="rId9">
            <a:alphaModFix/>
          </a:blip>
          <a:srcRect b="0" l="0" r="0" t="-2796"/>
          <a:stretch/>
        </p:blipFill>
        <p:spPr>
          <a:xfrm>
            <a:off x="7461200" y="4750250"/>
            <a:ext cx="1682800" cy="362375"/>
          </a:xfrm>
          <a:prstGeom prst="rect">
            <a:avLst/>
          </a:prstGeom>
          <a:noFill/>
          <a:ln>
            <a:noFill/>
          </a:ln>
        </p:spPr>
      </p:pic>
      <p:grpSp>
        <p:nvGrpSpPr>
          <p:cNvPr id="132" name="Google Shape;132;p18"/>
          <p:cNvGrpSpPr/>
          <p:nvPr/>
        </p:nvGrpSpPr>
        <p:grpSpPr>
          <a:xfrm>
            <a:off x="0" y="4731325"/>
            <a:ext cx="2132100" cy="400200"/>
            <a:chOff x="0" y="4731325"/>
            <a:chExt cx="2132100" cy="400200"/>
          </a:xfrm>
        </p:grpSpPr>
        <p:sp>
          <p:nvSpPr>
            <p:cNvPr id="133" name="Google Shape;133;p18"/>
            <p:cNvSpPr txBox="1"/>
            <p:nvPr/>
          </p:nvSpPr>
          <p:spPr>
            <a:xfrm>
              <a:off x="0" y="4731325"/>
              <a:ext cx="21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Alfa Slab One"/>
                  <a:ea typeface="Alfa Slab One"/>
                  <a:cs typeface="Alfa Slab One"/>
                  <a:sym typeface="Alfa Slab One"/>
                </a:rPr>
                <a:t>“</a:t>
              </a:r>
              <a:r>
                <a:rPr i="1" lang="en">
                  <a:solidFill>
                    <a:schemeClr val="accent3"/>
                  </a:solidFill>
                  <a:latin typeface="Alfa Slab One"/>
                  <a:ea typeface="Alfa Slab One"/>
                  <a:cs typeface="Alfa Slab One"/>
                  <a:sym typeface="Alfa Slab One"/>
                </a:rPr>
                <a:t> T</a:t>
              </a:r>
              <a:r>
                <a:rPr i="1" lang="en">
                  <a:solidFill>
                    <a:schemeClr val="dk1"/>
                  </a:solidFill>
                  <a:latin typeface="Alfa Slab One"/>
                  <a:ea typeface="Alfa Slab One"/>
                  <a:cs typeface="Alfa Slab One"/>
                  <a:sym typeface="Alfa Slab One"/>
                </a:rPr>
                <a:t>ap </a:t>
              </a:r>
              <a:r>
                <a:rPr i="1" lang="en">
                  <a:solidFill>
                    <a:schemeClr val="accent3"/>
                  </a:solidFill>
                  <a:latin typeface="Alfa Slab One"/>
                  <a:ea typeface="Alfa Slab One"/>
                  <a:cs typeface="Alfa Slab One"/>
                  <a:sym typeface="Alfa Slab One"/>
                </a:rPr>
                <a:t>A</a:t>
              </a:r>
              <a:r>
                <a:rPr i="1" lang="en">
                  <a:solidFill>
                    <a:schemeClr val="dk1"/>
                  </a:solidFill>
                  <a:latin typeface="Alfa Slab One"/>
                  <a:ea typeface="Alfa Slab One"/>
                  <a:cs typeface="Alfa Slab One"/>
                  <a:sym typeface="Alfa Slab One"/>
                </a:rPr>
                <a:t>way </a:t>
              </a:r>
              <a:r>
                <a:rPr i="1" lang="en">
                  <a:solidFill>
                    <a:schemeClr val="accent3"/>
                  </a:solidFill>
                  <a:latin typeface="Alfa Slab One"/>
                  <a:ea typeface="Alfa Slab One"/>
                  <a:cs typeface="Alfa Slab One"/>
                  <a:sym typeface="Alfa Slab One"/>
                </a:rPr>
                <a:t>S</a:t>
              </a:r>
              <a:r>
                <a:rPr i="1" lang="en">
                  <a:solidFill>
                    <a:schemeClr val="dk1"/>
                  </a:solidFill>
                  <a:latin typeface="Alfa Slab One"/>
                  <a:ea typeface="Alfa Slab One"/>
                  <a:cs typeface="Alfa Slab One"/>
                  <a:sym typeface="Alfa Slab One"/>
                </a:rPr>
                <a:t>pam “</a:t>
              </a:r>
              <a:endParaRPr i="1">
                <a:solidFill>
                  <a:schemeClr val="dk1"/>
                </a:solidFill>
                <a:latin typeface="Alfa Slab One"/>
                <a:ea typeface="Alfa Slab One"/>
                <a:cs typeface="Alfa Slab One"/>
                <a:sym typeface="Alfa Slab One"/>
              </a:endParaRPr>
            </a:p>
          </p:txBody>
        </p:sp>
        <p:pic>
          <p:nvPicPr>
            <p:cNvPr id="134" name="Google Shape;134;p18"/>
            <p:cNvPicPr preferRelativeResize="0"/>
            <p:nvPr/>
          </p:nvPicPr>
          <p:blipFill rotWithShape="1">
            <a:blip r:embed="rId9">
              <a:alphaModFix/>
            </a:blip>
            <a:srcRect b="0" l="0" r="0" t="80086"/>
            <a:stretch/>
          </p:blipFill>
          <p:spPr>
            <a:xfrm>
              <a:off x="148450" y="5042425"/>
              <a:ext cx="1682800" cy="702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38" name="Shape 138"/>
        <p:cNvGrpSpPr/>
        <p:nvPr/>
      </p:nvGrpSpPr>
      <p:grpSpPr>
        <a:xfrm>
          <a:off x="0" y="0"/>
          <a:ext cx="0" cy="0"/>
          <a:chOff x="0" y="0"/>
          <a:chExt cx="0" cy="0"/>
        </a:xfrm>
      </p:grpSpPr>
      <p:sp>
        <p:nvSpPr>
          <p:cNvPr id="139" name="Google Shape;13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 Notes</a:t>
            </a:r>
            <a:endParaRPr/>
          </a:p>
        </p:txBody>
      </p:sp>
      <p:sp>
        <p:nvSpPr>
          <p:cNvPr id="140" name="Google Shape;140;p19"/>
          <p:cNvSpPr txBox="1"/>
          <p:nvPr>
            <p:ph idx="1" type="body"/>
          </p:nvPr>
        </p:nvSpPr>
        <p:spPr>
          <a:xfrm>
            <a:off x="1008925" y="1283075"/>
            <a:ext cx="8520600" cy="3416400"/>
          </a:xfrm>
          <a:prstGeom prst="rect">
            <a:avLst/>
          </a:prstGeom>
        </p:spPr>
        <p:txBody>
          <a:bodyPr anchorCtr="0" anchor="t" bIns="91425" lIns="91425" spcFirstLastPara="1" rIns="91425" wrap="square" tIns="91425">
            <a:normAutofit fontScale="70000" lnSpcReduction="20000"/>
          </a:bodyPr>
          <a:lstStyle/>
          <a:p>
            <a:pPr indent="0" lvl="0" marL="457200" rtl="0" algn="l">
              <a:spcBef>
                <a:spcPts val="0"/>
              </a:spcBef>
              <a:spcAft>
                <a:spcPts val="0"/>
              </a:spcAft>
              <a:buNone/>
            </a:pPr>
            <a:r>
              <a:rPr b="1" lang="en" sz="2804"/>
              <a:t>Potential</a:t>
            </a:r>
            <a:r>
              <a:rPr b="1" lang="en" sz="2804"/>
              <a:t> improvements</a:t>
            </a:r>
            <a:endParaRPr b="1" sz="2804"/>
          </a:p>
          <a:p>
            <a:pPr indent="-341671" lvl="1" marL="914400" rtl="0" algn="l">
              <a:spcBef>
                <a:spcPts val="1200"/>
              </a:spcBef>
              <a:spcAft>
                <a:spcPts val="0"/>
              </a:spcAft>
              <a:buSzPct val="100000"/>
              <a:buChar char="-"/>
            </a:pPr>
            <a:r>
              <a:rPr lang="en" sz="2543"/>
              <a:t>Continuous training</a:t>
            </a:r>
            <a:endParaRPr sz="2543"/>
          </a:p>
          <a:p>
            <a:pPr indent="-341671" lvl="1" marL="914400" rtl="0" algn="l">
              <a:spcBef>
                <a:spcPts val="0"/>
              </a:spcBef>
              <a:spcAft>
                <a:spcPts val="0"/>
              </a:spcAft>
              <a:buSzPct val="100000"/>
              <a:buChar char="-"/>
            </a:pPr>
            <a:r>
              <a:rPr lang="en" sz="2543"/>
              <a:t>Expand to email and social media</a:t>
            </a:r>
            <a:endParaRPr sz="2543"/>
          </a:p>
          <a:p>
            <a:pPr indent="-341671" lvl="1" marL="914400" rtl="0" algn="l">
              <a:spcBef>
                <a:spcPts val="0"/>
              </a:spcBef>
              <a:spcAft>
                <a:spcPts val="0"/>
              </a:spcAft>
              <a:buSzPct val="100000"/>
              <a:buChar char="-"/>
            </a:pPr>
            <a:r>
              <a:rPr lang="en" sz="2543"/>
              <a:t>Browser extension for greater </a:t>
            </a:r>
            <a:r>
              <a:rPr lang="en" sz="2543"/>
              <a:t>accessibility</a:t>
            </a:r>
            <a:endParaRPr sz="2543"/>
          </a:p>
          <a:p>
            <a:pPr indent="0" lvl="0" marL="0" rtl="0" algn="l">
              <a:lnSpc>
                <a:spcPct val="100000"/>
              </a:lnSpc>
              <a:spcBef>
                <a:spcPts val="1200"/>
              </a:spcBef>
              <a:spcAft>
                <a:spcPts val="0"/>
              </a:spcAft>
              <a:buNone/>
            </a:pPr>
            <a:r>
              <a:t/>
            </a:r>
            <a:endParaRPr sz="1900"/>
          </a:p>
          <a:p>
            <a:pPr indent="0" lvl="0" marL="457200" rtl="0" algn="l">
              <a:lnSpc>
                <a:spcPct val="100000"/>
              </a:lnSpc>
              <a:spcBef>
                <a:spcPts val="1200"/>
              </a:spcBef>
              <a:spcAft>
                <a:spcPts val="0"/>
              </a:spcAft>
              <a:buNone/>
            </a:pPr>
            <a:r>
              <a:rPr b="1" lang="en" sz="2804"/>
              <a:t>Impact assessment</a:t>
            </a:r>
            <a:endParaRPr b="1" sz="2804"/>
          </a:p>
          <a:p>
            <a:pPr indent="-341671" lvl="1" marL="914400" rtl="0" algn="l">
              <a:spcBef>
                <a:spcPts val="1200"/>
              </a:spcBef>
              <a:spcAft>
                <a:spcPts val="0"/>
              </a:spcAft>
              <a:buSzPct val="100000"/>
              <a:buChar char="-"/>
            </a:pPr>
            <a:r>
              <a:rPr lang="en" sz="2543"/>
              <a:t>Risk to UK economy</a:t>
            </a:r>
            <a:endParaRPr sz="2543"/>
          </a:p>
          <a:p>
            <a:pPr indent="-341671" lvl="1" marL="914400" rtl="0" algn="l">
              <a:spcBef>
                <a:spcPts val="0"/>
              </a:spcBef>
              <a:spcAft>
                <a:spcPts val="0"/>
              </a:spcAft>
              <a:buSzPct val="100000"/>
              <a:buChar char="-"/>
            </a:pPr>
            <a:r>
              <a:rPr lang="en" sz="2543"/>
              <a:t>Saves heartache</a:t>
            </a:r>
            <a:endParaRPr sz="2543"/>
          </a:p>
          <a:p>
            <a:pPr indent="-341671" lvl="1" marL="914400" rtl="0" algn="l">
              <a:spcBef>
                <a:spcPts val="0"/>
              </a:spcBef>
              <a:spcAft>
                <a:spcPts val="0"/>
              </a:spcAft>
              <a:buSzPct val="100000"/>
              <a:buChar char="-"/>
            </a:pPr>
            <a:r>
              <a:rPr lang="en" sz="2543"/>
              <a:t>Low cost to operate</a:t>
            </a:r>
            <a:endParaRPr sz="2543"/>
          </a:p>
          <a:p>
            <a:pPr indent="0" lvl="0" marL="0" rtl="0" algn="l">
              <a:spcBef>
                <a:spcPts val="1200"/>
              </a:spcBef>
              <a:spcAft>
                <a:spcPts val="1200"/>
              </a:spcAft>
              <a:buNone/>
            </a:pPr>
            <a:r>
              <a:t/>
            </a:r>
            <a:endParaRPr b="1" sz="2200"/>
          </a:p>
        </p:txBody>
      </p:sp>
      <p:pic>
        <p:nvPicPr>
          <p:cNvPr id="141" name="Google Shape;141;p19"/>
          <p:cNvPicPr preferRelativeResize="0"/>
          <p:nvPr/>
        </p:nvPicPr>
        <p:blipFill>
          <a:blip r:embed="rId3">
            <a:alphaModFix/>
          </a:blip>
          <a:stretch>
            <a:fillRect/>
          </a:stretch>
        </p:blipFill>
        <p:spPr>
          <a:xfrm rot="310583">
            <a:off x="5455988" y="1006711"/>
            <a:ext cx="923104" cy="923104"/>
          </a:xfrm>
          <a:prstGeom prst="rect">
            <a:avLst/>
          </a:prstGeom>
          <a:noFill/>
          <a:ln>
            <a:noFill/>
          </a:ln>
        </p:spPr>
      </p:pic>
      <p:pic>
        <p:nvPicPr>
          <p:cNvPr id="142" name="Google Shape;142;p19"/>
          <p:cNvPicPr preferRelativeResize="0"/>
          <p:nvPr/>
        </p:nvPicPr>
        <p:blipFill>
          <a:blip r:embed="rId4">
            <a:alphaModFix/>
          </a:blip>
          <a:stretch>
            <a:fillRect/>
          </a:stretch>
        </p:blipFill>
        <p:spPr>
          <a:xfrm rot="1585977">
            <a:off x="4770768" y="3113412"/>
            <a:ext cx="996912" cy="1024126"/>
          </a:xfrm>
          <a:prstGeom prst="rect">
            <a:avLst/>
          </a:prstGeom>
          <a:noFill/>
          <a:ln>
            <a:noFill/>
          </a:ln>
        </p:spPr>
      </p:pic>
      <p:sp>
        <p:nvSpPr>
          <p:cNvPr id="143" name="Google Shape;143;p19"/>
          <p:cNvSpPr/>
          <p:nvPr/>
        </p:nvSpPr>
        <p:spPr>
          <a:xfrm>
            <a:off x="6336775" y="4442388"/>
            <a:ext cx="641100" cy="733500"/>
          </a:xfrm>
          <a:prstGeom prst="rect">
            <a:avLst/>
          </a:prstGeom>
          <a:solidFill>
            <a:srgbClr val="EFEFE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19"/>
          <p:cNvPicPr preferRelativeResize="0"/>
          <p:nvPr/>
        </p:nvPicPr>
        <p:blipFill rotWithShape="1">
          <a:blip r:embed="rId5">
            <a:alphaModFix/>
          </a:blip>
          <a:srcRect b="0" l="0" r="0" t="-2796"/>
          <a:stretch/>
        </p:blipFill>
        <p:spPr>
          <a:xfrm>
            <a:off x="7461200" y="4750250"/>
            <a:ext cx="1682800" cy="362375"/>
          </a:xfrm>
          <a:prstGeom prst="rect">
            <a:avLst/>
          </a:prstGeom>
          <a:noFill/>
          <a:ln>
            <a:noFill/>
          </a:ln>
        </p:spPr>
      </p:pic>
      <p:sp>
        <p:nvSpPr>
          <p:cNvPr id="145" name="Google Shape;145;p19"/>
          <p:cNvSpPr txBox="1"/>
          <p:nvPr/>
        </p:nvSpPr>
        <p:spPr>
          <a:xfrm>
            <a:off x="6144000" y="0"/>
            <a:ext cx="3000000" cy="661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3100">
                <a:solidFill>
                  <a:schemeClr val="dk2"/>
                </a:solidFill>
                <a:latin typeface="Proxima Nova"/>
                <a:ea typeface="Proxima Nova"/>
                <a:cs typeface="Proxima Nova"/>
                <a:sym typeface="Proxima Nova"/>
              </a:rPr>
              <a:t>07860 003 294</a:t>
            </a:r>
            <a:endParaRPr/>
          </a:p>
        </p:txBody>
      </p:sp>
      <p:grpSp>
        <p:nvGrpSpPr>
          <p:cNvPr id="146" name="Google Shape;146;p19"/>
          <p:cNvGrpSpPr/>
          <p:nvPr/>
        </p:nvGrpSpPr>
        <p:grpSpPr>
          <a:xfrm>
            <a:off x="0" y="4731325"/>
            <a:ext cx="2132100" cy="400200"/>
            <a:chOff x="0" y="4731325"/>
            <a:chExt cx="2132100" cy="400200"/>
          </a:xfrm>
        </p:grpSpPr>
        <p:sp>
          <p:nvSpPr>
            <p:cNvPr id="147" name="Google Shape;147;p19"/>
            <p:cNvSpPr txBox="1"/>
            <p:nvPr/>
          </p:nvSpPr>
          <p:spPr>
            <a:xfrm>
              <a:off x="0" y="4731325"/>
              <a:ext cx="21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Alfa Slab One"/>
                  <a:ea typeface="Alfa Slab One"/>
                  <a:cs typeface="Alfa Slab One"/>
                  <a:sym typeface="Alfa Slab One"/>
                </a:rPr>
                <a:t>“</a:t>
              </a:r>
              <a:r>
                <a:rPr i="1" lang="en">
                  <a:solidFill>
                    <a:schemeClr val="accent3"/>
                  </a:solidFill>
                  <a:latin typeface="Alfa Slab One"/>
                  <a:ea typeface="Alfa Slab One"/>
                  <a:cs typeface="Alfa Slab One"/>
                  <a:sym typeface="Alfa Slab One"/>
                </a:rPr>
                <a:t> T</a:t>
              </a:r>
              <a:r>
                <a:rPr i="1" lang="en">
                  <a:solidFill>
                    <a:schemeClr val="dk1"/>
                  </a:solidFill>
                  <a:latin typeface="Alfa Slab One"/>
                  <a:ea typeface="Alfa Slab One"/>
                  <a:cs typeface="Alfa Slab One"/>
                  <a:sym typeface="Alfa Slab One"/>
                </a:rPr>
                <a:t>ap </a:t>
              </a:r>
              <a:r>
                <a:rPr i="1" lang="en">
                  <a:solidFill>
                    <a:schemeClr val="accent3"/>
                  </a:solidFill>
                  <a:latin typeface="Alfa Slab One"/>
                  <a:ea typeface="Alfa Slab One"/>
                  <a:cs typeface="Alfa Slab One"/>
                  <a:sym typeface="Alfa Slab One"/>
                </a:rPr>
                <a:t>A</a:t>
              </a:r>
              <a:r>
                <a:rPr i="1" lang="en">
                  <a:solidFill>
                    <a:schemeClr val="dk1"/>
                  </a:solidFill>
                  <a:latin typeface="Alfa Slab One"/>
                  <a:ea typeface="Alfa Slab One"/>
                  <a:cs typeface="Alfa Slab One"/>
                  <a:sym typeface="Alfa Slab One"/>
                </a:rPr>
                <a:t>way </a:t>
              </a:r>
              <a:r>
                <a:rPr i="1" lang="en">
                  <a:solidFill>
                    <a:schemeClr val="accent3"/>
                  </a:solidFill>
                  <a:latin typeface="Alfa Slab One"/>
                  <a:ea typeface="Alfa Slab One"/>
                  <a:cs typeface="Alfa Slab One"/>
                  <a:sym typeface="Alfa Slab One"/>
                </a:rPr>
                <a:t>S</a:t>
              </a:r>
              <a:r>
                <a:rPr i="1" lang="en">
                  <a:solidFill>
                    <a:schemeClr val="dk1"/>
                  </a:solidFill>
                  <a:latin typeface="Alfa Slab One"/>
                  <a:ea typeface="Alfa Slab One"/>
                  <a:cs typeface="Alfa Slab One"/>
                  <a:sym typeface="Alfa Slab One"/>
                </a:rPr>
                <a:t>pam “</a:t>
              </a:r>
              <a:endParaRPr i="1">
                <a:solidFill>
                  <a:schemeClr val="dk1"/>
                </a:solidFill>
                <a:latin typeface="Alfa Slab One"/>
                <a:ea typeface="Alfa Slab One"/>
                <a:cs typeface="Alfa Slab One"/>
                <a:sym typeface="Alfa Slab One"/>
              </a:endParaRPr>
            </a:p>
          </p:txBody>
        </p:sp>
        <p:pic>
          <p:nvPicPr>
            <p:cNvPr id="148" name="Google Shape;148;p19"/>
            <p:cNvPicPr preferRelativeResize="0"/>
            <p:nvPr/>
          </p:nvPicPr>
          <p:blipFill rotWithShape="1">
            <a:blip r:embed="rId5">
              <a:alphaModFix/>
            </a:blip>
            <a:srcRect b="0" l="0" r="0" t="80086"/>
            <a:stretch/>
          </p:blipFill>
          <p:spPr>
            <a:xfrm>
              <a:off x="148450" y="5042425"/>
              <a:ext cx="1682800" cy="702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52" name="Shape 152"/>
        <p:cNvGrpSpPr/>
        <p:nvPr/>
      </p:nvGrpSpPr>
      <p:grpSpPr>
        <a:xfrm>
          <a:off x="0" y="0"/>
          <a:ext cx="0" cy="0"/>
          <a:chOff x="0" y="0"/>
          <a:chExt cx="0" cy="0"/>
        </a:xfrm>
      </p:grpSpPr>
      <p:sp>
        <p:nvSpPr>
          <p:cNvPr id="153" name="Google Shape;153;p20"/>
          <p:cNvSpPr txBox="1"/>
          <p:nvPr>
            <p:ph type="ctrTitle"/>
          </p:nvPr>
        </p:nvSpPr>
        <p:spPr>
          <a:xfrm>
            <a:off x="453200" y="834750"/>
            <a:ext cx="8520600" cy="1737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Gone</a:t>
            </a:r>
            <a:r>
              <a:rPr lang="en">
                <a:solidFill>
                  <a:schemeClr val="dk1"/>
                </a:solidFill>
              </a:rPr>
              <a:t>Phishin’ </a:t>
            </a:r>
            <a:r>
              <a:rPr lang="en" sz="8000"/>
              <a:t>🎣</a:t>
            </a:r>
            <a:r>
              <a:rPr lang="en"/>
              <a:t> </a:t>
            </a:r>
            <a:endParaRPr/>
          </a:p>
        </p:txBody>
      </p:sp>
      <p:sp>
        <p:nvSpPr>
          <p:cNvPr id="154" name="Google Shape;154;p20"/>
          <p:cNvSpPr/>
          <p:nvPr/>
        </p:nvSpPr>
        <p:spPr>
          <a:xfrm>
            <a:off x="7066450" y="1756900"/>
            <a:ext cx="641100" cy="733500"/>
          </a:xfrm>
          <a:prstGeom prst="rect">
            <a:avLst/>
          </a:prstGeom>
          <a:solidFill>
            <a:srgbClr val="EFEFE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20"/>
          <p:cNvPicPr preferRelativeResize="0"/>
          <p:nvPr/>
        </p:nvPicPr>
        <p:blipFill>
          <a:blip r:embed="rId3">
            <a:alphaModFix/>
          </a:blip>
          <a:stretch>
            <a:fillRect/>
          </a:stretch>
        </p:blipFill>
        <p:spPr>
          <a:xfrm rot="553713">
            <a:off x="6874100" y="1619222"/>
            <a:ext cx="1025799" cy="577032"/>
          </a:xfrm>
          <a:prstGeom prst="rect">
            <a:avLst/>
          </a:prstGeom>
          <a:noFill/>
          <a:ln>
            <a:noFill/>
          </a:ln>
        </p:spPr>
      </p:pic>
      <p:sp>
        <p:nvSpPr>
          <p:cNvPr id="156" name="Google Shape;156;p20"/>
          <p:cNvSpPr txBox="1"/>
          <p:nvPr/>
        </p:nvSpPr>
        <p:spPr>
          <a:xfrm>
            <a:off x="2414450" y="3046550"/>
            <a:ext cx="4598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3200">
                <a:solidFill>
                  <a:schemeClr val="dk1"/>
                </a:solidFill>
                <a:latin typeface="Alfa Slab One"/>
                <a:ea typeface="Alfa Slab One"/>
                <a:cs typeface="Alfa Slab One"/>
                <a:sym typeface="Alfa Slab One"/>
              </a:rPr>
              <a:t>“</a:t>
            </a:r>
            <a:r>
              <a:rPr i="1" lang="en" sz="3200">
                <a:solidFill>
                  <a:schemeClr val="accent3"/>
                </a:solidFill>
                <a:latin typeface="Alfa Slab One"/>
                <a:ea typeface="Alfa Slab One"/>
                <a:cs typeface="Alfa Slab One"/>
                <a:sym typeface="Alfa Slab One"/>
              </a:rPr>
              <a:t> </a:t>
            </a:r>
            <a:r>
              <a:rPr i="1" lang="en" sz="3200">
                <a:solidFill>
                  <a:schemeClr val="accent3"/>
                </a:solidFill>
                <a:latin typeface="Alfa Slab One"/>
                <a:ea typeface="Alfa Slab One"/>
                <a:cs typeface="Alfa Slab One"/>
                <a:sym typeface="Alfa Slab One"/>
              </a:rPr>
              <a:t>T</a:t>
            </a:r>
            <a:r>
              <a:rPr i="1" lang="en" sz="3200">
                <a:solidFill>
                  <a:schemeClr val="dk1"/>
                </a:solidFill>
                <a:latin typeface="Alfa Slab One"/>
                <a:ea typeface="Alfa Slab One"/>
                <a:cs typeface="Alfa Slab One"/>
                <a:sym typeface="Alfa Slab One"/>
              </a:rPr>
              <a:t>ap </a:t>
            </a:r>
            <a:r>
              <a:rPr i="1" lang="en" sz="3200">
                <a:solidFill>
                  <a:schemeClr val="accent3"/>
                </a:solidFill>
                <a:latin typeface="Alfa Slab One"/>
                <a:ea typeface="Alfa Slab One"/>
                <a:cs typeface="Alfa Slab One"/>
                <a:sym typeface="Alfa Slab One"/>
              </a:rPr>
              <a:t>A</a:t>
            </a:r>
            <a:r>
              <a:rPr i="1" lang="en" sz="3200">
                <a:solidFill>
                  <a:schemeClr val="dk1"/>
                </a:solidFill>
                <a:latin typeface="Alfa Slab One"/>
                <a:ea typeface="Alfa Slab One"/>
                <a:cs typeface="Alfa Slab One"/>
                <a:sym typeface="Alfa Slab One"/>
              </a:rPr>
              <a:t>way </a:t>
            </a:r>
            <a:r>
              <a:rPr i="1" lang="en" sz="3200">
                <a:solidFill>
                  <a:schemeClr val="accent3"/>
                </a:solidFill>
                <a:latin typeface="Alfa Slab One"/>
                <a:ea typeface="Alfa Slab One"/>
                <a:cs typeface="Alfa Slab One"/>
                <a:sym typeface="Alfa Slab One"/>
              </a:rPr>
              <a:t>S</a:t>
            </a:r>
            <a:r>
              <a:rPr i="1" lang="en" sz="3200">
                <a:solidFill>
                  <a:schemeClr val="dk1"/>
                </a:solidFill>
                <a:latin typeface="Alfa Slab One"/>
                <a:ea typeface="Alfa Slab One"/>
                <a:cs typeface="Alfa Slab One"/>
                <a:sym typeface="Alfa Slab One"/>
              </a:rPr>
              <a:t>pam ”</a:t>
            </a:r>
            <a:endParaRPr i="1" sz="3200">
              <a:solidFill>
                <a:schemeClr val="dk1"/>
              </a:solidFill>
              <a:latin typeface="Alfa Slab One"/>
              <a:ea typeface="Alfa Slab One"/>
              <a:cs typeface="Alfa Slab One"/>
              <a:sym typeface="Alfa Slab One"/>
            </a:endParaRPr>
          </a:p>
        </p:txBody>
      </p:sp>
      <p:sp>
        <p:nvSpPr>
          <p:cNvPr id="157" name="Google Shape;157;p20"/>
          <p:cNvSpPr txBox="1"/>
          <p:nvPr/>
        </p:nvSpPr>
        <p:spPr>
          <a:xfrm>
            <a:off x="6144000" y="0"/>
            <a:ext cx="3000000" cy="661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3100">
                <a:solidFill>
                  <a:schemeClr val="dk2"/>
                </a:solidFill>
                <a:latin typeface="Proxima Nova"/>
                <a:ea typeface="Proxima Nova"/>
                <a:cs typeface="Proxima Nova"/>
                <a:sym typeface="Proxima Nova"/>
              </a:rPr>
              <a:t>07860 003 294</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