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6" r:id="rId2"/>
    <p:sldId id="271" r:id="rId3"/>
    <p:sldId id="272" r:id="rId4"/>
    <p:sldId id="273" r:id="rId5"/>
    <p:sldId id="275" r:id="rId6"/>
    <p:sldId id="257" r:id="rId7"/>
    <p:sldId id="266" r:id="rId8"/>
    <p:sldId id="258" r:id="rId9"/>
    <p:sldId id="259" r:id="rId10"/>
    <p:sldId id="260" r:id="rId11"/>
    <p:sldId id="276" r:id="rId12"/>
    <p:sldId id="262" r:id="rId13"/>
    <p:sldId id="263" r:id="rId14"/>
    <p:sldId id="264" r:id="rId15"/>
    <p:sldId id="277" r:id="rId16"/>
    <p:sldId id="278" r:id="rId17"/>
    <p:sldId id="279" r:id="rId18"/>
    <p:sldId id="267" r:id="rId19"/>
    <p:sldId id="268" r:id="rId20"/>
    <p:sldId id="280" r:id="rId21"/>
    <p:sldId id="269" r:id="rId22"/>
    <p:sldId id="270" r:id="rId23"/>
    <p:sldId id="261"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7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F7638-9B3C-419E-91E6-A17540AFA176}" type="datetimeFigureOut">
              <a:rPr lang="en-GB" smtClean="0"/>
              <a:t>01/05/2024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ADB56-F24A-43C3-B7A4-E9BD0E2638AD}" type="slidenum">
              <a:rPr lang="en-GB" smtClean="0"/>
              <a:t>‹#›</a:t>
            </a:fld>
            <a:endParaRPr lang="en-GB"/>
          </a:p>
        </p:txBody>
      </p:sp>
    </p:spTree>
    <p:extLst>
      <p:ext uri="{BB962C8B-B14F-4D97-AF65-F5344CB8AC3E}">
        <p14:creationId xmlns:p14="http://schemas.microsoft.com/office/powerpoint/2010/main" val="320685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ADB56-F24A-43C3-B7A4-E9BD0E2638AD}" type="slidenum">
              <a:rPr lang="en-GB" smtClean="0"/>
              <a:t>26</a:t>
            </a:fld>
            <a:endParaRPr lang="en-GB"/>
          </a:p>
        </p:txBody>
      </p:sp>
    </p:spTree>
    <p:extLst>
      <p:ext uri="{BB962C8B-B14F-4D97-AF65-F5344CB8AC3E}">
        <p14:creationId xmlns:p14="http://schemas.microsoft.com/office/powerpoint/2010/main" val="523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663C67F-72CD-44CB-888B-F415CB0FFC59}" type="datetimeFigureOut">
              <a:rPr lang="en-GB" smtClean="0"/>
              <a:t>01/05/2024</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631EE9E2-4BA5-4FF2-8961-F1126D64DF7F}"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63C67F-72CD-44CB-888B-F415CB0FFC59}" type="datetimeFigureOut">
              <a:rPr lang="en-GB" smtClean="0"/>
              <a:t>01/05/2024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1EE9E2-4BA5-4FF2-8961-F1126D64DF7F}"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63C67F-72CD-44CB-888B-F415CB0FFC59}" type="datetimeFigureOut">
              <a:rPr lang="en-GB" smtClean="0"/>
              <a:t>01/05/2024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1EE9E2-4BA5-4FF2-8961-F1126D64DF7F}"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63C67F-72CD-44CB-888B-F415CB0FFC59}" type="datetimeFigureOut">
              <a:rPr lang="en-GB" smtClean="0"/>
              <a:t>01/05/2024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1EE9E2-4BA5-4FF2-8961-F1126D64DF7F}"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663C67F-72CD-44CB-888B-F415CB0FFC59}" type="datetimeFigureOut">
              <a:rPr lang="en-GB" smtClean="0"/>
              <a:t>01/05/2024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1EE9E2-4BA5-4FF2-8961-F1126D64DF7F}"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63C67F-72CD-44CB-888B-F415CB0FFC59}" type="datetimeFigureOut">
              <a:rPr lang="en-GB" smtClean="0"/>
              <a:t>01/05/2024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1EE9E2-4BA5-4FF2-8961-F1126D64DF7F}"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663C67F-72CD-44CB-888B-F415CB0FFC59}" type="datetimeFigureOut">
              <a:rPr lang="en-GB" smtClean="0"/>
              <a:t>01/05/2024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1EE9E2-4BA5-4FF2-8961-F1126D64DF7F}"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663C67F-72CD-44CB-888B-F415CB0FFC59}" type="datetimeFigureOut">
              <a:rPr lang="en-GB" smtClean="0"/>
              <a:t>01/05/2024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1EE9E2-4BA5-4FF2-8961-F1126D64DF7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63C67F-72CD-44CB-888B-F415CB0FFC59}" type="datetimeFigureOut">
              <a:rPr lang="en-GB" smtClean="0"/>
              <a:t>01/05/2024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1EE9E2-4BA5-4FF2-8961-F1126D64DF7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63C67F-72CD-44CB-888B-F415CB0FFC59}" type="datetimeFigureOut">
              <a:rPr lang="en-GB" smtClean="0"/>
              <a:t>01/05/2024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1EE9E2-4BA5-4FF2-8961-F1126D64DF7F}"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663C67F-72CD-44CB-888B-F415CB0FFC59}" type="datetimeFigureOut">
              <a:rPr lang="en-GB" smtClean="0"/>
              <a:t>01/05/2024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631EE9E2-4BA5-4FF2-8961-F1126D64DF7F}" type="slidenum">
              <a:rPr lang="en-GB" smtClean="0"/>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663C67F-72CD-44CB-888B-F415CB0FFC59}" type="datetimeFigureOut">
              <a:rPr lang="en-GB" smtClean="0"/>
              <a:t>01/05/2024</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1EE9E2-4BA5-4FF2-8961-F1126D64DF7F}" type="slidenum">
              <a:rPr lang="en-GB" smtClean="0"/>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CI/CD</a:t>
            </a:r>
            <a:endParaRPr lang="en-GB" dirty="0"/>
          </a:p>
        </p:txBody>
      </p:sp>
    </p:spTree>
    <p:extLst>
      <p:ext uri="{BB962C8B-B14F-4D97-AF65-F5344CB8AC3E}">
        <p14:creationId xmlns:p14="http://schemas.microsoft.com/office/powerpoint/2010/main" val="2643869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19256" cy="5505475"/>
          </a:xfrm>
        </p:spPr>
        <p:txBody>
          <a:bodyPr/>
          <a:lstStyle/>
          <a:p>
            <a:pPr marL="0" indent="0">
              <a:buNone/>
            </a:pPr>
            <a:r>
              <a:rPr lang="en-GB" dirty="0"/>
              <a:t> </a:t>
            </a:r>
            <a:r>
              <a:rPr lang="en-GB" dirty="0" smtClean="0"/>
              <a:t>   </a:t>
            </a:r>
          </a:p>
          <a:p>
            <a:pPr marL="0" indent="0">
              <a:buNone/>
            </a:pPr>
            <a:r>
              <a:rPr lang="en-GB" dirty="0" smtClean="0"/>
              <a:t>   released at any time.</a:t>
            </a:r>
          </a:p>
          <a:p>
            <a:pPr marL="0" indent="0">
              <a:buNone/>
            </a:pPr>
            <a:endParaRPr lang="en-GB" dirty="0" smtClean="0"/>
          </a:p>
          <a:p>
            <a:r>
              <a:rPr lang="en-GB" b="1" dirty="0" smtClean="0"/>
              <a:t>Continuous deployment</a:t>
            </a:r>
            <a:r>
              <a:rPr lang="en-GB" dirty="0" smtClean="0"/>
              <a:t> is a software engineering process in which product functionalities are delivered using automatic deployment. It helps testers to validate whether the codebase changes are correct, and it is stable or not.</a:t>
            </a:r>
          </a:p>
          <a:p>
            <a:endParaRPr lang="en-GB" dirty="0"/>
          </a:p>
        </p:txBody>
      </p:sp>
    </p:spTree>
    <p:extLst>
      <p:ext uri="{BB962C8B-B14F-4D97-AF65-F5344CB8AC3E}">
        <p14:creationId xmlns:p14="http://schemas.microsoft.com/office/powerpoint/2010/main" val="3810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CI CD Pipeline</a:t>
            </a:r>
            <a:endParaRPr lang="en-GB" sz="4000" dirty="0"/>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65315" y="3155167"/>
            <a:ext cx="8213370" cy="194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6647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4638"/>
            <a:ext cx="8075240" cy="850106"/>
          </a:xfrm>
        </p:spPr>
        <p:txBody>
          <a:bodyPr>
            <a:normAutofit/>
          </a:bodyPr>
          <a:lstStyle/>
          <a:p>
            <a:r>
              <a:rPr lang="en-GB" sz="4000" dirty="0" smtClean="0"/>
              <a:t>Stages in pipeline</a:t>
            </a:r>
            <a:endParaRPr lang="en-GB" sz="4000" dirty="0"/>
          </a:p>
        </p:txBody>
      </p:sp>
      <p:sp>
        <p:nvSpPr>
          <p:cNvPr id="3" name="Content Placeholder 2"/>
          <p:cNvSpPr>
            <a:spLocks noGrp="1"/>
          </p:cNvSpPr>
          <p:nvPr>
            <p:ph idx="1"/>
          </p:nvPr>
        </p:nvSpPr>
        <p:spPr>
          <a:xfrm>
            <a:off x="395536" y="1412776"/>
            <a:ext cx="8291264" cy="4713387"/>
          </a:xfrm>
        </p:spPr>
        <p:txBody>
          <a:bodyPr>
            <a:noAutofit/>
          </a:bodyPr>
          <a:lstStyle/>
          <a:p>
            <a:r>
              <a:rPr lang="en-GB" sz="2800" b="1" dirty="0"/>
              <a:t>Source Stage</a:t>
            </a:r>
          </a:p>
          <a:p>
            <a:pPr marL="400050" lvl="1" indent="0">
              <a:buNone/>
            </a:pPr>
            <a:r>
              <a:rPr lang="en-GB" dirty="0"/>
              <a:t>In the source stage, CI/CD pipeline is triggered by a code repository. Any change in the program triggers a notification to the CI/CD tool that runs an equivalent pipeline. Other common triggers include user-initiated workflows, automated schedules, and the results of other pipelines.</a:t>
            </a:r>
          </a:p>
          <a:p>
            <a:r>
              <a:rPr lang="en-GB" sz="2800" b="1" dirty="0"/>
              <a:t>Build Stage</a:t>
            </a:r>
          </a:p>
          <a:p>
            <a:pPr marL="0" indent="0">
              <a:buNone/>
            </a:pPr>
            <a:r>
              <a:rPr lang="en-GB" sz="2800" dirty="0"/>
              <a:t> </a:t>
            </a:r>
            <a:r>
              <a:rPr lang="en-GB" sz="2800" dirty="0" smtClean="0"/>
              <a:t>    This is the second stage of the CI/CD Pipeline in      which you merge the source code and its dependencies. </a:t>
            </a:r>
            <a:endParaRPr lang="en-GB" sz="2800" dirty="0"/>
          </a:p>
        </p:txBody>
      </p:sp>
    </p:spTree>
    <p:extLst>
      <p:ext uri="{BB962C8B-B14F-4D97-AF65-F5344CB8AC3E}">
        <p14:creationId xmlns:p14="http://schemas.microsoft.com/office/powerpoint/2010/main" val="1930787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764704"/>
            <a:ext cx="8147248" cy="5361459"/>
          </a:xfrm>
        </p:spPr>
        <p:txBody>
          <a:bodyPr>
            <a:noAutofit/>
          </a:bodyPr>
          <a:lstStyle/>
          <a:p>
            <a:endParaRPr lang="en-GB" sz="2800" dirty="0" smtClean="0"/>
          </a:p>
          <a:p>
            <a:r>
              <a:rPr lang="en-GB" sz="2800" dirty="0" smtClean="0"/>
              <a:t>It </a:t>
            </a:r>
            <a:r>
              <a:rPr lang="en-GB" sz="2800" dirty="0"/>
              <a:t>is done mainly to build a runnable instance of software that you can potentially ship to the end-user</a:t>
            </a:r>
            <a:r>
              <a:rPr lang="en-GB" sz="2800" dirty="0" smtClean="0"/>
              <a:t>.</a:t>
            </a:r>
          </a:p>
          <a:p>
            <a:pPr marL="0" indent="0">
              <a:buNone/>
            </a:pPr>
            <a:endParaRPr lang="en-GB" sz="2800" dirty="0"/>
          </a:p>
          <a:p>
            <a:r>
              <a:rPr lang="en-GB" sz="2800" b="1" dirty="0" smtClean="0"/>
              <a:t>Test </a:t>
            </a:r>
            <a:r>
              <a:rPr lang="en-GB" sz="2800" b="1" dirty="0"/>
              <a:t>Stage</a:t>
            </a:r>
          </a:p>
          <a:p>
            <a:pPr marL="0" indent="0">
              <a:buNone/>
            </a:pPr>
            <a:r>
              <a:rPr lang="en-GB" sz="2800" dirty="0" smtClean="0"/>
              <a:t>Test </a:t>
            </a:r>
            <a:r>
              <a:rPr lang="en-GB" sz="2800" dirty="0"/>
              <a:t>Stage includes the execution of automated tests to validate the correctness of code and the behaviour of the software. This stage prevents easily reproducible bugs from reaching the clients. It is the responsibility of developers to write automated tests.</a:t>
            </a:r>
          </a:p>
          <a:p>
            <a:endParaRPr lang="en-GB" sz="2800" dirty="0"/>
          </a:p>
        </p:txBody>
      </p:sp>
    </p:spTree>
    <p:extLst>
      <p:ext uri="{BB962C8B-B14F-4D97-AF65-F5344CB8AC3E}">
        <p14:creationId xmlns:p14="http://schemas.microsoft.com/office/powerpoint/2010/main" val="3915053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19256" cy="5577483"/>
          </a:xfrm>
        </p:spPr>
        <p:txBody>
          <a:bodyPr>
            <a:normAutofit/>
          </a:bodyPr>
          <a:lstStyle/>
          <a:p>
            <a:endParaRPr lang="en-GB" sz="2800" b="1" dirty="0" smtClean="0"/>
          </a:p>
          <a:p>
            <a:endParaRPr lang="en-GB" sz="2800" b="1" dirty="0"/>
          </a:p>
          <a:p>
            <a:r>
              <a:rPr lang="en-GB" sz="2800" b="1" dirty="0" smtClean="0"/>
              <a:t>Deploy </a:t>
            </a:r>
            <a:r>
              <a:rPr lang="en-GB" sz="2800" b="1" dirty="0"/>
              <a:t>Stage</a:t>
            </a:r>
          </a:p>
          <a:p>
            <a:r>
              <a:rPr lang="en-GB" sz="2800" dirty="0"/>
              <a:t>This is the last stage where your product goes live. Once the build has successfully passed through all the required test scenarios, it is ready to deploy to live server.</a:t>
            </a:r>
          </a:p>
          <a:p>
            <a:endParaRPr lang="en-GB" sz="2800" dirty="0"/>
          </a:p>
        </p:txBody>
      </p:sp>
    </p:spTree>
    <p:extLst>
      <p:ext uri="{BB962C8B-B14F-4D97-AF65-F5344CB8AC3E}">
        <p14:creationId xmlns:p14="http://schemas.microsoft.com/office/powerpoint/2010/main" val="3635958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19256" cy="5433467"/>
          </a:xfrm>
        </p:spPr>
        <p:txBody>
          <a:bodyPr>
            <a:normAutofit lnSpcReduction="10000"/>
          </a:bodyPr>
          <a:lstStyle/>
          <a:p>
            <a:pPr marL="0" indent="0">
              <a:buNone/>
            </a:pPr>
            <a:endParaRPr lang="en-GB" sz="2800" dirty="0" smtClean="0"/>
          </a:p>
          <a:p>
            <a:pPr marL="0" indent="0">
              <a:buNone/>
            </a:pPr>
            <a:r>
              <a:rPr lang="en-GB" sz="2800" dirty="0" smtClean="0"/>
              <a:t>First, the </a:t>
            </a:r>
            <a:r>
              <a:rPr lang="en-GB" sz="2800" dirty="0"/>
              <a:t>code is committed into a version control system(such as git, </a:t>
            </a:r>
            <a:r>
              <a:rPr lang="en-GB" sz="2800" dirty="0" err="1"/>
              <a:t>svn</a:t>
            </a:r>
            <a:r>
              <a:rPr lang="en-GB" sz="2800" dirty="0"/>
              <a:t>) by the team of developers. </a:t>
            </a:r>
            <a:endParaRPr lang="en-GB" sz="2800" dirty="0" smtClean="0"/>
          </a:p>
          <a:p>
            <a:pPr marL="0" indent="0">
              <a:buNone/>
            </a:pPr>
            <a:r>
              <a:rPr lang="en-GB" sz="2800" dirty="0" smtClean="0"/>
              <a:t>Next</a:t>
            </a:r>
            <a:r>
              <a:rPr lang="en-GB" sz="2800" dirty="0"/>
              <a:t>, it goes through the </a:t>
            </a:r>
            <a:r>
              <a:rPr lang="en-GB" sz="2800" b="1" dirty="0"/>
              <a:t>build phase</a:t>
            </a:r>
            <a:r>
              <a:rPr lang="en-GB" sz="2800" dirty="0"/>
              <a:t> which is the first phase of the pipeline, </a:t>
            </a:r>
            <a:r>
              <a:rPr lang="en-GB" sz="2800" dirty="0" smtClean="0"/>
              <a:t>it </a:t>
            </a:r>
            <a:r>
              <a:rPr lang="en-GB" sz="2800" dirty="0"/>
              <a:t>goes to build phase where it gets compiled. </a:t>
            </a:r>
            <a:endParaRPr lang="en-GB" sz="2800" dirty="0" smtClean="0"/>
          </a:p>
          <a:p>
            <a:pPr marL="0" indent="0">
              <a:buNone/>
            </a:pPr>
            <a:r>
              <a:rPr lang="en-GB" sz="2800" dirty="0"/>
              <a:t>Once the build phase is over, then you move on to the </a:t>
            </a:r>
            <a:r>
              <a:rPr lang="en-GB" sz="2800" b="1" dirty="0"/>
              <a:t>testing phase</a:t>
            </a:r>
            <a:r>
              <a:rPr lang="en-GB" sz="2800" dirty="0"/>
              <a:t>. In this phase, we have various kinds of testing, one of them is the </a:t>
            </a:r>
            <a:r>
              <a:rPr lang="en-GB" sz="2800" i="1" dirty="0"/>
              <a:t>unit </a:t>
            </a:r>
            <a:r>
              <a:rPr lang="en-GB" sz="2800" i="1" dirty="0" smtClean="0"/>
              <a:t>test.</a:t>
            </a:r>
          </a:p>
          <a:p>
            <a:pPr marL="0" indent="0">
              <a:buNone/>
            </a:pPr>
            <a:r>
              <a:rPr lang="en-GB" sz="2800" dirty="0"/>
              <a:t>When the test is completed, you move on to the </a:t>
            </a:r>
            <a:r>
              <a:rPr lang="en-GB" sz="2800" b="1" dirty="0"/>
              <a:t>deploy phase</a:t>
            </a:r>
            <a:r>
              <a:rPr lang="en-GB" sz="2800" dirty="0"/>
              <a:t>, where you deploy it into a staging or a test server. </a:t>
            </a:r>
          </a:p>
        </p:txBody>
      </p:sp>
    </p:spTree>
    <p:extLst>
      <p:ext uri="{BB962C8B-B14F-4D97-AF65-F5344CB8AC3E}">
        <p14:creationId xmlns:p14="http://schemas.microsoft.com/office/powerpoint/2010/main" val="3185873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19256" cy="5649491"/>
          </a:xfrm>
        </p:spPr>
        <p:txBody>
          <a:bodyPr>
            <a:normAutofit lnSpcReduction="10000"/>
          </a:bodyPr>
          <a:lstStyle/>
          <a:p>
            <a:endParaRPr lang="en-GB" sz="2800" dirty="0" smtClean="0"/>
          </a:p>
          <a:p>
            <a:r>
              <a:rPr lang="en-GB" sz="2800" dirty="0" smtClean="0"/>
              <a:t>Once </a:t>
            </a:r>
            <a:r>
              <a:rPr lang="en-GB" sz="2800" dirty="0"/>
              <a:t>the code is deployed successfully, you can run another set of a sanity test. If everything is accepted, then it can be deployed to production</a:t>
            </a:r>
            <a:r>
              <a:rPr lang="en-GB" sz="2800" dirty="0" smtClean="0"/>
              <a:t>.</a:t>
            </a:r>
          </a:p>
          <a:p>
            <a:r>
              <a:rPr lang="en-GB" sz="2800" dirty="0"/>
              <a:t>Meanwhile in every step, if there is some error, you can shoot a mail back to the development team so that they can fix them. Then they will push it into the version control system and goes back into the pipeline</a:t>
            </a:r>
            <a:r>
              <a:rPr lang="en-GB" sz="2800" dirty="0" smtClean="0"/>
              <a:t>.</a:t>
            </a:r>
          </a:p>
          <a:p>
            <a:r>
              <a:rPr lang="en-GB" sz="2800" dirty="0"/>
              <a:t>Once again if there is any error reported during testing, again the feedback goes to the </a:t>
            </a:r>
            <a:r>
              <a:rPr lang="en-GB" sz="2800" dirty="0" err="1"/>
              <a:t>dev</a:t>
            </a:r>
            <a:r>
              <a:rPr lang="en-GB" sz="2800" dirty="0"/>
              <a:t> team where they fix it and the process re-iterates if required.</a:t>
            </a:r>
          </a:p>
        </p:txBody>
      </p:sp>
    </p:spTree>
    <p:extLst>
      <p:ext uri="{BB962C8B-B14F-4D97-AF65-F5344CB8AC3E}">
        <p14:creationId xmlns:p14="http://schemas.microsoft.com/office/powerpoint/2010/main" val="3826296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19256" cy="5577483"/>
          </a:xfrm>
        </p:spPr>
        <p:txBody>
          <a:bodyPr>
            <a:normAutofit/>
          </a:bodyPr>
          <a:lstStyle/>
          <a:p>
            <a:pPr marL="0" indent="0">
              <a:buNone/>
            </a:pPr>
            <a:endParaRPr lang="en-GB" sz="2800" dirty="0" smtClean="0"/>
          </a:p>
          <a:p>
            <a:pPr marL="0" indent="0">
              <a:buNone/>
            </a:pPr>
            <a:r>
              <a:rPr lang="en-GB" sz="2800" dirty="0" smtClean="0"/>
              <a:t>This </a:t>
            </a:r>
            <a:r>
              <a:rPr lang="en-GB" sz="2800" dirty="0"/>
              <a:t>lifecycle continues until we get a code or a product which can be deployed in the production server where we measure and validate the code.</a:t>
            </a:r>
          </a:p>
        </p:txBody>
      </p:sp>
    </p:spTree>
    <p:extLst>
      <p:ext uri="{BB962C8B-B14F-4D97-AF65-F5344CB8AC3E}">
        <p14:creationId xmlns:p14="http://schemas.microsoft.com/office/powerpoint/2010/main" val="1170842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19256" cy="5505475"/>
          </a:xfrm>
        </p:spPr>
        <p:txBody>
          <a:bodyPr>
            <a:normAutofit fontScale="92500" lnSpcReduction="10000"/>
          </a:bodyPr>
          <a:lstStyle/>
          <a:p>
            <a:pPr marL="0" indent="0">
              <a:buNone/>
            </a:pPr>
            <a:r>
              <a:rPr lang="en-GB" sz="2800" b="1" dirty="0" smtClean="0"/>
              <a:t>Advantages of CI/CD pipeline</a:t>
            </a:r>
          </a:p>
          <a:p>
            <a:r>
              <a:rPr lang="en-GB" sz="2800" dirty="0"/>
              <a:t>CI/CD pipeline can streamline communication.</a:t>
            </a:r>
          </a:p>
          <a:p>
            <a:r>
              <a:rPr lang="en-GB" sz="2800" dirty="0"/>
              <a:t>It can automate the process of software delivery.</a:t>
            </a:r>
          </a:p>
          <a:p>
            <a:r>
              <a:rPr lang="en-GB" sz="2800" dirty="0"/>
              <a:t>Helps you to achieve faster customer feedback.</a:t>
            </a:r>
          </a:p>
          <a:p>
            <a:r>
              <a:rPr lang="en-GB" sz="2800" dirty="0" smtClean="0"/>
              <a:t>It </a:t>
            </a:r>
            <a:r>
              <a:rPr lang="en-GB" sz="2800" dirty="0"/>
              <a:t>enables you to remove manual errors.</a:t>
            </a:r>
          </a:p>
          <a:p>
            <a:r>
              <a:rPr lang="en-GB" sz="2800" dirty="0"/>
              <a:t>Reduces costs and labour.</a:t>
            </a:r>
          </a:p>
          <a:p>
            <a:r>
              <a:rPr lang="en-GB" sz="2800" dirty="0"/>
              <a:t>CI/CD pipelines can make the software development lifecycle faster.</a:t>
            </a:r>
          </a:p>
          <a:p>
            <a:r>
              <a:rPr lang="en-GB" sz="2800" dirty="0"/>
              <a:t>It has automated pipeline deployment.</a:t>
            </a:r>
          </a:p>
          <a:p>
            <a:r>
              <a:rPr lang="en-GB" sz="2800" dirty="0"/>
              <a:t>A CD pipeline gives a rapid feedback loop starting from developer to client.</a:t>
            </a:r>
          </a:p>
          <a:p>
            <a:r>
              <a:rPr lang="en-GB" sz="2800" dirty="0"/>
              <a:t>Improves communications between organization employees.</a:t>
            </a:r>
          </a:p>
          <a:p>
            <a:pPr marL="0" indent="0">
              <a:buNone/>
            </a:pPr>
            <a:endParaRPr lang="en-GB" sz="2800" b="1" dirty="0"/>
          </a:p>
        </p:txBody>
      </p:sp>
    </p:spTree>
    <p:extLst>
      <p:ext uri="{BB962C8B-B14F-4D97-AF65-F5344CB8AC3E}">
        <p14:creationId xmlns:p14="http://schemas.microsoft.com/office/powerpoint/2010/main" val="2450470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332656"/>
            <a:ext cx="8075240" cy="5793507"/>
          </a:xfrm>
        </p:spPr>
        <p:txBody>
          <a:bodyPr>
            <a:normAutofit/>
          </a:bodyPr>
          <a:lstStyle/>
          <a:p>
            <a:endParaRPr lang="en-GB" sz="2800" dirty="0" smtClean="0"/>
          </a:p>
          <a:p>
            <a:endParaRPr lang="en-GB" sz="2800" dirty="0"/>
          </a:p>
          <a:p>
            <a:r>
              <a:rPr lang="en-GB" sz="2800" dirty="0" smtClean="0"/>
              <a:t>It </a:t>
            </a:r>
            <a:r>
              <a:rPr lang="en-GB" sz="2800" dirty="0"/>
              <a:t>enables developers to know which changes in the build can turn to the brokerage and to avoid them in the future.</a:t>
            </a:r>
          </a:p>
          <a:p>
            <a:r>
              <a:rPr lang="en-GB" sz="2800" dirty="0"/>
              <a:t>The automated tests, along with few manual test runs, help to fix any issues that may arise.</a:t>
            </a:r>
          </a:p>
          <a:p>
            <a:pPr marL="0" indent="0">
              <a:buNone/>
            </a:pPr>
            <a:endParaRPr lang="en-GB" sz="2800" dirty="0"/>
          </a:p>
        </p:txBody>
      </p:sp>
    </p:spTree>
    <p:extLst>
      <p:ext uri="{BB962C8B-B14F-4D97-AF65-F5344CB8AC3E}">
        <p14:creationId xmlns:p14="http://schemas.microsoft.com/office/powerpoint/2010/main" val="1596218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err="1" smtClean="0"/>
              <a:t>Devops</a:t>
            </a:r>
            <a:endParaRPr lang="en-GB" sz="4000" dirty="0"/>
          </a:p>
        </p:txBody>
      </p:sp>
      <p:sp>
        <p:nvSpPr>
          <p:cNvPr id="3" name="Content Placeholder 2"/>
          <p:cNvSpPr>
            <a:spLocks noGrp="1"/>
          </p:cNvSpPr>
          <p:nvPr>
            <p:ph idx="1"/>
          </p:nvPr>
        </p:nvSpPr>
        <p:spPr/>
        <p:txBody>
          <a:bodyPr>
            <a:normAutofit/>
          </a:bodyPr>
          <a:lstStyle/>
          <a:p>
            <a:pPr marL="0" indent="0">
              <a:buNone/>
            </a:pPr>
            <a:r>
              <a:rPr lang="en-GB" sz="2800" dirty="0"/>
              <a:t>CI CD Pipeline implementation or the Continuous Integration/Continuous Deployment software is the backbone of the modern </a:t>
            </a:r>
            <a:r>
              <a:rPr lang="en-GB" sz="2800" dirty="0" err="1"/>
              <a:t>DevOps</a:t>
            </a:r>
            <a:r>
              <a:rPr lang="en-GB" sz="2800" dirty="0"/>
              <a:t> environment</a:t>
            </a:r>
            <a:r>
              <a:rPr lang="en-GB" sz="2800" dirty="0" smtClean="0"/>
              <a:t>. </a:t>
            </a:r>
          </a:p>
          <a:p>
            <a:pPr marL="0" indent="0">
              <a:buNone/>
            </a:pPr>
            <a:endParaRPr lang="en-GB" sz="2800" dirty="0" smtClean="0"/>
          </a:p>
          <a:p>
            <a:pPr marL="0" indent="0">
              <a:buNone/>
            </a:pPr>
            <a:r>
              <a:rPr lang="en-GB" sz="2800" dirty="0" smtClean="0"/>
              <a:t>CI/CD </a:t>
            </a:r>
            <a:r>
              <a:rPr lang="en-GB" sz="2800" dirty="0"/>
              <a:t>bridges the gap between development and operations teams by automating build, test and deployment of applications</a:t>
            </a:r>
            <a:r>
              <a:rPr lang="en-GB" sz="2800" dirty="0" smtClean="0"/>
              <a:t>.</a:t>
            </a:r>
            <a:endParaRPr lang="en-GB" dirty="0"/>
          </a:p>
        </p:txBody>
      </p:sp>
    </p:spTree>
    <p:extLst>
      <p:ext uri="{BB962C8B-B14F-4D97-AF65-F5344CB8AC3E}">
        <p14:creationId xmlns:p14="http://schemas.microsoft.com/office/powerpoint/2010/main" val="1331018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lstStyle/>
          <a:p>
            <a:r>
              <a:rPr lang="en-GB" sz="4000" dirty="0" smtClean="0"/>
              <a:t>		CI CD Tools</a:t>
            </a:r>
            <a:endParaRPr lang="en-GB" sz="4000" dirty="0"/>
          </a:p>
        </p:txBody>
      </p:sp>
      <p:sp>
        <p:nvSpPr>
          <p:cNvPr id="3" name="Content Placeholder 2"/>
          <p:cNvSpPr>
            <a:spLocks noGrp="1"/>
          </p:cNvSpPr>
          <p:nvPr>
            <p:ph idx="1"/>
          </p:nvPr>
        </p:nvSpPr>
        <p:spPr/>
        <p:txBody>
          <a:bodyPr/>
          <a:lstStyle/>
          <a:p>
            <a:endParaRPr lang="en-GB" dirty="0" smtClean="0"/>
          </a:p>
          <a:p>
            <a:r>
              <a:rPr lang="en-GB" dirty="0" smtClean="0"/>
              <a:t>Our </a:t>
            </a:r>
            <a:r>
              <a:rPr lang="en-GB" dirty="0"/>
              <a:t>task is to automate the entire process, from the time the development team gives us the code and commits it to the time we get it into production.</a:t>
            </a:r>
          </a:p>
          <a:p>
            <a:r>
              <a:rPr lang="en-GB" dirty="0"/>
              <a:t>Our task is to automate the pipeline in order to make the entire software development lifecycle on the </a:t>
            </a:r>
            <a:r>
              <a:rPr lang="en-GB" dirty="0" err="1"/>
              <a:t>dev</a:t>
            </a:r>
            <a:r>
              <a:rPr lang="en-GB" dirty="0"/>
              <a:t>-ops mode/ automated mode. For this, they would need automation tools.</a:t>
            </a:r>
          </a:p>
          <a:p>
            <a:endParaRPr lang="en-GB" dirty="0"/>
          </a:p>
        </p:txBody>
      </p:sp>
    </p:spTree>
    <p:extLst>
      <p:ext uri="{BB962C8B-B14F-4D97-AF65-F5344CB8AC3E}">
        <p14:creationId xmlns:p14="http://schemas.microsoft.com/office/powerpoint/2010/main" val="2313566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91264" cy="1514432"/>
          </a:xfrm>
        </p:spPr>
        <p:txBody>
          <a:bodyPr>
            <a:normAutofit fontScale="90000"/>
          </a:bodyPr>
          <a:lstStyle/>
          <a:p>
            <a:r>
              <a:rPr lang="en-GB" b="1"/>
              <a:t> </a:t>
            </a:r>
            <a:r>
              <a:rPr lang="en-GB" b="1" smtClean="0"/>
              <a:t/>
            </a:r>
            <a:br>
              <a:rPr lang="en-GB" b="1" smtClean="0"/>
            </a:br>
            <a:r>
              <a:rPr lang="en-GB" b="1"/>
              <a:t/>
            </a:r>
            <a:br>
              <a:rPr lang="en-GB" b="1"/>
            </a:br>
            <a:r>
              <a:rPr lang="en-GB" b="1" smtClean="0"/>
              <a:t/>
            </a:r>
            <a:br>
              <a:rPr lang="en-GB" b="1" smtClean="0"/>
            </a:br>
            <a:r>
              <a:rPr lang="en-GB" b="1"/>
              <a:t> </a:t>
            </a:r>
            <a:r>
              <a:rPr lang="en-GB" b="1" smtClean="0"/>
              <a:t> </a:t>
            </a:r>
            <a:br>
              <a:rPr lang="en-GB" b="1" smtClean="0"/>
            </a:br>
            <a:r>
              <a:rPr lang="en-GB" b="1"/>
              <a:t> </a:t>
            </a:r>
            <a:r>
              <a:rPr lang="en-GB" b="1" smtClean="0"/>
              <a:t>Important </a:t>
            </a:r>
            <a:r>
              <a:rPr lang="en-GB" b="1" dirty="0"/>
              <a:t>CI/CD tools</a:t>
            </a:r>
            <a:br>
              <a:rPr lang="en-GB" b="1" dirty="0"/>
            </a:b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Here </a:t>
            </a:r>
            <a:r>
              <a:rPr lang="en-GB" dirty="0"/>
              <a:t>are the important CI/CD tools:</a:t>
            </a:r>
          </a:p>
          <a:p>
            <a:r>
              <a:rPr lang="en-GB" b="1" dirty="0"/>
              <a:t>Jenkins</a:t>
            </a:r>
          </a:p>
          <a:p>
            <a:pPr marL="0" indent="0">
              <a:buNone/>
            </a:pPr>
            <a:r>
              <a:rPr lang="en-GB" dirty="0"/>
              <a:t>    Jenkins is an open-source Continuous Integration       server that helps to achieve the Continuous Integration process (and not only) in an automated fashion.</a:t>
            </a:r>
          </a:p>
          <a:p>
            <a:pPr marL="0" indent="0">
              <a:buNone/>
            </a:pPr>
            <a:r>
              <a:rPr lang="en-GB" dirty="0"/>
              <a:t> Jenkins is free and is entirely written in Java.</a:t>
            </a:r>
          </a:p>
          <a:p>
            <a:pPr marL="0" indent="0">
              <a:buNone/>
            </a:pPr>
            <a:r>
              <a:rPr lang="en-GB" dirty="0"/>
              <a:t> Jenkins is a widely used application around the </a:t>
            </a:r>
            <a:r>
              <a:rPr lang="en-GB" dirty="0" smtClean="0"/>
              <a:t>world.</a:t>
            </a:r>
          </a:p>
          <a:p>
            <a:pPr marL="0" indent="0">
              <a:buNone/>
            </a:pPr>
            <a:r>
              <a:rPr lang="en-GB" dirty="0" smtClean="0"/>
              <a:t>It</a:t>
            </a:r>
            <a:r>
              <a:rPr lang="en-GB" i="1" dirty="0" smtClean="0"/>
              <a:t> </a:t>
            </a:r>
            <a:r>
              <a:rPr lang="en-GB" dirty="0" smtClean="0"/>
              <a:t>provides </a:t>
            </a:r>
            <a:r>
              <a:rPr lang="en-GB" dirty="0"/>
              <a:t>us with various interfaces and tools in order to automate the entire process.</a:t>
            </a:r>
          </a:p>
        </p:txBody>
      </p:sp>
    </p:spTree>
    <p:extLst>
      <p:ext uri="{BB962C8B-B14F-4D97-AF65-F5344CB8AC3E}">
        <p14:creationId xmlns:p14="http://schemas.microsoft.com/office/powerpoint/2010/main" val="4093451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19256" cy="5505475"/>
          </a:xfrm>
        </p:spPr>
        <p:txBody>
          <a:bodyPr>
            <a:normAutofit lnSpcReduction="10000"/>
          </a:bodyPr>
          <a:lstStyle/>
          <a:p>
            <a:pPr marL="0" indent="0">
              <a:buNone/>
            </a:pPr>
            <a:r>
              <a:rPr lang="en-GB" sz="2800" b="1" dirty="0" smtClean="0"/>
              <a:t>Bamboo</a:t>
            </a:r>
            <a:r>
              <a:rPr lang="en-GB" sz="2800" dirty="0" smtClean="0"/>
              <a:t> is </a:t>
            </a:r>
            <a:r>
              <a:rPr lang="en-GB" sz="2800" dirty="0"/>
              <a:t>a continuous integration build server that performs – automatic build, test, and releases in a single place. It works seamlessly with JIRA software and </a:t>
            </a:r>
            <a:r>
              <a:rPr lang="en-GB" sz="2800" dirty="0" err="1"/>
              <a:t>Bitbucket</a:t>
            </a:r>
            <a:r>
              <a:rPr lang="en-GB" sz="2800" dirty="0"/>
              <a:t>.</a:t>
            </a:r>
          </a:p>
          <a:p>
            <a:pPr marL="0" indent="0">
              <a:buNone/>
            </a:pPr>
            <a:r>
              <a:rPr lang="en-GB" sz="2800" b="1" dirty="0"/>
              <a:t>Features:</a:t>
            </a:r>
            <a:endParaRPr lang="en-GB" sz="2800" dirty="0"/>
          </a:p>
          <a:p>
            <a:r>
              <a:rPr lang="en-GB" sz="2800" dirty="0"/>
              <a:t>Run parallel batch tests</a:t>
            </a:r>
          </a:p>
          <a:p>
            <a:r>
              <a:rPr lang="en-GB" sz="2800" dirty="0"/>
              <a:t>Setting up Bamboo is pretty simple</a:t>
            </a:r>
          </a:p>
          <a:p>
            <a:r>
              <a:rPr lang="en-GB" sz="2800" dirty="0"/>
              <a:t>Per-environment permissions feature allows developers and QA to deploy to their environments</a:t>
            </a:r>
          </a:p>
          <a:p>
            <a:r>
              <a:rPr lang="en-GB" sz="2800" dirty="0"/>
              <a:t>Built-in Git branching and workflows. It automatically merges the branches.</a:t>
            </a:r>
          </a:p>
          <a:p>
            <a:endParaRPr lang="en-GB" sz="2800" dirty="0"/>
          </a:p>
        </p:txBody>
      </p:sp>
    </p:spTree>
    <p:extLst>
      <p:ext uri="{BB962C8B-B14F-4D97-AF65-F5344CB8AC3E}">
        <p14:creationId xmlns:p14="http://schemas.microsoft.com/office/powerpoint/2010/main" val="2325294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CI/CD pipeline</a:t>
            </a:r>
            <a:endParaRPr lang="en-GB"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19425" y="3396456"/>
            <a:ext cx="31051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8175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r>
              <a:rPr lang="en-GB" dirty="0" smtClean="0"/>
              <a:t>Jenkins Master-Slave</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9498" y="1935163"/>
            <a:ext cx="7905004"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120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764704"/>
            <a:ext cx="8219256" cy="5559896"/>
          </a:xfrm>
        </p:spPr>
        <p:txBody>
          <a:bodyPr>
            <a:normAutofit/>
          </a:bodyPr>
          <a:lstStyle/>
          <a:p>
            <a:r>
              <a:rPr lang="en-GB" dirty="0"/>
              <a:t>In Jenkins, We can build all our applications on a single server. As the requirement grows and changes, we will come cross many issues like what if there are thousands build which needs to be done, what if different builds need to be done on different </a:t>
            </a:r>
            <a:r>
              <a:rPr lang="en-GB" dirty="0" err="1"/>
              <a:t>flavor</a:t>
            </a:r>
            <a:r>
              <a:rPr lang="en-GB" dirty="0"/>
              <a:t> of OS. </a:t>
            </a:r>
            <a:endParaRPr lang="en-GB" dirty="0" smtClean="0"/>
          </a:p>
          <a:p>
            <a:r>
              <a:rPr lang="en-GB" dirty="0" smtClean="0"/>
              <a:t>In </a:t>
            </a:r>
            <a:r>
              <a:rPr lang="en-GB" dirty="0"/>
              <a:t>such cases the master-slave architecture comes in picture </a:t>
            </a:r>
            <a:r>
              <a:rPr lang="en-GB" dirty="0" smtClean="0"/>
              <a:t>which </a:t>
            </a:r>
            <a:r>
              <a:rPr lang="en-GB" dirty="0"/>
              <a:t>takes care of all such odd requirements</a:t>
            </a:r>
            <a:r>
              <a:rPr lang="en-GB" dirty="0" smtClean="0"/>
              <a:t>.</a:t>
            </a:r>
          </a:p>
          <a:p>
            <a:r>
              <a:rPr lang="en-GB" dirty="0"/>
              <a:t>For example there might be an application which needs to be build on Ubuntu. There is another application that needs to be build on </a:t>
            </a:r>
            <a:r>
              <a:rPr lang="en-GB" dirty="0" err="1"/>
              <a:t>CentOS</a:t>
            </a:r>
            <a:r>
              <a:rPr lang="en-GB" dirty="0"/>
              <a:t>. </a:t>
            </a:r>
          </a:p>
        </p:txBody>
      </p:sp>
    </p:spTree>
    <p:extLst>
      <p:ext uri="{BB962C8B-B14F-4D97-AF65-F5344CB8AC3E}">
        <p14:creationId xmlns:p14="http://schemas.microsoft.com/office/powerpoint/2010/main" val="720626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24744"/>
            <a:ext cx="8291264" cy="5199856"/>
          </a:xfrm>
        </p:spPr>
        <p:txBody>
          <a:bodyPr>
            <a:normAutofit/>
          </a:bodyPr>
          <a:lstStyle/>
          <a:p>
            <a:r>
              <a:rPr lang="en-GB" dirty="0"/>
              <a:t>As a solution we can have two slave nodes(one with Ubuntu installed and another with </a:t>
            </a:r>
            <a:r>
              <a:rPr lang="en-GB" dirty="0" err="1"/>
              <a:t>CentOS</a:t>
            </a:r>
            <a:r>
              <a:rPr lang="en-GB" dirty="0"/>
              <a:t> installed) and build the respective applications on these servers</a:t>
            </a:r>
            <a:r>
              <a:rPr lang="en-GB" dirty="0" smtClean="0"/>
              <a:t>.</a:t>
            </a:r>
          </a:p>
          <a:p>
            <a:r>
              <a:rPr lang="en-GB" b="1" dirty="0"/>
              <a:t>Jenkins Master</a:t>
            </a:r>
          </a:p>
          <a:p>
            <a:r>
              <a:rPr lang="en-GB" dirty="0"/>
              <a:t>The Jenkins master </a:t>
            </a:r>
            <a:r>
              <a:rPr lang="en-GB" b="1" dirty="0"/>
              <a:t>acts to schedule the jobs, assign slaves, and send builds to slaves to execute the jobs</a:t>
            </a:r>
            <a:r>
              <a:rPr lang="en-GB" dirty="0"/>
              <a:t>. It will also monitor the slave state (offline or online) and get back the build result responses from slaves and the display build results on the console output.</a:t>
            </a:r>
          </a:p>
          <a:p>
            <a:endParaRPr lang="en-GB" dirty="0"/>
          </a:p>
          <a:p>
            <a:pPr marL="0" indent="0">
              <a:buNone/>
            </a:pPr>
            <a:endParaRPr lang="en-GB" dirty="0"/>
          </a:p>
        </p:txBody>
      </p:sp>
    </p:spTree>
    <p:extLst>
      <p:ext uri="{BB962C8B-B14F-4D97-AF65-F5344CB8AC3E}">
        <p14:creationId xmlns:p14="http://schemas.microsoft.com/office/powerpoint/2010/main" val="856252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8291264" cy="5415880"/>
          </a:xfrm>
        </p:spPr>
        <p:txBody>
          <a:bodyPr/>
          <a:lstStyle/>
          <a:p>
            <a:r>
              <a:rPr lang="en-GB" b="1" dirty="0"/>
              <a:t>Jenkins Slave</a:t>
            </a:r>
          </a:p>
          <a:p>
            <a:r>
              <a:rPr lang="en-GB" b="1" dirty="0"/>
              <a:t>Slave</a:t>
            </a:r>
            <a:r>
              <a:rPr lang="en-GB" dirty="0"/>
              <a:t> is a java executable which receives the build instructions from the central master node. Let’s do the Master-Slave Configuration on GCP by following below steps and instructions.</a:t>
            </a:r>
          </a:p>
          <a:p>
            <a:endParaRPr lang="en-GB" dirty="0"/>
          </a:p>
        </p:txBody>
      </p:sp>
    </p:spTree>
    <p:extLst>
      <p:ext uri="{BB962C8B-B14F-4D97-AF65-F5344CB8AC3E}">
        <p14:creationId xmlns:p14="http://schemas.microsoft.com/office/powerpoint/2010/main" val="1366784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05534"/>
            <a:ext cx="8229600" cy="3648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8627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96752"/>
            <a:ext cx="8219256" cy="5127848"/>
          </a:xfrm>
        </p:spPr>
        <p:txBody>
          <a:bodyPr/>
          <a:lstStyle/>
          <a:p>
            <a:r>
              <a:rPr lang="en-GB" dirty="0"/>
              <a:t>Jenkins checks the Git repository at periodic intervals for any changes made in the source code.</a:t>
            </a:r>
          </a:p>
          <a:p>
            <a:r>
              <a:rPr lang="en-GB" dirty="0"/>
              <a:t>Each builds requires a different testing environment which is not possible for a single Jenkins server. In order to perform testing in different environments, Jenkins uses various Slaves as shown in the diagram.</a:t>
            </a:r>
          </a:p>
          <a:p>
            <a:r>
              <a:rPr lang="en-GB" dirty="0"/>
              <a:t>Jenkins Master requests these Slaves to perform testing and to generate test reports.</a:t>
            </a:r>
          </a:p>
          <a:p>
            <a:endParaRPr lang="en-GB" dirty="0"/>
          </a:p>
        </p:txBody>
      </p:sp>
    </p:spTree>
    <p:extLst>
      <p:ext uri="{BB962C8B-B14F-4D97-AF65-F5344CB8AC3E}">
        <p14:creationId xmlns:p14="http://schemas.microsoft.com/office/powerpoint/2010/main" val="182920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What is </a:t>
            </a:r>
            <a:r>
              <a:rPr lang="en-GB" sz="4000" dirty="0" err="1" smtClean="0"/>
              <a:t>Devops</a:t>
            </a:r>
            <a:endParaRPr lang="en-GB" sz="40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2202378"/>
            <a:ext cx="8229600" cy="3855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03686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Jenkins and </a:t>
            </a:r>
            <a:r>
              <a:rPr lang="en-GB" dirty="0" err="1" smtClean="0"/>
              <a:t>Docker</a:t>
            </a:r>
            <a:endParaRPr lang="en-GB"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0653" y="2386563"/>
            <a:ext cx="6582694" cy="3486637"/>
          </a:xfrm>
          <a:prstGeom prst="rect">
            <a:avLst/>
          </a:prstGeom>
          <a:noFill/>
          <a:ln>
            <a:noFill/>
          </a:ln>
        </p:spPr>
      </p:pic>
    </p:spTree>
    <p:extLst>
      <p:ext uri="{BB962C8B-B14F-4D97-AF65-F5344CB8AC3E}">
        <p14:creationId xmlns:p14="http://schemas.microsoft.com/office/powerpoint/2010/main" val="4149588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91264" cy="5361459"/>
          </a:xfrm>
        </p:spPr>
        <p:txBody>
          <a:bodyPr>
            <a:normAutofit/>
          </a:bodyPr>
          <a:lstStyle/>
          <a:p>
            <a:endParaRPr lang="en-GB" sz="2800" dirty="0" smtClean="0"/>
          </a:p>
          <a:p>
            <a:r>
              <a:rPr lang="en-GB" sz="2800" dirty="0" err="1" smtClean="0"/>
              <a:t>DevOps</a:t>
            </a:r>
            <a:r>
              <a:rPr lang="en-GB" sz="2800" dirty="0" smtClean="0"/>
              <a:t> </a:t>
            </a:r>
            <a:r>
              <a:rPr lang="en-GB" sz="2800" dirty="0"/>
              <a:t>is a software development approach which involves continuous development, continuous testing, continuous integration, continuous deployment and continuous monitoring of the software throughout its development life cycle. </a:t>
            </a:r>
            <a:endParaRPr lang="en-GB" sz="2800" dirty="0" smtClean="0"/>
          </a:p>
          <a:p>
            <a:r>
              <a:rPr lang="en-GB" sz="2800" dirty="0" smtClean="0"/>
              <a:t>This </a:t>
            </a:r>
            <a:r>
              <a:rPr lang="en-GB" sz="2800" dirty="0"/>
              <a:t>is exactly the process adopted by all the top companies to develop high-quality software and shorter development life cycles, resulting in greater customer satisfaction, something that every company wants.</a:t>
            </a:r>
          </a:p>
        </p:txBody>
      </p:sp>
    </p:spTree>
    <p:extLst>
      <p:ext uri="{BB962C8B-B14F-4D97-AF65-F5344CB8AC3E}">
        <p14:creationId xmlns:p14="http://schemas.microsoft.com/office/powerpoint/2010/main" val="2576365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err="1" smtClean="0"/>
              <a:t>Devops</a:t>
            </a:r>
            <a:r>
              <a:rPr lang="en-GB" sz="4000" dirty="0" smtClean="0"/>
              <a:t> stages</a:t>
            </a:r>
            <a:endParaRPr lang="en-GB" sz="40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0537" y="2148681"/>
            <a:ext cx="816292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405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92696"/>
            <a:ext cx="8147248" cy="5433467"/>
          </a:xfrm>
        </p:spPr>
        <p:txBody>
          <a:bodyPr>
            <a:noAutofit/>
          </a:bodyPr>
          <a:lstStyle/>
          <a:p>
            <a:pPr marL="0" indent="0">
              <a:buNone/>
            </a:pPr>
            <a:r>
              <a:rPr lang="en-GB" sz="2800" dirty="0"/>
              <a:t>CI/CD stands for Continuous Integration and Continuous </a:t>
            </a:r>
            <a:r>
              <a:rPr lang="en-GB" sz="2800" dirty="0" smtClean="0"/>
              <a:t>Delivery and Deployment.</a:t>
            </a:r>
          </a:p>
          <a:p>
            <a:pPr marL="0" indent="0">
              <a:buNone/>
            </a:pPr>
            <a:r>
              <a:rPr lang="en-GB" sz="2800" b="1" dirty="0" smtClean="0"/>
              <a:t>CI/CD pipeline</a:t>
            </a:r>
            <a:endParaRPr lang="en-GB" sz="2800" b="1" dirty="0"/>
          </a:p>
          <a:p>
            <a:r>
              <a:rPr lang="en-GB" sz="2800" dirty="0"/>
              <a:t>A CI/CD pipeline automates the process of software delivery. It builds code, runs tests, and helps you to safely deploy a new version of the software</a:t>
            </a:r>
            <a:r>
              <a:rPr lang="en-GB" sz="2800" dirty="0" smtClean="0"/>
              <a:t>.</a:t>
            </a:r>
          </a:p>
          <a:p>
            <a:r>
              <a:rPr lang="en-GB" sz="2800" dirty="0" smtClean="0"/>
              <a:t> </a:t>
            </a:r>
            <a:r>
              <a:rPr lang="en-GB" sz="2800" dirty="0"/>
              <a:t>CI/CD pipeline reduces manual errors, provides feedback to developers, and allows fast product iterations.</a:t>
            </a:r>
          </a:p>
          <a:p>
            <a:r>
              <a:rPr lang="en-GB" sz="2800" dirty="0"/>
              <a:t>CI/CD pipeline introduces automation and continuous monitoring throughout the lifecycle of a software product. </a:t>
            </a:r>
            <a:endParaRPr lang="en-GB" sz="2800" dirty="0" smtClean="0"/>
          </a:p>
          <a:p>
            <a:pPr marL="0" indent="0">
              <a:buNone/>
            </a:pPr>
            <a:endParaRPr lang="en-GB" sz="2800" dirty="0"/>
          </a:p>
        </p:txBody>
      </p:sp>
    </p:spTree>
    <p:extLst>
      <p:ext uri="{BB962C8B-B14F-4D97-AF65-F5344CB8AC3E}">
        <p14:creationId xmlns:p14="http://schemas.microsoft.com/office/powerpoint/2010/main" val="2999921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764704"/>
            <a:ext cx="8219256" cy="5361459"/>
          </a:xfrm>
        </p:spPr>
        <p:txBody>
          <a:bodyPr>
            <a:normAutofit/>
          </a:bodyPr>
          <a:lstStyle/>
          <a:p>
            <a:r>
              <a:rPr lang="en-GB" sz="2800" dirty="0"/>
              <a:t>It involves from the integration and testing phase to delivery and deployment. These connected practices are referred as CI/CD pipeline.</a:t>
            </a:r>
          </a:p>
          <a:p>
            <a:pPr marL="0" indent="0">
              <a:buNone/>
            </a:pPr>
            <a:r>
              <a:rPr lang="en-GB" sz="2800" dirty="0" smtClean="0"/>
              <a:t>.</a:t>
            </a:r>
            <a:r>
              <a:rPr lang="en-GB" sz="2800" dirty="0"/>
              <a:t/>
            </a:r>
            <a:br>
              <a:rPr lang="en-GB" sz="2800" dirty="0"/>
            </a:br>
            <a:endParaRPr lang="en-GB" sz="2800" dirty="0"/>
          </a:p>
        </p:txBody>
      </p:sp>
    </p:spTree>
    <p:extLst>
      <p:ext uri="{BB962C8B-B14F-4D97-AF65-F5344CB8AC3E}">
        <p14:creationId xmlns:p14="http://schemas.microsoft.com/office/powerpoint/2010/main" val="2175086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CI/CD workflow</a:t>
            </a:r>
            <a:endParaRPr lang="en-GB" dirty="0"/>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62000" y="1986756"/>
            <a:ext cx="7620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5782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7920880" cy="1800200"/>
          </a:xfrm>
        </p:spPr>
        <p:txBody>
          <a:bodyPr>
            <a:normAutofit fontScale="90000"/>
          </a:bodyPr>
          <a:lstStyle/>
          <a:p>
            <a:r>
              <a:rPr lang="en-GB" b="1" dirty="0" smtClean="0"/>
              <a:t/>
            </a:r>
            <a:br>
              <a:rPr lang="en-GB" b="1" dirty="0" smtClean="0"/>
            </a:br>
            <a:r>
              <a:rPr lang="en-GB" b="1" dirty="0"/>
              <a:t/>
            </a:r>
            <a:br>
              <a:rPr lang="en-GB" b="1" dirty="0"/>
            </a:br>
            <a:r>
              <a:rPr lang="en-GB" sz="3100" b="1" dirty="0" smtClean="0"/>
              <a:t>What is Continuous Integration, Continuous Delivery, and Continuous Deployment?</a:t>
            </a:r>
            <a:br>
              <a:rPr lang="en-GB" sz="3100" b="1" dirty="0" smtClean="0"/>
            </a:br>
            <a:endParaRPr lang="en-GB" sz="3100" dirty="0"/>
          </a:p>
        </p:txBody>
      </p:sp>
      <p:sp>
        <p:nvSpPr>
          <p:cNvPr id="3" name="Content Placeholder 2"/>
          <p:cNvSpPr>
            <a:spLocks noGrp="1"/>
          </p:cNvSpPr>
          <p:nvPr>
            <p:ph idx="1"/>
          </p:nvPr>
        </p:nvSpPr>
        <p:spPr/>
        <p:txBody>
          <a:bodyPr>
            <a:noAutofit/>
          </a:bodyPr>
          <a:lstStyle/>
          <a:p>
            <a:r>
              <a:rPr lang="en-GB" sz="2800" b="1" dirty="0" smtClean="0"/>
              <a:t>Continuous </a:t>
            </a:r>
            <a:r>
              <a:rPr lang="en-GB" sz="2800" b="1" dirty="0"/>
              <a:t>integration</a:t>
            </a:r>
            <a:r>
              <a:rPr lang="en-GB" sz="2800" dirty="0"/>
              <a:t> is a software development method where members of the team can integrate their work at least once a day. In this method, every integration is checked by an automated build to search the error.</a:t>
            </a:r>
          </a:p>
          <a:p>
            <a:r>
              <a:rPr lang="en-GB" sz="2800" b="1" dirty="0"/>
              <a:t>Continuous delivery</a:t>
            </a:r>
            <a:r>
              <a:rPr lang="en-GB" sz="2800" dirty="0"/>
              <a:t> is a software engineering method in which a team develops software products in a short cycle. It ensures that software can be </a:t>
            </a:r>
            <a:r>
              <a:rPr lang="en-GB" sz="2800" dirty="0" smtClean="0"/>
              <a:t>easily</a:t>
            </a:r>
            <a:endParaRPr lang="en-GB" sz="2800" dirty="0"/>
          </a:p>
        </p:txBody>
      </p:sp>
    </p:spTree>
    <p:extLst>
      <p:ext uri="{BB962C8B-B14F-4D97-AF65-F5344CB8AC3E}">
        <p14:creationId xmlns:p14="http://schemas.microsoft.com/office/powerpoint/2010/main" val="36925024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88</TotalTime>
  <Words>1026</Words>
  <Application>Microsoft Office PowerPoint</Application>
  <PresentationFormat>On-screen Show (4:3)</PresentationFormat>
  <Paragraphs>97</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CI/CD</vt:lpstr>
      <vt:lpstr>Devops</vt:lpstr>
      <vt:lpstr>What is Devops</vt:lpstr>
      <vt:lpstr>PowerPoint Presentation</vt:lpstr>
      <vt:lpstr>Devops stages</vt:lpstr>
      <vt:lpstr>PowerPoint Presentation</vt:lpstr>
      <vt:lpstr>PowerPoint Presentation</vt:lpstr>
      <vt:lpstr>CI/CD workflow</vt:lpstr>
      <vt:lpstr>  What is Continuous Integration, Continuous Delivery, and Continuous Deployment? </vt:lpstr>
      <vt:lpstr>PowerPoint Presentation</vt:lpstr>
      <vt:lpstr>CI CD Pipeline</vt:lpstr>
      <vt:lpstr>Stages in pipeline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CI CD Tools</vt:lpstr>
      <vt:lpstr>        Important CI/CD tools </vt:lpstr>
      <vt:lpstr>PowerPoint Presentation</vt:lpstr>
      <vt:lpstr>CI/CD pipeline</vt:lpstr>
      <vt:lpstr>Jenkins Master-Slave</vt:lpstr>
      <vt:lpstr>PowerPoint Presentation</vt:lpstr>
      <vt:lpstr>PowerPoint Presentation</vt:lpstr>
      <vt:lpstr>PowerPoint Presentation</vt:lpstr>
      <vt:lpstr>PowerPoint Presentation</vt:lpstr>
      <vt:lpstr>PowerPoint Presentation</vt:lpstr>
      <vt:lpstr>Jenkins and Docker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Admin</dc:creator>
  <cp:lastModifiedBy>Admin</cp:lastModifiedBy>
  <cp:revision>48</cp:revision>
  <dcterms:created xsi:type="dcterms:W3CDTF">2024-04-23T19:48:51Z</dcterms:created>
  <dcterms:modified xsi:type="dcterms:W3CDTF">2024-04-30T19:04:39Z</dcterms:modified>
</cp:coreProperties>
</file>