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76" r:id="rId4"/>
    <p:sldId id="257" r:id="rId5"/>
    <p:sldId id="258" r:id="rId6"/>
    <p:sldId id="259" r:id="rId7"/>
    <p:sldId id="260" r:id="rId8"/>
    <p:sldId id="262" r:id="rId9"/>
    <p:sldId id="264" r:id="rId10"/>
    <p:sldId id="263" r:id="rId11"/>
    <p:sldId id="278" r:id="rId12"/>
    <p:sldId id="261" r:id="rId13"/>
    <p:sldId id="266" r:id="rId14"/>
    <p:sldId id="267" r:id="rId15"/>
    <p:sldId id="268" r:id="rId16"/>
    <p:sldId id="269" r:id="rId17"/>
    <p:sldId id="270" r:id="rId18"/>
    <p:sldId id="271" r:id="rId19"/>
    <p:sldId id="272" r:id="rId20"/>
    <p:sldId id="273"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64488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3478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149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134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3895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490172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177959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105202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63810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399350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74C41-C99A-41AF-ABE9-C56E4B14672D}"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405556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74C41-C99A-41AF-ABE9-C56E4B14672D}"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69497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74C41-C99A-41AF-ABE9-C56E4B14672D}"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94513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74C41-C99A-41AF-ABE9-C56E4B14672D}"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148710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74C41-C99A-41AF-ABE9-C56E4B14672D}"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78600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874C41-C99A-41AF-ABE9-C56E4B14672D}"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97436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74C41-C99A-41AF-ABE9-C56E4B14672D}" type="datetimeFigureOut">
              <a:rPr lang="en-IN" smtClean="0"/>
              <a:t>20-04-2023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DAF8F8-52CB-4881-95F2-01F1E0A4DE37}" type="slidenum">
              <a:rPr lang="en-IN" smtClean="0"/>
              <a:t>‹#›</a:t>
            </a:fld>
            <a:endParaRPr lang="en-IN"/>
          </a:p>
        </p:txBody>
      </p:sp>
    </p:spTree>
    <p:extLst>
      <p:ext uri="{BB962C8B-B14F-4D97-AF65-F5344CB8AC3E}">
        <p14:creationId xmlns:p14="http://schemas.microsoft.com/office/powerpoint/2010/main" val="3806400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econd_Level_Address_Translation" TargetMode="External"/><Relationship Id="rId2" Type="http://schemas.openxmlformats.org/officeDocument/2006/relationships/hyperlink" Target="https://docs.docker.com/get-dock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CF2CC-18DC-48FD-858E-DFE23A70DF7D}"/>
              </a:ext>
            </a:extLst>
          </p:cNvPr>
          <p:cNvSpPr>
            <a:spLocks noGrp="1"/>
          </p:cNvSpPr>
          <p:nvPr>
            <p:ph type="ctrTitle"/>
          </p:nvPr>
        </p:nvSpPr>
        <p:spPr/>
        <p:txBody>
          <a:bodyPr/>
          <a:lstStyle/>
          <a:p>
            <a:r>
              <a:rPr lang="en-US" dirty="0"/>
              <a:t>Docker</a:t>
            </a:r>
            <a:endParaRPr lang="en-IN" dirty="0"/>
          </a:p>
        </p:txBody>
      </p:sp>
    </p:spTree>
    <p:extLst>
      <p:ext uri="{BB962C8B-B14F-4D97-AF65-F5344CB8AC3E}">
        <p14:creationId xmlns:p14="http://schemas.microsoft.com/office/powerpoint/2010/main" val="16885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05DCFC-1695-4A5F-B829-781C959638C6}"/>
              </a:ext>
            </a:extLst>
          </p:cNvPr>
          <p:cNvSpPr>
            <a:spLocks noGrp="1"/>
          </p:cNvSpPr>
          <p:nvPr>
            <p:ph idx="1"/>
          </p:nvPr>
        </p:nvSpPr>
        <p:spPr>
          <a:xfrm>
            <a:off x="762000" y="752475"/>
            <a:ext cx="10591800" cy="5424488"/>
          </a:xfrm>
        </p:spPr>
        <p:txBody>
          <a:bodyPr/>
          <a:lstStyle/>
          <a:p>
            <a:pPr marL="0" indent="0">
              <a:buNone/>
            </a:pPr>
            <a:r>
              <a:rPr lang="en-US" b="0" i="0" dirty="0">
                <a:solidFill>
                  <a:srgbClr val="4A4A4A"/>
                </a:solidFill>
                <a:effectLst/>
                <a:latin typeface="Open Sans" panose="020B0606030504020204" pitchFamily="34" charset="0"/>
              </a:rPr>
              <a:t>Each application will run on a separate container and will have its own set of libraries and dependencies. </a:t>
            </a:r>
          </a:p>
          <a:p>
            <a:pPr marL="0" indent="0">
              <a:buNone/>
            </a:pPr>
            <a:r>
              <a:rPr lang="en-US" b="0" i="0" dirty="0">
                <a:solidFill>
                  <a:srgbClr val="4A4A4A"/>
                </a:solidFill>
                <a:effectLst/>
                <a:latin typeface="Open Sans" panose="020B0606030504020204" pitchFamily="34" charset="0"/>
              </a:rPr>
              <a:t>This also ensures that there is process level isolation, meaning each application is independent of other applications, giving developers surety that they can build applications that will not interfere with one another.</a:t>
            </a:r>
            <a:endParaRPr lang="en-IN" dirty="0"/>
          </a:p>
        </p:txBody>
      </p:sp>
    </p:spTree>
    <p:extLst>
      <p:ext uri="{BB962C8B-B14F-4D97-AF65-F5344CB8AC3E}">
        <p14:creationId xmlns:p14="http://schemas.microsoft.com/office/powerpoint/2010/main" val="46538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0BF1D-C269-4417-BC04-5C20ABBEE3FC}"/>
              </a:ext>
            </a:extLst>
          </p:cNvPr>
          <p:cNvSpPr>
            <a:spLocks noGrp="1"/>
          </p:cNvSpPr>
          <p:nvPr>
            <p:ph type="title"/>
          </p:nvPr>
        </p:nvSpPr>
        <p:spPr/>
        <p:txBody>
          <a:bodyPr>
            <a:normAutofit/>
          </a:bodyPr>
          <a:lstStyle/>
          <a:p>
            <a:r>
              <a:rPr lang="en-US" sz="3200" b="1" dirty="0"/>
              <a:t>How Docker container work?</a:t>
            </a:r>
            <a:endParaRPr lang="en-IN" sz="3200" b="1" dirty="0"/>
          </a:p>
        </p:txBody>
      </p:sp>
      <p:pic>
        <p:nvPicPr>
          <p:cNvPr id="9218" name="Picture 2" descr="Docker Use-Case - Docker Container - Edureka">
            <a:extLst>
              <a:ext uri="{FF2B5EF4-FFF2-40B4-BE49-F238E27FC236}">
                <a16:creationId xmlns:a16="http://schemas.microsoft.com/office/drawing/2014/main" xmlns="" id="{73567221-B598-41DA-91A7-3A0991FA29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279821"/>
            <a:ext cx="8596312" cy="364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28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CB60A-F7AB-4297-9320-12E422551743}"/>
              </a:ext>
            </a:extLst>
          </p:cNvPr>
          <p:cNvSpPr>
            <a:spLocks noGrp="1"/>
          </p:cNvSpPr>
          <p:nvPr>
            <p:ph type="title"/>
          </p:nvPr>
        </p:nvSpPr>
        <p:spPr>
          <a:xfrm>
            <a:off x="838200" y="342899"/>
            <a:ext cx="10515600" cy="819151"/>
          </a:xfrm>
        </p:spPr>
        <p:txBody>
          <a:bodyPr>
            <a:normAutofit fontScale="90000"/>
          </a:bodyPr>
          <a:lstStyle/>
          <a:p>
            <a:r>
              <a:rPr lang="en-IN" sz="3200" b="1" i="0" dirty="0">
                <a:solidFill>
                  <a:srgbClr val="4A4A4A"/>
                </a:solidFill>
                <a:effectLst/>
                <a:latin typeface="Open Sans" panose="020B0606030504020204" pitchFamily="34" charset="0"/>
              </a:rPr>
              <a:t/>
            </a:r>
            <a:br>
              <a:rPr lang="en-IN" sz="3200" b="1" i="0" dirty="0">
                <a:solidFill>
                  <a:srgbClr val="4A4A4A"/>
                </a:solidFill>
                <a:effectLst/>
                <a:latin typeface="Open Sans" panose="020B0606030504020204" pitchFamily="34" charset="0"/>
              </a:rPr>
            </a:br>
            <a:r>
              <a:rPr lang="en-IN" sz="3200" b="1" i="0" dirty="0">
                <a:solidFill>
                  <a:srgbClr val="4A4A4A"/>
                </a:solidFill>
                <a:effectLst/>
                <a:latin typeface="Open Sans" panose="020B0606030504020204" pitchFamily="34" charset="0"/>
              </a:rPr>
              <a:t>Virtualization vs Containerization</a:t>
            </a:r>
            <a:r>
              <a:rPr lang="en-IN" b="0" i="0" dirty="0">
                <a:solidFill>
                  <a:srgbClr val="4A4A4A"/>
                </a:solidFill>
                <a:effectLst/>
                <a:latin typeface="Open Sans" panose="020B0606030504020204" pitchFamily="34" charset="0"/>
              </a:rPr>
              <a:t/>
            </a:r>
            <a:br>
              <a:rPr lang="en-IN" b="0" i="0" dirty="0">
                <a:solidFill>
                  <a:srgbClr val="4A4A4A"/>
                </a:solidFill>
                <a:effectLst/>
                <a:latin typeface="Open Sans" panose="020B0606030504020204" pitchFamily="34" charset="0"/>
              </a:rPr>
            </a:br>
            <a:endParaRPr lang="en-IN" dirty="0"/>
          </a:p>
        </p:txBody>
      </p:sp>
      <p:pic>
        <p:nvPicPr>
          <p:cNvPr id="4098" name="Picture 2" descr="Virtualization Versus Containerization - What Is Big Data Analytics - Edureka">
            <a:extLst>
              <a:ext uri="{FF2B5EF4-FFF2-40B4-BE49-F238E27FC236}">
                <a16:creationId xmlns:a16="http://schemas.microsoft.com/office/drawing/2014/main" xmlns="" id="{77B86B83-559B-418C-BF9F-A3A317FB9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2084626"/>
            <a:ext cx="7753350" cy="38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6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A9AB55-E619-4AC7-ACA6-2B16B746324F}"/>
              </a:ext>
            </a:extLst>
          </p:cNvPr>
          <p:cNvSpPr>
            <a:spLocks noGrp="1"/>
          </p:cNvSpPr>
          <p:nvPr>
            <p:ph idx="1"/>
          </p:nvPr>
        </p:nvSpPr>
        <p:spPr>
          <a:xfrm>
            <a:off x="714375" y="647700"/>
            <a:ext cx="10639425" cy="5529263"/>
          </a:xfrm>
        </p:spPr>
        <p:txBody>
          <a:bodyPr/>
          <a:lstStyle/>
          <a:p>
            <a:r>
              <a:rPr lang="en-US" b="0" i="0" dirty="0">
                <a:solidFill>
                  <a:srgbClr val="4A4A4A"/>
                </a:solidFill>
                <a:effectLst/>
                <a:latin typeface="Open Sans" panose="020B0606030504020204" pitchFamily="34" charset="0"/>
              </a:rPr>
              <a:t>Virtualization deals with creating many operating systems in a single host machine. Containerization on the other hand will create multiple containers for every type of application as required.</a:t>
            </a:r>
          </a:p>
          <a:p>
            <a:r>
              <a:rPr lang="en-US" dirty="0">
                <a:solidFill>
                  <a:srgbClr val="4A4A4A"/>
                </a:solidFill>
                <a:latin typeface="Open Sans" panose="020B0606030504020204" pitchFamily="34" charset="0"/>
              </a:rPr>
              <a:t>T</a:t>
            </a:r>
            <a:r>
              <a:rPr lang="en-US" b="0" i="0" dirty="0">
                <a:solidFill>
                  <a:srgbClr val="4A4A4A"/>
                </a:solidFill>
                <a:effectLst/>
                <a:latin typeface="Open Sans" panose="020B0606030504020204" pitchFamily="34" charset="0"/>
              </a:rPr>
              <a:t>he major difference is that there are multiple Guest Operating Systems in Virtualization which are absent in Containerization. </a:t>
            </a:r>
          </a:p>
          <a:p>
            <a:r>
              <a:rPr lang="en-US" b="0" i="0" dirty="0">
                <a:solidFill>
                  <a:srgbClr val="4A4A4A"/>
                </a:solidFill>
                <a:effectLst/>
                <a:latin typeface="Open Sans" panose="020B0606030504020204" pitchFamily="34" charset="0"/>
              </a:rPr>
              <a:t>The best part of Containerization is that it is very lightweight as compared to the heavy virtualization.</a:t>
            </a:r>
            <a:endParaRPr lang="en-IN" dirty="0"/>
          </a:p>
        </p:txBody>
      </p:sp>
    </p:spTree>
    <p:extLst>
      <p:ext uri="{BB962C8B-B14F-4D97-AF65-F5344CB8AC3E}">
        <p14:creationId xmlns:p14="http://schemas.microsoft.com/office/powerpoint/2010/main" val="976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4FE4A-C8DF-4585-88AB-CCC52F1DC737}"/>
              </a:ext>
            </a:extLst>
          </p:cNvPr>
          <p:cNvSpPr>
            <a:spLocks noGrp="1"/>
          </p:cNvSpPr>
          <p:nvPr>
            <p:ph type="title"/>
          </p:nvPr>
        </p:nvSpPr>
        <p:spPr/>
        <p:txBody>
          <a:bodyPr>
            <a:normAutofit/>
          </a:bodyPr>
          <a:lstStyle/>
          <a:p>
            <a:r>
              <a:rPr lang="en-US" sz="3200" b="1" dirty="0"/>
              <a:t>Docker Installation</a:t>
            </a:r>
            <a:endParaRPr lang="en-IN" sz="3200" b="1" dirty="0"/>
          </a:p>
        </p:txBody>
      </p:sp>
      <p:sp>
        <p:nvSpPr>
          <p:cNvPr id="3" name="Content Placeholder 2">
            <a:extLst>
              <a:ext uri="{FF2B5EF4-FFF2-40B4-BE49-F238E27FC236}">
                <a16:creationId xmlns:a16="http://schemas.microsoft.com/office/drawing/2014/main" xmlns="" id="{EB55C252-B904-4B63-A61D-F7583A362D4E}"/>
              </a:ext>
            </a:extLst>
          </p:cNvPr>
          <p:cNvSpPr>
            <a:spLocks noGrp="1"/>
          </p:cNvSpPr>
          <p:nvPr>
            <p:ph idx="1"/>
          </p:nvPr>
        </p:nvSpPr>
        <p:spPr>
          <a:xfrm>
            <a:off x="590550" y="1143000"/>
            <a:ext cx="10763250" cy="5033963"/>
          </a:xfrm>
        </p:spPr>
        <p:txBody>
          <a:bodyPr>
            <a:noAutofit/>
          </a:bodyPr>
          <a:lstStyle/>
          <a:p>
            <a:pPr marL="0" indent="0">
              <a:buNone/>
            </a:pPr>
            <a:r>
              <a:rPr lang="en-US" dirty="0">
                <a:solidFill>
                  <a:srgbClr val="0F161E"/>
                </a:solidFill>
                <a:latin typeface="Open Sans" panose="020B0606030504020204" pitchFamily="34" charset="0"/>
              </a:rPr>
              <a:t>Docker for different operating systems can be downloaded from</a:t>
            </a:r>
          </a:p>
          <a:p>
            <a:pPr marL="0" indent="0">
              <a:buNone/>
            </a:pPr>
            <a:r>
              <a:rPr lang="en-US" dirty="0">
                <a:solidFill>
                  <a:srgbClr val="0F161E"/>
                </a:solidFill>
                <a:latin typeface="Open Sans" panose="020B0606030504020204" pitchFamily="34" charset="0"/>
                <a:hlinkClick r:id="rId2">
                  <a:extLst>
                    <a:ext uri="{A12FA001-AC4F-418D-AE19-62706E023703}">
                      <ahyp:hlinkClr xmlns:ahyp="http://schemas.microsoft.com/office/drawing/2018/hyperlinkcolor" xmlns="" val="tx"/>
                    </a:ext>
                  </a:extLst>
                </a:hlinkClick>
              </a:rPr>
              <a:t>https://docs.docker.com/get-docker/</a:t>
            </a:r>
            <a:endParaRPr lang="en-US" dirty="0">
              <a:solidFill>
                <a:srgbClr val="0F161E"/>
              </a:solidFill>
              <a:latin typeface="Open Sans" panose="020B0606030504020204" pitchFamily="34" charset="0"/>
            </a:endParaRPr>
          </a:p>
          <a:p>
            <a:pPr marL="0" indent="0">
              <a:buNone/>
            </a:pPr>
            <a:r>
              <a:rPr lang="en-US" dirty="0">
                <a:solidFill>
                  <a:srgbClr val="0F161E"/>
                </a:solidFill>
                <a:latin typeface="Open Sans" panose="020B0606030504020204" pitchFamily="34" charset="0"/>
              </a:rPr>
              <a:t>Hyper-V and Containers Windows features must be enabled.</a:t>
            </a:r>
          </a:p>
          <a:p>
            <a:pPr marL="0" indent="0" algn="l">
              <a:buNone/>
            </a:pPr>
            <a:r>
              <a:rPr lang="en-US" dirty="0">
                <a:solidFill>
                  <a:srgbClr val="0F161E"/>
                </a:solidFill>
                <a:latin typeface="Open Sans" panose="020B0606030504020204" pitchFamily="34" charset="0"/>
              </a:rPr>
              <a:t>T</a:t>
            </a:r>
            <a:r>
              <a:rPr lang="en-US" b="0" i="0" dirty="0">
                <a:solidFill>
                  <a:srgbClr val="0F161E"/>
                </a:solidFill>
                <a:effectLst/>
                <a:latin typeface="Open Sans" panose="020B0606030504020204" pitchFamily="34" charset="0"/>
              </a:rPr>
              <a:t>he following hardware prerequisites are required to successfully run Client Hyper-V on Windows 10:</a:t>
            </a:r>
          </a:p>
          <a:p>
            <a:pPr marL="742950" lvl="1" indent="-285750" algn="l">
              <a:buFont typeface="Arial" panose="020B0604020202020204" pitchFamily="34" charset="0"/>
              <a:buChar char="•"/>
            </a:pPr>
            <a:r>
              <a:rPr lang="en-US" sz="2800" b="0" i="0" dirty="0">
                <a:solidFill>
                  <a:srgbClr val="0F161E"/>
                </a:solidFill>
                <a:effectLst/>
                <a:latin typeface="Open Sans" panose="020B0606030504020204" pitchFamily="34" charset="0"/>
              </a:rPr>
              <a:t>64 bit processor with </a:t>
            </a:r>
            <a:r>
              <a:rPr lang="en-US" sz="2800" b="0" i="0" u="none" strike="noStrike" dirty="0">
                <a:solidFill>
                  <a:srgbClr val="1282D7"/>
                </a:solidFill>
                <a:effectLst/>
                <a:latin typeface="Open Sans" panose="020B0606030504020204" pitchFamily="34" charset="0"/>
                <a:hlinkClick r:id="rId3"/>
              </a:rPr>
              <a:t>Second Level Address Translation (SLAT)</a:t>
            </a:r>
            <a:endParaRPr lang="en-US" sz="2800" b="0" i="0" dirty="0">
              <a:solidFill>
                <a:srgbClr val="0F161E"/>
              </a:solidFill>
              <a:effectLst/>
              <a:latin typeface="Open Sans" panose="020B0606030504020204" pitchFamily="34" charset="0"/>
            </a:endParaRPr>
          </a:p>
          <a:p>
            <a:pPr marL="742950" lvl="1" indent="-285750" algn="l">
              <a:buFont typeface="Arial" panose="020B0604020202020204" pitchFamily="34" charset="0"/>
              <a:buChar char="•"/>
            </a:pPr>
            <a:r>
              <a:rPr lang="en-US" sz="2800" b="0" i="0" dirty="0">
                <a:solidFill>
                  <a:srgbClr val="0F161E"/>
                </a:solidFill>
                <a:effectLst/>
                <a:latin typeface="Open Sans" panose="020B0606030504020204" pitchFamily="34" charset="0"/>
              </a:rPr>
              <a:t>4GB system RAM</a:t>
            </a:r>
          </a:p>
          <a:p>
            <a:pPr marL="742950" lvl="1" indent="-285750" algn="l">
              <a:buFont typeface="Arial" panose="020B0604020202020204" pitchFamily="34" charset="0"/>
              <a:buChar char="•"/>
            </a:pPr>
            <a:r>
              <a:rPr lang="en-US" sz="2800" b="0" i="0" dirty="0">
                <a:solidFill>
                  <a:srgbClr val="0F161E"/>
                </a:solidFill>
                <a:effectLst/>
                <a:latin typeface="Open Sans" panose="020B0606030504020204" pitchFamily="34" charset="0"/>
              </a:rPr>
              <a:t>BIOS-level hardware virtualization support must be enabled in the BIOS settings. </a:t>
            </a:r>
            <a:endParaRPr lang="en-IN" sz="2800" dirty="0">
              <a:solidFill>
                <a:srgbClr val="0F161E"/>
              </a:solidFill>
              <a:latin typeface="Open Sans" panose="020B0606030504020204" pitchFamily="34" charset="0"/>
            </a:endParaRPr>
          </a:p>
        </p:txBody>
      </p:sp>
    </p:spTree>
    <p:extLst>
      <p:ext uri="{BB962C8B-B14F-4D97-AF65-F5344CB8AC3E}">
        <p14:creationId xmlns:p14="http://schemas.microsoft.com/office/powerpoint/2010/main" val="281433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508A28-F831-4FD6-9BF1-B69122B679C1}"/>
              </a:ext>
            </a:extLst>
          </p:cNvPr>
          <p:cNvSpPr>
            <a:spLocks noGrp="1"/>
          </p:cNvSpPr>
          <p:nvPr>
            <p:ph idx="1"/>
          </p:nvPr>
        </p:nvSpPr>
        <p:spPr>
          <a:xfrm>
            <a:off x="561975" y="657225"/>
            <a:ext cx="10791825" cy="5519738"/>
          </a:xfrm>
        </p:spPr>
        <p:txBody>
          <a:bodyPr/>
          <a:lstStyle/>
          <a:p>
            <a:pPr marL="0" indent="0">
              <a:buNone/>
            </a:pPr>
            <a:r>
              <a:rPr lang="en-US" dirty="0"/>
              <a:t>For installation, follow</a:t>
            </a:r>
          </a:p>
          <a:p>
            <a:pPr marL="0" indent="0">
              <a:buNone/>
            </a:pPr>
            <a:r>
              <a:rPr lang="en-US" dirty="0"/>
              <a:t> https://docs.docker.com/desktop/windows/install/</a:t>
            </a:r>
          </a:p>
          <a:p>
            <a:pPr marL="0" indent="0">
              <a:buNone/>
            </a:pPr>
            <a:r>
              <a:rPr lang="en-US" dirty="0"/>
              <a:t>Once installed, Docker container can be started.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8444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AB653-0F73-4ED0-B65D-94779F2137B4}"/>
              </a:ext>
            </a:extLst>
          </p:cNvPr>
          <p:cNvSpPr>
            <a:spLocks noGrp="1"/>
          </p:cNvSpPr>
          <p:nvPr>
            <p:ph type="title"/>
          </p:nvPr>
        </p:nvSpPr>
        <p:spPr>
          <a:xfrm>
            <a:off x="438150" y="247650"/>
            <a:ext cx="8835852" cy="1552575"/>
          </a:xfrm>
        </p:spPr>
        <p:txBody>
          <a:bodyPr>
            <a:normAutofit fontScale="90000"/>
          </a:bodyPr>
          <a:lstStyle/>
          <a:p>
            <a:r>
              <a:rPr lang="en-US" b="1" i="0" dirty="0">
                <a:solidFill>
                  <a:srgbClr val="4A4A4A"/>
                </a:solidFill>
                <a:effectLst/>
                <a:latin typeface="Open Sans" panose="020B0606030504020204" pitchFamily="34" charset="0"/>
              </a:rPr>
              <a:t/>
            </a:r>
            <a:br>
              <a:rPr lang="en-US" b="1" i="0" dirty="0">
                <a:solidFill>
                  <a:srgbClr val="4A4A4A"/>
                </a:solidFill>
                <a:effectLst/>
                <a:latin typeface="Open Sans" panose="020B0606030504020204" pitchFamily="34" charset="0"/>
              </a:rPr>
            </a:br>
            <a:r>
              <a:rPr lang="en-US" sz="3600" b="1" i="0" dirty="0" err="1">
                <a:solidFill>
                  <a:srgbClr val="4A4A4A"/>
                </a:solidFill>
                <a:effectLst/>
                <a:latin typeface="Open Sans" panose="020B0606030504020204" pitchFamily="34" charset="0"/>
              </a:rPr>
              <a:t>Dockerfile</a:t>
            </a:r>
            <a:r>
              <a:rPr lang="en-US" sz="3600" b="1" i="0" dirty="0">
                <a:solidFill>
                  <a:srgbClr val="4A4A4A"/>
                </a:solidFill>
                <a:effectLst/>
                <a:latin typeface="Open Sans" panose="020B0606030504020204" pitchFamily="34" charset="0"/>
              </a:rPr>
              <a:t>, Docker Image And Docker Container:</a:t>
            </a:r>
            <a:r>
              <a:rPr lang="en-US" b="0" i="0" dirty="0">
                <a:solidFill>
                  <a:srgbClr val="4A4A4A"/>
                </a:solidFill>
                <a:effectLst/>
                <a:latin typeface="Open Sans" panose="020B0606030504020204" pitchFamily="34" charset="0"/>
              </a:rPr>
              <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xmlns="" id="{DF3CBE50-7AC2-47B3-B43A-B251D5FDDC96}"/>
              </a:ext>
            </a:extLst>
          </p:cNvPr>
          <p:cNvSpPr>
            <a:spLocks noGrp="1"/>
          </p:cNvSpPr>
          <p:nvPr>
            <p:ph idx="1"/>
          </p:nvPr>
        </p:nvSpPr>
        <p:spPr>
          <a:xfrm>
            <a:off x="704850" y="1690688"/>
            <a:ext cx="10648950" cy="4486275"/>
          </a:xfrm>
        </p:spPr>
        <p:txBody>
          <a:bodyPr>
            <a:noAutofit/>
          </a:bodyPr>
          <a:lstStyle/>
          <a:p>
            <a:pPr algn="l">
              <a:buFont typeface="+mj-lt"/>
              <a:buAutoNum type="arabicPeriod"/>
            </a:pPr>
            <a:endParaRPr lang="en-US" b="0" i="0" dirty="0">
              <a:solidFill>
                <a:srgbClr val="4A4A4A"/>
              </a:solidFill>
              <a:effectLst/>
              <a:latin typeface="Open Sans" panose="020B0606030504020204" pitchFamily="34" charset="0"/>
            </a:endParaRPr>
          </a:p>
          <a:p>
            <a:pPr algn="l">
              <a:buFont typeface="+mj-lt"/>
              <a:buAutoNum type="arabicPeriod"/>
            </a:pPr>
            <a:endParaRPr lang="en-US" dirty="0">
              <a:solidFill>
                <a:srgbClr val="4A4A4A"/>
              </a:solidFill>
              <a:latin typeface="Open Sans" panose="020B0606030504020204" pitchFamily="34" charset="0"/>
            </a:endParaRPr>
          </a:p>
          <a:p>
            <a:pPr algn="l">
              <a:buFont typeface="+mj-lt"/>
              <a:buAutoNum type="arabicPeriod"/>
            </a:pPr>
            <a:r>
              <a:rPr lang="en-US" sz="2400" b="0" i="0" dirty="0">
                <a:solidFill>
                  <a:srgbClr val="4A4A4A"/>
                </a:solidFill>
                <a:effectLst/>
                <a:latin typeface="Open Sans" panose="020B0606030504020204" pitchFamily="34" charset="0"/>
              </a:rPr>
              <a:t>A Docker Image is created by the sequence of commands written in a file called as </a:t>
            </a:r>
            <a:r>
              <a:rPr lang="en-US" sz="2400" b="0" i="0" dirty="0" err="1">
                <a:solidFill>
                  <a:srgbClr val="4A4A4A"/>
                </a:solidFill>
                <a:effectLst/>
                <a:latin typeface="Open Sans" panose="020B0606030504020204" pitchFamily="34" charset="0"/>
              </a:rPr>
              <a:t>Dockerfile</a:t>
            </a:r>
            <a:r>
              <a:rPr lang="en-US" sz="2400" b="0" i="0" dirty="0">
                <a:solidFill>
                  <a:srgbClr val="4A4A4A"/>
                </a:solidFill>
                <a:effectLst/>
                <a:latin typeface="Open Sans" panose="020B0606030504020204" pitchFamily="34" charset="0"/>
              </a:rPr>
              <a:t>.</a:t>
            </a:r>
          </a:p>
          <a:p>
            <a:pPr algn="l">
              <a:buFont typeface="+mj-lt"/>
              <a:buAutoNum type="arabicPeriod"/>
            </a:pPr>
            <a:r>
              <a:rPr lang="en-US" sz="2400" b="0" i="0" dirty="0">
                <a:solidFill>
                  <a:srgbClr val="4A4A4A"/>
                </a:solidFill>
                <a:effectLst/>
                <a:latin typeface="Open Sans" panose="020B0606030504020204" pitchFamily="34" charset="0"/>
              </a:rPr>
              <a:t>When this </a:t>
            </a:r>
            <a:r>
              <a:rPr lang="en-US" sz="2400" b="0" i="0" dirty="0" err="1">
                <a:solidFill>
                  <a:srgbClr val="4A4A4A"/>
                </a:solidFill>
                <a:effectLst/>
                <a:latin typeface="Open Sans" panose="020B0606030504020204" pitchFamily="34" charset="0"/>
              </a:rPr>
              <a:t>Dockerfile</a:t>
            </a:r>
            <a:r>
              <a:rPr lang="en-US" sz="2400" b="0" i="0" dirty="0">
                <a:solidFill>
                  <a:srgbClr val="4A4A4A"/>
                </a:solidFill>
                <a:effectLst/>
                <a:latin typeface="Open Sans" panose="020B0606030504020204" pitchFamily="34" charset="0"/>
              </a:rPr>
              <a:t> is executed using a docker command it results into a Docker Image with a name.</a:t>
            </a:r>
          </a:p>
          <a:p>
            <a:pPr algn="l">
              <a:buFont typeface="+mj-lt"/>
              <a:buAutoNum type="arabicPeriod"/>
            </a:pPr>
            <a:r>
              <a:rPr lang="en-US" sz="2400" b="0" i="0" dirty="0">
                <a:solidFill>
                  <a:srgbClr val="4A4A4A"/>
                </a:solidFill>
                <a:effectLst/>
                <a:latin typeface="Open Sans" panose="020B0606030504020204" pitchFamily="34" charset="0"/>
              </a:rPr>
              <a:t>When this Image is executed by “docker run” command it will by itself start whatever application or service it must start on its execution.</a:t>
            </a:r>
          </a:p>
          <a:p>
            <a:pPr marL="0" indent="0" algn="l">
              <a:buNone/>
            </a:pPr>
            <a:r>
              <a:rPr lang="en-US" sz="2400" b="1" i="0" dirty="0">
                <a:solidFill>
                  <a:srgbClr val="4A4A4A"/>
                </a:solidFill>
                <a:effectLst/>
                <a:latin typeface="Open Sans" panose="020B0606030504020204" pitchFamily="34" charset="0"/>
              </a:rPr>
              <a:t>Docker Hub:</a:t>
            </a:r>
            <a:endParaRPr lang="en-US" sz="2400" b="0" i="0" dirty="0">
              <a:solidFill>
                <a:srgbClr val="4A4A4A"/>
              </a:solidFill>
              <a:effectLst/>
              <a:latin typeface="Open Sans" panose="020B0606030504020204" pitchFamily="34" charset="0"/>
            </a:endParaRPr>
          </a:p>
          <a:p>
            <a:pPr algn="just"/>
            <a:r>
              <a:rPr lang="en-US" sz="2400" b="0" i="0" dirty="0">
                <a:solidFill>
                  <a:srgbClr val="4A4A4A"/>
                </a:solidFill>
                <a:effectLst/>
                <a:latin typeface="Open Sans" panose="020B0606030504020204" pitchFamily="34" charset="0"/>
              </a:rPr>
              <a:t>Docker Hub is like GitHub for Docker Images. It is basically a cloud registry where you can find Docker Images uploaded by</a:t>
            </a:r>
          </a:p>
          <a:p>
            <a:pPr marL="0" indent="0">
              <a:buNone/>
            </a:pPr>
            <a:endParaRPr lang="en-IN" dirty="0"/>
          </a:p>
        </p:txBody>
      </p:sp>
    </p:spTree>
    <p:extLst>
      <p:ext uri="{BB962C8B-B14F-4D97-AF65-F5344CB8AC3E}">
        <p14:creationId xmlns:p14="http://schemas.microsoft.com/office/powerpoint/2010/main" val="391009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6C9AB3-84EF-4B1F-950B-31023842A22D}"/>
              </a:ext>
            </a:extLst>
          </p:cNvPr>
          <p:cNvSpPr>
            <a:spLocks noGrp="1"/>
          </p:cNvSpPr>
          <p:nvPr>
            <p:ph idx="1"/>
          </p:nvPr>
        </p:nvSpPr>
        <p:spPr>
          <a:xfrm>
            <a:off x="609600" y="647700"/>
            <a:ext cx="10744200" cy="5529263"/>
          </a:xfrm>
        </p:spPr>
        <p:txBody>
          <a:bodyPr>
            <a:normAutofit/>
          </a:bodyPr>
          <a:lstStyle/>
          <a:p>
            <a:pPr marL="0" indent="0">
              <a:buNone/>
            </a:pPr>
            <a:r>
              <a:rPr lang="en-US" b="0" i="0" dirty="0">
                <a:solidFill>
                  <a:srgbClr val="4A4A4A"/>
                </a:solidFill>
                <a:effectLst/>
                <a:latin typeface="Open Sans" panose="020B0606030504020204" pitchFamily="34" charset="0"/>
              </a:rPr>
              <a:t>different communities, also you can develop your own image and upload on Docker Hub, but first, you need to create an account on </a:t>
            </a:r>
            <a:r>
              <a:rPr lang="en-US" b="0" i="0" dirty="0" err="1">
                <a:solidFill>
                  <a:srgbClr val="4A4A4A"/>
                </a:solidFill>
                <a:effectLst/>
                <a:latin typeface="Open Sans" panose="020B0606030504020204" pitchFamily="34" charset="0"/>
              </a:rPr>
              <a:t>DockerHub</a:t>
            </a:r>
            <a:r>
              <a:rPr lang="en-US" b="0" i="0" dirty="0">
                <a:solidFill>
                  <a:srgbClr val="4A4A4A"/>
                </a:solidFill>
                <a:effectLst/>
                <a:latin typeface="Open Sans" panose="020B0606030504020204" pitchFamily="34" charset="0"/>
              </a:rPr>
              <a:t>.</a:t>
            </a:r>
          </a:p>
          <a:p>
            <a:pPr marL="0" indent="0" algn="l">
              <a:buNone/>
            </a:pPr>
            <a:r>
              <a:rPr lang="en-US" b="1" i="0" dirty="0">
                <a:solidFill>
                  <a:srgbClr val="4A4A4A"/>
                </a:solidFill>
                <a:effectLst/>
                <a:latin typeface="Open Sans" panose="020B0606030504020204" pitchFamily="34" charset="0"/>
              </a:rPr>
              <a:t>Docker Architecture:</a:t>
            </a:r>
            <a:endParaRPr lang="en-US" b="0" i="0" dirty="0">
              <a:solidFill>
                <a:srgbClr val="4A4A4A"/>
              </a:solidFill>
              <a:effectLst/>
              <a:latin typeface="Open Sans" panose="020B0606030504020204" pitchFamily="34" charset="0"/>
            </a:endParaRPr>
          </a:p>
          <a:p>
            <a:pPr marL="0" indent="0" algn="just">
              <a:buNone/>
            </a:pPr>
            <a:r>
              <a:rPr lang="en-US" b="0" i="0" dirty="0">
                <a:solidFill>
                  <a:srgbClr val="4A4A4A"/>
                </a:solidFill>
                <a:effectLst/>
                <a:latin typeface="Open Sans" panose="020B0606030504020204" pitchFamily="34" charset="0"/>
              </a:rPr>
              <a:t>It consists of a Docker Engine which is a client-server application with three major components:</a:t>
            </a:r>
          </a:p>
          <a:p>
            <a:pPr algn="l">
              <a:buFont typeface="+mj-lt"/>
              <a:buAutoNum type="arabicPeriod"/>
            </a:pPr>
            <a:r>
              <a:rPr lang="en-US" b="0" i="0" dirty="0">
                <a:solidFill>
                  <a:srgbClr val="4A4A4A"/>
                </a:solidFill>
                <a:effectLst/>
                <a:latin typeface="Open Sans" panose="020B0606030504020204" pitchFamily="34" charset="0"/>
              </a:rPr>
              <a:t>A server which is a type of long-running program called a daemon process (the docker command).</a:t>
            </a:r>
          </a:p>
          <a:p>
            <a:pPr algn="l">
              <a:buFont typeface="+mj-lt"/>
              <a:buAutoNum type="arabicPeriod"/>
            </a:pPr>
            <a:r>
              <a:rPr lang="en-US" b="0" i="0" dirty="0">
                <a:solidFill>
                  <a:srgbClr val="4A4A4A"/>
                </a:solidFill>
                <a:effectLst/>
                <a:latin typeface="Open Sans" panose="020B0606030504020204" pitchFamily="34" charset="0"/>
              </a:rPr>
              <a:t>A REST API which specifies interfaces that programs can use to talk to the daemon and instruct it what to do.</a:t>
            </a:r>
          </a:p>
          <a:p>
            <a:pPr algn="l">
              <a:buFont typeface="+mj-lt"/>
              <a:buAutoNum type="arabicPeriod"/>
            </a:pPr>
            <a:r>
              <a:rPr lang="en-US" b="0" i="0" dirty="0">
                <a:solidFill>
                  <a:srgbClr val="4A4A4A"/>
                </a:solidFill>
                <a:effectLst/>
                <a:latin typeface="Open Sans" panose="020B0606030504020204" pitchFamily="34" charset="0"/>
              </a:rPr>
              <a:t>A command line interface (CLI) client (the docker command).</a:t>
            </a:r>
          </a:p>
          <a:p>
            <a:pPr algn="l">
              <a:buFont typeface="+mj-lt"/>
              <a:buAutoNum type="arabicPeriod"/>
            </a:pPr>
            <a:r>
              <a:rPr lang="en-US" b="0" i="0" dirty="0">
                <a:solidFill>
                  <a:srgbClr val="4A4A4A"/>
                </a:solidFill>
                <a:effectLst/>
                <a:latin typeface="Open Sans" panose="020B0606030504020204" pitchFamily="34" charset="0"/>
              </a:rPr>
              <a:t>The CLI uses the Docker REST API to control or interact with the Docker daemon through scripting or direct CLI commands. Many other Docker applications use the underlying API and CLI.</a:t>
            </a:r>
          </a:p>
          <a:p>
            <a:pPr marL="0" indent="0">
              <a:buNone/>
            </a:pPr>
            <a:endParaRPr lang="en-US" b="0" i="0" dirty="0">
              <a:solidFill>
                <a:srgbClr val="4A4A4A"/>
              </a:solidFill>
              <a:effectLst/>
              <a:latin typeface="Open Sans" panose="020B0606030504020204" pitchFamily="34" charset="0"/>
            </a:endParaRPr>
          </a:p>
          <a:p>
            <a:pPr marL="0" indent="0">
              <a:buNone/>
            </a:pPr>
            <a:endParaRPr lang="en-US" b="0" i="0" dirty="0">
              <a:solidFill>
                <a:srgbClr val="4A4A4A"/>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422967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ocker Images, Docker Hub, Docker File and Docker Container - Docker Tutorial - Edureka">
            <a:extLst>
              <a:ext uri="{FF2B5EF4-FFF2-40B4-BE49-F238E27FC236}">
                <a16:creationId xmlns:a16="http://schemas.microsoft.com/office/drawing/2014/main" xmlns="" id="{A673BD8A-70A4-4238-99C1-7983BB007A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908" y="1323975"/>
            <a:ext cx="1018902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364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2339BD-51B9-4BB6-B914-12A6C7B69E9F}"/>
              </a:ext>
            </a:extLst>
          </p:cNvPr>
          <p:cNvSpPr>
            <a:spLocks noGrp="1"/>
          </p:cNvSpPr>
          <p:nvPr>
            <p:ph type="title"/>
          </p:nvPr>
        </p:nvSpPr>
        <p:spPr>
          <a:xfrm>
            <a:off x="581025" y="365125"/>
            <a:ext cx="10772775" cy="1325563"/>
          </a:xfrm>
        </p:spPr>
        <p:txBody>
          <a:bodyPr/>
          <a:lstStyle/>
          <a:p>
            <a:r>
              <a:rPr lang="en-US" dirty="0"/>
              <a:t>Docker Commands</a:t>
            </a:r>
            <a:endParaRPr lang="en-IN" dirty="0"/>
          </a:p>
        </p:txBody>
      </p:sp>
      <p:sp>
        <p:nvSpPr>
          <p:cNvPr id="3" name="Content Placeholder 2">
            <a:extLst>
              <a:ext uri="{FF2B5EF4-FFF2-40B4-BE49-F238E27FC236}">
                <a16:creationId xmlns:a16="http://schemas.microsoft.com/office/drawing/2014/main" xmlns="" id="{F0B5EB02-00E1-4EE3-8968-86EEAFD64767}"/>
              </a:ext>
            </a:extLst>
          </p:cNvPr>
          <p:cNvSpPr>
            <a:spLocks noGrp="1"/>
          </p:cNvSpPr>
          <p:nvPr>
            <p:ph idx="1"/>
          </p:nvPr>
        </p:nvSpPr>
        <p:spPr>
          <a:xfrm>
            <a:off x="581025" y="1524000"/>
            <a:ext cx="10772775" cy="4652963"/>
          </a:xfrm>
        </p:spPr>
        <p:txBody>
          <a:bodyPr/>
          <a:lstStyle/>
          <a:p>
            <a:pPr marL="0" indent="0">
              <a:buNone/>
            </a:pPr>
            <a:r>
              <a:rPr lang="en-US" dirty="0"/>
              <a:t>After docker container is started, we can execute the docker commands in the command prompt.</a:t>
            </a:r>
          </a:p>
          <a:p>
            <a:pPr marL="0" indent="0">
              <a:buNone/>
            </a:pPr>
            <a:r>
              <a:rPr lang="en-US" dirty="0"/>
              <a:t>docker version</a:t>
            </a:r>
          </a:p>
          <a:p>
            <a:pPr marL="0" indent="0">
              <a:buNone/>
            </a:pPr>
            <a:r>
              <a:rPr lang="en-US" dirty="0"/>
              <a:t>docker run hello-world</a:t>
            </a:r>
          </a:p>
          <a:p>
            <a:pPr marL="0" indent="0">
              <a:buNone/>
            </a:pPr>
            <a:r>
              <a:rPr lang="en-IN" b="0" i="0" dirty="0">
                <a:solidFill>
                  <a:srgbClr val="000000"/>
                </a:solidFill>
                <a:effectLst/>
                <a:latin typeface="Monaco"/>
              </a:rPr>
              <a:t>docker run --it </a:t>
            </a:r>
            <a:r>
              <a:rPr lang="en-IN" b="0" i="0" dirty="0" err="1">
                <a:solidFill>
                  <a:srgbClr val="000000"/>
                </a:solidFill>
                <a:effectLst/>
                <a:latin typeface="Monaco"/>
              </a:rPr>
              <a:t>alpine:latest</a:t>
            </a:r>
            <a:r>
              <a:rPr lang="en-IN" b="0" i="0" dirty="0">
                <a:solidFill>
                  <a:srgbClr val="000000"/>
                </a:solidFill>
                <a:effectLst/>
                <a:latin typeface="Monaco"/>
              </a:rPr>
              <a:t> </a:t>
            </a:r>
          </a:p>
          <a:p>
            <a:pPr marL="0" indent="0">
              <a:buNone/>
            </a:pPr>
            <a:r>
              <a:rPr lang="en-IN" dirty="0">
                <a:solidFill>
                  <a:srgbClr val="000000"/>
                </a:solidFill>
                <a:latin typeface="Monaco"/>
              </a:rPr>
              <a:t>docker images</a:t>
            </a:r>
          </a:p>
          <a:p>
            <a:pPr marL="0" indent="0">
              <a:buNone/>
            </a:pPr>
            <a:r>
              <a:rPr lang="en-IN" dirty="0">
                <a:solidFill>
                  <a:srgbClr val="000000"/>
                </a:solidFill>
                <a:latin typeface="Monaco"/>
              </a:rPr>
              <a:t>docker container ls</a:t>
            </a:r>
          </a:p>
          <a:p>
            <a:pPr marL="0" indent="0">
              <a:buNone/>
            </a:pPr>
            <a:r>
              <a:rPr lang="en-US" dirty="0"/>
              <a:t>Docker build --tag “</a:t>
            </a:r>
            <a:r>
              <a:rPr lang="en-US" dirty="0" err="1"/>
              <a:t>docker-hello-world:latest</a:t>
            </a:r>
            <a:r>
              <a:rPr lang="en-US" dirty="0"/>
              <a:t>”</a:t>
            </a:r>
          </a:p>
          <a:p>
            <a:pPr marL="0" indent="0">
              <a:buNone/>
            </a:pPr>
            <a:r>
              <a:rPr lang="en-IN" dirty="0"/>
              <a:t>docker run </a:t>
            </a:r>
            <a:r>
              <a:rPr lang="en-IN" dirty="0" err="1"/>
              <a:t>docker-hello-world:latest</a:t>
            </a:r>
            <a:endParaRPr lang="en-IN" dirty="0"/>
          </a:p>
        </p:txBody>
      </p:sp>
    </p:spTree>
    <p:extLst>
      <p:ext uri="{BB962C8B-B14F-4D97-AF65-F5344CB8AC3E}">
        <p14:creationId xmlns:p14="http://schemas.microsoft.com/office/powerpoint/2010/main" val="67839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25F0F2-DB85-4F67-8E0F-108EC5340E08}"/>
              </a:ext>
            </a:extLst>
          </p:cNvPr>
          <p:cNvSpPr>
            <a:spLocks noGrp="1"/>
          </p:cNvSpPr>
          <p:nvPr>
            <p:ph type="title"/>
          </p:nvPr>
        </p:nvSpPr>
        <p:spPr/>
        <p:txBody>
          <a:bodyPr/>
          <a:lstStyle/>
          <a:p>
            <a:r>
              <a:rPr lang="en-US" dirty="0"/>
              <a:t>Introduction to Docker</a:t>
            </a:r>
            <a:endParaRPr lang="en-IN" dirty="0"/>
          </a:p>
        </p:txBody>
      </p:sp>
      <p:sp>
        <p:nvSpPr>
          <p:cNvPr id="3" name="Content Placeholder 2">
            <a:extLst>
              <a:ext uri="{FF2B5EF4-FFF2-40B4-BE49-F238E27FC236}">
                <a16:creationId xmlns:a16="http://schemas.microsoft.com/office/drawing/2014/main" xmlns="" id="{C2AC04CF-D212-4D5E-8C0A-A4CBC3C3A155}"/>
              </a:ext>
            </a:extLst>
          </p:cNvPr>
          <p:cNvSpPr>
            <a:spLocks noGrp="1"/>
          </p:cNvSpPr>
          <p:nvPr>
            <p:ph idx="1"/>
          </p:nvPr>
        </p:nvSpPr>
        <p:spPr/>
        <p:txBody>
          <a:bodyPr/>
          <a:lstStyle/>
          <a:p>
            <a:r>
              <a:rPr lang="en-IN" i="0" dirty="0">
                <a:solidFill>
                  <a:srgbClr val="4A4A4A"/>
                </a:solidFill>
                <a:effectLst/>
                <a:latin typeface="Open Sans" panose="020B0606030504020204" pitchFamily="34" charset="0"/>
              </a:rPr>
              <a:t>Platform for Build, Ship and Run.</a:t>
            </a:r>
            <a:endParaRPr lang="en-US" i="0" dirty="0">
              <a:solidFill>
                <a:srgbClr val="4A4A4A"/>
              </a:solidFill>
              <a:effectLst/>
              <a:latin typeface="Open Sans" panose="020B0606030504020204" pitchFamily="34" charset="0"/>
            </a:endParaRPr>
          </a:p>
          <a:p>
            <a:r>
              <a:rPr lang="en-US" b="0" i="0" dirty="0">
                <a:solidFill>
                  <a:srgbClr val="4A4A4A"/>
                </a:solidFill>
                <a:effectLst/>
                <a:latin typeface="Open Sans" panose="020B0606030504020204" pitchFamily="34" charset="0"/>
              </a:rPr>
              <a:t>Docker is a software containerization platform, meaning you can build your application, package them along with their dependencies into a container and then these containers can be easily shipped to run on other machines. </a:t>
            </a:r>
          </a:p>
          <a:p>
            <a:r>
              <a:rPr lang="en-US" dirty="0">
                <a:solidFill>
                  <a:srgbClr val="4A4A4A"/>
                </a:solidFill>
                <a:latin typeface="Open Sans" panose="020B0606030504020204" pitchFamily="34" charset="0"/>
              </a:rPr>
              <a:t>C</a:t>
            </a:r>
            <a:r>
              <a:rPr lang="en-US" b="0" i="0" dirty="0">
                <a:solidFill>
                  <a:srgbClr val="4A4A4A"/>
                </a:solidFill>
                <a:effectLst/>
                <a:latin typeface="Open Sans" panose="020B0606030504020204" pitchFamily="34" charset="0"/>
              </a:rPr>
              <a:t>ontainers uses Containerization which can be considered as an evolved version of Virtualization. The same task can also be achieved using Virtual Machines, however it is not very efficient. </a:t>
            </a:r>
            <a:endParaRPr lang="en-IN" dirty="0"/>
          </a:p>
        </p:txBody>
      </p:sp>
    </p:spTree>
    <p:extLst>
      <p:ext uri="{BB962C8B-B14F-4D97-AF65-F5344CB8AC3E}">
        <p14:creationId xmlns:p14="http://schemas.microsoft.com/office/powerpoint/2010/main" val="40068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C584BF-AA56-4132-822C-AF88B25B0549}"/>
              </a:ext>
            </a:extLst>
          </p:cNvPr>
          <p:cNvSpPr>
            <a:spLocks noGrp="1"/>
          </p:cNvSpPr>
          <p:nvPr>
            <p:ph idx="1"/>
          </p:nvPr>
        </p:nvSpPr>
        <p:spPr>
          <a:xfrm>
            <a:off x="742950" y="457200"/>
            <a:ext cx="10610850" cy="5719763"/>
          </a:xfrm>
        </p:spPr>
        <p:txBody>
          <a:bodyPr/>
          <a:lstStyle/>
          <a:p>
            <a:pPr marL="0" indent="0">
              <a:buNone/>
            </a:pPr>
            <a:r>
              <a:rPr lang="en-US" dirty="0"/>
              <a:t>Docker run –it centos /bin/bash</a:t>
            </a:r>
          </a:p>
          <a:p>
            <a:pPr marL="0" indent="0">
              <a:buNone/>
            </a:pPr>
            <a:r>
              <a:rPr lang="en-US" dirty="0"/>
              <a:t>For running an application in docker container,</a:t>
            </a:r>
          </a:p>
          <a:p>
            <a:r>
              <a:rPr lang="en-US" dirty="0"/>
              <a:t>Create image for application</a:t>
            </a:r>
          </a:p>
          <a:p>
            <a:r>
              <a:rPr lang="en-US" dirty="0"/>
              <a:t>To create image create docker file in the application folder.</a:t>
            </a:r>
          </a:p>
          <a:p>
            <a:r>
              <a:rPr lang="en-US" dirty="0"/>
              <a:t>Build an image using the build command</a:t>
            </a:r>
          </a:p>
          <a:p>
            <a:r>
              <a:rPr lang="en-US" dirty="0"/>
              <a:t>Run the image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5944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Container Services</a:t>
            </a:r>
            <a:endParaRPr lang="en-GB" dirty="0"/>
          </a:p>
        </p:txBody>
      </p:sp>
      <p:sp>
        <p:nvSpPr>
          <p:cNvPr id="3" name="Content Placeholder 2"/>
          <p:cNvSpPr>
            <a:spLocks noGrp="1"/>
          </p:cNvSpPr>
          <p:nvPr>
            <p:ph idx="1"/>
          </p:nvPr>
        </p:nvSpPr>
        <p:spPr/>
        <p:txBody>
          <a:bodyPr/>
          <a:lstStyle/>
          <a:p>
            <a:pPr marL="0" indent="0">
              <a:buNone/>
            </a:pPr>
            <a:endParaRPr lang="en-GB" dirty="0"/>
          </a:p>
        </p:txBody>
      </p:sp>
      <p:sp>
        <p:nvSpPr>
          <p:cNvPr id="4" name="Rectangle 3"/>
          <p:cNvSpPr/>
          <p:nvPr/>
        </p:nvSpPr>
        <p:spPr>
          <a:xfrm>
            <a:off x="876299" y="2460305"/>
            <a:ext cx="7710489" cy="2308324"/>
          </a:xfrm>
          <a:prstGeom prst="rect">
            <a:avLst/>
          </a:prstGeom>
        </p:spPr>
        <p:txBody>
          <a:bodyPr wrap="square">
            <a:spAutoFit/>
          </a:bodyPr>
          <a:lstStyle/>
          <a:p>
            <a:endParaRPr lang="en-GB" sz="2400" dirty="0"/>
          </a:p>
          <a:p>
            <a:r>
              <a:rPr lang="en-GB" sz="2400" dirty="0"/>
              <a:t>AWS offers services that give you a secure place to store and manage your container images, orchestration that manages when and where your containers run, and flexible compute engines to power your containers.</a:t>
            </a:r>
          </a:p>
        </p:txBody>
      </p:sp>
    </p:spTree>
    <p:extLst>
      <p:ext uri="{BB962C8B-B14F-4D97-AF65-F5344CB8AC3E}">
        <p14:creationId xmlns:p14="http://schemas.microsoft.com/office/powerpoint/2010/main" val="3898743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8" y="800101"/>
            <a:ext cx="10215562" cy="5241262"/>
          </a:xfrm>
        </p:spPr>
        <p:txBody>
          <a:bodyPr>
            <a:normAutofit/>
          </a:bodyPr>
          <a:lstStyle/>
          <a:p>
            <a:r>
              <a:rPr lang="en-GB" sz="2400" dirty="0"/>
              <a:t>Amazon Elastic Container Service</a:t>
            </a:r>
          </a:p>
          <a:p>
            <a:pPr marL="0" indent="0">
              <a:buNone/>
            </a:pPr>
            <a:r>
              <a:rPr lang="en-GB" sz="2400" dirty="0"/>
              <a:t>Amazon Elastic Container Service (Amazon ECS) is a fully managed container orchestration service that provides the most secure, reliable and scalable way to run containerized applications</a:t>
            </a:r>
            <a:r>
              <a:rPr lang="en-GB" sz="2400" dirty="0" smtClean="0"/>
              <a:t>.</a:t>
            </a:r>
          </a:p>
          <a:p>
            <a:pPr marL="0" indent="0">
              <a:buNone/>
            </a:pPr>
            <a:endParaRPr lang="en-GB" sz="2400" dirty="0"/>
          </a:p>
          <a:p>
            <a:r>
              <a:rPr lang="en-GB" sz="2400" dirty="0"/>
              <a:t>Amazon Elastic </a:t>
            </a:r>
            <a:r>
              <a:rPr lang="en-GB" sz="2400" dirty="0" err="1"/>
              <a:t>Kubernetes</a:t>
            </a:r>
            <a:r>
              <a:rPr lang="en-GB" sz="2400" dirty="0"/>
              <a:t> Service</a:t>
            </a:r>
          </a:p>
          <a:p>
            <a:pPr marL="0" indent="0">
              <a:buNone/>
            </a:pPr>
            <a:r>
              <a:rPr lang="en-GB" sz="2400" dirty="0"/>
              <a:t>Amazon Elastic </a:t>
            </a:r>
            <a:r>
              <a:rPr lang="en-GB" sz="2400" dirty="0" err="1"/>
              <a:t>Kubernetes</a:t>
            </a:r>
            <a:r>
              <a:rPr lang="en-GB" sz="2400" dirty="0"/>
              <a:t> Service (Amazon EKS) is a fully managed </a:t>
            </a:r>
            <a:r>
              <a:rPr lang="en-GB" sz="2400" dirty="0" err="1"/>
              <a:t>Kubernetes</a:t>
            </a:r>
            <a:r>
              <a:rPr lang="en-GB" sz="2400" dirty="0"/>
              <a:t> service that provides the most secure, reliable, and scalable way to run containerized applications using </a:t>
            </a:r>
            <a:r>
              <a:rPr lang="en-GB" sz="2400" dirty="0" err="1"/>
              <a:t>Kubernetes</a:t>
            </a:r>
            <a:r>
              <a:rPr lang="en-GB" sz="2400" dirty="0"/>
              <a:t>.</a:t>
            </a:r>
          </a:p>
          <a:p>
            <a:pPr marL="0" indent="0">
              <a:buNone/>
            </a:pPr>
            <a:endParaRPr lang="en-GB" sz="2400" dirty="0"/>
          </a:p>
        </p:txBody>
      </p:sp>
    </p:spTree>
    <p:extLst>
      <p:ext uri="{BB962C8B-B14F-4D97-AF65-F5344CB8AC3E}">
        <p14:creationId xmlns:p14="http://schemas.microsoft.com/office/powerpoint/2010/main" val="392289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857251"/>
            <a:ext cx="8659639" cy="5184112"/>
          </a:xfrm>
        </p:spPr>
        <p:txBody>
          <a:bodyPr/>
          <a:lstStyle/>
          <a:p>
            <a:r>
              <a:rPr lang="en-GB" dirty="0"/>
              <a:t>AWS </a:t>
            </a:r>
            <a:r>
              <a:rPr lang="en-GB" dirty="0" err="1"/>
              <a:t>Fargate</a:t>
            </a:r>
            <a:endParaRPr lang="en-GB" dirty="0"/>
          </a:p>
          <a:p>
            <a:r>
              <a:rPr lang="en-GB" i="1" dirty="0"/>
              <a:t>AWS </a:t>
            </a:r>
            <a:r>
              <a:rPr lang="en-GB" i="1" dirty="0" err="1"/>
              <a:t>Fargate</a:t>
            </a:r>
            <a:r>
              <a:rPr lang="en-GB" i="1" dirty="0"/>
              <a:t> is a </a:t>
            </a:r>
            <a:r>
              <a:rPr lang="en-GB" i="1" dirty="0" err="1"/>
              <a:t>serverless</a:t>
            </a:r>
            <a:r>
              <a:rPr lang="en-GB" i="1" dirty="0"/>
              <a:t> compute engine for containers. </a:t>
            </a:r>
            <a:r>
              <a:rPr lang="en-GB" i="1" dirty="0" err="1"/>
              <a:t>Fargate</a:t>
            </a:r>
            <a:r>
              <a:rPr lang="en-GB" i="1" dirty="0"/>
              <a:t> makes it easy for you to focus on building your applications</a:t>
            </a:r>
            <a:r>
              <a:rPr lang="en-GB" i="1" dirty="0" smtClean="0"/>
              <a:t>.</a:t>
            </a:r>
          </a:p>
          <a:p>
            <a:r>
              <a:rPr lang="en-GB" dirty="0"/>
              <a:t>Amazon EC2</a:t>
            </a:r>
          </a:p>
          <a:p>
            <a:r>
              <a:rPr lang="en-GB" i="1" dirty="0"/>
              <a:t>Run containers on virtual machine infrastructure with full control over configuration and scaling</a:t>
            </a:r>
            <a:r>
              <a:rPr lang="en-GB" dirty="0" smtClean="0"/>
              <a:t>.</a:t>
            </a:r>
          </a:p>
          <a:p>
            <a:r>
              <a:rPr lang="en-GB" smtClean="0"/>
              <a:t>AWS ECR</a:t>
            </a:r>
            <a:endParaRPr lang="en-GB" dirty="0"/>
          </a:p>
          <a:p>
            <a:pPr marL="0" indent="0">
              <a:buNone/>
            </a:pPr>
            <a:r>
              <a:rPr lang="en-GB" dirty="0"/>
              <a:t>Amazon ECR is a fully managed container registry offering high-performance hosting, so you can reliably deploy application images and </a:t>
            </a:r>
            <a:r>
              <a:rPr lang="en-GB" dirty="0" err="1"/>
              <a:t>artifacts</a:t>
            </a:r>
            <a:r>
              <a:rPr lang="en-GB" dirty="0"/>
              <a:t> anywhere.</a:t>
            </a:r>
          </a:p>
          <a:p>
            <a:endParaRPr lang="en-GB" dirty="0"/>
          </a:p>
        </p:txBody>
      </p:sp>
    </p:spTree>
    <p:extLst>
      <p:ext uri="{BB962C8B-B14F-4D97-AF65-F5344CB8AC3E}">
        <p14:creationId xmlns:p14="http://schemas.microsoft.com/office/powerpoint/2010/main" val="108179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12C37-03A2-432E-941A-9C3207938A09}"/>
              </a:ext>
            </a:extLst>
          </p:cNvPr>
          <p:cNvSpPr>
            <a:spLocks noGrp="1"/>
          </p:cNvSpPr>
          <p:nvPr>
            <p:ph type="title"/>
          </p:nvPr>
        </p:nvSpPr>
        <p:spPr>
          <a:xfrm>
            <a:off x="838200" y="365126"/>
            <a:ext cx="10515600" cy="1054100"/>
          </a:xfrm>
        </p:spPr>
        <p:txBody>
          <a:bodyPr>
            <a:normAutofit/>
          </a:bodyPr>
          <a:lstStyle/>
          <a:p>
            <a:r>
              <a:rPr lang="en-US" sz="3200" b="1" dirty="0"/>
              <a:t>Why to use Docker?</a:t>
            </a:r>
            <a:endParaRPr lang="en-IN" sz="3200" b="1" dirty="0"/>
          </a:p>
        </p:txBody>
      </p:sp>
      <p:pic>
        <p:nvPicPr>
          <p:cNvPr id="8194" name="Picture 2" descr="Dev VS Prod - Docker Container - Edureka">
            <a:extLst>
              <a:ext uri="{FF2B5EF4-FFF2-40B4-BE49-F238E27FC236}">
                <a16:creationId xmlns:a16="http://schemas.microsoft.com/office/drawing/2014/main" xmlns="" id="{3ABBABE9-1354-4392-B736-63262C5F2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317998"/>
            <a:ext cx="8596312" cy="356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1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67613-67AC-4145-8D7F-E52D86F79A7A}"/>
              </a:ext>
            </a:extLst>
          </p:cNvPr>
          <p:cNvSpPr>
            <a:spLocks noGrp="1"/>
          </p:cNvSpPr>
          <p:nvPr>
            <p:ph type="title"/>
          </p:nvPr>
        </p:nvSpPr>
        <p:spPr>
          <a:xfrm>
            <a:off x="838200" y="365126"/>
            <a:ext cx="10515600" cy="882650"/>
          </a:xfrm>
        </p:spPr>
        <p:txBody>
          <a:bodyPr>
            <a:normAutofit fontScale="90000"/>
          </a:bodyPr>
          <a:lstStyle/>
          <a:p>
            <a:r>
              <a:rPr lang="en-US" b="1" i="0" dirty="0">
                <a:solidFill>
                  <a:srgbClr val="4A4A4A"/>
                </a:solidFill>
                <a:effectLst/>
                <a:latin typeface="Open Sans" panose="020B0606030504020204" pitchFamily="34" charset="0"/>
              </a:rPr>
              <a:t/>
            </a:r>
            <a:br>
              <a:rPr lang="en-US" b="1" i="0" dirty="0">
                <a:solidFill>
                  <a:srgbClr val="4A4A4A"/>
                </a:solidFill>
                <a:effectLst/>
                <a:latin typeface="Open Sans" panose="020B0606030504020204" pitchFamily="34" charset="0"/>
              </a:rPr>
            </a:br>
            <a:r>
              <a:rPr lang="en-US" sz="3600" b="1" i="0" dirty="0">
                <a:solidFill>
                  <a:srgbClr val="4A4A4A"/>
                </a:solidFill>
                <a:effectLst/>
                <a:latin typeface="Open Sans" panose="020B0606030504020204" pitchFamily="34" charset="0"/>
              </a:rPr>
              <a:t>What is Virtualization?</a:t>
            </a:r>
            <a:r>
              <a:rPr lang="en-US" sz="3100" b="0" i="0" dirty="0">
                <a:solidFill>
                  <a:srgbClr val="4A4A4A"/>
                </a:solidFill>
                <a:effectLst/>
                <a:latin typeface="Open Sans" panose="020B0606030504020204" pitchFamily="34" charset="0"/>
              </a:rPr>
              <a:t/>
            </a:r>
            <a:br>
              <a:rPr lang="en-US" sz="3100" b="0" i="0" dirty="0">
                <a:solidFill>
                  <a:srgbClr val="4A4A4A"/>
                </a:solidFill>
                <a:effectLst/>
                <a:latin typeface="Open Sans" panose="020B0606030504020204" pitchFamily="34" charset="0"/>
              </a:rPr>
            </a:br>
            <a:endParaRPr lang="en-IN" sz="3100" dirty="0"/>
          </a:p>
        </p:txBody>
      </p:sp>
      <p:sp>
        <p:nvSpPr>
          <p:cNvPr id="3" name="Content Placeholder 2">
            <a:extLst>
              <a:ext uri="{FF2B5EF4-FFF2-40B4-BE49-F238E27FC236}">
                <a16:creationId xmlns:a16="http://schemas.microsoft.com/office/drawing/2014/main" xmlns="" id="{FE22EA80-D656-40D1-877B-A0715940CB0A}"/>
              </a:ext>
            </a:extLst>
          </p:cNvPr>
          <p:cNvSpPr>
            <a:spLocks noGrp="1"/>
          </p:cNvSpPr>
          <p:nvPr>
            <p:ph idx="1"/>
          </p:nvPr>
        </p:nvSpPr>
        <p:spPr>
          <a:xfrm>
            <a:off x="476250" y="1352550"/>
            <a:ext cx="10877550" cy="4824413"/>
          </a:xfrm>
        </p:spPr>
        <p:txBody>
          <a:bodyPr>
            <a:normAutofit/>
          </a:bodyPr>
          <a:lstStyle/>
          <a:p>
            <a:pPr algn="just"/>
            <a:r>
              <a:rPr lang="en-US" sz="2000" b="0" i="0" dirty="0">
                <a:solidFill>
                  <a:srgbClr val="4A4A4A"/>
                </a:solidFill>
                <a:effectLst/>
                <a:latin typeface="Open Sans" panose="020B0606030504020204" pitchFamily="34" charset="0"/>
              </a:rPr>
              <a:t>Virtualization is the technique of importing a Guest operating system on top of a Host operating system. This technique was a revelation at the beginning because it allowed developers to run multiple operating systems in different virtual machines all running on the same host.</a:t>
            </a:r>
          </a:p>
          <a:p>
            <a:pPr marL="0" indent="0" algn="just">
              <a:buNone/>
            </a:pPr>
            <a:r>
              <a:rPr lang="en-US" sz="2000" b="0" i="0" dirty="0">
                <a:solidFill>
                  <a:srgbClr val="4A4A4A"/>
                </a:solidFill>
                <a:effectLst/>
                <a:latin typeface="Open Sans" panose="020B0606030504020204" pitchFamily="34" charset="0"/>
              </a:rPr>
              <a:t>	The advantages of Virtual Machines or Virtualization are:</a:t>
            </a:r>
          </a:p>
          <a:p>
            <a:pPr lvl="1" algn="just">
              <a:buFont typeface="Arial" panose="020B0604020202020204" pitchFamily="34" charset="0"/>
              <a:buChar char="•"/>
            </a:pPr>
            <a:r>
              <a:rPr lang="en-US" sz="2000" b="0" i="0" dirty="0">
                <a:solidFill>
                  <a:srgbClr val="4A4A4A"/>
                </a:solidFill>
                <a:effectLst/>
                <a:latin typeface="Open Sans" panose="020B0606030504020204" pitchFamily="34" charset="0"/>
              </a:rPr>
              <a:t>Multiple operating systems can run on the same machine</a:t>
            </a:r>
          </a:p>
          <a:p>
            <a:pPr lvl="1" algn="just">
              <a:buFont typeface="Arial" panose="020B0604020202020204" pitchFamily="34" charset="0"/>
              <a:buChar char="•"/>
            </a:pPr>
            <a:r>
              <a:rPr lang="en-US" sz="2000" b="0" i="0" dirty="0">
                <a:solidFill>
                  <a:srgbClr val="4A4A4A"/>
                </a:solidFill>
                <a:effectLst/>
                <a:latin typeface="Open Sans" panose="020B0606030504020204" pitchFamily="34" charset="0"/>
              </a:rPr>
              <a:t>Maintenance and Recovery were easy in case of failure conditions</a:t>
            </a:r>
          </a:p>
          <a:p>
            <a:pPr lvl="1" algn="just">
              <a:buFont typeface="Arial" panose="020B0604020202020204" pitchFamily="34" charset="0"/>
              <a:buChar char="•"/>
            </a:pPr>
            <a:r>
              <a:rPr lang="en-US" sz="2000" b="0" i="0" dirty="0">
                <a:solidFill>
                  <a:srgbClr val="4A4A4A"/>
                </a:solidFill>
                <a:effectLst/>
                <a:latin typeface="Open Sans" panose="020B0606030504020204" pitchFamily="34" charset="0"/>
              </a:rPr>
              <a:t>Total cost of ownership was also less due to the reduced need for infrastructure</a:t>
            </a:r>
          </a:p>
          <a:p>
            <a:pPr algn="just"/>
            <a:endParaRPr lang="en-US" sz="2000" b="0" i="0" dirty="0">
              <a:solidFill>
                <a:srgbClr val="4A4A4A"/>
              </a:solidFill>
              <a:effectLst/>
              <a:latin typeface="Open Sans" panose="020B0606030504020204" pitchFamily="34" charset="0"/>
            </a:endParaRPr>
          </a:p>
          <a:p>
            <a:pPr marL="0" indent="0">
              <a:buNone/>
            </a:pPr>
            <a:endParaRPr lang="en-IN" sz="2000" dirty="0"/>
          </a:p>
        </p:txBody>
      </p:sp>
    </p:spTree>
    <p:extLst>
      <p:ext uri="{BB962C8B-B14F-4D97-AF65-F5344CB8AC3E}">
        <p14:creationId xmlns:p14="http://schemas.microsoft.com/office/powerpoint/2010/main" val="155891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FDEA7FF-9DF7-46AB-853B-17B39923E886}"/>
              </a:ext>
            </a:extLst>
          </p:cNvPr>
          <p:cNvSpPr>
            <a:spLocks noGrp="1"/>
          </p:cNvSpPr>
          <p:nvPr>
            <p:ph type="title"/>
          </p:nvPr>
        </p:nvSpPr>
        <p:spPr>
          <a:xfrm>
            <a:off x="838200" y="365125"/>
            <a:ext cx="8439150" cy="692149"/>
          </a:xfrm>
        </p:spPr>
        <p:txBody>
          <a:bodyPr>
            <a:normAutofit/>
          </a:bodyPr>
          <a:lstStyle/>
          <a:p>
            <a:r>
              <a:rPr lang="en-US" dirty="0"/>
              <a:t>Virtual Machines</a:t>
            </a:r>
            <a:endParaRPr lang="en-IN" dirty="0"/>
          </a:p>
        </p:txBody>
      </p:sp>
      <p:pic>
        <p:nvPicPr>
          <p:cNvPr id="1026" name="Picture 2" descr="Virtual Machine Architecture - Docker Tutorial On Introduction To Docker - Edureka">
            <a:extLst>
              <a:ext uri="{FF2B5EF4-FFF2-40B4-BE49-F238E27FC236}">
                <a16:creationId xmlns:a16="http://schemas.microsoft.com/office/drawing/2014/main" xmlns="" id="{E6914F68-E716-4CF1-813D-FCD72D54A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68042" y="1444625"/>
            <a:ext cx="45890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24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A5801-A20F-44D9-B7DC-5593D99E33EC}"/>
              </a:ext>
            </a:extLst>
          </p:cNvPr>
          <p:cNvSpPr>
            <a:spLocks noGrp="1"/>
          </p:cNvSpPr>
          <p:nvPr>
            <p:ph type="title"/>
          </p:nvPr>
        </p:nvSpPr>
        <p:spPr>
          <a:xfrm>
            <a:off x="838200" y="365126"/>
            <a:ext cx="10077450" cy="939800"/>
          </a:xfrm>
        </p:spPr>
        <p:txBody>
          <a:bodyPr/>
          <a:lstStyle/>
          <a:p>
            <a:r>
              <a:rPr lang="en-US" dirty="0"/>
              <a:t>Shortcoming of Virtual Machines</a:t>
            </a:r>
            <a:endParaRPr lang="en-IN" dirty="0"/>
          </a:p>
        </p:txBody>
      </p:sp>
      <p:sp>
        <p:nvSpPr>
          <p:cNvPr id="3" name="Content Placeholder 2">
            <a:extLst>
              <a:ext uri="{FF2B5EF4-FFF2-40B4-BE49-F238E27FC236}">
                <a16:creationId xmlns:a16="http://schemas.microsoft.com/office/drawing/2014/main" xmlns="" id="{2E6FC3E0-4B99-402F-8C8C-1FA4033547EA}"/>
              </a:ext>
            </a:extLst>
          </p:cNvPr>
          <p:cNvSpPr>
            <a:spLocks noGrp="1"/>
          </p:cNvSpPr>
          <p:nvPr>
            <p:ph idx="1"/>
          </p:nvPr>
        </p:nvSpPr>
        <p:spPr>
          <a:xfrm>
            <a:off x="742950" y="1447800"/>
            <a:ext cx="10610850" cy="4729163"/>
          </a:xfrm>
        </p:spPr>
        <p:txBody>
          <a:bodyPr/>
          <a:lstStyle/>
          <a:p>
            <a:r>
              <a:rPr lang="en-US" b="0" i="0" dirty="0">
                <a:solidFill>
                  <a:srgbClr val="4A4A4A"/>
                </a:solidFill>
                <a:effectLst/>
                <a:latin typeface="Open Sans" panose="020B0606030504020204" pitchFamily="34" charset="0"/>
              </a:rPr>
              <a:t>Running multiple Virtual Machines in the same host operating system leads to performance degradation.</a:t>
            </a:r>
          </a:p>
          <a:p>
            <a:r>
              <a:rPr lang="en-US" b="0" i="0" dirty="0">
                <a:solidFill>
                  <a:srgbClr val="4A4A4A"/>
                </a:solidFill>
                <a:effectLst/>
                <a:latin typeface="Open Sans" panose="020B0606030504020204" pitchFamily="34" charset="0"/>
              </a:rPr>
              <a:t> This is because of the guest OS running on top of the host OS, which will have its own kernel and set of libraries and dependencies. This takes up a large chunk of system resources, i.e. hard disk, processor and especially RAM.</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Hypervisors are not as efficient as the host operating system</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Boot up process is long and takes time</a:t>
            </a:r>
          </a:p>
          <a:p>
            <a:endParaRPr lang="en-IN" dirty="0"/>
          </a:p>
        </p:txBody>
      </p:sp>
    </p:spTree>
    <p:extLst>
      <p:ext uri="{BB962C8B-B14F-4D97-AF65-F5344CB8AC3E}">
        <p14:creationId xmlns:p14="http://schemas.microsoft.com/office/powerpoint/2010/main" val="280275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62C5B-CE5E-4360-8D44-77DB54A45ACD}"/>
              </a:ext>
            </a:extLst>
          </p:cNvPr>
          <p:cNvSpPr>
            <a:spLocks noGrp="1"/>
          </p:cNvSpPr>
          <p:nvPr>
            <p:ph type="title"/>
          </p:nvPr>
        </p:nvSpPr>
        <p:spPr>
          <a:xfrm>
            <a:off x="838200" y="365126"/>
            <a:ext cx="10201275" cy="977900"/>
          </a:xfrm>
        </p:spPr>
        <p:txBody>
          <a:bodyPr>
            <a:normAutofit/>
          </a:bodyPr>
          <a:lstStyle/>
          <a:p>
            <a:r>
              <a:rPr lang="en-US" sz="3200" b="1" dirty="0"/>
              <a:t>What is Containerization?</a:t>
            </a:r>
            <a:endParaRPr lang="en-IN" sz="3200" b="1" dirty="0"/>
          </a:p>
        </p:txBody>
      </p:sp>
      <p:sp>
        <p:nvSpPr>
          <p:cNvPr id="3" name="Content Placeholder 2">
            <a:extLst>
              <a:ext uri="{FF2B5EF4-FFF2-40B4-BE49-F238E27FC236}">
                <a16:creationId xmlns:a16="http://schemas.microsoft.com/office/drawing/2014/main" xmlns="" id="{9C6A3367-B42F-49CD-BCB0-71973F0B2146}"/>
              </a:ext>
            </a:extLst>
          </p:cNvPr>
          <p:cNvSpPr>
            <a:spLocks noGrp="1"/>
          </p:cNvSpPr>
          <p:nvPr>
            <p:ph idx="1"/>
          </p:nvPr>
        </p:nvSpPr>
        <p:spPr>
          <a:xfrm>
            <a:off x="742950" y="1495425"/>
            <a:ext cx="10610850" cy="4681538"/>
          </a:xfrm>
        </p:spPr>
        <p:txBody>
          <a:bodyPr>
            <a:normAutofit/>
          </a:bodyPr>
          <a:lstStyle/>
          <a:p>
            <a:r>
              <a:rPr lang="en-US" b="0" i="0" dirty="0">
                <a:solidFill>
                  <a:srgbClr val="4A4A4A"/>
                </a:solidFill>
                <a:effectLst/>
                <a:latin typeface="Open Sans" panose="020B0606030504020204" pitchFamily="34" charset="0"/>
              </a:rPr>
              <a:t>Containerization is the technique of bringing virtualization to the operating system level. </a:t>
            </a:r>
          </a:p>
          <a:p>
            <a:r>
              <a:rPr lang="en-US" b="0" i="0" dirty="0">
                <a:solidFill>
                  <a:srgbClr val="4A4A4A"/>
                </a:solidFill>
                <a:effectLst/>
                <a:latin typeface="Open Sans" panose="020B0606030504020204" pitchFamily="34" charset="0"/>
              </a:rPr>
              <a:t>While Virtualization brings abstraction to the hardware, Containerization brings abstraction to the operating system.</a:t>
            </a:r>
          </a:p>
          <a:p>
            <a:r>
              <a:rPr lang="en-US" b="0" i="0" dirty="0">
                <a:solidFill>
                  <a:srgbClr val="4A4A4A"/>
                </a:solidFill>
                <a:effectLst/>
                <a:latin typeface="Open Sans" panose="020B0606030504020204" pitchFamily="34" charset="0"/>
              </a:rPr>
              <a:t>Containerization is also a type of Virtualization.</a:t>
            </a:r>
          </a:p>
          <a:p>
            <a:pPr algn="l">
              <a:buFont typeface="Arial" panose="020B0604020202020204" pitchFamily="34" charset="0"/>
              <a:buChar char="•"/>
            </a:pPr>
            <a:r>
              <a:rPr lang="en-US" b="0" i="0" dirty="0">
                <a:solidFill>
                  <a:srgbClr val="4A4A4A"/>
                </a:solidFill>
                <a:effectLst/>
                <a:latin typeface="Open Sans" panose="020B0606030504020204" pitchFamily="34" charset="0"/>
              </a:rPr>
              <a:t>Containers on the same OS kernel are lighter and smaller</a:t>
            </a:r>
          </a:p>
          <a:p>
            <a:pPr algn="l">
              <a:buFont typeface="Arial" panose="020B0604020202020204" pitchFamily="34" charset="0"/>
              <a:buChar char="•"/>
            </a:pPr>
            <a:r>
              <a:rPr lang="en-US" b="0" i="0" dirty="0">
                <a:solidFill>
                  <a:srgbClr val="4A4A4A"/>
                </a:solidFill>
                <a:effectLst/>
                <a:latin typeface="Open Sans" panose="020B0606030504020204" pitchFamily="34" charset="0"/>
              </a:rPr>
              <a:t>Better resource utilization compared to VMs.</a:t>
            </a:r>
          </a:p>
          <a:p>
            <a:pPr algn="l">
              <a:buFont typeface="Arial" panose="020B0604020202020204" pitchFamily="34" charset="0"/>
              <a:buChar char="•"/>
            </a:pPr>
            <a:r>
              <a:rPr lang="en-US" b="0" i="0" dirty="0">
                <a:solidFill>
                  <a:srgbClr val="4A4A4A"/>
                </a:solidFill>
                <a:effectLst/>
                <a:latin typeface="Open Sans" panose="020B0606030504020204" pitchFamily="34" charset="0"/>
              </a:rPr>
              <a:t>Boot-up process is short and takes few seconds.</a:t>
            </a:r>
          </a:p>
          <a:p>
            <a:pPr algn="l">
              <a:buFont typeface="Arial" panose="020B0604020202020204" pitchFamily="34" charset="0"/>
              <a:buChar char="•"/>
            </a:pPr>
            <a:r>
              <a:rPr lang="en-US" b="0" i="0" dirty="0">
                <a:solidFill>
                  <a:srgbClr val="4A4A4A"/>
                </a:solidFill>
                <a:effectLst/>
                <a:latin typeface="Open Sans" panose="020B0606030504020204" pitchFamily="34" charset="0"/>
              </a:rPr>
              <a:t>Containers only contain application specific libraries which are separate for each container and they are faster and do not waste any resources.</a:t>
            </a:r>
          </a:p>
          <a:p>
            <a:pPr marL="0" indent="0">
              <a:buNone/>
            </a:pPr>
            <a:endParaRPr lang="en-IN" dirty="0"/>
          </a:p>
        </p:txBody>
      </p:sp>
    </p:spTree>
    <p:extLst>
      <p:ext uri="{BB962C8B-B14F-4D97-AF65-F5344CB8AC3E}">
        <p14:creationId xmlns:p14="http://schemas.microsoft.com/office/powerpoint/2010/main" val="160751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EF3BF9-A2ED-4587-AFB0-A190A24B62E0}"/>
              </a:ext>
            </a:extLst>
          </p:cNvPr>
          <p:cNvSpPr>
            <a:spLocks noGrp="1"/>
          </p:cNvSpPr>
          <p:nvPr>
            <p:ph type="title"/>
          </p:nvPr>
        </p:nvSpPr>
        <p:spPr>
          <a:xfrm>
            <a:off x="838200" y="365126"/>
            <a:ext cx="10515600" cy="958850"/>
          </a:xfrm>
        </p:spPr>
        <p:txBody>
          <a:bodyPr>
            <a:normAutofit/>
          </a:bodyPr>
          <a:lstStyle/>
          <a:p>
            <a:r>
              <a:rPr lang="en-US" sz="3200" b="1" dirty="0"/>
              <a:t>Containers</a:t>
            </a:r>
            <a:endParaRPr lang="en-IN" sz="3200" b="1" dirty="0"/>
          </a:p>
        </p:txBody>
      </p:sp>
      <p:pic>
        <p:nvPicPr>
          <p:cNvPr id="2050" name="Picture 2" descr="Container Architecture - Docker Tutorial On Introduction To Docker - Edureka">
            <a:extLst>
              <a:ext uri="{FF2B5EF4-FFF2-40B4-BE49-F238E27FC236}">
                <a16:creationId xmlns:a16="http://schemas.microsoft.com/office/drawing/2014/main" xmlns="" id="{7E8C91D0-0DBB-47B8-A1D8-C053CA83D4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750" y="1958181"/>
            <a:ext cx="52578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0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15E20-3BAE-4E79-AF27-B09059361CDB}"/>
              </a:ext>
            </a:extLst>
          </p:cNvPr>
          <p:cNvSpPr>
            <a:spLocks noGrp="1"/>
          </p:cNvSpPr>
          <p:nvPr>
            <p:ph type="title"/>
          </p:nvPr>
        </p:nvSpPr>
        <p:spPr/>
        <p:txBody>
          <a:bodyPr>
            <a:normAutofit/>
          </a:bodyPr>
          <a:lstStyle/>
          <a:p>
            <a:r>
              <a:rPr lang="en-US" sz="3200" b="1" dirty="0"/>
              <a:t>Docker</a:t>
            </a:r>
            <a:endParaRPr lang="en-IN" sz="3200" b="1" dirty="0"/>
          </a:p>
        </p:txBody>
      </p:sp>
      <p:pic>
        <p:nvPicPr>
          <p:cNvPr id="3074" name="Picture 2" descr="Container Apps Using Docker Engine - Docker Tutorial On Introduction To Docker - Edureka">
            <a:extLst>
              <a:ext uri="{FF2B5EF4-FFF2-40B4-BE49-F238E27FC236}">
                <a16:creationId xmlns:a16="http://schemas.microsoft.com/office/drawing/2014/main" xmlns="" id="{75D5B459-7861-4962-A3F6-10C03FC768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7637" y="1902225"/>
            <a:ext cx="3424238" cy="388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063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431</TotalTime>
  <Words>876</Words>
  <Application>Microsoft Office PowerPoint</Application>
  <PresentationFormat>Custom</PresentationFormat>
  <Paragraphs>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Docker</vt:lpstr>
      <vt:lpstr>Introduction to Docker</vt:lpstr>
      <vt:lpstr>Why to use Docker?</vt:lpstr>
      <vt:lpstr> What is Virtualization? </vt:lpstr>
      <vt:lpstr>Virtual Machines</vt:lpstr>
      <vt:lpstr>Shortcoming of Virtual Machines</vt:lpstr>
      <vt:lpstr>What is Containerization?</vt:lpstr>
      <vt:lpstr>Containers</vt:lpstr>
      <vt:lpstr>Docker</vt:lpstr>
      <vt:lpstr>PowerPoint Presentation</vt:lpstr>
      <vt:lpstr>How Docker container work?</vt:lpstr>
      <vt:lpstr> Virtualization vs Containerization </vt:lpstr>
      <vt:lpstr>PowerPoint Presentation</vt:lpstr>
      <vt:lpstr>Docker Installation</vt:lpstr>
      <vt:lpstr>PowerPoint Presentation</vt:lpstr>
      <vt:lpstr> Dockerfile, Docker Image And Docker Container: </vt:lpstr>
      <vt:lpstr>PowerPoint Presentation</vt:lpstr>
      <vt:lpstr>PowerPoint Presentation</vt:lpstr>
      <vt:lpstr>Docker Commands</vt:lpstr>
      <vt:lpstr>PowerPoint Presentation</vt:lpstr>
      <vt:lpstr>AWS Container Services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Parvathy</dc:creator>
  <cp:lastModifiedBy>Admin</cp:lastModifiedBy>
  <cp:revision>31</cp:revision>
  <dcterms:created xsi:type="dcterms:W3CDTF">2022-04-11T04:29:37Z</dcterms:created>
  <dcterms:modified xsi:type="dcterms:W3CDTF">2023-04-20T01:37:11Z</dcterms:modified>
</cp:coreProperties>
</file>