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71" r:id="rId6"/>
    <p:sldId id="260" r:id="rId7"/>
    <p:sldId id="261" r:id="rId8"/>
    <p:sldId id="262" r:id="rId9"/>
    <p:sldId id="263" r:id="rId10"/>
    <p:sldId id="264" r:id="rId11"/>
    <p:sldId id="265" r:id="rId12"/>
    <p:sldId id="266" r:id="rId13"/>
    <p:sldId id="267" r:id="rId14"/>
    <p:sldId id="268" r:id="rId15"/>
    <p:sldId id="269"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7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F5DA833-306C-40D1-A536-590FEE194D4F}" type="datetimeFigureOut">
              <a:rPr lang="en-GB" smtClean="0"/>
              <a:t>22/04/2024</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338DA315-93E6-45E3-A471-C83E9E4706C2}"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5DA833-306C-40D1-A536-590FEE194D4F}"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8DA315-93E6-45E3-A471-C83E9E4706C2}"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5DA833-306C-40D1-A536-590FEE194D4F}"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8DA315-93E6-45E3-A471-C83E9E4706C2}"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5DA833-306C-40D1-A536-590FEE194D4F}"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8DA315-93E6-45E3-A471-C83E9E4706C2}"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F5DA833-306C-40D1-A536-590FEE194D4F}"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8DA315-93E6-45E3-A471-C83E9E4706C2}"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5DA833-306C-40D1-A536-590FEE194D4F}" type="datetimeFigureOut">
              <a:rPr lang="en-GB" smtClean="0"/>
              <a:t>22/04/2024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8DA315-93E6-45E3-A471-C83E9E4706C2}"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F5DA833-306C-40D1-A536-590FEE194D4F}" type="datetimeFigureOut">
              <a:rPr lang="en-GB" smtClean="0"/>
              <a:t>22/04/2024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8DA315-93E6-45E3-A471-C83E9E4706C2}"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F5DA833-306C-40D1-A536-590FEE194D4F}" type="datetimeFigureOut">
              <a:rPr lang="en-GB" smtClean="0"/>
              <a:t>22/04/2024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8DA315-93E6-45E3-A471-C83E9E4706C2}"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DA833-306C-40D1-A536-590FEE194D4F}" type="datetimeFigureOut">
              <a:rPr lang="en-GB" smtClean="0"/>
              <a:t>22/04/2024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8DA315-93E6-45E3-A471-C83E9E4706C2}"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5DA833-306C-40D1-A536-590FEE194D4F}" type="datetimeFigureOut">
              <a:rPr lang="en-GB" smtClean="0"/>
              <a:t>22/04/2024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8DA315-93E6-45E3-A471-C83E9E4706C2}"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F5DA833-306C-40D1-A536-590FEE194D4F}" type="datetimeFigureOut">
              <a:rPr lang="en-GB" smtClean="0"/>
              <a:t>22/04/2024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338DA315-93E6-45E3-A471-C83E9E4706C2}" type="slidenum">
              <a:rPr lang="en-GB" smtClean="0"/>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F5DA833-306C-40D1-A536-590FEE194D4F}" type="datetimeFigureOut">
              <a:rPr lang="en-GB" smtClean="0"/>
              <a:t>22/04/2024</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38DA315-93E6-45E3-A471-C83E9E4706C2}" type="slidenum">
              <a:rPr lang="en-GB" smtClean="0"/>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parmuthu/gitnew.gi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GIT</a:t>
            </a:r>
            <a:endParaRPr lang="en-GB" dirty="0"/>
          </a:p>
        </p:txBody>
      </p:sp>
    </p:spTree>
    <p:extLst>
      <p:ext uri="{BB962C8B-B14F-4D97-AF65-F5344CB8AC3E}">
        <p14:creationId xmlns:p14="http://schemas.microsoft.com/office/powerpoint/2010/main" val="201027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GB" sz="4000" dirty="0" smtClean="0"/>
              <a:t>Git Terminologies</a:t>
            </a:r>
            <a:endParaRPr lang="en-GB" sz="4000" dirty="0"/>
          </a:p>
        </p:txBody>
      </p:sp>
      <p:sp>
        <p:nvSpPr>
          <p:cNvPr id="3" name="Content Placeholder 2"/>
          <p:cNvSpPr>
            <a:spLocks noGrp="1"/>
          </p:cNvSpPr>
          <p:nvPr>
            <p:ph idx="1"/>
          </p:nvPr>
        </p:nvSpPr>
        <p:spPr/>
        <p:txBody>
          <a:bodyPr>
            <a:noAutofit/>
          </a:bodyPr>
          <a:lstStyle/>
          <a:p>
            <a:pPr marL="0" indent="0">
              <a:buNone/>
            </a:pPr>
            <a:r>
              <a:rPr lang="en-GB" sz="2800" b="1" dirty="0"/>
              <a:t>Local Repository</a:t>
            </a:r>
          </a:p>
          <a:p>
            <a:pPr marL="0" indent="0">
              <a:buNone/>
            </a:pPr>
            <a:r>
              <a:rPr lang="en-GB" sz="2800" dirty="0"/>
              <a:t>Every VCS tool provides a private workplace as a working copy. Developers make changes in their private workplace and after commit, these changes become a part of the repository. </a:t>
            </a:r>
            <a:endParaRPr lang="en-GB" sz="2800" dirty="0" smtClean="0"/>
          </a:p>
          <a:p>
            <a:pPr marL="0" indent="0">
              <a:buNone/>
            </a:pPr>
            <a:r>
              <a:rPr lang="en-GB" sz="2800" dirty="0" smtClean="0"/>
              <a:t>Git </a:t>
            </a:r>
            <a:r>
              <a:rPr lang="en-GB" sz="2800" dirty="0"/>
              <a:t>takes it one step further by providing them a private copy of the whole repository. Users can perform many operations with this repository such as add file, remove file, rename file, move file, commit changes, and many more.</a:t>
            </a:r>
          </a:p>
          <a:p>
            <a:pPr marL="0" indent="0">
              <a:buNone/>
            </a:pPr>
            <a:endParaRPr lang="en-GB" sz="2800" dirty="0"/>
          </a:p>
        </p:txBody>
      </p:sp>
    </p:spTree>
    <p:extLst>
      <p:ext uri="{BB962C8B-B14F-4D97-AF65-F5344CB8AC3E}">
        <p14:creationId xmlns:p14="http://schemas.microsoft.com/office/powerpoint/2010/main" val="3939142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80920" cy="5688632"/>
          </a:xfrm>
        </p:spPr>
        <p:txBody>
          <a:bodyPr>
            <a:noAutofit/>
          </a:bodyPr>
          <a:lstStyle/>
          <a:p>
            <a:pPr marL="0" indent="0">
              <a:buNone/>
            </a:pPr>
            <a:r>
              <a:rPr lang="en-GB" sz="2800" b="1" dirty="0"/>
              <a:t>Working Directory and Staging Area or Index</a:t>
            </a:r>
          </a:p>
          <a:p>
            <a:pPr marL="0" indent="0">
              <a:buNone/>
            </a:pPr>
            <a:r>
              <a:rPr lang="en-GB" sz="2800" dirty="0"/>
              <a:t>The working directory is the place where files are checked out. In other CVCS, developers generally make modifications and commit their changes directly to the repository. </a:t>
            </a:r>
          </a:p>
          <a:p>
            <a:pPr marL="0" indent="0">
              <a:buNone/>
            </a:pPr>
            <a:r>
              <a:rPr lang="en-GB" sz="2800" b="1" dirty="0"/>
              <a:t>Commits</a:t>
            </a:r>
          </a:p>
          <a:p>
            <a:pPr marL="0" indent="0">
              <a:buNone/>
            </a:pPr>
            <a:r>
              <a:rPr lang="en-GB" sz="2800" dirty="0"/>
              <a:t>Commit holds the current state of the repository</a:t>
            </a:r>
            <a:r>
              <a:rPr lang="en-GB" sz="2800" dirty="0" smtClean="0"/>
              <a:t>.</a:t>
            </a:r>
          </a:p>
          <a:p>
            <a:pPr marL="0" indent="0">
              <a:buNone/>
            </a:pPr>
            <a:r>
              <a:rPr lang="en-GB" sz="2800" b="1" dirty="0"/>
              <a:t>Branches</a:t>
            </a:r>
          </a:p>
          <a:p>
            <a:pPr marL="0" indent="0">
              <a:buNone/>
            </a:pPr>
            <a:r>
              <a:rPr lang="en-GB" sz="2800" dirty="0"/>
              <a:t>Branches are used to create another line of development. By default, Git has a master branch, which is same as trunk in Subversion. Usually, a branch is created to work on a new feature. </a:t>
            </a:r>
          </a:p>
        </p:txBody>
      </p:sp>
    </p:spTree>
    <p:extLst>
      <p:ext uri="{BB962C8B-B14F-4D97-AF65-F5344CB8AC3E}">
        <p14:creationId xmlns:p14="http://schemas.microsoft.com/office/powerpoint/2010/main" val="3298946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20688"/>
            <a:ext cx="8363272" cy="5505475"/>
          </a:xfrm>
        </p:spPr>
        <p:txBody>
          <a:bodyPr>
            <a:noAutofit/>
          </a:bodyPr>
          <a:lstStyle/>
          <a:p>
            <a:pPr marL="0" indent="0">
              <a:buNone/>
            </a:pPr>
            <a:r>
              <a:rPr lang="en-GB" sz="2800" dirty="0"/>
              <a:t>Once the feature is completed, it is merged back with the master branch and we delete the branch. </a:t>
            </a:r>
            <a:endParaRPr lang="en-GB" sz="2800" dirty="0" smtClean="0"/>
          </a:p>
          <a:p>
            <a:pPr marL="0" indent="0">
              <a:buNone/>
            </a:pPr>
            <a:r>
              <a:rPr lang="en-GB" sz="2800" dirty="0" smtClean="0"/>
              <a:t>Every </a:t>
            </a:r>
            <a:r>
              <a:rPr lang="en-GB" sz="2800" dirty="0"/>
              <a:t>branch is referenced by HEAD, which points to the latest commit in the branch. Whenever you make a commit, HEAD is </a:t>
            </a:r>
            <a:r>
              <a:rPr lang="en-GB" sz="2800" dirty="0" smtClean="0"/>
              <a:t>updated </a:t>
            </a:r>
            <a:r>
              <a:rPr lang="en-GB" sz="2800" dirty="0"/>
              <a:t>with the latest commit</a:t>
            </a:r>
            <a:r>
              <a:rPr lang="en-GB" sz="2800" dirty="0" smtClean="0"/>
              <a:t>.</a:t>
            </a:r>
          </a:p>
          <a:p>
            <a:pPr marL="0" indent="0">
              <a:buNone/>
            </a:pPr>
            <a:r>
              <a:rPr lang="en-GB" sz="2800" b="1" dirty="0"/>
              <a:t>Clone</a:t>
            </a:r>
          </a:p>
          <a:p>
            <a:pPr marL="0" indent="0">
              <a:buNone/>
            </a:pPr>
            <a:r>
              <a:rPr lang="en-GB" sz="2800" dirty="0"/>
              <a:t>Clone operation creates the instance of the repository. Clone operation not only checks out the working copy, but it also mirrors the complete repository. Users can perform many operations with this local repository.</a:t>
            </a:r>
          </a:p>
          <a:p>
            <a:pPr marL="0" indent="0">
              <a:buNone/>
            </a:pPr>
            <a:r>
              <a:rPr lang="en-GB" sz="2800" b="1" dirty="0"/>
              <a:t>Pull</a:t>
            </a:r>
          </a:p>
          <a:p>
            <a:pPr marL="0" indent="0">
              <a:buNone/>
            </a:pPr>
            <a:r>
              <a:rPr lang="en-GB" sz="2800" dirty="0"/>
              <a:t>Pull operation copies the changes from a </a:t>
            </a:r>
            <a:r>
              <a:rPr lang="en-GB" sz="2800" dirty="0" smtClean="0"/>
              <a:t>remote</a:t>
            </a:r>
            <a:endParaRPr lang="en-GB" sz="2800" dirty="0"/>
          </a:p>
        </p:txBody>
      </p:sp>
    </p:spTree>
    <p:extLst>
      <p:ext uri="{BB962C8B-B14F-4D97-AF65-F5344CB8AC3E}">
        <p14:creationId xmlns:p14="http://schemas.microsoft.com/office/powerpoint/2010/main" val="4020995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8363272" cy="5649491"/>
          </a:xfrm>
        </p:spPr>
        <p:txBody>
          <a:bodyPr>
            <a:normAutofit lnSpcReduction="10000"/>
          </a:bodyPr>
          <a:lstStyle/>
          <a:p>
            <a:pPr marL="0" indent="0">
              <a:buNone/>
            </a:pPr>
            <a:r>
              <a:rPr lang="en-GB" sz="2800" dirty="0" smtClean="0"/>
              <a:t>repository instance to a local one. </a:t>
            </a:r>
          </a:p>
          <a:p>
            <a:pPr marL="0" indent="0">
              <a:buNone/>
            </a:pPr>
            <a:r>
              <a:rPr lang="en-GB" sz="2800" dirty="0" smtClean="0"/>
              <a:t>The pull operation is used for synchronization between two repository instance.</a:t>
            </a:r>
          </a:p>
          <a:p>
            <a:pPr marL="0" indent="0">
              <a:buNone/>
            </a:pPr>
            <a:r>
              <a:rPr lang="en-GB" sz="2800" b="1" dirty="0"/>
              <a:t>Push</a:t>
            </a:r>
          </a:p>
          <a:p>
            <a:pPr marL="0" indent="0">
              <a:buNone/>
            </a:pPr>
            <a:r>
              <a:rPr lang="en-GB" sz="2800" dirty="0"/>
              <a:t>Push operation copies changes from a local repository instance to a remote one. This is used to store the changes permanently into the Git repository</a:t>
            </a:r>
            <a:r>
              <a:rPr lang="en-GB" sz="2800" dirty="0" smtClean="0"/>
              <a:t>.</a:t>
            </a:r>
          </a:p>
          <a:p>
            <a:pPr marL="0" indent="0">
              <a:buNone/>
            </a:pPr>
            <a:r>
              <a:rPr lang="en-GB" sz="2800" b="1" dirty="0"/>
              <a:t>HEAD</a:t>
            </a:r>
          </a:p>
          <a:p>
            <a:pPr marL="0" indent="0">
              <a:buNone/>
            </a:pPr>
            <a:r>
              <a:rPr lang="en-GB" sz="2800" dirty="0"/>
              <a:t>HEAD is a pointer, which always points to the latest commit in the branch. Whenever you make a commit, HEAD is updated with the latest commit</a:t>
            </a:r>
            <a:r>
              <a:rPr lang="en-GB" sz="2800" dirty="0" smtClean="0"/>
              <a:t>.</a:t>
            </a:r>
            <a:r>
              <a:rPr lang="en-GB" sz="2800" dirty="0"/>
              <a:t> The heads of the branches are stored in </a:t>
            </a:r>
            <a:r>
              <a:rPr lang="en-GB" sz="2800" b="1" dirty="0"/>
              <a:t>.git/refs/heads/</a:t>
            </a:r>
            <a:r>
              <a:rPr lang="en-GB" sz="2800" dirty="0"/>
              <a:t> directory.</a:t>
            </a:r>
          </a:p>
          <a:p>
            <a:pPr marL="0" indent="0">
              <a:buNone/>
            </a:pPr>
            <a:endParaRPr lang="en-GB" sz="2800" dirty="0"/>
          </a:p>
          <a:p>
            <a:pPr marL="0" indent="0">
              <a:buNone/>
            </a:pPr>
            <a:endParaRPr lang="en-GB" sz="2800" dirty="0" smtClean="0"/>
          </a:p>
          <a:p>
            <a:pPr marL="0" indent="0">
              <a:buNone/>
            </a:pPr>
            <a:endParaRPr lang="en-GB" sz="2800" dirty="0"/>
          </a:p>
        </p:txBody>
      </p:sp>
    </p:spTree>
    <p:extLst>
      <p:ext uri="{BB962C8B-B14F-4D97-AF65-F5344CB8AC3E}">
        <p14:creationId xmlns:p14="http://schemas.microsoft.com/office/powerpoint/2010/main" val="698573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435280" cy="5865515"/>
          </a:xfrm>
        </p:spPr>
        <p:txBody>
          <a:bodyPr>
            <a:normAutofit/>
          </a:bodyPr>
          <a:lstStyle/>
          <a:p>
            <a:pPr marL="0" indent="0">
              <a:buNone/>
            </a:pPr>
            <a:r>
              <a:rPr lang="en-GB" sz="2800" dirty="0" err="1" smtClean="0"/>
              <a:t>ls</a:t>
            </a:r>
            <a:r>
              <a:rPr lang="en-GB" sz="2800" dirty="0" smtClean="0"/>
              <a:t> -1 .git/refs/heads/ - to list the heads of the branches.</a:t>
            </a:r>
          </a:p>
          <a:p>
            <a:pPr marL="0" indent="0">
              <a:buNone/>
            </a:pPr>
            <a:r>
              <a:rPr lang="en-GB" sz="2800" b="1" dirty="0"/>
              <a:t>Revision</a:t>
            </a:r>
          </a:p>
          <a:p>
            <a:pPr marL="0" indent="0">
              <a:buNone/>
            </a:pPr>
            <a:r>
              <a:rPr lang="en-GB" sz="2800" dirty="0"/>
              <a:t>Revision represents the version of the source code. Revisions in Git are represented by commits</a:t>
            </a:r>
            <a:r>
              <a:rPr lang="en-GB" sz="2800" dirty="0" smtClean="0"/>
              <a:t>.</a:t>
            </a:r>
          </a:p>
          <a:p>
            <a:pPr marL="0" indent="0">
              <a:buNone/>
            </a:pPr>
            <a:r>
              <a:rPr lang="en-GB" sz="2800" b="1" dirty="0"/>
              <a:t>URL</a:t>
            </a:r>
          </a:p>
          <a:p>
            <a:pPr marL="0" indent="0">
              <a:buNone/>
            </a:pPr>
            <a:r>
              <a:rPr lang="en-GB" sz="2800" dirty="0"/>
              <a:t>URL represents the location of the Git repository. Git URL is stored in </a:t>
            </a:r>
            <a:r>
              <a:rPr lang="en-GB" sz="2800" dirty="0" err="1"/>
              <a:t>config</a:t>
            </a:r>
            <a:r>
              <a:rPr lang="en-GB" sz="2800" dirty="0"/>
              <a:t> file</a:t>
            </a:r>
            <a:r>
              <a:rPr lang="en-GB" sz="2800" dirty="0" smtClean="0"/>
              <a:t>.</a:t>
            </a:r>
          </a:p>
          <a:p>
            <a:pPr marL="0" indent="0">
              <a:buNone/>
            </a:pPr>
            <a:r>
              <a:rPr lang="en-GB" sz="2800" dirty="0" smtClean="0"/>
              <a:t>cat .git/</a:t>
            </a:r>
            <a:r>
              <a:rPr lang="en-GB" sz="2800" dirty="0" err="1" smtClean="0"/>
              <a:t>config</a:t>
            </a:r>
            <a:r>
              <a:rPr lang="en-GB" sz="2800" dirty="0" smtClean="0"/>
              <a:t>  - to display the </a:t>
            </a:r>
            <a:r>
              <a:rPr lang="en-GB" sz="2800" dirty="0" err="1" smtClean="0"/>
              <a:t>config</a:t>
            </a:r>
            <a:r>
              <a:rPr lang="en-GB" sz="2800" dirty="0" smtClean="0"/>
              <a:t> file.</a:t>
            </a:r>
            <a:br>
              <a:rPr lang="en-GB" sz="2800" dirty="0" smtClean="0"/>
            </a:br>
            <a:endParaRPr lang="en-GB" sz="2800" dirty="0"/>
          </a:p>
          <a:p>
            <a:pPr marL="0" indent="0">
              <a:buNone/>
            </a:pPr>
            <a:r>
              <a:rPr lang="en-GB" sz="2800" dirty="0" smtClean="0"/>
              <a:t/>
            </a:r>
            <a:br>
              <a:rPr lang="en-GB" sz="2800" dirty="0" smtClean="0"/>
            </a:br>
            <a:endParaRPr lang="en-GB" sz="2800" dirty="0"/>
          </a:p>
          <a:p>
            <a:pPr marL="0" indent="0">
              <a:buNone/>
            </a:pPr>
            <a:endParaRPr lang="en-GB" sz="2800" dirty="0"/>
          </a:p>
        </p:txBody>
      </p:sp>
    </p:spTree>
    <p:extLst>
      <p:ext uri="{BB962C8B-B14F-4D97-AF65-F5344CB8AC3E}">
        <p14:creationId xmlns:p14="http://schemas.microsoft.com/office/powerpoint/2010/main" val="1922979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Git commands</a:t>
            </a:r>
            <a:endParaRPr lang="en-GB" sz="4000" dirty="0"/>
          </a:p>
        </p:txBody>
      </p:sp>
      <p:sp>
        <p:nvSpPr>
          <p:cNvPr id="3" name="Content Placeholder 2"/>
          <p:cNvSpPr>
            <a:spLocks noGrp="1"/>
          </p:cNvSpPr>
          <p:nvPr>
            <p:ph idx="1"/>
          </p:nvPr>
        </p:nvSpPr>
        <p:spPr>
          <a:xfrm>
            <a:off x="323528" y="1268760"/>
            <a:ext cx="8363272" cy="4857403"/>
          </a:xfrm>
        </p:spPr>
        <p:txBody>
          <a:bodyPr>
            <a:normAutofit lnSpcReduction="10000"/>
          </a:bodyPr>
          <a:lstStyle/>
          <a:p>
            <a:pPr marL="0" indent="0">
              <a:buNone/>
            </a:pPr>
            <a:r>
              <a:rPr lang="en-GB" sz="2800" b="1" dirty="0" smtClean="0"/>
              <a:t>Configure user and email</a:t>
            </a:r>
          </a:p>
          <a:p>
            <a:pPr marL="0" indent="0">
              <a:buNone/>
            </a:pPr>
            <a:r>
              <a:rPr lang="en-GB" sz="2800" dirty="0" smtClean="0"/>
              <a:t>   Create an account in </a:t>
            </a:r>
            <a:r>
              <a:rPr lang="en-GB" sz="2800" dirty="0" err="1" smtClean="0"/>
              <a:t>github</a:t>
            </a:r>
            <a:endParaRPr lang="en-GB" sz="2800" dirty="0" smtClean="0"/>
          </a:p>
          <a:p>
            <a:pPr marL="0" indent="0">
              <a:buNone/>
            </a:pPr>
            <a:r>
              <a:rPr lang="en-GB" sz="2800" dirty="0" smtClean="0"/>
              <a:t>Git commands can be executed from </a:t>
            </a:r>
            <a:r>
              <a:rPr lang="en-GB" sz="2800" dirty="0" err="1" smtClean="0"/>
              <a:t>gitbash</a:t>
            </a:r>
            <a:r>
              <a:rPr lang="en-GB" sz="2800" dirty="0" smtClean="0"/>
              <a:t>,</a:t>
            </a:r>
          </a:p>
          <a:p>
            <a:pPr marL="0" indent="0">
              <a:buNone/>
            </a:pPr>
            <a:r>
              <a:rPr lang="en-GB" sz="2800" dirty="0" smtClean="0"/>
              <a:t>   git </a:t>
            </a:r>
            <a:r>
              <a:rPr lang="en-GB" sz="2800" dirty="0" err="1"/>
              <a:t>config</a:t>
            </a:r>
            <a:r>
              <a:rPr lang="en-GB" sz="2800" dirty="0"/>
              <a:t> --global user.name </a:t>
            </a:r>
            <a:r>
              <a:rPr lang="en-GB" sz="2800" dirty="0" smtClean="0"/>
              <a:t>“your username“     (username of </a:t>
            </a:r>
            <a:r>
              <a:rPr lang="en-GB" sz="2800" dirty="0" err="1" smtClean="0"/>
              <a:t>github</a:t>
            </a:r>
            <a:r>
              <a:rPr lang="en-GB" sz="2800" dirty="0" smtClean="0"/>
              <a:t> account)</a:t>
            </a:r>
            <a:endParaRPr lang="en-GB" sz="2800" dirty="0"/>
          </a:p>
          <a:p>
            <a:pPr marL="0" indent="0">
              <a:buNone/>
            </a:pPr>
            <a:r>
              <a:rPr lang="en-GB" sz="2800" dirty="0" smtClean="0"/>
              <a:t>   git </a:t>
            </a:r>
            <a:r>
              <a:rPr lang="en-GB" sz="2800" dirty="0" err="1"/>
              <a:t>config</a:t>
            </a:r>
            <a:r>
              <a:rPr lang="en-GB" sz="2800" dirty="0"/>
              <a:t> --global </a:t>
            </a:r>
            <a:r>
              <a:rPr lang="en-GB" sz="2800" dirty="0" err="1"/>
              <a:t>user.email</a:t>
            </a:r>
            <a:r>
              <a:rPr lang="en-GB" sz="2800" dirty="0"/>
              <a:t> </a:t>
            </a:r>
            <a:r>
              <a:rPr lang="en-GB" sz="2800" dirty="0" smtClean="0"/>
              <a:t>“your email” (email registered with </a:t>
            </a:r>
            <a:r>
              <a:rPr lang="en-GB" sz="2800" dirty="0" err="1" smtClean="0"/>
              <a:t>github</a:t>
            </a:r>
            <a:r>
              <a:rPr lang="en-GB" sz="2800" dirty="0" smtClean="0"/>
              <a:t> account)</a:t>
            </a:r>
            <a:endParaRPr lang="en-GB" sz="2800" dirty="0"/>
          </a:p>
          <a:p>
            <a:pPr marL="0" indent="0">
              <a:buNone/>
            </a:pPr>
            <a:r>
              <a:rPr lang="en-GB" sz="2800" dirty="0" smtClean="0"/>
              <a:t>   git </a:t>
            </a:r>
            <a:r>
              <a:rPr lang="en-GB" sz="2800" dirty="0" err="1"/>
              <a:t>config</a:t>
            </a:r>
            <a:r>
              <a:rPr lang="en-GB" sz="2800" dirty="0"/>
              <a:t> –list</a:t>
            </a:r>
          </a:p>
          <a:p>
            <a:pPr marL="0" indent="0">
              <a:buNone/>
            </a:pPr>
            <a:endParaRPr lang="en-GB" sz="2800" b="1" dirty="0" smtClean="0"/>
          </a:p>
          <a:p>
            <a:pPr marL="0" indent="0">
              <a:buNone/>
            </a:pPr>
            <a:r>
              <a:rPr lang="en-GB" sz="2800" b="1" dirty="0" err="1"/>
              <a:t>p</a:t>
            </a:r>
            <a:r>
              <a:rPr lang="en-GB" sz="2800" b="1" dirty="0" err="1" smtClean="0"/>
              <a:t>wd</a:t>
            </a:r>
            <a:r>
              <a:rPr lang="en-GB" sz="2800" b="1" dirty="0" smtClean="0"/>
              <a:t> </a:t>
            </a:r>
            <a:r>
              <a:rPr lang="en-GB" sz="2800" dirty="0" smtClean="0"/>
              <a:t>–</a:t>
            </a:r>
            <a:r>
              <a:rPr lang="en-GB" sz="2800" b="1" dirty="0" smtClean="0"/>
              <a:t> </a:t>
            </a:r>
            <a:r>
              <a:rPr lang="en-GB" sz="2800" dirty="0" smtClean="0"/>
              <a:t>to see the current working directory</a:t>
            </a:r>
            <a:endParaRPr lang="en-GB" sz="2800" dirty="0"/>
          </a:p>
        </p:txBody>
      </p:sp>
    </p:spTree>
    <p:extLst>
      <p:ext uri="{BB962C8B-B14F-4D97-AF65-F5344CB8AC3E}">
        <p14:creationId xmlns:p14="http://schemas.microsoft.com/office/powerpoint/2010/main" val="2603949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92696"/>
            <a:ext cx="8363272" cy="5433467"/>
          </a:xfrm>
        </p:spPr>
        <p:txBody>
          <a:bodyPr>
            <a:normAutofit lnSpcReduction="10000"/>
          </a:bodyPr>
          <a:lstStyle/>
          <a:p>
            <a:pPr marL="0" indent="0" fontAlgn="ctr">
              <a:buNone/>
            </a:pPr>
            <a:r>
              <a:rPr lang="en-GB" sz="2800" dirty="0" smtClean="0"/>
              <a:t>To create a repository in the working directory,</a:t>
            </a:r>
          </a:p>
          <a:p>
            <a:pPr fontAlgn="ctr"/>
            <a:r>
              <a:rPr lang="en-GB" sz="2800" dirty="0" err="1" smtClean="0"/>
              <a:t>mkdir</a:t>
            </a:r>
            <a:r>
              <a:rPr lang="en-GB" sz="2800" dirty="0" smtClean="0"/>
              <a:t> </a:t>
            </a:r>
            <a:r>
              <a:rPr lang="en-GB" sz="2800" dirty="0" err="1"/>
              <a:t>Git_Demo</a:t>
            </a:r>
            <a:endParaRPr lang="en-GB" sz="2800" dirty="0"/>
          </a:p>
          <a:p>
            <a:pPr fontAlgn="ctr"/>
            <a:r>
              <a:rPr lang="en-GB" sz="2800" dirty="0"/>
              <a:t>cd </a:t>
            </a:r>
            <a:r>
              <a:rPr lang="en-GB" sz="2800" dirty="0" err="1"/>
              <a:t>Git_Demo</a:t>
            </a:r>
            <a:endParaRPr lang="en-GB" sz="2800" dirty="0"/>
          </a:p>
          <a:p>
            <a:pPr fontAlgn="ctr"/>
            <a:r>
              <a:rPr lang="en-GB" sz="2800" dirty="0" err="1" smtClean="0"/>
              <a:t>Pwd</a:t>
            </a:r>
            <a:endParaRPr lang="en-GB" sz="2800" dirty="0" smtClean="0"/>
          </a:p>
          <a:p>
            <a:pPr marL="0" indent="0" fontAlgn="ctr">
              <a:buNone/>
            </a:pPr>
            <a:r>
              <a:rPr lang="en-GB" sz="2800" dirty="0" smtClean="0"/>
              <a:t>To initialize </a:t>
            </a:r>
            <a:r>
              <a:rPr lang="en-GB" sz="2800" dirty="0"/>
              <a:t>a repository to our folder</a:t>
            </a:r>
            <a:r>
              <a:rPr lang="en-GB" sz="2800" dirty="0" smtClean="0"/>
              <a:t>.</a:t>
            </a:r>
          </a:p>
          <a:p>
            <a:pPr marL="0" indent="0" fontAlgn="ctr">
              <a:buNone/>
            </a:pPr>
            <a:r>
              <a:rPr lang="en-GB" sz="2800" b="1" dirty="0"/>
              <a:t>g</a:t>
            </a:r>
            <a:r>
              <a:rPr lang="en-GB" sz="2800" b="1" dirty="0" smtClean="0"/>
              <a:t>it </a:t>
            </a:r>
            <a:r>
              <a:rPr lang="en-GB" sz="2800" b="1" dirty="0" err="1" smtClean="0"/>
              <a:t>init</a:t>
            </a:r>
            <a:endParaRPr lang="en-GB" sz="2800" b="1" dirty="0" smtClean="0"/>
          </a:p>
          <a:p>
            <a:pPr marL="0" indent="0" fontAlgn="ctr">
              <a:buNone/>
            </a:pPr>
            <a:r>
              <a:rPr lang="en-GB" sz="2800" dirty="0" smtClean="0"/>
              <a:t>notepad alpha.txt – type some contents and save</a:t>
            </a:r>
          </a:p>
          <a:p>
            <a:pPr marL="0" indent="0" fontAlgn="ctr">
              <a:buNone/>
            </a:pPr>
            <a:r>
              <a:rPr lang="en-GB" sz="2800" dirty="0" smtClean="0"/>
              <a:t>To check the status of the file created,</a:t>
            </a:r>
          </a:p>
          <a:p>
            <a:pPr marL="0" indent="0" fontAlgn="ctr">
              <a:buNone/>
            </a:pPr>
            <a:r>
              <a:rPr lang="en-GB" sz="2800" b="1" dirty="0"/>
              <a:t>g</a:t>
            </a:r>
            <a:r>
              <a:rPr lang="en-GB" sz="2800" b="1" dirty="0" smtClean="0"/>
              <a:t>it status</a:t>
            </a:r>
            <a:endParaRPr lang="en-GB" sz="2800" b="1" dirty="0"/>
          </a:p>
          <a:p>
            <a:pPr marL="0" indent="0">
              <a:buNone/>
            </a:pPr>
            <a:r>
              <a:rPr lang="en-GB" sz="2800" dirty="0"/>
              <a:t>For Git to track that file, add command is </a:t>
            </a:r>
            <a:r>
              <a:rPr lang="en-GB" sz="2800" dirty="0" smtClean="0"/>
              <a:t>used</a:t>
            </a:r>
          </a:p>
          <a:p>
            <a:pPr marL="0" indent="0">
              <a:buNone/>
            </a:pPr>
            <a:r>
              <a:rPr lang="en-GB" sz="2800" b="1" dirty="0"/>
              <a:t>g</a:t>
            </a:r>
            <a:r>
              <a:rPr lang="en-GB" sz="2800" b="1" dirty="0" smtClean="0"/>
              <a:t>it add .</a:t>
            </a:r>
            <a:endParaRPr lang="en-GB" sz="2800" b="1" dirty="0"/>
          </a:p>
        </p:txBody>
      </p:sp>
    </p:spTree>
    <p:extLst>
      <p:ext uri="{BB962C8B-B14F-4D97-AF65-F5344CB8AC3E}">
        <p14:creationId xmlns:p14="http://schemas.microsoft.com/office/powerpoint/2010/main" val="866601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91264" cy="5937523"/>
          </a:xfrm>
        </p:spPr>
        <p:txBody>
          <a:bodyPr>
            <a:normAutofit fontScale="92500" lnSpcReduction="20000"/>
          </a:bodyPr>
          <a:lstStyle/>
          <a:p>
            <a:pPr marL="0" indent="0">
              <a:buNone/>
            </a:pPr>
            <a:r>
              <a:rPr lang="en-GB" sz="2800" dirty="0" smtClean="0"/>
              <a:t>To commit the file,</a:t>
            </a:r>
          </a:p>
          <a:p>
            <a:pPr marL="0" indent="0">
              <a:buNone/>
            </a:pPr>
            <a:r>
              <a:rPr lang="en-GB" sz="2800" b="1" dirty="0"/>
              <a:t>g</a:t>
            </a:r>
            <a:r>
              <a:rPr lang="en-GB" sz="2800" b="1" dirty="0" smtClean="0"/>
              <a:t>it commit –m “alpha version”</a:t>
            </a:r>
          </a:p>
          <a:p>
            <a:pPr marL="0" indent="0">
              <a:buNone/>
            </a:pPr>
            <a:r>
              <a:rPr lang="en-GB" sz="2800" dirty="0" smtClean="0"/>
              <a:t>To check </a:t>
            </a:r>
            <a:r>
              <a:rPr lang="en-GB" sz="2800" dirty="0"/>
              <a:t>all the information regarding the commits that were </a:t>
            </a:r>
            <a:r>
              <a:rPr lang="en-GB" sz="2800" dirty="0" smtClean="0"/>
              <a:t>made,</a:t>
            </a:r>
          </a:p>
          <a:p>
            <a:pPr marL="0" indent="0">
              <a:buNone/>
            </a:pPr>
            <a:r>
              <a:rPr lang="en-GB" sz="2800" b="1" dirty="0"/>
              <a:t>g</a:t>
            </a:r>
            <a:r>
              <a:rPr lang="en-GB" sz="2800" b="1" dirty="0" smtClean="0"/>
              <a:t>it log</a:t>
            </a:r>
          </a:p>
          <a:p>
            <a:pPr marL="0" indent="0">
              <a:buNone/>
            </a:pPr>
            <a:endParaRPr lang="en-GB" sz="2800" b="1" dirty="0" smtClean="0"/>
          </a:p>
          <a:p>
            <a:pPr marL="0" indent="0">
              <a:buNone/>
            </a:pPr>
            <a:r>
              <a:rPr lang="en-GB" sz="2800" dirty="0" smtClean="0"/>
              <a:t>Create one more file,</a:t>
            </a:r>
          </a:p>
          <a:p>
            <a:pPr marL="0" indent="0">
              <a:buNone/>
            </a:pPr>
            <a:r>
              <a:rPr lang="en-GB" sz="2800" dirty="0" smtClean="0"/>
              <a:t>notepad beta.txt</a:t>
            </a:r>
          </a:p>
          <a:p>
            <a:pPr marL="0" indent="0">
              <a:buNone/>
            </a:pPr>
            <a:r>
              <a:rPr lang="en-GB" sz="2800" dirty="0"/>
              <a:t>g</a:t>
            </a:r>
            <a:r>
              <a:rPr lang="en-GB" sz="2800" dirty="0" smtClean="0"/>
              <a:t>it add .</a:t>
            </a:r>
          </a:p>
          <a:p>
            <a:pPr marL="0" indent="0">
              <a:buNone/>
            </a:pPr>
            <a:r>
              <a:rPr lang="en-GB" sz="2800" dirty="0"/>
              <a:t>g</a:t>
            </a:r>
            <a:r>
              <a:rPr lang="en-GB" sz="2800" dirty="0" smtClean="0"/>
              <a:t>it commit –m “beta version”</a:t>
            </a:r>
          </a:p>
          <a:p>
            <a:pPr marL="0" indent="0">
              <a:buNone/>
            </a:pPr>
            <a:r>
              <a:rPr lang="en-GB" sz="2800" dirty="0"/>
              <a:t>g</a:t>
            </a:r>
            <a:r>
              <a:rPr lang="en-GB" sz="2800" dirty="0" smtClean="0"/>
              <a:t>it remote add origin </a:t>
            </a:r>
            <a:r>
              <a:rPr lang="en-GB" sz="2800" dirty="0" err="1" smtClean="0"/>
              <a:t>url</a:t>
            </a:r>
            <a:r>
              <a:rPr lang="en-GB" sz="2800" dirty="0" smtClean="0"/>
              <a:t>,</a:t>
            </a:r>
          </a:p>
          <a:p>
            <a:pPr marL="0" indent="0">
              <a:buNone/>
            </a:pPr>
            <a:r>
              <a:rPr lang="en-GB" sz="2800" dirty="0"/>
              <a:t>g</a:t>
            </a:r>
            <a:r>
              <a:rPr lang="en-GB" sz="2800" dirty="0" smtClean="0"/>
              <a:t>it remote add origin </a:t>
            </a:r>
            <a:r>
              <a:rPr lang="en-GB" sz="2800" dirty="0" smtClean="0">
                <a:hlinkClick r:id="rId2"/>
              </a:rPr>
              <a:t>https://github.com/parmuthu/gitnew.git</a:t>
            </a:r>
            <a:endParaRPr lang="en-GB" sz="2800" dirty="0" smtClean="0"/>
          </a:p>
          <a:p>
            <a:pPr marL="0" indent="0">
              <a:buNone/>
            </a:pPr>
            <a:r>
              <a:rPr lang="en-GB" sz="2800" dirty="0" smtClean="0"/>
              <a:t>git remote -v</a:t>
            </a:r>
            <a:endParaRPr lang="en-GB" sz="2800" dirty="0"/>
          </a:p>
        </p:txBody>
      </p:sp>
    </p:spTree>
    <p:extLst>
      <p:ext uri="{BB962C8B-B14F-4D97-AF65-F5344CB8AC3E}">
        <p14:creationId xmlns:p14="http://schemas.microsoft.com/office/powerpoint/2010/main" val="3068304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20688"/>
            <a:ext cx="8435280" cy="5505475"/>
          </a:xfrm>
        </p:spPr>
        <p:txBody>
          <a:bodyPr>
            <a:normAutofit/>
          </a:bodyPr>
          <a:lstStyle/>
          <a:p>
            <a:pPr marL="0" indent="0">
              <a:buNone/>
            </a:pPr>
            <a:r>
              <a:rPr lang="en-GB" sz="2800" dirty="0" smtClean="0"/>
              <a:t>To push the content to the remote repository,</a:t>
            </a:r>
          </a:p>
          <a:p>
            <a:pPr marL="0" indent="0">
              <a:buNone/>
            </a:pPr>
            <a:r>
              <a:rPr lang="en-GB" sz="2800" dirty="0"/>
              <a:t>g</a:t>
            </a:r>
            <a:r>
              <a:rPr lang="en-GB" sz="2800" dirty="0" smtClean="0"/>
              <a:t>it push –u origin master</a:t>
            </a:r>
          </a:p>
          <a:p>
            <a:pPr marL="0" indent="0">
              <a:buNone/>
            </a:pPr>
            <a:endParaRPr lang="en-GB" sz="2800" dirty="0" smtClean="0"/>
          </a:p>
          <a:p>
            <a:pPr marL="0" indent="0">
              <a:buNone/>
            </a:pPr>
            <a:r>
              <a:rPr lang="en-GB" sz="2800" dirty="0" smtClean="0"/>
              <a:t>To create a new branch,</a:t>
            </a:r>
          </a:p>
          <a:p>
            <a:pPr marL="0" indent="0">
              <a:buNone/>
            </a:pPr>
            <a:r>
              <a:rPr lang="en-GB" sz="2800" dirty="0"/>
              <a:t>g</a:t>
            </a:r>
            <a:r>
              <a:rPr lang="en-GB" sz="2800" dirty="0" smtClean="0"/>
              <a:t>it checkout –b </a:t>
            </a:r>
            <a:r>
              <a:rPr lang="en-GB" sz="2800" dirty="0" err="1" smtClean="0"/>
              <a:t>newbranch</a:t>
            </a:r>
            <a:endParaRPr lang="en-GB" sz="2800" dirty="0" smtClean="0"/>
          </a:p>
          <a:p>
            <a:pPr marL="0" indent="0">
              <a:buNone/>
            </a:pPr>
            <a:r>
              <a:rPr lang="en-GB" sz="2800" dirty="0"/>
              <a:t>g</a:t>
            </a:r>
            <a:r>
              <a:rPr lang="en-GB" sz="2800" dirty="0" smtClean="0"/>
              <a:t>it branch – to view the current branch</a:t>
            </a:r>
          </a:p>
          <a:p>
            <a:pPr marL="0" indent="0">
              <a:buNone/>
            </a:pPr>
            <a:endParaRPr lang="en-GB" sz="2800" dirty="0" smtClean="0"/>
          </a:p>
          <a:p>
            <a:pPr marL="0" indent="0">
              <a:buNone/>
            </a:pPr>
            <a:r>
              <a:rPr lang="en-GB" sz="2800" dirty="0" smtClean="0"/>
              <a:t>To clone the remote repo,</a:t>
            </a:r>
          </a:p>
          <a:p>
            <a:pPr marL="0" indent="0">
              <a:buNone/>
            </a:pPr>
            <a:r>
              <a:rPr lang="en-GB" sz="2800" dirty="0"/>
              <a:t>git clone </a:t>
            </a:r>
            <a:r>
              <a:rPr lang="en-GB" sz="2800" dirty="0" err="1"/>
              <a:t>http_url</a:t>
            </a:r>
            <a:r>
              <a:rPr lang="en-GB" sz="2800" dirty="0"/>
              <a:t> </a:t>
            </a:r>
          </a:p>
        </p:txBody>
      </p:sp>
    </p:spTree>
    <p:extLst>
      <p:ext uri="{BB962C8B-B14F-4D97-AF65-F5344CB8AC3E}">
        <p14:creationId xmlns:p14="http://schemas.microsoft.com/office/powerpoint/2010/main" val="2260978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19256" cy="4983832"/>
          </a:xfrm>
        </p:spPr>
        <p:txBody>
          <a:bodyPr/>
          <a:lstStyle/>
          <a:p>
            <a:pPr marL="0" indent="0" fontAlgn="base">
              <a:buNone/>
            </a:pPr>
            <a:r>
              <a:rPr lang="en-GB" dirty="0"/>
              <a:t>pull means adopting the changes on the remote repository to your local repository. push merges the changes from your local repository to the remote repository.  </a:t>
            </a:r>
          </a:p>
          <a:p>
            <a:pPr marL="0" indent="0">
              <a:buNone/>
            </a:pPr>
            <a:r>
              <a:rPr lang="en-GB" dirty="0"/>
              <a:t>git pull origin master</a:t>
            </a:r>
          </a:p>
        </p:txBody>
      </p:sp>
    </p:spTree>
    <p:extLst>
      <p:ext uri="{BB962C8B-B14F-4D97-AF65-F5344CB8AC3E}">
        <p14:creationId xmlns:p14="http://schemas.microsoft.com/office/powerpoint/2010/main" val="816347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GIT</a:t>
            </a:r>
            <a:endParaRPr lang="en-GB" sz="4000" dirty="0"/>
          </a:p>
        </p:txBody>
      </p:sp>
      <p:sp>
        <p:nvSpPr>
          <p:cNvPr id="3" name="Content Placeholder 2"/>
          <p:cNvSpPr>
            <a:spLocks noGrp="1"/>
          </p:cNvSpPr>
          <p:nvPr>
            <p:ph idx="1"/>
          </p:nvPr>
        </p:nvSpPr>
        <p:spPr/>
        <p:txBody>
          <a:bodyPr>
            <a:normAutofit/>
          </a:bodyPr>
          <a:lstStyle/>
          <a:p>
            <a:pPr marL="0" indent="0">
              <a:buNone/>
            </a:pPr>
            <a:r>
              <a:rPr lang="en-GB" sz="2800" b="1" dirty="0" smtClean="0"/>
              <a:t>GIT Overview</a:t>
            </a:r>
          </a:p>
          <a:p>
            <a:pPr marL="0" indent="0">
              <a:buNone/>
            </a:pPr>
            <a:r>
              <a:rPr lang="en-GB" sz="2800" dirty="0" smtClean="0"/>
              <a:t>Git </a:t>
            </a:r>
            <a:r>
              <a:rPr lang="en-GB" sz="2800" dirty="0"/>
              <a:t>is an open-source, version control tool created in 2005 by developers working on the Linux operating </a:t>
            </a:r>
            <a:r>
              <a:rPr lang="en-GB" sz="2800" dirty="0" smtClean="0"/>
              <a:t>system.</a:t>
            </a:r>
          </a:p>
          <a:p>
            <a:pPr marL="0" indent="0">
              <a:buNone/>
            </a:pPr>
            <a:r>
              <a:rPr lang="en-GB" sz="2800" dirty="0" smtClean="0"/>
              <a:t>Git was initially designed and developed by Linus Torvalds for Linux kernel development. </a:t>
            </a:r>
            <a:endParaRPr lang="en-GB" sz="2800" dirty="0"/>
          </a:p>
        </p:txBody>
      </p:sp>
    </p:spTree>
    <p:extLst>
      <p:ext uri="{BB962C8B-B14F-4D97-AF65-F5344CB8AC3E}">
        <p14:creationId xmlns:p14="http://schemas.microsoft.com/office/powerpoint/2010/main" val="2765903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675339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764704"/>
            <a:ext cx="8147248" cy="5361459"/>
          </a:xfrm>
        </p:spPr>
        <p:txBody>
          <a:bodyPr/>
          <a:lstStyle/>
          <a:p>
            <a:pPr marL="0" indent="0">
              <a:buNone/>
            </a:pPr>
            <a:r>
              <a:rPr lang="en-GB" b="1" dirty="0" smtClean="0"/>
              <a:t>Version Control System</a:t>
            </a:r>
          </a:p>
          <a:p>
            <a:r>
              <a:rPr lang="en-GB" sz="2800" dirty="0" smtClean="0"/>
              <a:t>Version Control System (VCS) is a software that helps software developers to work together and maintain a complete history of their work.</a:t>
            </a:r>
          </a:p>
          <a:p>
            <a:pPr marL="0" indent="0">
              <a:buNone/>
            </a:pPr>
            <a:r>
              <a:rPr lang="en-GB" sz="2800" dirty="0"/>
              <a:t>F</a:t>
            </a:r>
            <a:r>
              <a:rPr lang="en-GB" sz="2800" dirty="0" smtClean="0"/>
              <a:t>unctions of a VCS </a:t>
            </a:r>
          </a:p>
          <a:p>
            <a:r>
              <a:rPr lang="en-GB" sz="2800" dirty="0" smtClean="0"/>
              <a:t>Allows developers to work simultaneously.</a:t>
            </a:r>
          </a:p>
          <a:p>
            <a:r>
              <a:rPr lang="en-GB" sz="2800" dirty="0" smtClean="0"/>
              <a:t>Does not allow overwriting each other’s changes.</a:t>
            </a:r>
          </a:p>
          <a:p>
            <a:r>
              <a:rPr lang="en-GB" sz="2800" dirty="0" smtClean="0"/>
              <a:t>Maintains a history of every version.</a:t>
            </a:r>
            <a:endParaRPr lang="en-GB" sz="2800" dirty="0"/>
          </a:p>
        </p:txBody>
      </p:sp>
    </p:spTree>
    <p:extLst>
      <p:ext uri="{BB962C8B-B14F-4D97-AF65-F5344CB8AC3E}">
        <p14:creationId xmlns:p14="http://schemas.microsoft.com/office/powerpoint/2010/main" val="569951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8291264" cy="5577483"/>
          </a:xfrm>
        </p:spPr>
        <p:txBody>
          <a:bodyPr>
            <a:normAutofit fontScale="92500"/>
          </a:bodyPr>
          <a:lstStyle/>
          <a:p>
            <a:pPr marL="0" indent="0">
              <a:buNone/>
            </a:pPr>
            <a:r>
              <a:rPr lang="en-GB" sz="2800" b="1" dirty="0" smtClean="0"/>
              <a:t>Types of VCS</a:t>
            </a:r>
          </a:p>
          <a:p>
            <a:pPr marL="0" indent="0">
              <a:buNone/>
            </a:pPr>
            <a:r>
              <a:rPr lang="en-GB" sz="2800" dirty="0" smtClean="0"/>
              <a:t>Centralized version control system (CVCS).</a:t>
            </a:r>
          </a:p>
          <a:p>
            <a:pPr marL="0" indent="0">
              <a:buNone/>
            </a:pPr>
            <a:r>
              <a:rPr lang="en-GB" sz="2800" dirty="0" smtClean="0"/>
              <a:t>Distributed/Decentralized version control system (DVCS).</a:t>
            </a:r>
          </a:p>
          <a:p>
            <a:pPr marL="0" indent="0">
              <a:buNone/>
            </a:pPr>
            <a:r>
              <a:rPr lang="en-GB" sz="2800" b="1" dirty="0" smtClean="0"/>
              <a:t>Centralized version control system </a:t>
            </a:r>
            <a:r>
              <a:rPr lang="en-GB" sz="2800" dirty="0" smtClean="0"/>
              <a:t>(CVCS) uses a central server to store all files and enables team collaboration. But the major drawback of CVCS is its single point of failure, i.e., failure of the central server.</a:t>
            </a:r>
          </a:p>
          <a:p>
            <a:pPr marL="0" indent="0">
              <a:buNone/>
            </a:pPr>
            <a:r>
              <a:rPr lang="en-GB" sz="2800" dirty="0"/>
              <a:t>The most common centralized version control systems are Concurrent Versions System (CVS), Perforce, and Subversion (SVN). There's also Microsoft Team Foundation Server (TFS), which is now known as Azure </a:t>
            </a:r>
            <a:r>
              <a:rPr lang="en-GB" sz="2800" dirty="0" err="1"/>
              <a:t>DevOps</a:t>
            </a:r>
            <a:r>
              <a:rPr lang="en-GB" sz="2800" dirty="0"/>
              <a:t> Server.</a:t>
            </a:r>
          </a:p>
          <a:p>
            <a:pPr marL="0" indent="0">
              <a:buNone/>
            </a:pPr>
            <a:endParaRPr lang="en-GB" sz="2800" dirty="0"/>
          </a:p>
        </p:txBody>
      </p:sp>
    </p:spTree>
    <p:extLst>
      <p:ext uri="{BB962C8B-B14F-4D97-AF65-F5344CB8AC3E}">
        <p14:creationId xmlns:p14="http://schemas.microsoft.com/office/powerpoint/2010/main" val="2046431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95525" y="2182019"/>
            <a:ext cx="45529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3758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19256" cy="5433467"/>
          </a:xfrm>
        </p:spPr>
        <p:txBody>
          <a:bodyPr>
            <a:noAutofit/>
          </a:bodyPr>
          <a:lstStyle/>
          <a:p>
            <a:pPr marL="0" indent="0">
              <a:buNone/>
            </a:pPr>
            <a:r>
              <a:rPr lang="en-GB" sz="2800" dirty="0" smtClean="0"/>
              <a:t>DVCS clients not only check out the latest snapshot of the directory but they also fully mirror the repository.</a:t>
            </a:r>
          </a:p>
          <a:p>
            <a:pPr marL="0" indent="0">
              <a:buNone/>
            </a:pPr>
            <a:r>
              <a:rPr lang="en-GB" sz="2800" dirty="0" smtClean="0"/>
              <a:t> If the server goes down, then the repository from any client can be copied back to the server to restore it. Every checkout is a full backup of the repository.</a:t>
            </a:r>
          </a:p>
          <a:p>
            <a:pPr marL="0" indent="0">
              <a:buNone/>
            </a:pPr>
            <a:r>
              <a:rPr lang="en-GB" sz="2800" dirty="0" smtClean="0"/>
              <a:t>The working directory is the place where files are checked out. In other CVCS, developers generally make modifications and commit their changes directly to the repository. </a:t>
            </a:r>
          </a:p>
          <a:p>
            <a:pPr marL="0" indent="0">
              <a:buNone/>
            </a:pPr>
            <a:r>
              <a:rPr lang="en-GB" sz="2800" dirty="0" smtClean="0"/>
              <a:t>Git doesn’t track each and every modified file. Whenever you do commit an operation, </a:t>
            </a:r>
          </a:p>
          <a:p>
            <a:pPr marL="0" indent="0">
              <a:buNone/>
            </a:pPr>
            <a:endParaRPr lang="en-GB" sz="2800" dirty="0"/>
          </a:p>
        </p:txBody>
      </p:sp>
    </p:spTree>
    <p:extLst>
      <p:ext uri="{BB962C8B-B14F-4D97-AF65-F5344CB8AC3E}">
        <p14:creationId xmlns:p14="http://schemas.microsoft.com/office/powerpoint/2010/main" val="1130441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91264" cy="5721499"/>
          </a:xfrm>
        </p:spPr>
        <p:txBody>
          <a:bodyPr>
            <a:normAutofit lnSpcReduction="10000"/>
          </a:bodyPr>
          <a:lstStyle/>
          <a:p>
            <a:pPr marL="0" indent="0">
              <a:buNone/>
            </a:pPr>
            <a:r>
              <a:rPr lang="en-GB" sz="2800" dirty="0" smtClean="0"/>
              <a:t>Git looks for the files present in the staging area. Only those files present in the staging area are considered for commit and not all the modified files.</a:t>
            </a:r>
          </a:p>
          <a:p>
            <a:pPr marL="0" indent="0">
              <a:buNone/>
            </a:pPr>
            <a:r>
              <a:rPr lang="en-GB" sz="2800" b="1" dirty="0" smtClean="0"/>
              <a:t>Git Environment Setup</a:t>
            </a:r>
          </a:p>
          <a:p>
            <a:pPr marL="0" indent="0">
              <a:buNone/>
            </a:pPr>
            <a:r>
              <a:rPr lang="en-GB" sz="2800" dirty="0"/>
              <a:t>The most official build is available for download on the Git website. Just go to </a:t>
            </a:r>
            <a:r>
              <a:rPr lang="en-GB" sz="2800" dirty="0">
                <a:hlinkClick r:id="rId2"/>
              </a:rPr>
              <a:t>https://</a:t>
            </a:r>
            <a:r>
              <a:rPr lang="en-GB" sz="2800" dirty="0" smtClean="0">
                <a:hlinkClick r:id="rId2"/>
              </a:rPr>
              <a:t>git-scm.com/download/win</a:t>
            </a:r>
            <a:endParaRPr lang="en-GB" sz="2800" dirty="0" smtClean="0"/>
          </a:p>
          <a:p>
            <a:pPr marL="0" indent="0">
              <a:buNone/>
            </a:pPr>
            <a:r>
              <a:rPr lang="en-GB" sz="2800" dirty="0" smtClean="0"/>
              <a:t>After installing, in the git bash prompt type,</a:t>
            </a:r>
          </a:p>
          <a:p>
            <a:pPr marL="0" indent="0">
              <a:buNone/>
            </a:pPr>
            <a:r>
              <a:rPr lang="en-GB" sz="2800" dirty="0" smtClean="0"/>
              <a:t>$ git –version - to check git installation</a:t>
            </a:r>
          </a:p>
          <a:p>
            <a:pPr marL="0" indent="0">
              <a:buNone/>
            </a:pPr>
            <a:r>
              <a:rPr lang="en-GB" sz="2800" b="1" dirty="0"/>
              <a:t>Checking Your Settings</a:t>
            </a:r>
          </a:p>
          <a:p>
            <a:pPr marL="0" indent="0">
              <a:buNone/>
            </a:pPr>
            <a:r>
              <a:rPr lang="en-GB" sz="2800" dirty="0"/>
              <a:t>If you want to check your configuration settings, you can use the </a:t>
            </a:r>
            <a:r>
              <a:rPr lang="en-GB" sz="2800" b="1" dirty="0"/>
              <a:t>git </a:t>
            </a:r>
            <a:r>
              <a:rPr lang="en-GB" sz="2800" b="1" dirty="0" err="1"/>
              <a:t>config</a:t>
            </a:r>
            <a:r>
              <a:rPr lang="en-GB" sz="2800" b="1" dirty="0"/>
              <a:t> --list</a:t>
            </a:r>
            <a:r>
              <a:rPr lang="en-GB" sz="2800" dirty="0"/>
              <a:t> command to list all the settings Git can find at that </a:t>
            </a:r>
            <a:r>
              <a:rPr lang="en-GB" sz="2800" dirty="0" smtClean="0"/>
              <a:t>point.</a:t>
            </a:r>
            <a:endParaRPr lang="en-GB" sz="2800" dirty="0"/>
          </a:p>
          <a:p>
            <a:pPr marL="0" indent="0">
              <a:buNone/>
            </a:pPr>
            <a:endParaRPr lang="en-GB" sz="2800" dirty="0"/>
          </a:p>
        </p:txBody>
      </p:sp>
    </p:spTree>
    <p:extLst>
      <p:ext uri="{BB962C8B-B14F-4D97-AF65-F5344CB8AC3E}">
        <p14:creationId xmlns:p14="http://schemas.microsoft.com/office/powerpoint/2010/main" val="429995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Git Workflow</a:t>
            </a:r>
            <a:endParaRPr lang="en-GB" sz="40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19801" y="1935163"/>
            <a:ext cx="4904398"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116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91264" cy="5361459"/>
          </a:xfrm>
        </p:spPr>
        <p:txBody>
          <a:bodyPr>
            <a:normAutofit fontScale="92500"/>
          </a:bodyPr>
          <a:lstStyle/>
          <a:p>
            <a:pPr marL="0" indent="0">
              <a:buNone/>
            </a:pPr>
            <a:r>
              <a:rPr lang="en-GB" sz="2800" b="1" dirty="0" smtClean="0"/>
              <a:t>Git Vs. </a:t>
            </a:r>
            <a:r>
              <a:rPr lang="en-GB" sz="2800" b="1" dirty="0" err="1" smtClean="0"/>
              <a:t>GitHub</a:t>
            </a:r>
            <a:endParaRPr lang="en-GB" sz="2800" b="1" dirty="0" smtClean="0"/>
          </a:p>
          <a:p>
            <a:r>
              <a:rPr lang="en-GB" sz="2800" dirty="0" smtClean="0"/>
              <a:t>Git </a:t>
            </a:r>
            <a:r>
              <a:rPr lang="en-GB" sz="2800" dirty="0"/>
              <a:t>is a distributed version control system, so here, every developer gets their local repository with full commit history. </a:t>
            </a:r>
            <a:endParaRPr lang="en-GB" sz="2800" dirty="0" smtClean="0"/>
          </a:p>
          <a:p>
            <a:r>
              <a:rPr lang="en-GB" sz="2800" dirty="0" err="1" smtClean="0"/>
              <a:t>GitHub</a:t>
            </a:r>
            <a:r>
              <a:rPr lang="en-GB" sz="2800" dirty="0" smtClean="0"/>
              <a:t> is a Git </a:t>
            </a:r>
            <a:r>
              <a:rPr lang="en-GB" sz="2800" dirty="0"/>
              <a:t>repository hosting service that provides a web-based graphical interface (GUI). It helps every team member work together on a project from anywhere, making it easy to collaborate. </a:t>
            </a:r>
          </a:p>
          <a:p>
            <a:r>
              <a:rPr lang="en-GB" sz="2800" dirty="0" err="1"/>
              <a:t>GitHub</a:t>
            </a:r>
            <a:r>
              <a:rPr lang="en-GB" sz="2800" dirty="0"/>
              <a:t> is one place where project managers and developers coordinate, track, and update their work, so projects stay transparent and on schedule. </a:t>
            </a:r>
            <a:endParaRPr lang="en-GB" sz="2800" dirty="0" smtClean="0"/>
          </a:p>
          <a:p>
            <a:r>
              <a:rPr lang="en-GB" sz="2800" dirty="0" err="1" smtClean="0"/>
              <a:t>GitHub</a:t>
            </a:r>
            <a:r>
              <a:rPr lang="en-GB" sz="2800" dirty="0" smtClean="0"/>
              <a:t> </a:t>
            </a:r>
            <a:r>
              <a:rPr lang="en-GB" sz="2800" dirty="0"/>
              <a:t>helps all team members </a:t>
            </a:r>
            <a:r>
              <a:rPr lang="en-GB" sz="2800" dirty="0" smtClean="0"/>
              <a:t>stay </a:t>
            </a:r>
            <a:r>
              <a:rPr lang="en-GB" sz="2800" dirty="0"/>
              <a:t>organized. </a:t>
            </a:r>
            <a:endParaRPr lang="en-GB" sz="2800" b="1" dirty="0"/>
          </a:p>
        </p:txBody>
      </p:sp>
    </p:spTree>
    <p:extLst>
      <p:ext uri="{BB962C8B-B14F-4D97-AF65-F5344CB8AC3E}">
        <p14:creationId xmlns:p14="http://schemas.microsoft.com/office/powerpoint/2010/main" val="8597086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598</TotalTime>
  <Words>951</Words>
  <Application>Microsoft Office PowerPoint</Application>
  <PresentationFormat>On-screen Show (4:3)</PresentationFormat>
  <Paragraphs>106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GIT</vt:lpstr>
      <vt:lpstr>GIT</vt:lpstr>
      <vt:lpstr>PowerPoint Presentation</vt:lpstr>
      <vt:lpstr>PowerPoint Presentation</vt:lpstr>
      <vt:lpstr>PowerPoint Presentation</vt:lpstr>
      <vt:lpstr>PowerPoint Presentation</vt:lpstr>
      <vt:lpstr>PowerPoint Presentation</vt:lpstr>
      <vt:lpstr>Git Workflow</vt:lpstr>
      <vt:lpstr>PowerPoint Presentation</vt:lpstr>
      <vt:lpstr>Git Terminologies</vt:lpstr>
      <vt:lpstr>PowerPoint Presentation</vt:lpstr>
      <vt:lpstr>PowerPoint Presentation</vt:lpstr>
      <vt:lpstr>PowerPoint Presentation</vt:lpstr>
      <vt:lpstr>PowerPoint Presentation</vt:lpstr>
      <vt:lpstr>Git commands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Admin</dc:creator>
  <cp:lastModifiedBy>Admin</cp:lastModifiedBy>
  <cp:revision>41</cp:revision>
  <dcterms:created xsi:type="dcterms:W3CDTF">2024-04-21T13:07:48Z</dcterms:created>
  <dcterms:modified xsi:type="dcterms:W3CDTF">2024-04-22T12:37:48Z</dcterms:modified>
</cp:coreProperties>
</file>