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6" r:id="rId5"/>
    <p:sldId id="277" r:id="rId6"/>
    <p:sldId id="259" r:id="rId7"/>
    <p:sldId id="260" r:id="rId8"/>
    <p:sldId id="261" r:id="rId9"/>
    <p:sldId id="262" r:id="rId10"/>
    <p:sldId id="263" r:id="rId11"/>
    <p:sldId id="264" r:id="rId12"/>
    <p:sldId id="265" r:id="rId13"/>
    <p:sldId id="278" r:id="rId14"/>
    <p:sldId id="279" r:id="rId15"/>
    <p:sldId id="280" r:id="rId16"/>
    <p:sldId id="281" r:id="rId17"/>
    <p:sldId id="282" r:id="rId18"/>
    <p:sldId id="283" r:id="rId19"/>
    <p:sldId id="284" r:id="rId20"/>
    <p:sldId id="285" r:id="rId21"/>
    <p:sldId id="266" r:id="rId22"/>
    <p:sldId id="267" r:id="rId23"/>
    <p:sldId id="268" r:id="rId24"/>
    <p:sldId id="269" r:id="rId25"/>
    <p:sldId id="270" r:id="rId26"/>
    <p:sldId id="271" r:id="rId27"/>
    <p:sldId id="272" r:id="rId28"/>
    <p:sldId id="2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69FA856-ACD3-43DA-86BF-131737F1784E}" type="datetimeFigureOut">
              <a:rPr lang="en-GB" smtClean="0"/>
              <a:t>03/05/2024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D32C312A-1AFB-4B0B-BBDE-8C5DA2D677A9}"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9FA856-ACD3-43DA-86BF-131737F1784E}"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9FA856-ACD3-43DA-86BF-131737F1784E}"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9FA856-ACD3-43DA-86BF-131737F1784E}"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69FA856-ACD3-43DA-86BF-131737F1784E}"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2C312A-1AFB-4B0B-BBDE-8C5DA2D677A9}"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9FA856-ACD3-43DA-86BF-131737F1784E}"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69FA856-ACD3-43DA-86BF-131737F1784E}" type="datetimeFigureOut">
              <a:rPr lang="en-GB" smtClean="0"/>
              <a:t>03/05/2024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9FA856-ACD3-43DA-86BF-131737F1784E}"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FA856-ACD3-43DA-86BF-131737F1784E}" type="datetimeFigureOut">
              <a:rPr lang="en-GB" smtClean="0"/>
              <a:t>03/05/2024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9FA856-ACD3-43DA-86BF-131737F1784E}"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2C312A-1AFB-4B0B-BBDE-8C5DA2D677A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9FA856-ACD3-43DA-86BF-131737F1784E}"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D32C312A-1AFB-4B0B-BBDE-8C5DA2D677A9}"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9FA856-ACD3-43DA-86BF-131737F1784E}" type="datetimeFigureOut">
              <a:rPr lang="en-GB" smtClean="0"/>
              <a:t>03/05/2024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2C312A-1AFB-4B0B-BBDE-8C5DA2D677A9}"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Kubernetes</a:t>
            </a:r>
            <a:endParaRPr lang="en-GB" dirty="0"/>
          </a:p>
        </p:txBody>
      </p:sp>
    </p:spTree>
    <p:extLst>
      <p:ext uri="{BB962C8B-B14F-4D97-AF65-F5344CB8AC3E}">
        <p14:creationId xmlns:p14="http://schemas.microsoft.com/office/powerpoint/2010/main" val="125779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19256" cy="5433467"/>
          </a:xfrm>
        </p:spPr>
        <p:txBody>
          <a:bodyPr>
            <a:noAutofit/>
          </a:bodyPr>
          <a:lstStyle/>
          <a:p>
            <a:r>
              <a:rPr lang="en-GB" sz="2800" dirty="0"/>
              <a:t>Container Runtime: </a:t>
            </a:r>
            <a:r>
              <a:rPr lang="en-GB" sz="2800" dirty="0" err="1"/>
              <a:t>Kubernetes</a:t>
            </a:r>
            <a:r>
              <a:rPr lang="en-GB" sz="2800" dirty="0"/>
              <a:t> supports multiple container runtimes, such as </a:t>
            </a:r>
            <a:r>
              <a:rPr lang="en-GB" sz="2800" dirty="0" err="1"/>
              <a:t>Docker</a:t>
            </a:r>
            <a:r>
              <a:rPr lang="en-GB" sz="2800" dirty="0"/>
              <a:t> or </a:t>
            </a:r>
            <a:r>
              <a:rPr lang="en-GB" sz="2800" dirty="0" err="1"/>
              <a:t>containerd</a:t>
            </a:r>
            <a:r>
              <a:rPr lang="en-GB" sz="2800" dirty="0"/>
              <a:t>. The Container Runtime is responsible for pulling container images and running containers on the Worker Nodes.</a:t>
            </a:r>
          </a:p>
          <a:p>
            <a:r>
              <a:rPr lang="en-GB" sz="2800" dirty="0" err="1"/>
              <a:t>Kube</a:t>
            </a:r>
            <a:r>
              <a:rPr lang="en-GB" sz="2800" dirty="0"/>
              <a:t> Proxy: </a:t>
            </a:r>
            <a:r>
              <a:rPr lang="en-GB" sz="2800" dirty="0" err="1"/>
              <a:t>Kube</a:t>
            </a:r>
            <a:r>
              <a:rPr lang="en-GB" sz="2800" dirty="0"/>
              <a:t> Proxy is responsible for network communication within the cluster. It manages the network routing for services and performs load balancing</a:t>
            </a:r>
            <a:r>
              <a:rPr lang="en-GB" sz="2800" dirty="0" smtClean="0"/>
              <a:t>.</a:t>
            </a:r>
          </a:p>
          <a:p>
            <a:pPr marL="0" indent="0">
              <a:buNone/>
            </a:pPr>
            <a:r>
              <a:rPr lang="en-GB" sz="2800" b="1" dirty="0"/>
              <a:t>How They Interact:</a:t>
            </a:r>
          </a:p>
          <a:p>
            <a:r>
              <a:rPr lang="en-GB" sz="2800" dirty="0"/>
              <a:t>The Master Node and Worker Nodes communicate through the </a:t>
            </a:r>
            <a:r>
              <a:rPr lang="en-GB" sz="2800" dirty="0" err="1"/>
              <a:t>Kubernetes</a:t>
            </a:r>
            <a:r>
              <a:rPr lang="en-GB" sz="2800" dirty="0"/>
              <a:t> API Server. Users and </a:t>
            </a:r>
            <a:r>
              <a:rPr lang="en-GB" sz="2800" dirty="0" smtClean="0"/>
              <a:t>other</a:t>
            </a:r>
            <a:endParaRPr lang="en-GB" sz="2800" dirty="0"/>
          </a:p>
          <a:p>
            <a:pPr marL="0" indent="0">
              <a:buNone/>
            </a:pPr>
            <a:endParaRPr lang="en-GB" sz="2800" dirty="0"/>
          </a:p>
        </p:txBody>
      </p:sp>
    </p:spTree>
    <p:extLst>
      <p:ext uri="{BB962C8B-B14F-4D97-AF65-F5344CB8AC3E}">
        <p14:creationId xmlns:p14="http://schemas.microsoft.com/office/powerpoint/2010/main" val="1277101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91264" cy="5649491"/>
          </a:xfrm>
        </p:spPr>
        <p:txBody>
          <a:bodyPr>
            <a:noAutofit/>
          </a:bodyPr>
          <a:lstStyle/>
          <a:p>
            <a:pPr marL="0" indent="0">
              <a:buNone/>
            </a:pPr>
            <a:r>
              <a:rPr lang="en-GB" sz="2800" dirty="0" smtClean="0"/>
              <a:t>components interact with the cluster through the API Server as well. For example, when a user deploys a new application, the configuration is sent to the API Server, which then stores it in </a:t>
            </a:r>
            <a:r>
              <a:rPr lang="en-GB" sz="2800" dirty="0" err="1" smtClean="0"/>
              <a:t>etcd</a:t>
            </a:r>
            <a:r>
              <a:rPr lang="en-GB" sz="2800" dirty="0" smtClean="0"/>
              <a:t>.</a:t>
            </a:r>
          </a:p>
          <a:p>
            <a:r>
              <a:rPr lang="en-GB" sz="2800" dirty="0" smtClean="0"/>
              <a:t>The Controller Manager continuously monitors the cluster state through the API Server. If there are any deviations from the desired state (e.g., a pod is not running), the Controller Manager takes corrective actions to reconcile the state.</a:t>
            </a:r>
          </a:p>
          <a:p>
            <a:r>
              <a:rPr lang="en-GB" sz="2800" dirty="0"/>
              <a:t>When a new pod needs to be scheduled, the Scheduler selects an appropriate Worker Node based on resource availability and other constraints. The </a:t>
            </a:r>
            <a:r>
              <a:rPr lang="en-GB" sz="2800" dirty="0" smtClean="0"/>
              <a:t>API</a:t>
            </a:r>
          </a:p>
          <a:p>
            <a:pPr marL="0" indent="0">
              <a:buNone/>
            </a:pPr>
            <a:endParaRPr lang="en-GB" sz="2800" dirty="0"/>
          </a:p>
        </p:txBody>
      </p:sp>
    </p:spTree>
    <p:extLst>
      <p:ext uri="{BB962C8B-B14F-4D97-AF65-F5344CB8AC3E}">
        <p14:creationId xmlns:p14="http://schemas.microsoft.com/office/powerpoint/2010/main" val="188642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91264" cy="5577483"/>
          </a:xfrm>
        </p:spPr>
        <p:txBody>
          <a:bodyPr>
            <a:normAutofit/>
          </a:bodyPr>
          <a:lstStyle/>
          <a:p>
            <a:pPr marL="0" indent="0">
              <a:buNone/>
            </a:pPr>
            <a:r>
              <a:rPr lang="en-GB" sz="2800" dirty="0" smtClean="0"/>
              <a:t>Server informs the chosen Worker Node, and the </a:t>
            </a:r>
            <a:r>
              <a:rPr lang="en-GB" sz="2800" dirty="0" err="1" smtClean="0"/>
              <a:t>Kubelet</a:t>
            </a:r>
            <a:r>
              <a:rPr lang="en-GB" sz="2800" dirty="0" smtClean="0"/>
              <a:t> on that node starts the container.</a:t>
            </a:r>
          </a:p>
          <a:p>
            <a:r>
              <a:rPr lang="en-GB" sz="2800" dirty="0" smtClean="0"/>
              <a:t>The Worker Nodes report the status of the running pods back to the Master Node through the </a:t>
            </a:r>
            <a:r>
              <a:rPr lang="en-GB" sz="2800" dirty="0" err="1" smtClean="0"/>
              <a:t>Kubelet</a:t>
            </a:r>
            <a:r>
              <a:rPr lang="en-GB" sz="2800" dirty="0" smtClean="0"/>
              <a:t>. This way, the Master Node always has an up-to-date view of the entire cluster.</a:t>
            </a:r>
          </a:p>
          <a:p>
            <a:endParaRPr lang="en-GB" sz="2800" dirty="0"/>
          </a:p>
        </p:txBody>
      </p:sp>
    </p:spTree>
    <p:extLst>
      <p:ext uri="{BB962C8B-B14F-4D97-AF65-F5344CB8AC3E}">
        <p14:creationId xmlns:p14="http://schemas.microsoft.com/office/powerpoint/2010/main" val="1861871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K8s Components</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4587" y="3163094"/>
            <a:ext cx="43148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269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Cluster,Nodes,Pods</a:t>
            </a:r>
            <a:endParaRPr lang="en-GB"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2204864"/>
            <a:ext cx="465772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907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Replica Sets</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7661" y="2204864"/>
            <a:ext cx="5836102" cy="305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203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				                 			</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4398560" cy="325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71712"/>
            <a:ext cx="1728192" cy="2781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09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Secrets &amp; </a:t>
            </a:r>
            <a:r>
              <a:rPr lang="en-GB" dirty="0" err="1" smtClean="0"/>
              <a:t>ConfigMap</a:t>
            </a:r>
            <a:endParaRPr lang="en-GB"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2060848"/>
            <a:ext cx="4464496" cy="362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251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956" y="1844824"/>
            <a:ext cx="7472061"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986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Worker Node</a:t>
            </a:r>
            <a:endParaRPr lang="en-GB" dirty="0"/>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813548"/>
            <a:ext cx="8423271" cy="4063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629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20656"/>
          </a:xfrm>
        </p:spPr>
        <p:txBody>
          <a:bodyPr>
            <a:normAutofit fontScale="90000"/>
          </a:bodyPr>
          <a:lstStyle/>
          <a:p>
            <a:r>
              <a:rPr lang="en-GB" sz="4000" dirty="0" smtClean="0"/>
              <a:t>What is </a:t>
            </a:r>
            <a:r>
              <a:rPr lang="en-GB" sz="4000" dirty="0" err="1" smtClean="0"/>
              <a:t>Kubernetes</a:t>
            </a:r>
            <a:r>
              <a:rPr lang="en-GB" sz="4000" dirty="0" smtClean="0"/>
              <a:t>?</a:t>
            </a:r>
            <a:endParaRPr lang="en-GB" sz="4000" dirty="0"/>
          </a:p>
        </p:txBody>
      </p:sp>
      <p:sp>
        <p:nvSpPr>
          <p:cNvPr id="3" name="Content Placeholder 2"/>
          <p:cNvSpPr>
            <a:spLocks noGrp="1"/>
          </p:cNvSpPr>
          <p:nvPr>
            <p:ph idx="1"/>
          </p:nvPr>
        </p:nvSpPr>
        <p:spPr>
          <a:xfrm>
            <a:off x="395536" y="1196752"/>
            <a:ext cx="8352928" cy="5400600"/>
          </a:xfrm>
        </p:spPr>
        <p:txBody>
          <a:bodyPr>
            <a:noAutofit/>
          </a:bodyPr>
          <a:lstStyle/>
          <a:p>
            <a:pPr marL="0" indent="0">
              <a:buNone/>
            </a:pPr>
            <a:r>
              <a:rPr lang="en-GB" sz="2800" dirty="0" err="1"/>
              <a:t>Kubernetes</a:t>
            </a:r>
            <a:r>
              <a:rPr lang="en-GB" sz="2800" dirty="0"/>
              <a:t> is an open-source container orchestration platform that automates the deployment, scaling, and management of containerized applications</a:t>
            </a:r>
            <a:r>
              <a:rPr lang="en-GB" sz="2800" dirty="0" smtClean="0"/>
              <a:t>.</a:t>
            </a:r>
          </a:p>
          <a:p>
            <a:pPr marL="0" indent="0">
              <a:buNone/>
            </a:pPr>
            <a:r>
              <a:rPr lang="en-GB" sz="2800" dirty="0" smtClean="0"/>
              <a:t> </a:t>
            </a:r>
            <a:r>
              <a:rPr lang="en-GB" sz="2800" dirty="0"/>
              <a:t>It helps developers and operators to manage containerized applications effortlessly</a:t>
            </a:r>
            <a:r>
              <a:rPr lang="en-GB" sz="2800" dirty="0" smtClean="0"/>
              <a:t>.</a:t>
            </a:r>
          </a:p>
          <a:p>
            <a:pPr marL="0" indent="0">
              <a:buNone/>
            </a:pPr>
            <a:r>
              <a:rPr lang="en-GB" sz="2800" dirty="0" err="1"/>
              <a:t>Kubernetes</a:t>
            </a:r>
            <a:r>
              <a:rPr lang="en-GB" sz="2800" dirty="0"/>
              <a:t> achieves this by providing a robust and scalable platform for deploying, scaling, and managing containerized applications. </a:t>
            </a:r>
            <a:endParaRPr lang="en-GB" sz="2800" dirty="0" smtClean="0"/>
          </a:p>
          <a:p>
            <a:pPr marL="0" indent="0">
              <a:buNone/>
            </a:pPr>
            <a:r>
              <a:rPr lang="en-GB" sz="2800" dirty="0" smtClean="0"/>
              <a:t>It </a:t>
            </a:r>
            <a:r>
              <a:rPr lang="en-GB" sz="2800" dirty="0"/>
              <a:t>abstracts the underlying infrastructure and provides a consistent API for interacting with the cluster. </a:t>
            </a:r>
            <a:endParaRPr lang="en-GB" sz="2800" dirty="0" smtClean="0"/>
          </a:p>
        </p:txBody>
      </p:sp>
    </p:spTree>
    <p:extLst>
      <p:ext uri="{BB962C8B-B14F-4D97-AF65-F5344CB8AC3E}">
        <p14:creationId xmlns:p14="http://schemas.microsoft.com/office/powerpoint/2010/main" val="1770541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213" y="1916832"/>
            <a:ext cx="6529407" cy="352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499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Main K8s Components</a:t>
            </a:r>
            <a:br>
              <a:rPr lang="en-GB" b="1" dirty="0" smtClean="0"/>
            </a:br>
            <a:endParaRPr lang="en-GB" dirty="0"/>
          </a:p>
        </p:txBody>
      </p:sp>
      <p:sp>
        <p:nvSpPr>
          <p:cNvPr id="3" name="Content Placeholder 2"/>
          <p:cNvSpPr>
            <a:spLocks noGrp="1"/>
          </p:cNvSpPr>
          <p:nvPr>
            <p:ph idx="1"/>
          </p:nvPr>
        </p:nvSpPr>
        <p:spPr/>
        <p:txBody>
          <a:bodyPr>
            <a:noAutofit/>
          </a:bodyPr>
          <a:lstStyle/>
          <a:p>
            <a:pPr marL="0" indent="0">
              <a:buNone/>
            </a:pPr>
            <a:r>
              <a:rPr lang="en-GB" sz="2800" b="1" dirty="0" smtClean="0"/>
              <a:t>Nodes </a:t>
            </a:r>
            <a:r>
              <a:rPr lang="en-GB" sz="2800" b="1" dirty="0"/>
              <a:t>and Pods</a:t>
            </a:r>
          </a:p>
          <a:p>
            <a:r>
              <a:rPr lang="en-GB" sz="2800" dirty="0" smtClean="0"/>
              <a:t>Nodes </a:t>
            </a:r>
            <a:r>
              <a:rPr lang="en-GB" sz="2800" dirty="0"/>
              <a:t>represent individual machines in a cluster, and pods are the smallest deployable units that can hold one or more containers</a:t>
            </a:r>
            <a:r>
              <a:rPr lang="en-GB" sz="2800" dirty="0" smtClean="0"/>
              <a:t>.</a:t>
            </a:r>
          </a:p>
          <a:p>
            <a:pPr marL="0" indent="0">
              <a:buNone/>
            </a:pPr>
            <a:r>
              <a:rPr lang="en-GB" sz="2800" b="1" dirty="0"/>
              <a:t>Nodes:</a:t>
            </a:r>
          </a:p>
          <a:p>
            <a:r>
              <a:rPr lang="en-GB" sz="2800" dirty="0"/>
              <a:t>In </a:t>
            </a:r>
            <a:r>
              <a:rPr lang="en-GB" sz="2800" dirty="0" err="1"/>
              <a:t>Kubernetes</a:t>
            </a:r>
            <a:r>
              <a:rPr lang="en-GB" sz="2800" dirty="0"/>
              <a:t>, a Node is a worker machine where containers are deployed and run. Each node represents an individual machine within the cluster, and it could be a physical or virtual machine. Nodes are responsible for running the actual workloads </a:t>
            </a:r>
            <a:r>
              <a:rPr lang="en-GB" sz="2800" dirty="0" smtClean="0"/>
              <a:t>and</a:t>
            </a:r>
            <a:endParaRPr lang="en-GB" sz="2800" dirty="0"/>
          </a:p>
          <a:p>
            <a:endParaRPr lang="en-GB" sz="2800" dirty="0"/>
          </a:p>
        </p:txBody>
      </p:sp>
    </p:spTree>
    <p:extLst>
      <p:ext uri="{BB962C8B-B14F-4D97-AF65-F5344CB8AC3E}">
        <p14:creationId xmlns:p14="http://schemas.microsoft.com/office/powerpoint/2010/main" val="978486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08720"/>
            <a:ext cx="8147248" cy="5217443"/>
          </a:xfrm>
        </p:spPr>
        <p:txBody>
          <a:bodyPr>
            <a:normAutofit/>
          </a:bodyPr>
          <a:lstStyle/>
          <a:p>
            <a:pPr marL="0" indent="0">
              <a:buNone/>
            </a:pPr>
            <a:r>
              <a:rPr lang="en-GB" sz="2800" dirty="0" smtClean="0"/>
              <a:t>providing the necessary resources to run containers.</a:t>
            </a:r>
          </a:p>
          <a:p>
            <a:r>
              <a:rPr lang="en-GB" sz="2800" dirty="0"/>
              <a:t>Let’s consider an example where we have a </a:t>
            </a:r>
            <a:r>
              <a:rPr lang="en-GB" sz="2800" dirty="0" err="1"/>
              <a:t>Kubernetes</a:t>
            </a:r>
            <a:r>
              <a:rPr lang="en-GB" sz="2800" dirty="0"/>
              <a:t> cluster with three worker nodes: Node A, Node B, and Node C. These nodes are responsible for hosting and running our containerized applications.</a:t>
            </a:r>
          </a:p>
          <a:p>
            <a:r>
              <a:rPr lang="en-GB" sz="2800" dirty="0"/>
              <a:t>Nodes:</a:t>
            </a:r>
            <a:br>
              <a:rPr lang="en-GB" sz="2800" dirty="0"/>
            </a:br>
            <a:r>
              <a:rPr lang="en-GB" sz="2800" dirty="0"/>
              <a:t>- Node A</a:t>
            </a:r>
            <a:br>
              <a:rPr lang="en-GB" sz="2800" dirty="0"/>
            </a:br>
            <a:r>
              <a:rPr lang="en-GB" sz="2800" dirty="0"/>
              <a:t>- Node B</a:t>
            </a:r>
            <a:br>
              <a:rPr lang="en-GB" sz="2800" dirty="0"/>
            </a:br>
            <a:r>
              <a:rPr lang="en-GB" sz="2800" dirty="0"/>
              <a:t>- Node C</a:t>
            </a:r>
            <a:endParaRPr lang="en-GB" sz="2800" dirty="0" smtClean="0"/>
          </a:p>
          <a:p>
            <a:pPr marL="0" indent="0">
              <a:buNone/>
            </a:pPr>
            <a:endParaRPr lang="en-GB" sz="2800" dirty="0"/>
          </a:p>
        </p:txBody>
      </p:sp>
    </p:spTree>
    <p:extLst>
      <p:ext uri="{BB962C8B-B14F-4D97-AF65-F5344CB8AC3E}">
        <p14:creationId xmlns:p14="http://schemas.microsoft.com/office/powerpoint/2010/main" val="2140207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363272" cy="5433467"/>
          </a:xfrm>
        </p:spPr>
        <p:txBody>
          <a:bodyPr>
            <a:noAutofit/>
          </a:bodyPr>
          <a:lstStyle/>
          <a:p>
            <a:pPr marL="0" indent="0">
              <a:buNone/>
            </a:pPr>
            <a:r>
              <a:rPr lang="en-GB" sz="2800" b="1" dirty="0"/>
              <a:t>Pods:</a:t>
            </a:r>
          </a:p>
          <a:p>
            <a:r>
              <a:rPr lang="en-GB" sz="2800" dirty="0"/>
              <a:t>A Pod is the smallest deployable unit in </a:t>
            </a:r>
            <a:r>
              <a:rPr lang="en-GB" sz="2800" dirty="0" err="1"/>
              <a:t>Kubernetes</a:t>
            </a:r>
            <a:r>
              <a:rPr lang="en-GB" sz="2800" dirty="0"/>
              <a:t> and represents one or more tightly coupled containers. Containers within a pod share the same network namespace, enabling them to communicate with each other over </a:t>
            </a:r>
            <a:r>
              <a:rPr lang="en-GB" sz="2800" dirty="0" err="1"/>
              <a:t>localhost</a:t>
            </a:r>
            <a:r>
              <a:rPr lang="en-GB" sz="2800" dirty="0"/>
              <a:t>. A pod represents a single instance of a process in the cluster</a:t>
            </a:r>
            <a:r>
              <a:rPr lang="en-GB" sz="2800" dirty="0" smtClean="0"/>
              <a:t>.</a:t>
            </a:r>
          </a:p>
          <a:p>
            <a:pPr marL="0" indent="0">
              <a:buNone/>
            </a:pPr>
            <a:r>
              <a:rPr lang="en-GB" sz="2800" dirty="0" smtClean="0"/>
              <a:t>Suppose </a:t>
            </a:r>
            <a:r>
              <a:rPr lang="en-GB" sz="2800" dirty="0"/>
              <a:t>we want to deploy a simple web application in our </a:t>
            </a:r>
            <a:r>
              <a:rPr lang="en-GB" sz="2800" dirty="0" err="1"/>
              <a:t>Kubernetes</a:t>
            </a:r>
            <a:r>
              <a:rPr lang="en-GB" sz="2800" dirty="0"/>
              <a:t> cluster, and this web application requires both an application server and a database. We can package both the application server and the database server into a single pod.</a:t>
            </a:r>
          </a:p>
          <a:p>
            <a:pPr marL="0" indent="0">
              <a:buNone/>
            </a:pPr>
            <a:endParaRPr lang="en-GB" sz="2800" dirty="0"/>
          </a:p>
        </p:txBody>
      </p:sp>
    </p:spTree>
    <p:extLst>
      <p:ext uri="{BB962C8B-B14F-4D97-AF65-F5344CB8AC3E}">
        <p14:creationId xmlns:p14="http://schemas.microsoft.com/office/powerpoint/2010/main" val="2068452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19256" cy="5577483"/>
          </a:xfrm>
        </p:spPr>
        <p:txBody>
          <a:bodyPr>
            <a:noAutofit/>
          </a:bodyPr>
          <a:lstStyle/>
          <a:p>
            <a:pPr marL="0" indent="0">
              <a:buNone/>
            </a:pPr>
            <a:r>
              <a:rPr lang="en-GB" sz="2800" dirty="0" smtClean="0"/>
              <a:t>Pods:</a:t>
            </a:r>
            <a:br>
              <a:rPr lang="en-GB" sz="2800" dirty="0" smtClean="0"/>
            </a:br>
            <a:r>
              <a:rPr lang="en-GB" sz="2800" dirty="0" smtClean="0"/>
              <a:t>- Pod 1 (Web App + Database)</a:t>
            </a:r>
          </a:p>
          <a:p>
            <a:pPr marL="0" indent="0">
              <a:buNone/>
            </a:pPr>
            <a:r>
              <a:rPr lang="en-GB" sz="2800" b="1" dirty="0"/>
              <a:t>Why Pods and Not Just Containers?</a:t>
            </a:r>
          </a:p>
          <a:p>
            <a:pPr marL="0" indent="0">
              <a:buNone/>
            </a:pPr>
            <a:r>
              <a:rPr lang="en-GB" sz="2800" dirty="0"/>
              <a:t>You might wonder why </a:t>
            </a:r>
            <a:r>
              <a:rPr lang="en-GB" sz="2800" dirty="0" err="1"/>
              <a:t>Kubernetes</a:t>
            </a:r>
            <a:r>
              <a:rPr lang="en-GB" sz="2800" dirty="0"/>
              <a:t> introduces the concept of pods when we can directly deploy individual containers. The reason is that pods provide several benefits:</a:t>
            </a:r>
          </a:p>
          <a:p>
            <a:r>
              <a:rPr lang="en-GB" sz="2800" b="1" dirty="0"/>
              <a:t>Grouping</a:t>
            </a:r>
            <a:r>
              <a:rPr lang="en-GB" sz="2800" dirty="0"/>
              <a:t> </a:t>
            </a:r>
            <a:r>
              <a:rPr lang="en-GB" sz="2800" b="1" dirty="0"/>
              <a:t>Containers</a:t>
            </a:r>
            <a:r>
              <a:rPr lang="en-GB" sz="2800" dirty="0"/>
              <a:t>: Pods allow us to group logically related containers together, simplifying their scheduling, scaling, and management.</a:t>
            </a:r>
          </a:p>
          <a:p>
            <a:r>
              <a:rPr lang="en-GB" sz="2800" b="1" dirty="0"/>
              <a:t>Shared</a:t>
            </a:r>
            <a:r>
              <a:rPr lang="en-GB" sz="2800" dirty="0"/>
              <a:t> </a:t>
            </a:r>
            <a:r>
              <a:rPr lang="en-GB" sz="2800" b="1" dirty="0"/>
              <a:t>Resources</a:t>
            </a:r>
            <a:r>
              <a:rPr lang="en-GB" sz="2800" dirty="0"/>
              <a:t>: Containers within a pod share the same network namespace and can share volumes, </a:t>
            </a:r>
          </a:p>
        </p:txBody>
      </p:sp>
    </p:spTree>
    <p:extLst>
      <p:ext uri="{BB962C8B-B14F-4D97-AF65-F5344CB8AC3E}">
        <p14:creationId xmlns:p14="http://schemas.microsoft.com/office/powerpoint/2010/main" val="229896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147248" cy="5721499"/>
          </a:xfrm>
        </p:spPr>
        <p:txBody>
          <a:bodyPr>
            <a:noAutofit/>
          </a:bodyPr>
          <a:lstStyle/>
          <a:p>
            <a:pPr marL="0" indent="0">
              <a:buNone/>
            </a:pPr>
            <a:r>
              <a:rPr lang="en-GB" sz="2800" dirty="0" smtClean="0"/>
              <a:t>making it easier for them to communicate and share data.</a:t>
            </a:r>
          </a:p>
          <a:p>
            <a:r>
              <a:rPr lang="en-GB" sz="2800" b="1" dirty="0" smtClean="0"/>
              <a:t>Atomic</a:t>
            </a:r>
            <a:r>
              <a:rPr lang="en-GB" sz="2800" dirty="0" smtClean="0"/>
              <a:t> </a:t>
            </a:r>
            <a:r>
              <a:rPr lang="en-GB" sz="2800" b="1" dirty="0" smtClean="0"/>
              <a:t>Unit</a:t>
            </a:r>
            <a:r>
              <a:rPr lang="en-GB" sz="2800" dirty="0" smtClean="0"/>
              <a:t>: Pods represent an atomic unit of deployment. When you need to scale or manage your application, you typically do it at the pod level.</a:t>
            </a:r>
          </a:p>
          <a:p>
            <a:r>
              <a:rPr lang="en-GB" sz="2800" b="1" dirty="0" smtClean="0"/>
              <a:t>Scheduling</a:t>
            </a:r>
            <a:r>
              <a:rPr lang="en-GB" sz="2800" dirty="0" smtClean="0"/>
              <a:t> </a:t>
            </a:r>
            <a:r>
              <a:rPr lang="en-GB" sz="2800" b="1" dirty="0" smtClean="0"/>
              <a:t>and</a:t>
            </a:r>
            <a:r>
              <a:rPr lang="en-GB" sz="2800" dirty="0" smtClean="0"/>
              <a:t> </a:t>
            </a:r>
            <a:r>
              <a:rPr lang="en-GB" sz="2800" b="1" dirty="0" smtClean="0"/>
              <a:t>Affinity</a:t>
            </a:r>
            <a:r>
              <a:rPr lang="en-GB" sz="2800" dirty="0" smtClean="0"/>
              <a:t>: </a:t>
            </a:r>
            <a:r>
              <a:rPr lang="en-GB" sz="2800" dirty="0" err="1" smtClean="0"/>
              <a:t>Kubernetes</a:t>
            </a:r>
            <a:r>
              <a:rPr lang="en-GB" sz="2800" dirty="0" smtClean="0"/>
              <a:t> schedules pods to nodes, not individual containers. This ensures that related containers within the pod are co-located on the same node.</a:t>
            </a:r>
          </a:p>
          <a:p>
            <a:r>
              <a:rPr lang="en-GB" sz="2800" dirty="0" smtClean="0"/>
              <a:t>While </a:t>
            </a:r>
            <a:r>
              <a:rPr lang="en-GB" sz="2800" dirty="0"/>
              <a:t>individual containers can be deployed directly in </a:t>
            </a:r>
            <a:r>
              <a:rPr lang="en-GB" sz="2800" dirty="0" err="1"/>
              <a:t>Kubernetes</a:t>
            </a:r>
            <a:r>
              <a:rPr lang="en-GB" sz="2800" dirty="0"/>
              <a:t>, pods provide an additional layer of abstraction that facilitates the management </a:t>
            </a:r>
            <a:r>
              <a:rPr lang="en-GB" sz="2800" dirty="0" smtClean="0"/>
              <a:t>of</a:t>
            </a:r>
            <a:r>
              <a:rPr lang="en-GB" sz="2800" dirty="0" smtClean="0">
                <a:effectLst/>
              </a:rPr>
              <a:t/>
            </a:r>
            <a:br>
              <a:rPr lang="en-GB" sz="2800" dirty="0" smtClean="0">
                <a:effectLst/>
              </a:rPr>
            </a:br>
            <a:endParaRPr lang="en-GB" sz="2800" dirty="0" smtClean="0"/>
          </a:p>
          <a:p>
            <a:pPr marL="0" indent="0">
              <a:buNone/>
            </a:pPr>
            <a:endParaRPr lang="en-GB" sz="2800" dirty="0"/>
          </a:p>
        </p:txBody>
      </p:sp>
    </p:spTree>
    <p:extLst>
      <p:ext uri="{BB962C8B-B14F-4D97-AF65-F5344CB8AC3E}">
        <p14:creationId xmlns:p14="http://schemas.microsoft.com/office/powerpoint/2010/main" val="3181359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19256" cy="5577483"/>
          </a:xfrm>
        </p:spPr>
        <p:txBody>
          <a:bodyPr>
            <a:normAutofit/>
          </a:bodyPr>
          <a:lstStyle/>
          <a:p>
            <a:pPr marL="0" indent="0">
              <a:buNone/>
            </a:pPr>
            <a:r>
              <a:rPr lang="en-GB" sz="2800" dirty="0" smtClean="0"/>
              <a:t>related containers and enables more advanced scheduling and resource sharing capabilities.</a:t>
            </a:r>
          </a:p>
          <a:p>
            <a:pPr marL="0" indent="0">
              <a:buNone/>
            </a:pPr>
            <a:r>
              <a:rPr lang="en-GB" sz="2800" b="1" dirty="0"/>
              <a:t>Service:</a:t>
            </a:r>
          </a:p>
          <a:p>
            <a:r>
              <a:rPr lang="en-GB" sz="2800" dirty="0"/>
              <a:t>A </a:t>
            </a:r>
            <a:r>
              <a:rPr lang="en-GB" sz="2800" dirty="0" err="1"/>
              <a:t>Kubernetes</a:t>
            </a:r>
            <a:r>
              <a:rPr lang="en-GB" sz="2800" dirty="0"/>
              <a:t> Service is an abstraction that defines a stable endpoint to access a group of pods. It allows you to expose your application to other pods within the cluster or to external clients. </a:t>
            </a:r>
            <a:endParaRPr lang="en-GB" sz="2800" dirty="0" smtClean="0"/>
          </a:p>
          <a:p>
            <a:r>
              <a:rPr lang="en-GB" sz="2800" dirty="0" smtClean="0"/>
              <a:t>Services </a:t>
            </a:r>
            <a:r>
              <a:rPr lang="en-GB" sz="2800" dirty="0"/>
              <a:t>provide load balancing and automatic scaling for the pods behind them, ensuring that the application remains highly available.</a:t>
            </a:r>
          </a:p>
          <a:p>
            <a:pPr marL="0" indent="0">
              <a:buNone/>
            </a:pPr>
            <a:endParaRPr lang="en-GB" sz="2800" dirty="0"/>
          </a:p>
        </p:txBody>
      </p:sp>
    </p:spTree>
    <p:extLst>
      <p:ext uri="{BB962C8B-B14F-4D97-AF65-F5344CB8AC3E}">
        <p14:creationId xmlns:p14="http://schemas.microsoft.com/office/powerpoint/2010/main" val="888069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91264" cy="5649491"/>
          </a:xfrm>
        </p:spPr>
        <p:txBody>
          <a:bodyPr>
            <a:normAutofit fontScale="92500"/>
          </a:bodyPr>
          <a:lstStyle/>
          <a:p>
            <a:pPr marL="0" indent="0">
              <a:buNone/>
            </a:pPr>
            <a:r>
              <a:rPr lang="en-GB" sz="2800" b="1" dirty="0" err="1"/>
              <a:t>ConfigMap</a:t>
            </a:r>
            <a:r>
              <a:rPr lang="en-GB" sz="2800" b="1" dirty="0"/>
              <a:t>:</a:t>
            </a:r>
          </a:p>
          <a:p>
            <a:r>
              <a:rPr lang="en-GB" sz="2800" dirty="0"/>
              <a:t>A </a:t>
            </a:r>
            <a:r>
              <a:rPr lang="en-GB" sz="2800" dirty="0" err="1"/>
              <a:t>Kubernetes</a:t>
            </a:r>
            <a:r>
              <a:rPr lang="en-GB" sz="2800" dirty="0"/>
              <a:t> </a:t>
            </a:r>
            <a:r>
              <a:rPr lang="en-GB" sz="2800" dirty="0" err="1"/>
              <a:t>ConfigMap</a:t>
            </a:r>
            <a:r>
              <a:rPr lang="en-GB" sz="2800" dirty="0"/>
              <a:t> is used to store configuration data that can be consumed by pods as environment variables or mounted as configuration files. It helps separate the configuration from the container image, making it easier to update configurations without rebuilding the container.</a:t>
            </a:r>
          </a:p>
          <a:p>
            <a:pPr marL="0" indent="0">
              <a:buNone/>
            </a:pPr>
            <a:r>
              <a:rPr lang="en-GB" sz="2800" b="1" dirty="0"/>
              <a:t>Secret:</a:t>
            </a:r>
          </a:p>
          <a:p>
            <a:r>
              <a:rPr lang="en-GB" sz="2800" dirty="0" err="1"/>
              <a:t>Kubernetes</a:t>
            </a:r>
            <a:r>
              <a:rPr lang="en-GB" sz="2800" dirty="0"/>
              <a:t> Secrets are used to store sensitive information, such as passwords, API </a:t>
            </a:r>
            <a:r>
              <a:rPr lang="en-GB" sz="2800" dirty="0" smtClean="0"/>
              <a:t>keys etc. </a:t>
            </a:r>
            <a:r>
              <a:rPr lang="en-GB" sz="2800" dirty="0"/>
              <a:t>Secrets are base64-encoded by default and can be mounted as files or used as environment variables in pods.</a:t>
            </a:r>
          </a:p>
          <a:p>
            <a:endParaRPr lang="en-GB" sz="2800" dirty="0"/>
          </a:p>
        </p:txBody>
      </p:sp>
    </p:spTree>
    <p:extLst>
      <p:ext uri="{BB962C8B-B14F-4D97-AF65-F5344CB8AC3E}">
        <p14:creationId xmlns:p14="http://schemas.microsoft.com/office/powerpoint/2010/main" val="2760024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19256" cy="5649491"/>
          </a:xfrm>
        </p:spPr>
        <p:txBody>
          <a:bodyPr>
            <a:normAutofit lnSpcReduction="10000"/>
          </a:bodyPr>
          <a:lstStyle/>
          <a:p>
            <a:pPr marL="0" indent="0">
              <a:buNone/>
            </a:pPr>
            <a:r>
              <a:rPr lang="en-GB" sz="2800" b="1" dirty="0"/>
              <a:t>Volume:</a:t>
            </a:r>
          </a:p>
          <a:p>
            <a:r>
              <a:rPr lang="en-GB" sz="2800" dirty="0"/>
              <a:t>A </a:t>
            </a:r>
            <a:r>
              <a:rPr lang="en-GB" sz="2800" dirty="0" err="1"/>
              <a:t>Kubernetes</a:t>
            </a:r>
            <a:r>
              <a:rPr lang="en-GB" sz="2800" dirty="0"/>
              <a:t> Volume is a directory that is accessible to all containers in a pod. It decouples the storage from the containers, ensuring that data persists even if a container is restarted or rescheduled</a:t>
            </a:r>
            <a:r>
              <a:rPr lang="en-GB" sz="2800" dirty="0" smtClean="0"/>
              <a:t>.</a:t>
            </a:r>
          </a:p>
          <a:p>
            <a:r>
              <a:rPr lang="en-GB" sz="2800" dirty="0" smtClean="0"/>
              <a:t>Selectors and Labels</a:t>
            </a:r>
            <a:endParaRPr lang="en-GB" sz="2800" dirty="0"/>
          </a:p>
          <a:p>
            <a:pPr marL="0" indent="0">
              <a:buNone/>
            </a:pPr>
            <a:r>
              <a:rPr lang="en-GB" sz="2800" dirty="0" smtClean="0"/>
              <a:t> In </a:t>
            </a:r>
            <a:r>
              <a:rPr lang="en-GB" sz="2800" dirty="0" err="1"/>
              <a:t>Kubernetes</a:t>
            </a:r>
            <a:r>
              <a:rPr lang="en-GB" sz="2800" dirty="0"/>
              <a:t>, selectors and labels are fundamental concepts used for identifying and grouping resources. Labels are key-value pairs attached to </a:t>
            </a:r>
            <a:r>
              <a:rPr lang="en-GB" sz="2800" dirty="0" err="1"/>
              <a:t>Kubernetes</a:t>
            </a:r>
            <a:r>
              <a:rPr lang="en-GB" sz="2800" dirty="0"/>
              <a:t> objects like pods, services, deployments, etc., while selectors are used to query and filter those objects based on their labels.</a:t>
            </a:r>
            <a:endParaRPr lang="en-GB" sz="2800" dirty="0"/>
          </a:p>
        </p:txBody>
      </p:sp>
    </p:spTree>
    <p:extLst>
      <p:ext uri="{BB962C8B-B14F-4D97-AF65-F5344CB8AC3E}">
        <p14:creationId xmlns:p14="http://schemas.microsoft.com/office/powerpoint/2010/main" val="1933781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5865515"/>
          </a:xfrm>
        </p:spPr>
        <p:txBody>
          <a:bodyPr/>
          <a:lstStyle/>
          <a:p>
            <a:endParaRPr lang="en-GB" dirty="0" smtClean="0"/>
          </a:p>
          <a:p>
            <a:r>
              <a:rPr lang="en-GB" dirty="0" smtClean="0"/>
              <a:t>This </a:t>
            </a:r>
            <a:r>
              <a:rPr lang="en-GB" dirty="0" smtClean="0"/>
              <a:t>abstraction allows developers to focus on their applications’ logic and not worry about the complexities of managing the infrastructure.</a:t>
            </a:r>
          </a:p>
          <a:p>
            <a:endParaRPr lang="en-GB" dirty="0"/>
          </a:p>
        </p:txBody>
      </p:sp>
    </p:spTree>
    <p:extLst>
      <p:ext uri="{BB962C8B-B14F-4D97-AF65-F5344CB8AC3E}">
        <p14:creationId xmlns:p14="http://schemas.microsoft.com/office/powerpoint/2010/main" val="856327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06" y="908720"/>
            <a:ext cx="8527794" cy="490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65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Ecommerce application</a:t>
            </a:r>
            <a:endParaRPr lang="en-GB" dirty="0"/>
          </a:p>
        </p:txBody>
      </p:sp>
      <p:sp>
        <p:nvSpPr>
          <p:cNvPr id="5" name="Text Placeholder 4"/>
          <p:cNvSpPr>
            <a:spLocks noGrp="1"/>
          </p:cNvSpPr>
          <p:nvPr>
            <p:ph type="body" idx="2"/>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40449" y="2738266"/>
            <a:ext cx="4780952" cy="2448267"/>
          </a:xfrm>
          <a:prstGeom prst="rect">
            <a:avLst/>
          </a:prstGeom>
          <a:noFill/>
          <a:ln>
            <a:noFill/>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882" y="2852936"/>
            <a:ext cx="112785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522" y="1881386"/>
            <a:ext cx="7905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003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err="1" smtClean="0"/>
              <a:t>Kubernetes</a:t>
            </a:r>
            <a:r>
              <a:rPr lang="en-GB" b="1" dirty="0" smtClean="0"/>
              <a:t> </a:t>
            </a:r>
            <a:r>
              <a:rPr lang="en-GB" b="1" dirty="0"/>
              <a:t>Architecture</a:t>
            </a:r>
            <a:br>
              <a:rPr lang="en-GB" b="1" dirty="0"/>
            </a:b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2463006"/>
            <a:ext cx="68580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306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291264" cy="5505475"/>
          </a:xfrm>
        </p:spPr>
        <p:txBody>
          <a:bodyPr>
            <a:noAutofit/>
          </a:bodyPr>
          <a:lstStyle/>
          <a:p>
            <a:pPr marL="0" indent="0">
              <a:buNone/>
            </a:pPr>
            <a:r>
              <a:rPr lang="en-GB" sz="2800" b="1" dirty="0"/>
              <a:t>Master Node:</a:t>
            </a:r>
          </a:p>
          <a:p>
            <a:pPr marL="0" indent="0">
              <a:buNone/>
            </a:pPr>
            <a:r>
              <a:rPr lang="en-GB" sz="2800" dirty="0"/>
              <a:t>The heart of a </a:t>
            </a:r>
            <a:r>
              <a:rPr lang="en-GB" sz="2800" dirty="0" err="1"/>
              <a:t>Kubernetes</a:t>
            </a:r>
            <a:r>
              <a:rPr lang="en-GB" sz="2800" dirty="0"/>
              <a:t> cluster is the Master Node. It acts as the control plane for the entire cluster and manages the overall cluster state. The Master Node is responsible for making global decisions about the cluster, such as scheduling new pods, monitoring the health of nodes and pods, and scaling applications based on demand</a:t>
            </a:r>
            <a:r>
              <a:rPr lang="en-GB" sz="2800" dirty="0" smtClean="0"/>
              <a:t>.</a:t>
            </a:r>
          </a:p>
          <a:p>
            <a:pPr marL="0" indent="0">
              <a:buNone/>
            </a:pPr>
            <a:r>
              <a:rPr lang="en-GB" sz="2800" dirty="0"/>
              <a:t>The Master Node consists of several key components:</a:t>
            </a:r>
          </a:p>
          <a:p>
            <a:r>
              <a:rPr lang="en-GB" sz="2800" b="1" dirty="0"/>
              <a:t>API Server:</a:t>
            </a:r>
            <a:r>
              <a:rPr lang="en-GB" sz="2800" dirty="0"/>
              <a:t> This is the central management point of the cluster. It exposes the </a:t>
            </a:r>
            <a:r>
              <a:rPr lang="en-GB" sz="2800" dirty="0" err="1"/>
              <a:t>Kubernetes</a:t>
            </a:r>
            <a:r>
              <a:rPr lang="en-GB" sz="2800" dirty="0"/>
              <a:t> API, which allows users and other components to interact </a:t>
            </a:r>
            <a:r>
              <a:rPr lang="en-GB" sz="2800" dirty="0" smtClean="0"/>
              <a:t>with</a:t>
            </a:r>
            <a:endParaRPr lang="en-GB" sz="2800" dirty="0"/>
          </a:p>
          <a:p>
            <a:pPr marL="0" indent="0">
              <a:buNone/>
            </a:pPr>
            <a:endParaRPr lang="en-GB" sz="2800" dirty="0"/>
          </a:p>
        </p:txBody>
      </p:sp>
    </p:spTree>
    <p:extLst>
      <p:ext uri="{BB962C8B-B14F-4D97-AF65-F5344CB8AC3E}">
        <p14:creationId xmlns:p14="http://schemas.microsoft.com/office/powerpoint/2010/main" val="1090001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19256" cy="5721499"/>
          </a:xfrm>
        </p:spPr>
        <p:txBody>
          <a:bodyPr>
            <a:noAutofit/>
          </a:bodyPr>
          <a:lstStyle/>
          <a:p>
            <a:pPr marL="0" indent="0">
              <a:buNone/>
            </a:pPr>
            <a:r>
              <a:rPr lang="en-GB" sz="2800" dirty="0" smtClean="0"/>
              <a:t>the cluster.</a:t>
            </a:r>
          </a:p>
          <a:p>
            <a:r>
              <a:rPr lang="en-GB" sz="2800" b="1" dirty="0" err="1" smtClean="0"/>
              <a:t>etcd</a:t>
            </a:r>
            <a:r>
              <a:rPr lang="en-GB" sz="2800" dirty="0" smtClean="0"/>
              <a:t>: It is a distributed key-value store that stores the configuration data of the cluster. All information about the cluster’s state is stored here.</a:t>
            </a:r>
          </a:p>
          <a:p>
            <a:r>
              <a:rPr lang="en-GB" sz="2800" b="1" dirty="0"/>
              <a:t>Controller</a:t>
            </a:r>
            <a:r>
              <a:rPr lang="en-GB" sz="2800" dirty="0"/>
              <a:t> </a:t>
            </a:r>
            <a:r>
              <a:rPr lang="en-GB" sz="2800" b="1" dirty="0"/>
              <a:t>Manager</a:t>
            </a:r>
            <a:r>
              <a:rPr lang="en-GB" sz="2800" dirty="0"/>
              <a:t>: The Controller Manager includes several controllers that watch the cluster state through the API Server and take corrective actions to ensure the desired state is maintained. For example, the </a:t>
            </a:r>
            <a:r>
              <a:rPr lang="en-GB" sz="2800" dirty="0" err="1"/>
              <a:t>ReplicaSet</a:t>
            </a:r>
            <a:r>
              <a:rPr lang="en-GB" sz="2800" dirty="0"/>
              <a:t> controller ensures the specified number of pod replicas are running.</a:t>
            </a:r>
          </a:p>
          <a:p>
            <a:r>
              <a:rPr lang="en-GB" sz="2800" b="1" dirty="0"/>
              <a:t>Scheduler</a:t>
            </a:r>
            <a:r>
              <a:rPr lang="en-GB" sz="2800" dirty="0"/>
              <a:t>: The Scheduler is responsible for assigning new pods to nodes based on resource </a:t>
            </a:r>
            <a:r>
              <a:rPr lang="en-GB" sz="2800" dirty="0" smtClean="0"/>
              <a:t>requirements</a:t>
            </a:r>
          </a:p>
          <a:p>
            <a:endParaRPr lang="en-GB" sz="2800" dirty="0"/>
          </a:p>
        </p:txBody>
      </p:sp>
    </p:spTree>
    <p:extLst>
      <p:ext uri="{BB962C8B-B14F-4D97-AF65-F5344CB8AC3E}">
        <p14:creationId xmlns:p14="http://schemas.microsoft.com/office/powerpoint/2010/main" val="236327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08912" cy="5544616"/>
          </a:xfrm>
        </p:spPr>
        <p:txBody>
          <a:bodyPr>
            <a:noAutofit/>
          </a:bodyPr>
          <a:lstStyle/>
          <a:p>
            <a:pPr marL="0" indent="0">
              <a:buNone/>
            </a:pPr>
            <a:r>
              <a:rPr lang="en-GB" sz="2800" dirty="0" smtClean="0"/>
              <a:t>and availability. It helps distribute the workload evenly across the worker nodes.</a:t>
            </a:r>
          </a:p>
          <a:p>
            <a:pPr marL="0" indent="0">
              <a:buNone/>
            </a:pPr>
            <a:r>
              <a:rPr lang="en-GB" sz="2800" b="1" dirty="0"/>
              <a:t>Worker Nodes:</a:t>
            </a:r>
          </a:p>
          <a:p>
            <a:r>
              <a:rPr lang="en-GB" sz="2800" dirty="0"/>
              <a:t>The Worker Nodes are the machines where containers (pods) are scheduled and run. They form the data plane of the cluster, executing the actual workloads. Each Worker Node runs several key components:</a:t>
            </a:r>
          </a:p>
          <a:p>
            <a:r>
              <a:rPr lang="en-GB" sz="2800" dirty="0" err="1"/>
              <a:t>Kubelet</a:t>
            </a:r>
            <a:r>
              <a:rPr lang="en-GB" sz="2800" dirty="0"/>
              <a:t>: The </a:t>
            </a:r>
            <a:r>
              <a:rPr lang="en-GB" sz="2800" dirty="0" err="1"/>
              <a:t>Kubelet</a:t>
            </a:r>
            <a:r>
              <a:rPr lang="en-GB" sz="2800" dirty="0"/>
              <a:t> is the agent that runs on each Worker Node and communicates with the Master Node. It ensures that the containers described in the pod specifications are running and healthy.</a:t>
            </a:r>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513538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TotalTime>
  <Words>796</Words>
  <Application>Microsoft Office PowerPoint</Application>
  <PresentationFormat>On-screen Show (4:3)</PresentationFormat>
  <Paragraphs>74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Kubernetes</vt:lpstr>
      <vt:lpstr>What is Kubernetes?</vt:lpstr>
      <vt:lpstr>PowerPoint Presentation</vt:lpstr>
      <vt:lpstr>PowerPoint Presentation</vt:lpstr>
      <vt:lpstr>Ecommerce application</vt:lpstr>
      <vt:lpstr> Kubernetes Architecture </vt:lpstr>
      <vt:lpstr>PowerPoint Presentation</vt:lpstr>
      <vt:lpstr>PowerPoint Presentation</vt:lpstr>
      <vt:lpstr>PowerPoint Presentation</vt:lpstr>
      <vt:lpstr>PowerPoint Presentation</vt:lpstr>
      <vt:lpstr>PowerPoint Presentation</vt:lpstr>
      <vt:lpstr>PowerPoint Presentation</vt:lpstr>
      <vt:lpstr>K8s Components</vt:lpstr>
      <vt:lpstr>Cluster,Nodes,Pods</vt:lpstr>
      <vt:lpstr>Replica Sets</vt:lpstr>
      <vt:lpstr>PowerPoint Presentation</vt:lpstr>
      <vt:lpstr>Secrets &amp; ConfigMap</vt:lpstr>
      <vt:lpstr>PowerPoint Presentation</vt:lpstr>
      <vt:lpstr>Worker Node</vt:lpstr>
      <vt:lpstr>PowerPoint Presentation</vt:lpstr>
      <vt:lpstr> Main K8s 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Admin</dc:creator>
  <cp:lastModifiedBy>Admin</cp:lastModifiedBy>
  <cp:revision>29</cp:revision>
  <dcterms:created xsi:type="dcterms:W3CDTF">2024-05-02T05:27:18Z</dcterms:created>
  <dcterms:modified xsi:type="dcterms:W3CDTF">2024-05-03T09:03:35Z</dcterms:modified>
</cp:coreProperties>
</file>