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9" r:id="rId14"/>
    <p:sldId id="266" r:id="rId15"/>
    <p:sldId id="267" r:id="rId16"/>
    <p:sldId id="268"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86281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92738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7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236319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756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880622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31510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25881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15858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1BEA6-6661-4E6F-992F-7504B7AA63AA}"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32557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1BEA6-6661-4E6F-992F-7504B7AA63A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96247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1BEA6-6661-4E6F-992F-7504B7AA63AA}"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111739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1BEA6-6661-4E6F-992F-7504B7AA63AA}"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405910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1BEA6-6661-4E6F-992F-7504B7AA63AA}"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70327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D1BEA6-6661-4E6F-992F-7504B7AA63A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115072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D1BEA6-6661-4E6F-992F-7504B7AA63AA}"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3E8BB-AADB-404A-9A98-CC65391ECFED}" type="slidenum">
              <a:rPr lang="en-IN" smtClean="0"/>
              <a:t>‹#›</a:t>
            </a:fld>
            <a:endParaRPr lang="en-IN"/>
          </a:p>
        </p:txBody>
      </p:sp>
    </p:spTree>
    <p:extLst>
      <p:ext uri="{BB962C8B-B14F-4D97-AF65-F5344CB8AC3E}">
        <p14:creationId xmlns:p14="http://schemas.microsoft.com/office/powerpoint/2010/main" val="36970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D1BEA6-6661-4E6F-992F-7504B7AA63AA}" type="datetimeFigureOut">
              <a:rPr lang="en-IN" smtClean="0"/>
              <a:t>23-04-2024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03E8BB-AADB-404A-9A98-CC65391ECFED}" type="slidenum">
              <a:rPr lang="en-IN" smtClean="0"/>
              <a:t>‹#›</a:t>
            </a:fld>
            <a:endParaRPr lang="en-IN"/>
          </a:p>
        </p:txBody>
      </p:sp>
    </p:spTree>
    <p:extLst>
      <p:ext uri="{BB962C8B-B14F-4D97-AF65-F5344CB8AC3E}">
        <p14:creationId xmlns:p14="http://schemas.microsoft.com/office/powerpoint/2010/main" val="2411749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repo1.maven.org/maven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6AAA8-92DE-47AD-8918-6DCAD979FF46}"/>
              </a:ext>
            </a:extLst>
          </p:cNvPr>
          <p:cNvSpPr>
            <a:spLocks noGrp="1"/>
          </p:cNvSpPr>
          <p:nvPr>
            <p:ph type="ctrTitle"/>
          </p:nvPr>
        </p:nvSpPr>
        <p:spPr/>
        <p:txBody>
          <a:bodyPr/>
          <a:lstStyle/>
          <a:p>
            <a:r>
              <a:rPr lang="en-US" dirty="0"/>
              <a:t>MAVEN</a:t>
            </a:r>
            <a:endParaRPr lang="en-IN" dirty="0"/>
          </a:p>
        </p:txBody>
      </p:sp>
    </p:spTree>
    <p:extLst>
      <p:ext uri="{BB962C8B-B14F-4D97-AF65-F5344CB8AC3E}">
        <p14:creationId xmlns:p14="http://schemas.microsoft.com/office/powerpoint/2010/main" val="373563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5D349A-DE03-47EC-9846-30A2D4C7339F}"/>
              </a:ext>
            </a:extLst>
          </p:cNvPr>
          <p:cNvSpPr>
            <a:spLocks noGrp="1"/>
          </p:cNvSpPr>
          <p:nvPr>
            <p:ph idx="1"/>
          </p:nvPr>
        </p:nvSpPr>
        <p:spPr>
          <a:xfrm>
            <a:off x="495300" y="552450"/>
            <a:ext cx="10858500" cy="562451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Clean Life Cycle Phases:</a:t>
            </a:r>
          </a:p>
          <a:p>
            <a:pPr marL="0" indent="0">
              <a:buNone/>
            </a:pPr>
            <a:r>
              <a:rPr lang="en-US" sz="2400" b="1" dirty="0">
                <a:latin typeface="Times New Roman" panose="02020603050405020304" pitchFamily="18" charset="0"/>
                <a:cs typeface="Times New Roman" panose="02020603050405020304" pitchFamily="18" charset="0"/>
              </a:rPr>
              <a:t>pre-clean </a:t>
            </a:r>
            <a:r>
              <a:rPr lang="en-US" sz="2400" dirty="0">
                <a:latin typeface="Times New Roman" panose="02020603050405020304" pitchFamily="18" charset="0"/>
                <a:cs typeface="Times New Roman" panose="02020603050405020304" pitchFamily="18" charset="0"/>
              </a:rPr>
              <a:t>-execute processes needed prior to the actual project cleaning</a:t>
            </a:r>
          </a:p>
          <a:p>
            <a:pPr marL="0" indent="0">
              <a:buNone/>
            </a:pPr>
            <a:r>
              <a:rPr lang="en-US" sz="2400" b="1" dirty="0">
                <a:latin typeface="Times New Roman" panose="02020603050405020304" pitchFamily="18" charset="0"/>
                <a:cs typeface="Times New Roman" panose="02020603050405020304" pitchFamily="18" charset="0"/>
              </a:rPr>
              <a:t>clean</a:t>
            </a:r>
            <a:r>
              <a:rPr lang="en-US" sz="2400" dirty="0">
                <a:latin typeface="Times New Roman" panose="02020603050405020304" pitchFamily="18" charset="0"/>
                <a:cs typeface="Times New Roman" panose="02020603050405020304" pitchFamily="18" charset="0"/>
              </a:rPr>
              <a:t> 	- remove all files generated by the previous build</a:t>
            </a:r>
          </a:p>
          <a:p>
            <a:pPr marL="0" indent="0">
              <a:buNone/>
            </a:pPr>
            <a:r>
              <a:rPr lang="en-US" sz="2400" b="1" dirty="0">
                <a:latin typeface="Times New Roman" panose="02020603050405020304" pitchFamily="18" charset="0"/>
                <a:cs typeface="Times New Roman" panose="02020603050405020304" pitchFamily="18" charset="0"/>
              </a:rPr>
              <a:t>post-clean </a:t>
            </a:r>
            <a:r>
              <a:rPr lang="en-US" sz="2400" dirty="0">
                <a:latin typeface="Times New Roman" panose="02020603050405020304" pitchFamily="18" charset="0"/>
                <a:cs typeface="Times New Roman" panose="02020603050405020304" pitchFamily="18" charset="0"/>
              </a:rPr>
              <a:t>-	execute processes needed to finalize the project cleaning</a:t>
            </a:r>
          </a:p>
          <a:p>
            <a:pPr marL="0" indent="0">
              <a:buNone/>
            </a:pPr>
            <a:r>
              <a:rPr lang="en-US" sz="2400" b="1" dirty="0">
                <a:latin typeface="Times New Roman" panose="02020603050405020304" pitchFamily="18" charset="0"/>
                <a:cs typeface="Times New Roman" panose="02020603050405020304" pitchFamily="18" charset="0"/>
              </a:rPr>
              <a:t>Site Life Cycle</a:t>
            </a:r>
          </a:p>
          <a:p>
            <a:pPr marL="0" indent="0">
              <a:buNone/>
            </a:pPr>
            <a:r>
              <a:rPr lang="en-US" sz="2400" b="1" dirty="0">
                <a:latin typeface="Times New Roman" panose="02020603050405020304" pitchFamily="18" charset="0"/>
                <a:cs typeface="Times New Roman" panose="02020603050405020304" pitchFamily="18" charset="0"/>
              </a:rPr>
              <a:t>pre-site - </a:t>
            </a:r>
            <a:r>
              <a:rPr lang="en-US" sz="2400" dirty="0">
                <a:latin typeface="Times New Roman" panose="02020603050405020304" pitchFamily="18" charset="0"/>
                <a:cs typeface="Times New Roman" panose="02020603050405020304" pitchFamily="18" charset="0"/>
              </a:rPr>
              <a:t>execute processes needed prior to the actual project site generation</a:t>
            </a:r>
          </a:p>
          <a:p>
            <a:pPr marL="0" indent="0">
              <a:buNone/>
            </a:pPr>
            <a:r>
              <a:rPr lang="en-US" sz="2400" b="1" dirty="0">
                <a:latin typeface="Times New Roman" panose="02020603050405020304" pitchFamily="18" charset="0"/>
                <a:cs typeface="Times New Roman" panose="02020603050405020304" pitchFamily="18" charset="0"/>
              </a:rPr>
              <a:t>site	 - </a:t>
            </a:r>
            <a:r>
              <a:rPr lang="en-US" sz="2400" dirty="0">
                <a:latin typeface="Times New Roman" panose="02020603050405020304" pitchFamily="18" charset="0"/>
                <a:cs typeface="Times New Roman" panose="02020603050405020304" pitchFamily="18" charset="0"/>
              </a:rPr>
              <a:t>generate the project's site documentation</a:t>
            </a:r>
          </a:p>
          <a:p>
            <a:pPr marL="0" indent="0">
              <a:buNone/>
            </a:pPr>
            <a:r>
              <a:rPr lang="en-US" sz="2400" b="1" dirty="0">
                <a:latin typeface="Times New Roman" panose="02020603050405020304" pitchFamily="18" charset="0"/>
                <a:cs typeface="Times New Roman" panose="02020603050405020304" pitchFamily="18" charset="0"/>
              </a:rPr>
              <a:t>post-site - </a:t>
            </a:r>
            <a:r>
              <a:rPr lang="en-US" sz="2400" dirty="0">
                <a:latin typeface="Times New Roman" panose="02020603050405020304" pitchFamily="18" charset="0"/>
                <a:cs typeface="Times New Roman" panose="02020603050405020304" pitchFamily="18" charset="0"/>
              </a:rPr>
              <a:t>execute processes needed to finalize the site generation, and to prepare for site deployment</a:t>
            </a:r>
          </a:p>
          <a:p>
            <a:pPr marL="0" indent="0">
              <a:buNone/>
            </a:pPr>
            <a:r>
              <a:rPr lang="en-US" sz="2400" b="1" dirty="0">
                <a:latin typeface="Times New Roman" panose="02020603050405020304" pitchFamily="18" charset="0"/>
                <a:cs typeface="Times New Roman" panose="02020603050405020304" pitchFamily="18" charset="0"/>
              </a:rPr>
              <a:t>site-deploy - </a:t>
            </a:r>
            <a:r>
              <a:rPr lang="en-US" sz="2400" dirty="0">
                <a:latin typeface="Times New Roman" panose="02020603050405020304" pitchFamily="18" charset="0"/>
                <a:cs typeface="Times New Roman" panose="02020603050405020304" pitchFamily="18" charset="0"/>
              </a:rPr>
              <a:t>deploy the generated site documentation to the specified web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8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714375"/>
            <a:ext cx="8673927" cy="5326987"/>
          </a:xfrm>
        </p:spPr>
        <p:txBody>
          <a:bodyPr>
            <a:normAutofit lnSpcReduction="10000"/>
          </a:bodyPr>
          <a:lstStyle/>
          <a:p>
            <a:pPr marL="0" indent="0">
              <a:buNone/>
            </a:pPr>
            <a:r>
              <a:rPr lang="en-GB" sz="2400" b="1" dirty="0" smtClean="0">
                <a:latin typeface="Times New Roman" pitchFamily="18" charset="0"/>
                <a:cs typeface="Times New Roman" pitchFamily="18" charset="0"/>
              </a:rPr>
              <a:t>Maven plugins and goals</a:t>
            </a:r>
          </a:p>
          <a:p>
            <a:r>
              <a:rPr lang="en-GB" sz="2400" dirty="0" smtClean="0">
                <a:latin typeface="Times New Roman" pitchFamily="18" charset="0"/>
                <a:cs typeface="Times New Roman" pitchFamily="18" charset="0"/>
              </a:rPr>
              <a:t>In </a:t>
            </a:r>
            <a:r>
              <a:rPr lang="en-GB" sz="2400" dirty="0">
                <a:latin typeface="Times New Roman" pitchFamily="18" charset="0"/>
                <a:cs typeface="Times New Roman" pitchFamily="18" charset="0"/>
              </a:rPr>
              <a:t>the context of Apache Maven, a "goal" refers to a specific task or action that Maven can perform during the build process of a project. Maven is a build automation tool primarily used for Java projects, but it can also be used for projects in other languages.</a:t>
            </a:r>
          </a:p>
          <a:p>
            <a:r>
              <a:rPr lang="en-GB" sz="2400" dirty="0">
                <a:latin typeface="Times New Roman" pitchFamily="18" charset="0"/>
                <a:cs typeface="Times New Roman" pitchFamily="18" charset="0"/>
              </a:rPr>
              <a:t>Maven organizes its build process around the concept of plugins, which provide functionality for various tasks such as compiling source code, running tests, packaging applications, deploying </a:t>
            </a:r>
            <a:r>
              <a:rPr lang="en-GB" sz="2400" dirty="0" err="1">
                <a:latin typeface="Times New Roman" pitchFamily="18" charset="0"/>
                <a:cs typeface="Times New Roman" pitchFamily="18" charset="0"/>
              </a:rPr>
              <a:t>artifacts</a:t>
            </a:r>
            <a:r>
              <a:rPr lang="en-GB" sz="2400" dirty="0">
                <a:latin typeface="Times New Roman" pitchFamily="18" charset="0"/>
                <a:cs typeface="Times New Roman" pitchFamily="18" charset="0"/>
              </a:rPr>
              <a:t>, and more. Each plugin can define one or more goals that represent specific actions that can be executed.</a:t>
            </a:r>
          </a:p>
          <a:p>
            <a:r>
              <a:rPr lang="en-GB" sz="2400" dirty="0">
                <a:latin typeface="Times New Roman" pitchFamily="18" charset="0"/>
                <a:cs typeface="Times New Roman" pitchFamily="18" charset="0"/>
              </a:rPr>
              <a:t>For example, the Maven Compiler Plugin defines goals such as "compile" and "</a:t>
            </a:r>
            <a:r>
              <a:rPr lang="en-GB" sz="2400" dirty="0" err="1">
                <a:latin typeface="Times New Roman" pitchFamily="18" charset="0"/>
                <a:cs typeface="Times New Roman" pitchFamily="18" charset="0"/>
              </a:rPr>
              <a:t>testCompile</a:t>
            </a:r>
            <a:r>
              <a:rPr lang="en-GB" sz="2400" dirty="0">
                <a:latin typeface="Times New Roman" pitchFamily="18" charset="0"/>
                <a:cs typeface="Times New Roman" pitchFamily="18" charset="0"/>
              </a:rPr>
              <a:t>" for compiling Java source code and test source code respectively. Similarly, the Maven </a:t>
            </a:r>
            <a:r>
              <a:rPr lang="en-GB" sz="2400" dirty="0" err="1">
                <a:latin typeface="Times New Roman" pitchFamily="18" charset="0"/>
                <a:cs typeface="Times New Roman" pitchFamily="18" charset="0"/>
              </a:rPr>
              <a:t>Surefire</a:t>
            </a:r>
            <a:r>
              <a:rPr lang="en-GB" sz="2400" dirty="0">
                <a:latin typeface="Times New Roman" pitchFamily="18" charset="0"/>
                <a:cs typeface="Times New Roman" pitchFamily="18" charset="0"/>
              </a:rPr>
              <a:t> Plugin defines goals for executing unit tests, such as "test".</a:t>
            </a:r>
          </a:p>
          <a:p>
            <a:pPr marL="0" indent="0">
              <a:buNone/>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210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13" y="628651"/>
            <a:ext cx="8716789" cy="5412712"/>
          </a:xfrm>
        </p:spPr>
        <p:txBody>
          <a:bodyPr/>
          <a:lstStyle/>
          <a:p>
            <a:r>
              <a:rPr lang="en-GB" b="1" dirty="0" err="1"/>
              <a:t>mvn</a:t>
            </a:r>
            <a:r>
              <a:rPr lang="en-GB" b="1" dirty="0"/>
              <a:t> [plugin]:[goal]</a:t>
            </a:r>
          </a:p>
          <a:p>
            <a:pPr marL="0" indent="0">
              <a:buNone/>
            </a:pPr>
            <a:r>
              <a:rPr lang="en-GB" dirty="0" smtClean="0"/>
              <a:t>      For </a:t>
            </a:r>
            <a:r>
              <a:rPr lang="en-GB" dirty="0"/>
              <a:t>example, to compile the source code of a Maven project using the </a:t>
            </a:r>
            <a:r>
              <a:rPr lang="en-GB" dirty="0" smtClean="0"/>
              <a:t>  Compiler Plugin</a:t>
            </a:r>
            <a:r>
              <a:rPr lang="en-GB" dirty="0"/>
              <a:t>, you would </a:t>
            </a:r>
            <a:r>
              <a:rPr lang="en-GB" dirty="0" smtClean="0"/>
              <a:t>run</a:t>
            </a:r>
          </a:p>
          <a:p>
            <a:pPr marL="0" indent="0">
              <a:buNone/>
            </a:pPr>
            <a:r>
              <a:rPr lang="en-GB" dirty="0" smtClean="0"/>
              <a:t>	</a:t>
            </a:r>
            <a:r>
              <a:rPr lang="en-GB" dirty="0" err="1" smtClean="0"/>
              <a:t>mvn</a:t>
            </a:r>
            <a:r>
              <a:rPr lang="en-GB" dirty="0" smtClean="0"/>
              <a:t> </a:t>
            </a:r>
            <a:r>
              <a:rPr lang="en-GB" dirty="0" err="1"/>
              <a:t>compiler:compile</a:t>
            </a:r>
            <a:endParaRPr lang="en-GB" dirty="0"/>
          </a:p>
          <a:p>
            <a:pPr marL="0" indent="0">
              <a:buNone/>
            </a:pPr>
            <a:r>
              <a:rPr lang="en-GB" dirty="0" smtClean="0"/>
              <a:t>       </a:t>
            </a:r>
            <a:r>
              <a:rPr lang="en-GB" dirty="0" err="1"/>
              <a:t>mvn</a:t>
            </a:r>
            <a:r>
              <a:rPr lang="en-GB" dirty="0"/>
              <a:t> clean compile test package</a:t>
            </a:r>
            <a:endParaRPr lang="en-GB" dirty="0"/>
          </a:p>
        </p:txBody>
      </p:sp>
    </p:spTree>
    <p:extLst>
      <p:ext uri="{BB962C8B-B14F-4D97-AF65-F5344CB8AC3E}">
        <p14:creationId xmlns:p14="http://schemas.microsoft.com/office/powerpoint/2010/main" val="248795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A782E-4186-45B8-BD3C-5CCEA3F9995C}"/>
              </a:ext>
            </a:extLst>
          </p:cNvPr>
          <p:cNvSpPr>
            <a:spLocks noGrp="1"/>
          </p:cNvSpPr>
          <p:nvPr>
            <p:ph type="title"/>
          </p:nvPr>
        </p:nvSpPr>
        <p:spPr/>
        <p:txBody>
          <a:bodyPr/>
          <a:lstStyle/>
          <a:p>
            <a:r>
              <a:rPr lang="en-US" dirty="0"/>
              <a:t>Maven Dependency Scopes</a:t>
            </a:r>
            <a:endParaRPr lang="en-IN" dirty="0"/>
          </a:p>
        </p:txBody>
      </p:sp>
      <p:sp>
        <p:nvSpPr>
          <p:cNvPr id="3" name="Content Placeholder 2">
            <a:extLst>
              <a:ext uri="{FF2B5EF4-FFF2-40B4-BE49-F238E27FC236}">
                <a16:creationId xmlns:a16="http://schemas.microsoft.com/office/drawing/2014/main" xmlns="" id="{4755204D-2384-417A-B6DF-1F54DF76DFC8}"/>
              </a:ext>
            </a:extLst>
          </p:cNvPr>
          <p:cNvSpPr>
            <a:spLocks noGrp="1"/>
          </p:cNvSpPr>
          <p:nvPr>
            <p:ph idx="1"/>
          </p:nvPr>
        </p:nvSpPr>
        <p:spPr>
          <a:xfrm>
            <a:off x="571500" y="1362075"/>
            <a:ext cx="8702502" cy="46792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Maven dependency scope attribute is used to specify the visibility of a dependency, relative to the different lifecycle phases (build, test, runtime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Maven provides six scopes i.e. compile, provided, runtime, test, system, and import.</a:t>
            </a:r>
          </a:p>
          <a:p>
            <a:pPr marL="0" indent="0">
              <a:buNone/>
            </a:pPr>
            <a:r>
              <a:rPr lang="en-US" sz="2400" b="1" dirty="0">
                <a:latin typeface="Times New Roman" panose="02020603050405020304" pitchFamily="18" charset="0"/>
                <a:cs typeface="Times New Roman" panose="02020603050405020304" pitchFamily="18" charset="0"/>
              </a:rPr>
              <a:t>Compile</a:t>
            </a:r>
          </a:p>
          <a:p>
            <a:pPr marL="0" indent="0">
              <a:buNone/>
            </a:pPr>
            <a:r>
              <a:rPr lang="en-US" sz="2400" dirty="0">
                <a:latin typeface="Times New Roman" panose="02020603050405020304" pitchFamily="18" charset="0"/>
                <a:cs typeface="Times New Roman" panose="02020603050405020304" pitchFamily="18" charset="0"/>
              </a:rPr>
              <a:t>Dependencies with compile scope are needed to build, test, and run the project. Scope compile is to be required in most of the cases to resolve the import statements into your java classes source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03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546304-583E-4AA6-AA48-8C288D75D3B7}"/>
              </a:ext>
            </a:extLst>
          </p:cNvPr>
          <p:cNvSpPr>
            <a:spLocks noGrp="1"/>
          </p:cNvSpPr>
          <p:nvPr>
            <p:ph idx="1"/>
          </p:nvPr>
        </p:nvSpPr>
        <p:spPr>
          <a:xfrm>
            <a:off x="677334" y="257175"/>
            <a:ext cx="8596668" cy="57841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&gt;log4j&lt;/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&gt;log4j&lt;/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&lt;version&gt;1.2.14&lt;/version&gt;</a:t>
            </a:r>
          </a:p>
          <a:p>
            <a:pPr marL="0" indent="0">
              <a:buNone/>
            </a:pPr>
            <a:r>
              <a:rPr lang="en-US" sz="2400" dirty="0">
                <a:latin typeface="Times New Roman" panose="02020603050405020304" pitchFamily="18" charset="0"/>
                <a:cs typeface="Times New Roman" panose="02020603050405020304" pitchFamily="18" charset="0"/>
              </a:rPr>
              <a:t>        &lt;!-- You can </a:t>
            </a:r>
            <a:r>
              <a:rPr lang="en-US" sz="2400" dirty="0" err="1">
                <a:latin typeface="Times New Roman" panose="02020603050405020304" pitchFamily="18" charset="0"/>
                <a:cs typeface="Times New Roman" panose="02020603050405020304" pitchFamily="18" charset="0"/>
              </a:rPr>
              <a:t>ommit</a:t>
            </a:r>
            <a:r>
              <a:rPr lang="en-US" sz="2400" dirty="0">
                <a:latin typeface="Times New Roman" panose="02020603050405020304" pitchFamily="18" charset="0"/>
                <a:cs typeface="Times New Roman" panose="02020603050405020304" pitchFamily="18" charset="0"/>
              </a:rPr>
              <a:t> this because it is default --&gt;</a:t>
            </a:r>
          </a:p>
          <a:p>
            <a:pPr marL="0" indent="0">
              <a:buNone/>
            </a:pPr>
            <a:r>
              <a:rPr lang="en-US" sz="2400" dirty="0">
                <a:latin typeface="Times New Roman" panose="02020603050405020304" pitchFamily="18" charset="0"/>
                <a:cs typeface="Times New Roman" panose="02020603050405020304" pitchFamily="18" charset="0"/>
              </a:rPr>
              <a:t>        &lt;scope&gt;compile&lt;/scope&gt;</a:t>
            </a:r>
          </a:p>
          <a:p>
            <a:pPr marL="0" indent="0">
              <a:buNone/>
            </a:pPr>
            <a:r>
              <a:rPr lang="en-US" sz="2400" dirty="0">
                <a:latin typeface="Times New Roman" panose="02020603050405020304" pitchFamily="18" charset="0"/>
                <a:cs typeface="Times New Roman" panose="02020603050405020304" pitchFamily="18" charset="0"/>
              </a:rPr>
              <a:t>    &lt;/dependency&gt;</a:t>
            </a:r>
          </a:p>
          <a:p>
            <a:pPr marL="0" indent="0">
              <a:buNone/>
            </a:pPr>
            <a:r>
              <a:rPr lang="en-US" sz="2400" b="1" dirty="0">
                <a:latin typeface="Times New Roman" panose="02020603050405020304" pitchFamily="18" charset="0"/>
                <a:cs typeface="Times New Roman" panose="02020603050405020304" pitchFamily="18" charset="0"/>
              </a:rPr>
              <a:t>Provided</a:t>
            </a:r>
          </a:p>
          <a:p>
            <a:pPr marL="0" indent="0">
              <a:buNone/>
            </a:pPr>
            <a:r>
              <a:rPr lang="en-US" sz="2400" dirty="0">
                <a:latin typeface="Times New Roman" panose="02020603050405020304" pitchFamily="18" charset="0"/>
                <a:cs typeface="Times New Roman" panose="02020603050405020304" pitchFamily="18" charset="0"/>
              </a:rPr>
              <a:t>Maven dependency scope provided is used during build and test the project. They are also required to run, but should not exported, because the dependency will be provided by the runtime, for instance, by servlet container or application server.</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60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A15AFE-EE7F-4A14-8232-5705E9D2ED1D}"/>
              </a:ext>
            </a:extLst>
          </p:cNvPr>
          <p:cNvSpPr>
            <a:spLocks noGrp="1"/>
          </p:cNvSpPr>
          <p:nvPr>
            <p:ph idx="1"/>
          </p:nvPr>
        </p:nvSpPr>
        <p:spPr>
          <a:xfrm>
            <a:off x="304800" y="447675"/>
            <a:ext cx="10267949" cy="592455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r>
              <a:rPr lang="en-US" sz="2400" dirty="0" err="1">
                <a:latin typeface="Times New Roman" panose="02020603050405020304" pitchFamily="18" charset="0"/>
                <a:cs typeface="Times New Roman" panose="02020603050405020304" pitchFamily="18" charset="0"/>
              </a:rPr>
              <a:t>javax.servlet</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&gt;servlet-</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&lt;version&gt;3.0.1&lt;/version&gt;</a:t>
            </a:r>
          </a:p>
          <a:p>
            <a:pPr marL="0" indent="0">
              <a:buNone/>
            </a:pPr>
            <a:r>
              <a:rPr lang="en-US" sz="2400" dirty="0">
                <a:latin typeface="Times New Roman" panose="02020603050405020304" pitchFamily="18" charset="0"/>
                <a:cs typeface="Times New Roman" panose="02020603050405020304" pitchFamily="18" charset="0"/>
              </a:rPr>
              <a:t>    &lt;scope&gt;provided&lt;/scope&gt;</a:t>
            </a:r>
          </a:p>
          <a:p>
            <a:pPr marL="0" indent="0">
              <a:buNone/>
            </a:pPr>
            <a:r>
              <a:rPr lang="en-US" sz="2400" dirty="0">
                <a:latin typeface="Times New Roman" panose="02020603050405020304" pitchFamily="18" charset="0"/>
                <a:cs typeface="Times New Roman" panose="02020603050405020304" pitchFamily="18" charset="0"/>
              </a:rPr>
              <a:t>&lt;/dependency&gt;</a:t>
            </a:r>
          </a:p>
          <a:p>
            <a:pPr marL="0" indent="0">
              <a:buNone/>
            </a:pPr>
            <a:r>
              <a:rPr lang="en-US" sz="2400" b="1" dirty="0">
                <a:latin typeface="Times New Roman" panose="02020603050405020304" pitchFamily="18" charset="0"/>
                <a:cs typeface="Times New Roman" panose="02020603050405020304" pitchFamily="18" charset="0"/>
              </a:rPr>
              <a:t>Runtime</a:t>
            </a:r>
          </a:p>
          <a:p>
            <a:pPr marL="0" indent="0">
              <a:buNone/>
            </a:pPr>
            <a:r>
              <a:rPr lang="en-US" sz="2400" dirty="0">
                <a:latin typeface="Times New Roman" panose="02020603050405020304" pitchFamily="18" charset="0"/>
                <a:cs typeface="Times New Roman" panose="02020603050405020304" pitchFamily="18" charset="0"/>
              </a:rPr>
              <a:t>Dependencies with maven dependency scope runtime are not needed to build, but are part of the class path to test and run the project.</a:t>
            </a:r>
          </a:p>
          <a:p>
            <a:pPr marL="0" indent="0">
              <a:buNone/>
            </a:pPr>
            <a:r>
              <a:rPr lang="en-US" sz="2400" b="1" dirty="0">
                <a:latin typeface="Times New Roman" panose="02020603050405020304" pitchFamily="18" charset="0"/>
                <a:cs typeface="Times New Roman" panose="02020603050405020304" pitchFamily="18" charset="0"/>
              </a:rPr>
              <a:t>Test</a:t>
            </a:r>
          </a:p>
          <a:p>
            <a:pPr marL="0" indent="0">
              <a:buNone/>
            </a:pPr>
            <a:r>
              <a:rPr lang="en-US" sz="2400" dirty="0">
                <a:latin typeface="Times New Roman" panose="02020603050405020304" pitchFamily="18" charset="0"/>
                <a:cs typeface="Times New Roman" panose="02020603050405020304" pitchFamily="18" charset="0"/>
              </a:rPr>
              <a:t>Dependencies with maven dependency scope test are not needed to build and run the project. They are needed to compile and run the unit tests.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02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179240-5728-4B1E-A1A6-53566A9FDDCC}"/>
              </a:ext>
            </a:extLst>
          </p:cNvPr>
          <p:cNvSpPr>
            <a:spLocks noGrp="1"/>
          </p:cNvSpPr>
          <p:nvPr>
            <p:ph idx="1"/>
          </p:nvPr>
        </p:nvSpPr>
        <p:spPr>
          <a:xfrm>
            <a:off x="581025" y="771525"/>
            <a:ext cx="10096500" cy="53625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System</a:t>
            </a:r>
          </a:p>
          <a:p>
            <a:pPr marL="0" indent="0">
              <a:buNone/>
            </a:pPr>
            <a:r>
              <a:rPr lang="en-US" sz="2400" dirty="0">
                <a:latin typeface="Times New Roman" panose="02020603050405020304" pitchFamily="18" charset="0"/>
                <a:cs typeface="Times New Roman" panose="02020603050405020304" pitchFamily="18" charset="0"/>
              </a:rPr>
              <a:t>Dependencies with system are similar to ones with scope provided. The only difference is system dependencies are not retrieved from remote repository. They are present under project’s subdirectory and are referred from there.</a:t>
            </a:r>
          </a:p>
          <a:p>
            <a:pPr marL="0" indent="0">
              <a:buNone/>
            </a:pPr>
            <a:r>
              <a:rPr lang="en-IN" sz="2400" dirty="0">
                <a:latin typeface="Times New Roman" panose="02020603050405020304" pitchFamily="18" charset="0"/>
                <a:cs typeface="Times New Roman" panose="02020603050405020304" pitchFamily="18" charset="0"/>
              </a:rPr>
              <a:t>&lt;dependency&gt;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groupId</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extDependency</a:t>
            </a: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groupId</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artifactId</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extDependency</a:t>
            </a:r>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artifactId</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  &lt;scope&gt;system&lt;/scope&gt;</a:t>
            </a:r>
          </a:p>
          <a:p>
            <a:pPr marL="0" indent="0">
              <a:buNone/>
            </a:pPr>
            <a:r>
              <a:rPr lang="en-IN" sz="2400" dirty="0">
                <a:latin typeface="Times New Roman" panose="02020603050405020304" pitchFamily="18" charset="0"/>
                <a:cs typeface="Times New Roman" panose="02020603050405020304" pitchFamily="18" charset="0"/>
              </a:rPr>
              <a:t>  &lt;version&gt;1.0&lt;/version&gt;</a:t>
            </a:r>
          </a:p>
          <a:p>
            <a:pPr marL="0" indent="0">
              <a:buNone/>
            </a:pPr>
            <a:r>
              <a:rPr lang="en-IN" sz="2400" dirty="0">
                <a:latin typeface="Times New Roman" panose="02020603050405020304" pitchFamily="18" charset="0"/>
                <a:cs typeface="Times New Roman" panose="02020603050405020304" pitchFamily="18" charset="0"/>
              </a:rPr>
              <a:t>  &lt;</a:t>
            </a:r>
            <a:r>
              <a:rPr lang="en-IN" sz="2400" dirty="0" err="1">
                <a:latin typeface="Times New Roman" panose="02020603050405020304" pitchFamily="18" charset="0"/>
                <a:cs typeface="Times New Roman" panose="02020603050405020304" pitchFamily="18" charset="0"/>
              </a:rPr>
              <a:t>systemPath</a:t>
            </a:r>
            <a:r>
              <a:rPr lang="en-IN" sz="2400" dirty="0">
                <a:latin typeface="Times New Roman" panose="02020603050405020304" pitchFamily="18" charset="0"/>
                <a:cs typeface="Times New Roman" panose="02020603050405020304" pitchFamily="18" charset="0"/>
              </a:rPr>
              <a:t>&gt;${</a:t>
            </a:r>
            <a:r>
              <a:rPr lang="en-IN" sz="2400" dirty="0" err="1">
                <a:latin typeface="Times New Roman" panose="02020603050405020304" pitchFamily="18" charset="0"/>
                <a:cs typeface="Times New Roman" panose="02020603050405020304" pitchFamily="18" charset="0"/>
              </a:rPr>
              <a:t>basedir</a:t>
            </a:r>
            <a:r>
              <a:rPr lang="en-IN" sz="2400" dirty="0">
                <a:latin typeface="Times New Roman" panose="02020603050405020304" pitchFamily="18" charset="0"/>
                <a:cs typeface="Times New Roman" panose="02020603050405020304" pitchFamily="18" charset="0"/>
              </a:rPr>
              <a:t>}\war\WEB-INF\lib\extDependency.jar&lt;/</a:t>
            </a:r>
            <a:r>
              <a:rPr lang="en-IN" sz="2400" dirty="0" err="1">
                <a:latin typeface="Times New Roman" panose="02020603050405020304" pitchFamily="18" charset="0"/>
                <a:cs typeface="Times New Roman" panose="02020603050405020304" pitchFamily="18" charset="0"/>
              </a:rPr>
              <a:t>systemPath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&lt;/dependency&gt;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19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7ECA9E-9972-495A-877F-0B9DFD237A05}"/>
              </a:ext>
            </a:extLst>
          </p:cNvPr>
          <p:cNvSpPr>
            <a:spLocks noGrp="1"/>
          </p:cNvSpPr>
          <p:nvPr>
            <p:ph idx="1"/>
          </p:nvPr>
        </p:nvSpPr>
        <p:spPr>
          <a:xfrm>
            <a:off x="542925" y="409575"/>
            <a:ext cx="8731077" cy="56317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t>
            </a:r>
          </a:p>
          <a:p>
            <a:pPr marL="0" indent="0">
              <a:buNone/>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mport </a:t>
            </a:r>
            <a:r>
              <a:rPr lang="en-US" sz="2400" dirty="0">
                <a:latin typeface="Times New Roman" panose="02020603050405020304" pitchFamily="18" charset="0"/>
                <a:cs typeface="Times New Roman" panose="02020603050405020304" pitchFamily="18" charset="0"/>
              </a:rPr>
              <a:t>scope is only supported on a dependency of type pom in the dependency Management section. It indicates the dependency to be replaced with the effective list of dependencies in the specified POM’s dependency Management section.</a:t>
            </a:r>
          </a:p>
          <a:p>
            <a:pPr marL="0" indent="0">
              <a:buNone/>
            </a:pP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dependencyManagement</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&lt;dependencies&gt;</a:t>
            </a:r>
          </a:p>
          <a:p>
            <a:pPr marL="0" indent="0">
              <a:buNone/>
            </a:pPr>
            <a:r>
              <a:rPr lang="en-US" sz="2400" dirty="0">
                <a:latin typeface="Times New Roman" panose="02020603050405020304" pitchFamily="18" charset="0"/>
                <a:cs typeface="Times New Roman" panose="02020603050405020304" pitchFamily="18" charset="0"/>
              </a:rPr>
              <a:t>        &lt;dependency&gt;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&gt;other.pom.group.id&lt;/</a:t>
            </a:r>
            <a:r>
              <a:rPr lang="en-US" sz="2400" dirty="0" err="1">
                <a:latin typeface="Times New Roman" panose="02020603050405020304" pitchFamily="18" charset="0"/>
                <a:cs typeface="Times New Roman" panose="02020603050405020304" pitchFamily="18" charset="0"/>
              </a:rPr>
              <a:t>groupId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&gt;other-pom-artifact-id&lt;/</a:t>
            </a:r>
            <a:r>
              <a:rPr lang="en-US" sz="2400"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            &lt;version&gt;SNAPSHOT&lt;/version&gt;</a:t>
            </a:r>
          </a:p>
          <a:p>
            <a:pPr marL="0" indent="0">
              <a:buNone/>
            </a:pPr>
            <a:r>
              <a:rPr lang="en-US" sz="2400" dirty="0">
                <a:latin typeface="Times New Roman" panose="02020603050405020304" pitchFamily="18" charset="0"/>
                <a:cs typeface="Times New Roman" panose="02020603050405020304" pitchFamily="18" charset="0"/>
              </a:rPr>
              <a:t>            &lt;scope&gt;import&lt;/scope&gt;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A5A200-6101-4F12-9075-6D36CD293945}"/>
              </a:ext>
            </a:extLst>
          </p:cNvPr>
          <p:cNvSpPr>
            <a:spLocks noGrp="1"/>
          </p:cNvSpPr>
          <p:nvPr>
            <p:ph idx="1"/>
          </p:nvPr>
        </p:nvSpPr>
        <p:spPr>
          <a:xfrm>
            <a:off x="657225" y="809625"/>
            <a:ext cx="8616777" cy="523173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&lt;type&gt;pom&lt;/type&gt;</a:t>
            </a:r>
          </a:p>
          <a:p>
            <a:pPr marL="0" indent="0">
              <a:buNone/>
            </a:pPr>
            <a:r>
              <a:rPr lang="en-US" sz="2400" dirty="0">
                <a:latin typeface="Times New Roman" panose="02020603050405020304" pitchFamily="18" charset="0"/>
                <a:cs typeface="Times New Roman" panose="02020603050405020304" pitchFamily="18" charset="0"/>
              </a:rPr>
              <a:t>        &lt;/dependency&gt;   </a:t>
            </a:r>
          </a:p>
          <a:p>
            <a:pPr marL="0" indent="0">
              <a:buNone/>
            </a:pPr>
            <a:r>
              <a:rPr lang="en-US" sz="2400" dirty="0">
                <a:latin typeface="Times New Roman" panose="02020603050405020304" pitchFamily="18" charset="0"/>
                <a:cs typeface="Times New Roman" panose="02020603050405020304" pitchFamily="18" charset="0"/>
              </a:rPr>
              <a:t>    &lt;/dependencies&gt;</a:t>
            </a:r>
          </a:p>
          <a:p>
            <a:pPr marL="0" indent="0">
              <a:buNone/>
            </a:pP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dependencyManagement</a:t>
            </a:r>
            <a:r>
              <a:rPr lang="en-US" sz="2400" dirty="0">
                <a:latin typeface="Times New Roman" panose="02020603050405020304" pitchFamily="18" charset="0"/>
                <a:cs typeface="Times New Roman" panose="02020603050405020304" pitchFamily="18" charset="0"/>
              </a:rPr>
              <a:t>&gt;</a:t>
            </a:r>
            <a:endParaRPr lang="en-IN" sz="2400" dirty="0"/>
          </a:p>
        </p:txBody>
      </p:sp>
    </p:spTree>
    <p:extLst>
      <p:ext uri="{BB962C8B-B14F-4D97-AF65-F5344CB8AC3E}">
        <p14:creationId xmlns:p14="http://schemas.microsoft.com/office/powerpoint/2010/main" val="269909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D2912-E638-4ADD-BA1A-74985B881271}"/>
              </a:ext>
            </a:extLst>
          </p:cNvPr>
          <p:cNvSpPr>
            <a:spLocks noGrp="1"/>
          </p:cNvSpPr>
          <p:nvPr>
            <p:ph type="title"/>
          </p:nvPr>
        </p:nvSpPr>
        <p:spPr>
          <a:xfrm>
            <a:off x="677334" y="609600"/>
            <a:ext cx="8596668" cy="857250"/>
          </a:xfrm>
        </p:spPr>
        <p:txBody>
          <a:bodyPr>
            <a:normAutofit fontScale="90000"/>
          </a:bodyPr>
          <a:lstStyle/>
          <a:p>
            <a:r>
              <a:rPr lang="en-US" dirty="0"/>
              <a:t>Maven Profiles</a:t>
            </a:r>
            <a:br>
              <a:rPr lang="en-US" dirty="0"/>
            </a:br>
            <a:endParaRPr lang="en-IN" dirty="0"/>
          </a:p>
        </p:txBody>
      </p:sp>
      <p:sp>
        <p:nvSpPr>
          <p:cNvPr id="3" name="Content Placeholder 2">
            <a:extLst>
              <a:ext uri="{FF2B5EF4-FFF2-40B4-BE49-F238E27FC236}">
                <a16:creationId xmlns:a16="http://schemas.microsoft.com/office/drawing/2014/main" xmlns="" id="{8210F880-2EBE-4B2A-951C-A8EC5E66FF34}"/>
              </a:ext>
            </a:extLst>
          </p:cNvPr>
          <p:cNvSpPr>
            <a:spLocks noGrp="1"/>
          </p:cNvSpPr>
          <p:nvPr>
            <p:ph idx="1"/>
          </p:nvPr>
        </p:nvSpPr>
        <p:spPr>
          <a:xfrm>
            <a:off x="677334" y="1638301"/>
            <a:ext cx="8596668" cy="4403062"/>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Build Profile</a:t>
            </a:r>
          </a:p>
          <a:p>
            <a:pPr marL="0" indent="0">
              <a:buNone/>
            </a:pPr>
            <a:r>
              <a:rPr lang="en-US" sz="2400" dirty="0">
                <a:latin typeface="Times New Roman" panose="02020603050405020304" pitchFamily="18" charset="0"/>
                <a:cs typeface="Times New Roman" panose="02020603050405020304" pitchFamily="18" charset="0"/>
              </a:rPr>
              <a:t>A Build profile is a set of configuration values, which can be used to set or override default values of Maven build. Using a build profile, you can customize build for different environments such as Production v/s Development environments.</a:t>
            </a:r>
          </a:p>
          <a:p>
            <a:pPr marL="0" indent="0">
              <a:buNone/>
            </a:pPr>
            <a:r>
              <a:rPr lang="en-US" sz="2400" dirty="0">
                <a:latin typeface="Times New Roman" panose="02020603050405020304" pitchFamily="18" charset="0"/>
                <a:cs typeface="Times New Roman" panose="02020603050405020304" pitchFamily="18" charset="0"/>
              </a:rPr>
              <a:t>Profiles are specified in pom.xml file using its </a:t>
            </a:r>
            <a:r>
              <a:rPr lang="en-US" sz="2400" dirty="0" err="1">
                <a:latin typeface="Times New Roman" panose="02020603050405020304" pitchFamily="18" charset="0"/>
                <a:cs typeface="Times New Roman" panose="02020603050405020304" pitchFamily="18" charset="0"/>
              </a:rPr>
              <a:t>activeProfiles</a:t>
            </a:r>
            <a:r>
              <a:rPr lang="en-US" sz="2400" dirty="0">
                <a:latin typeface="Times New Roman" panose="02020603050405020304" pitchFamily="18" charset="0"/>
                <a:cs typeface="Times New Roman" panose="02020603050405020304" pitchFamily="18" charset="0"/>
              </a:rPr>
              <a:t>/profiles elements and are triggered in variety of ways. Profiles modify the POM at build time, (for example, the path of the database server in the development, testing, and production environments).</a:t>
            </a:r>
          </a:p>
          <a:p>
            <a:pPr marL="0" indent="0">
              <a:buNone/>
            </a:pPr>
            <a:r>
              <a:rPr lang="en-IN" sz="2400" dirty="0">
                <a:latin typeface="Times New Roman" panose="02020603050405020304" pitchFamily="18" charset="0"/>
                <a:cs typeface="Times New Roman" panose="02020603050405020304" pitchFamily="18" charset="0"/>
              </a:rPr>
              <a:t>(%M2_HOME%/conf/settings.xml)</a:t>
            </a:r>
          </a:p>
        </p:txBody>
      </p:sp>
    </p:spTree>
    <p:extLst>
      <p:ext uri="{BB962C8B-B14F-4D97-AF65-F5344CB8AC3E}">
        <p14:creationId xmlns:p14="http://schemas.microsoft.com/office/powerpoint/2010/main" val="193853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811080-B05C-4E2D-8B5E-968E66DE67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2FE70BE-E072-4C8A-B817-41C6CF8A02E9}"/>
              </a:ext>
            </a:extLst>
          </p:cNvPr>
          <p:cNvSpPr>
            <a:spLocks noGrp="1"/>
          </p:cNvSpPr>
          <p:nvPr>
            <p:ph idx="1"/>
          </p:nvPr>
        </p:nvSpPr>
        <p:spPr>
          <a:xfrm>
            <a:off x="838200" y="1381125"/>
            <a:ext cx="10515600" cy="4795838"/>
          </a:xfrm>
        </p:spPr>
        <p:txBody>
          <a:bodyPr>
            <a:noAutofit/>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Maven is a powerful </a:t>
            </a:r>
            <a:r>
              <a:rPr lang="en-US" sz="2400" b="1" i="1" dirty="0">
                <a:solidFill>
                  <a:srgbClr val="000000"/>
                </a:solidFill>
                <a:effectLst/>
                <a:latin typeface="Times New Roman" panose="02020603050405020304" pitchFamily="18" charset="0"/>
                <a:cs typeface="Times New Roman" panose="02020603050405020304" pitchFamily="18" charset="0"/>
              </a:rPr>
              <a:t>project management tool</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that is based on POM (project object model). It is used for projects build, dependency and documentation.</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During Project development we need to consider</a:t>
            </a:r>
          </a:p>
          <a:p>
            <a:pPr marL="0" indent="0" algn="l">
              <a:buNone/>
            </a:pPr>
            <a:r>
              <a:rPr lang="en-US" sz="2400" i="0" dirty="0" smtClean="0">
                <a:solidFill>
                  <a:srgbClr val="000000"/>
                </a:solidFill>
                <a:effectLst/>
                <a:latin typeface="Times New Roman" panose="02020603050405020304" pitchFamily="18" charset="0"/>
                <a:cs typeface="Times New Roman" panose="02020603050405020304" pitchFamily="18" charset="0"/>
              </a:rPr>
              <a:t>1) Adding </a:t>
            </a:r>
            <a:r>
              <a:rPr lang="en-US" sz="2400" i="0" dirty="0">
                <a:solidFill>
                  <a:srgbClr val="000000"/>
                </a:solidFill>
                <a:effectLst/>
                <a:latin typeface="Times New Roman" panose="02020603050405020304" pitchFamily="18" charset="0"/>
                <a:cs typeface="Times New Roman" panose="02020603050405020304" pitchFamily="18" charset="0"/>
              </a:rPr>
              <a:t>set of Jars in each project</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2) </a:t>
            </a:r>
            <a:r>
              <a:rPr lang="en-US" sz="2400" dirty="0">
                <a:solidFill>
                  <a:srgbClr val="000000"/>
                </a:solidFill>
                <a:latin typeface="Times New Roman" panose="02020603050405020304" pitchFamily="18" charset="0"/>
                <a:cs typeface="Times New Roman" panose="02020603050405020304" pitchFamily="18" charset="0"/>
              </a:rPr>
              <a:t>Creating</a:t>
            </a:r>
            <a:r>
              <a:rPr lang="en-US" sz="2400" i="0" dirty="0">
                <a:solidFill>
                  <a:srgbClr val="000000"/>
                </a:solidFill>
                <a:effectLst/>
                <a:latin typeface="Times New Roman" panose="02020603050405020304" pitchFamily="18" charset="0"/>
                <a:cs typeface="Times New Roman" panose="02020603050405020304" pitchFamily="18" charset="0"/>
              </a:rPr>
              <a:t> the right project structure</a:t>
            </a:r>
          </a:p>
          <a:p>
            <a:pPr marL="0" indent="0" algn="l">
              <a:buNone/>
            </a:pPr>
            <a:r>
              <a:rPr lang="en-US" sz="2400" i="0" dirty="0">
                <a:solidFill>
                  <a:srgbClr val="000000"/>
                </a:solidFill>
                <a:effectLst/>
                <a:latin typeface="Times New Roman" panose="02020603050405020304" pitchFamily="18" charset="0"/>
                <a:cs typeface="Times New Roman" panose="02020603050405020304" pitchFamily="18" charset="0"/>
              </a:rPr>
              <a:t>3) Building and Deploying the project</a:t>
            </a:r>
          </a:p>
          <a:p>
            <a:pPr marL="0" indent="0" algn="l">
              <a:buNone/>
            </a:pPr>
            <a:r>
              <a:rPr lang="en-US" sz="2400" dirty="0">
                <a:solidFill>
                  <a:srgbClr val="000000"/>
                </a:solidFill>
                <a:latin typeface="Times New Roman" panose="02020603050405020304" pitchFamily="18" charset="0"/>
                <a:cs typeface="Times New Roman" panose="02020603050405020304" pitchFamily="18" charset="0"/>
              </a:rPr>
              <a:t>What Maven does?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makes a project easy to build</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provides uniform build process (maven project can be shared by all the maven projects)</a:t>
            </a:r>
          </a:p>
          <a:p>
            <a:pPr marL="0" indent="0" algn="l">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532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CF3030-D501-47D5-8140-56020499547C}"/>
              </a:ext>
            </a:extLst>
          </p:cNvPr>
          <p:cNvSpPr>
            <a:spLocks noGrp="1"/>
          </p:cNvSpPr>
          <p:nvPr>
            <p:ph idx="1"/>
          </p:nvPr>
        </p:nvSpPr>
        <p:spPr>
          <a:xfrm>
            <a:off x="677334" y="933451"/>
            <a:ext cx="8596668" cy="510791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Types of Build Profile</a:t>
            </a:r>
          </a:p>
          <a:p>
            <a:pPr marL="0" indent="0">
              <a:buNone/>
            </a:pPr>
            <a:r>
              <a:rPr lang="en-IN" sz="2400" dirty="0">
                <a:latin typeface="Times New Roman" panose="02020603050405020304" pitchFamily="18" charset="0"/>
                <a:cs typeface="Times New Roman" panose="02020603050405020304" pitchFamily="18" charset="0"/>
              </a:rPr>
              <a:t>Build profiles are majorly of three types.</a:t>
            </a:r>
          </a:p>
          <a:p>
            <a:pPr marL="0" indent="0">
              <a:buNone/>
            </a:pPr>
            <a:r>
              <a:rPr lang="en-IN" sz="2400" b="1" dirty="0">
                <a:latin typeface="Times New Roman" panose="02020603050405020304" pitchFamily="18" charset="0"/>
                <a:cs typeface="Times New Roman" panose="02020603050405020304" pitchFamily="18" charset="0"/>
              </a:rPr>
              <a:t>Per Project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Defined in the project POM file, pom.xml</a:t>
            </a:r>
          </a:p>
          <a:p>
            <a:pPr marL="0" indent="0">
              <a:buNone/>
            </a:pPr>
            <a:r>
              <a:rPr lang="en-IN" sz="2400" b="1" dirty="0">
                <a:latin typeface="Times New Roman" panose="02020603050405020304" pitchFamily="18" charset="0"/>
                <a:cs typeface="Times New Roman" panose="02020603050405020304" pitchFamily="18" charset="0"/>
              </a:rPr>
              <a:t>Per User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Defined in Maven settings xml file (%USER_HOME%/.m2/settings.xml)</a:t>
            </a:r>
          </a:p>
          <a:p>
            <a:pPr marL="0" indent="0">
              <a:buNone/>
            </a:pPr>
            <a:r>
              <a:rPr lang="en-IN" sz="2400" b="1" dirty="0">
                <a:latin typeface="Times New Roman" panose="02020603050405020304" pitchFamily="18" charset="0"/>
                <a:cs typeface="Times New Roman" panose="02020603050405020304" pitchFamily="18" charset="0"/>
              </a:rPr>
              <a:t>Global</a:t>
            </a:r>
          </a:p>
          <a:p>
            <a:pPr marL="0" indent="0">
              <a:buNone/>
            </a:pPr>
            <a:r>
              <a:rPr lang="en-IN" sz="2400" dirty="0">
                <a:latin typeface="Times New Roman" panose="02020603050405020304" pitchFamily="18" charset="0"/>
                <a:cs typeface="Times New Roman" panose="02020603050405020304" pitchFamily="18" charset="0"/>
              </a:rPr>
              <a:t>	Defined in Maven global settings xml file</a:t>
            </a:r>
            <a:endParaRPr lang="en-IN" sz="2400" dirty="0"/>
          </a:p>
        </p:txBody>
      </p:sp>
    </p:spTree>
    <p:extLst>
      <p:ext uri="{BB962C8B-B14F-4D97-AF65-F5344CB8AC3E}">
        <p14:creationId xmlns:p14="http://schemas.microsoft.com/office/powerpoint/2010/main" val="90057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9AA950-34B7-4B49-B858-57041C118FF5}"/>
              </a:ext>
            </a:extLst>
          </p:cNvPr>
          <p:cNvSpPr>
            <a:spLocks noGrp="1"/>
          </p:cNvSpPr>
          <p:nvPr>
            <p:ph idx="1"/>
          </p:nvPr>
        </p:nvSpPr>
        <p:spPr>
          <a:xfrm>
            <a:off x="838200" y="542925"/>
            <a:ext cx="10515600" cy="5634038"/>
          </a:xfrm>
        </p:spPr>
        <p:txBody>
          <a:bodyPr>
            <a:normAutofit/>
          </a:bodyPr>
          <a:lstStyle/>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3. It provides project information (log document, </a:t>
            </a:r>
            <a:r>
              <a:rPr lang="en-US" sz="2400" b="0" i="0" dirty="0" smtClean="0">
                <a:solidFill>
                  <a:srgbClr val="000000"/>
                </a:solidFill>
                <a:effectLst/>
                <a:latin typeface="Times New Roman" panose="02020603050405020304" pitchFamily="18" charset="0"/>
                <a:cs typeface="Times New Roman" panose="02020603050405020304" pitchFamily="18" charset="0"/>
              </a:rPr>
              <a:t>dependency </a:t>
            </a:r>
            <a:r>
              <a:rPr lang="en-US" sz="2400" b="0" i="0" dirty="0">
                <a:solidFill>
                  <a:srgbClr val="000000"/>
                </a:solidFill>
                <a:effectLst/>
                <a:latin typeface="Times New Roman" panose="02020603050405020304" pitchFamily="18" charset="0"/>
                <a:cs typeface="Times New Roman" panose="02020603050405020304" pitchFamily="18" charset="0"/>
              </a:rPr>
              <a:t>list, unit test reports etc.)</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4. It is easy to migrate for new features of Maven</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A build tool takes care of everything for building a process. It does following:</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Generates source code (if auto-generated code is used)</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Generates documentation from source code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Compiles source code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Packages compiled code into JAR of ZIP file</a:t>
            </a:r>
          </a:p>
          <a:p>
            <a:pPr algn="l">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Installs the packaged code in local repository, server repository, or central repository</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35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318E57-2B1B-48BD-821F-391E708D49DE}"/>
              </a:ext>
            </a:extLst>
          </p:cNvPr>
          <p:cNvSpPr>
            <a:spLocks noGrp="1"/>
          </p:cNvSpPr>
          <p:nvPr>
            <p:ph idx="1"/>
          </p:nvPr>
        </p:nvSpPr>
        <p:spPr>
          <a:xfrm>
            <a:off x="838200" y="533400"/>
            <a:ext cx="10515600" cy="5819775"/>
          </a:xfrm>
        </p:spPr>
        <p:txBody>
          <a:bodyPr>
            <a:noAutofit/>
          </a:bodyPr>
          <a:lstStyle/>
          <a:p>
            <a:pPr marL="0" indent="0" algn="l">
              <a:buNone/>
            </a:pPr>
            <a:r>
              <a:rPr lang="en-US" sz="2400" dirty="0">
                <a:solidFill>
                  <a:srgbClr val="000000"/>
                </a:solidFill>
                <a:latin typeface="Times New Roman" panose="02020603050405020304" pitchFamily="18" charset="0"/>
                <a:cs typeface="Times New Roman" panose="02020603050405020304" pitchFamily="18" charset="0"/>
              </a:rPr>
              <a:t>T</a:t>
            </a:r>
            <a:r>
              <a:rPr lang="en-US" sz="2400" b="0" i="0" dirty="0">
                <a:solidFill>
                  <a:srgbClr val="000000"/>
                </a:solidFill>
                <a:effectLst/>
                <a:latin typeface="Times New Roman" panose="02020603050405020304" pitchFamily="18" charset="0"/>
                <a:cs typeface="Times New Roman" panose="02020603050405020304" pitchFamily="18" charset="0"/>
              </a:rPr>
              <a:t>o install maven on windows, you need to perform following steps:</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Download maven and extract it</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Add JAVA_HOME and MAVEN_HOME in environment variable</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Add maven path in environment variable</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Verify Maven</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Repository</a:t>
            </a:r>
            <a:endParaRPr lang="en-US" sz="2400" b="1" i="0" dirty="0">
              <a:solidFill>
                <a:srgbClr val="610B38"/>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b="1" i="0" dirty="0">
                <a:solidFill>
                  <a:srgbClr val="000000"/>
                </a:solidFill>
                <a:effectLst/>
                <a:latin typeface="Times New Roman" panose="02020603050405020304" pitchFamily="18" charset="0"/>
                <a:cs typeface="Times New Roman" panose="02020603050405020304" pitchFamily="18" charset="0"/>
              </a:rPr>
              <a:t>maven repository</a:t>
            </a:r>
            <a:r>
              <a:rPr lang="en-US" sz="2400" b="0" i="0" dirty="0">
                <a:solidFill>
                  <a:srgbClr val="000000"/>
                </a:solidFill>
                <a:effectLst/>
                <a:latin typeface="Times New Roman" panose="02020603050405020304" pitchFamily="18" charset="0"/>
                <a:cs typeface="Times New Roman" panose="02020603050405020304" pitchFamily="18" charset="0"/>
              </a:rPr>
              <a:t> is a directory of packaged JAR file with pom.xml file. Maven searches for dependencies in the repositories. There are 3 types of maven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Local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Central Repository</a:t>
            </a:r>
          </a:p>
          <a:p>
            <a:pPr algn="l">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Remote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searches for the dependencies in the following order:</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Local repository</a:t>
            </a:r>
            <a:r>
              <a:rPr lang="en-US" sz="2400" b="0" i="0" dirty="0">
                <a:solidFill>
                  <a:srgbClr val="000000"/>
                </a:solidFill>
                <a:effectLst/>
                <a:latin typeface="Times New Roman" panose="02020603050405020304" pitchFamily="18" charset="0"/>
                <a:cs typeface="Times New Roman" panose="02020603050405020304" pitchFamily="18" charset="0"/>
              </a:rPr>
              <a:t> then </a:t>
            </a:r>
            <a:r>
              <a:rPr lang="en-US" sz="2400" b="1" i="0" dirty="0">
                <a:solidFill>
                  <a:srgbClr val="000000"/>
                </a:solidFill>
                <a:effectLst/>
                <a:latin typeface="Times New Roman" panose="02020603050405020304" pitchFamily="18" charset="0"/>
                <a:cs typeface="Times New Roman" panose="02020603050405020304" pitchFamily="18" charset="0"/>
              </a:rPr>
              <a:t>Central repository</a:t>
            </a:r>
            <a:r>
              <a:rPr lang="en-US" sz="2400" b="0" i="0" dirty="0">
                <a:solidFill>
                  <a:srgbClr val="000000"/>
                </a:solidFill>
                <a:effectLst/>
                <a:latin typeface="Times New Roman" panose="02020603050405020304" pitchFamily="18" charset="0"/>
                <a:cs typeface="Times New Roman" panose="02020603050405020304" pitchFamily="18" charset="0"/>
              </a:rPr>
              <a:t> then </a:t>
            </a:r>
            <a:r>
              <a:rPr lang="en-US" sz="2400" b="1" i="0" dirty="0">
                <a:solidFill>
                  <a:srgbClr val="000000"/>
                </a:solidFill>
                <a:effectLst/>
                <a:latin typeface="Times New Roman" panose="02020603050405020304" pitchFamily="18" charset="0"/>
                <a:cs typeface="Times New Roman" panose="02020603050405020304" pitchFamily="18" charset="0"/>
              </a:rPr>
              <a:t>Remote repository</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
            </a:r>
            <a:br>
              <a:rPr lang="en-US" sz="2400" b="0" i="0" dirty="0">
                <a:solidFill>
                  <a:srgbClr val="000000"/>
                </a:solidFill>
                <a:effectLst/>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03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ven repositories">
            <a:extLst>
              <a:ext uri="{FF2B5EF4-FFF2-40B4-BE49-F238E27FC236}">
                <a16:creationId xmlns:a16="http://schemas.microsoft.com/office/drawing/2014/main" xmlns="" id="{DA35EA24-AAAE-475B-A3AD-110495E87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3545" y="2219325"/>
            <a:ext cx="7596416" cy="141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0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02531D-0E4B-4F77-A77C-17E256D23E34}"/>
              </a:ext>
            </a:extLst>
          </p:cNvPr>
          <p:cNvSpPr>
            <a:spLocks noGrp="1"/>
          </p:cNvSpPr>
          <p:nvPr>
            <p:ph idx="1"/>
          </p:nvPr>
        </p:nvSpPr>
        <p:spPr>
          <a:xfrm>
            <a:off x="800100" y="600075"/>
            <a:ext cx="10553700" cy="5576888"/>
          </a:xfrm>
        </p:spPr>
        <p:txBody>
          <a:bodyPr>
            <a:normAutofit lnSpcReduction="10000"/>
          </a:bodyPr>
          <a:lstStyle/>
          <a:p>
            <a:pPr marL="0" indent="0" algn="l">
              <a:buNone/>
            </a:pPr>
            <a:r>
              <a:rPr lang="en-US" sz="2400" b="1" i="0" dirty="0">
                <a:effectLst/>
                <a:latin typeface="Times New Roman" panose="02020603050405020304" pitchFamily="18" charset="0"/>
                <a:cs typeface="Times New Roman" panose="02020603050405020304" pitchFamily="18" charset="0"/>
              </a:rPr>
              <a:t>Maven Local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solidFill>
                  <a:srgbClr val="000000"/>
                </a:solidFill>
                <a:effectLst/>
                <a:latin typeface="Times New Roman" panose="02020603050405020304" pitchFamily="18" charset="0"/>
                <a:cs typeface="Times New Roman" panose="02020603050405020304" pitchFamily="18" charset="0"/>
              </a:rPr>
              <a:t>local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in your local system. It is created by the maven when you run any maven command.</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By default, maven local repository is %USER_HOME%/.m2 directory.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We can change the location of maven local repository by changing the </a:t>
            </a:r>
            <a:r>
              <a:rPr lang="en-US" sz="2400" b="1" i="0" dirty="0">
                <a:effectLst/>
                <a:latin typeface="Times New Roman" panose="02020603050405020304" pitchFamily="18" charset="0"/>
                <a:cs typeface="Times New Roman" panose="02020603050405020304" pitchFamily="18" charset="0"/>
              </a:rPr>
              <a:t>settings.xml</a:t>
            </a:r>
            <a:r>
              <a:rPr lang="en-US" sz="2400" b="0" i="0" dirty="0">
                <a:solidFill>
                  <a:srgbClr val="000000"/>
                </a:solidFill>
                <a:effectLst/>
                <a:latin typeface="Times New Roman" panose="02020603050405020304" pitchFamily="18" charset="0"/>
                <a:cs typeface="Times New Roman" panose="02020603050405020304" pitchFamily="18" charset="0"/>
              </a:rPr>
              <a:t> file. It is located in </a:t>
            </a:r>
            <a:r>
              <a:rPr lang="en-US" sz="2400" b="1" i="0" dirty="0">
                <a:effectLst/>
                <a:latin typeface="Times New Roman" panose="02020603050405020304" pitchFamily="18" charset="0"/>
                <a:cs typeface="Times New Roman" panose="02020603050405020304" pitchFamily="18" charset="0"/>
              </a:rPr>
              <a:t>MAVEN_HOME/conf/settings.xml</a:t>
            </a:r>
            <a:r>
              <a:rPr lang="en-US" sz="2400" b="0" i="0" dirty="0">
                <a:solidFill>
                  <a:srgbClr val="000000"/>
                </a:solidFill>
                <a:effectLst/>
                <a:latin typeface="Times New Roman" panose="02020603050405020304" pitchFamily="18" charset="0"/>
                <a:cs typeface="Times New Roman" panose="02020603050405020304" pitchFamily="18" charset="0"/>
              </a:rPr>
              <a:t>, for example: </a:t>
            </a:r>
            <a:r>
              <a:rPr lang="en-US" sz="2400" b="1" i="0" dirty="0">
                <a:effectLst/>
                <a:latin typeface="Times New Roman" panose="02020603050405020304" pitchFamily="18" charset="0"/>
                <a:cs typeface="Times New Roman" panose="02020603050405020304" pitchFamily="18" charset="0"/>
              </a:rPr>
              <a:t>E:\apache-maven-3.1.1\conf\settings.xml</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Central Repository</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solidFill>
                  <a:srgbClr val="000000"/>
                </a:solidFill>
                <a:effectLst/>
                <a:latin typeface="Times New Roman" panose="02020603050405020304" pitchFamily="18" charset="0"/>
                <a:cs typeface="Times New Roman" panose="02020603050405020304" pitchFamily="18" charset="0"/>
              </a:rPr>
              <a:t>central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on the web. It has been created by the apache maven community itself.</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The path of central repository is: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2"/>
              </a:rPr>
              <a:t>http://repo1.maven.org/maven2/</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sz="2400" b="1" dirty="0">
                <a:solidFill>
                  <a:srgbClr val="000000"/>
                </a:solidFill>
                <a:latin typeface="Times New Roman" panose="02020603050405020304" pitchFamily="18" charset="0"/>
                <a:cs typeface="Times New Roman" panose="02020603050405020304" pitchFamily="18" charset="0"/>
              </a:rPr>
              <a:t>Maven Remote Repository</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Maven </a:t>
            </a:r>
            <a:r>
              <a:rPr lang="en-US" sz="2400" b="1" i="0" dirty="0">
                <a:effectLst/>
                <a:latin typeface="Times New Roman" panose="02020603050405020304" pitchFamily="18" charset="0"/>
                <a:cs typeface="Times New Roman" panose="02020603050405020304" pitchFamily="18" charset="0"/>
              </a:rPr>
              <a:t>remote repository</a:t>
            </a:r>
            <a:r>
              <a:rPr lang="en-US" sz="2400" b="0" i="0" dirty="0">
                <a:solidFill>
                  <a:srgbClr val="000000"/>
                </a:solidFill>
                <a:effectLst/>
                <a:latin typeface="Times New Roman" panose="02020603050405020304" pitchFamily="18" charset="0"/>
                <a:cs typeface="Times New Roman" panose="02020603050405020304" pitchFamily="18" charset="0"/>
              </a:rPr>
              <a:t> is located on the web.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9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C7A916-786C-45CB-9366-4F4AEF0CFCC4}"/>
              </a:ext>
            </a:extLst>
          </p:cNvPr>
          <p:cNvSpPr>
            <a:spLocks noGrp="1"/>
          </p:cNvSpPr>
          <p:nvPr>
            <p:ph idx="1"/>
          </p:nvPr>
        </p:nvSpPr>
        <p:spPr>
          <a:xfrm>
            <a:off x="600075" y="552450"/>
            <a:ext cx="10753725" cy="5624513"/>
          </a:xfrm>
        </p:spPr>
        <p:txBody>
          <a:bodyPr>
            <a:normAutofit lnSpcReduction="10000"/>
          </a:bodyPr>
          <a:lstStyle/>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Pom.xml</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POM</a:t>
            </a:r>
            <a:r>
              <a:rPr lang="en-US" sz="2400" b="0" i="0" dirty="0">
                <a:solidFill>
                  <a:srgbClr val="000000"/>
                </a:solidFill>
                <a:effectLst/>
                <a:latin typeface="Times New Roman" panose="02020603050405020304" pitchFamily="18" charset="0"/>
                <a:cs typeface="Times New Roman" panose="02020603050405020304" pitchFamily="18" charset="0"/>
              </a:rPr>
              <a:t> is an acronym for </a:t>
            </a:r>
            <a:r>
              <a:rPr lang="en-US" sz="2400" b="1" i="0" dirty="0">
                <a:solidFill>
                  <a:srgbClr val="000000"/>
                </a:solidFill>
                <a:effectLst/>
                <a:latin typeface="Times New Roman" panose="02020603050405020304" pitchFamily="18" charset="0"/>
                <a:cs typeface="Times New Roman" panose="02020603050405020304" pitchFamily="18" charset="0"/>
              </a:rPr>
              <a:t>Project Object Model</a:t>
            </a:r>
            <a:r>
              <a:rPr lang="en-US" sz="2400" b="0" i="0" dirty="0">
                <a:solidFill>
                  <a:srgbClr val="000000"/>
                </a:solidFill>
                <a:effectLst/>
                <a:latin typeface="Times New Roman" panose="02020603050405020304" pitchFamily="18" charset="0"/>
                <a:cs typeface="Times New Roman" panose="02020603050405020304" pitchFamily="18" charset="0"/>
              </a:rPr>
              <a:t>. The pom.xml file contains information of project and configuration information for the maven to build the project such as dependencies, build directory, source directory, test source directory, plugin, goals etc.</a:t>
            </a:r>
          </a:p>
          <a:p>
            <a:pPr algn="l"/>
            <a:r>
              <a:rPr lang="en-US" sz="2400" b="0" i="0" dirty="0">
                <a:solidFill>
                  <a:srgbClr val="000000"/>
                </a:solidFill>
                <a:effectLst/>
                <a:latin typeface="Times New Roman" panose="02020603050405020304" pitchFamily="18" charset="0"/>
                <a:cs typeface="Times New Roman" panose="02020603050405020304" pitchFamily="18" charset="0"/>
              </a:rPr>
              <a:t>Maven reads the pom.xml file, then executes the goal.</a:t>
            </a:r>
          </a:p>
          <a:p>
            <a:pPr marL="0" indent="0">
              <a:buNone/>
            </a:pPr>
            <a:r>
              <a:rPr lang="en-IN" sz="2400" b="1" dirty="0">
                <a:latin typeface="Times New Roman" panose="02020603050405020304" pitchFamily="18" charset="0"/>
                <a:cs typeface="Times New Roman" panose="02020603050405020304" pitchFamily="18" charset="0"/>
              </a:rPr>
              <a:t>Elements of Pom.xml</a:t>
            </a:r>
          </a:p>
          <a:p>
            <a:pPr marL="0" indent="0">
              <a:buNone/>
            </a:pPr>
            <a:r>
              <a:rPr lang="en-US" sz="2400" b="1" dirty="0">
                <a:latin typeface="Times New Roman" panose="02020603050405020304" pitchFamily="18" charset="0"/>
                <a:cs typeface="Times New Roman" panose="02020603050405020304" pitchFamily="18" charset="0"/>
              </a:rPr>
              <a:t>project	</a:t>
            </a:r>
          </a:p>
          <a:p>
            <a:pPr marL="0" indent="0">
              <a:buNone/>
            </a:pPr>
            <a:r>
              <a:rPr lang="en-US" sz="2400" dirty="0">
                <a:latin typeface="Times New Roman" panose="02020603050405020304" pitchFamily="18" charset="0"/>
                <a:cs typeface="Times New Roman" panose="02020603050405020304" pitchFamily="18" charset="0"/>
              </a:rPr>
              <a:t>It is the root element of pom.xml file.</a:t>
            </a:r>
          </a:p>
          <a:p>
            <a:pPr marL="0" indent="0">
              <a:buNone/>
            </a:pPr>
            <a:r>
              <a:rPr lang="en-US" sz="2400" b="1" dirty="0" err="1">
                <a:latin typeface="Times New Roman" panose="02020603050405020304" pitchFamily="18" charset="0"/>
                <a:cs typeface="Times New Roman" panose="02020603050405020304" pitchFamily="18" charset="0"/>
              </a:rPr>
              <a:t>modelVersion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is the sub element of project. It specifies the </a:t>
            </a:r>
            <a:r>
              <a:rPr lang="en-US" sz="2400" dirty="0" err="1">
                <a:latin typeface="Times New Roman" panose="02020603050405020304" pitchFamily="18" charset="0"/>
                <a:cs typeface="Times New Roman" panose="02020603050405020304" pitchFamily="18" charset="0"/>
              </a:rPr>
              <a:t>modelVersion</a:t>
            </a:r>
            <a:r>
              <a:rPr lang="en-US" sz="2400" dirty="0">
                <a:latin typeface="Times New Roman" panose="02020603050405020304" pitchFamily="18" charset="0"/>
                <a:cs typeface="Times New Roman" panose="02020603050405020304" pitchFamily="18" charset="0"/>
              </a:rPr>
              <a:t>. It should be set to 4.0.0.</a:t>
            </a:r>
          </a:p>
          <a:p>
            <a:pPr marL="0" indent="0">
              <a:buNone/>
            </a:pPr>
            <a:r>
              <a:rPr lang="en-US" sz="2400" b="1" dirty="0" err="1">
                <a:latin typeface="Times New Roman" panose="02020603050405020304" pitchFamily="18" charset="0"/>
                <a:cs typeface="Times New Roman" panose="02020603050405020304" pitchFamily="18" charset="0"/>
              </a:rPr>
              <a:t>groupId</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id for the project group.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59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4F5D7C-C006-4057-B659-B4A96AB512B7}"/>
              </a:ext>
            </a:extLst>
          </p:cNvPr>
          <p:cNvSpPr>
            <a:spLocks noGrp="1"/>
          </p:cNvSpPr>
          <p:nvPr>
            <p:ph idx="1"/>
          </p:nvPr>
        </p:nvSpPr>
        <p:spPr>
          <a:xfrm>
            <a:off x="838200" y="466725"/>
            <a:ext cx="10515600" cy="5710238"/>
          </a:xfrm>
        </p:spPr>
        <p:txBody>
          <a:bodyPr>
            <a:noAutofit/>
          </a:bodyPr>
          <a:lstStyle/>
          <a:p>
            <a:pPr marL="0" indent="0">
              <a:buNone/>
            </a:pPr>
            <a:r>
              <a:rPr lang="en-US" sz="2400" b="1" dirty="0" err="1">
                <a:latin typeface="Times New Roman" panose="02020603050405020304" pitchFamily="18" charset="0"/>
                <a:cs typeface="Times New Roman" panose="02020603050405020304" pitchFamily="18" charset="0"/>
              </a:rPr>
              <a:t>artifactId</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id for the artifact (project). </a:t>
            </a:r>
          </a:p>
          <a:p>
            <a:pPr marL="0" indent="0">
              <a:buNone/>
            </a:pPr>
            <a:r>
              <a:rPr lang="en-US" sz="2400" b="1" dirty="0">
                <a:latin typeface="Times New Roman" panose="02020603050405020304" pitchFamily="18" charset="0"/>
                <a:cs typeface="Times New Roman" panose="02020603050405020304" pitchFamily="18" charset="0"/>
              </a:rPr>
              <a:t>version</a:t>
            </a:r>
          </a:p>
          <a:p>
            <a:pPr marL="0" indent="0">
              <a:buNone/>
            </a:pPr>
            <a:r>
              <a:rPr lang="en-US" sz="2400" dirty="0">
                <a:latin typeface="Times New Roman" panose="02020603050405020304" pitchFamily="18" charset="0"/>
                <a:cs typeface="Times New Roman" panose="02020603050405020304" pitchFamily="18" charset="0"/>
              </a:rPr>
              <a:t>It is the sub element of project. It specifies the version of the artifact under given group.</a:t>
            </a:r>
          </a:p>
          <a:p>
            <a:pPr marL="0" indent="0">
              <a:buNone/>
            </a:pPr>
            <a:r>
              <a:rPr lang="en-US" sz="2400" b="1" dirty="0">
                <a:latin typeface="Times New Roman" panose="02020603050405020304" pitchFamily="18" charset="0"/>
                <a:cs typeface="Times New Roman" panose="02020603050405020304" pitchFamily="18" charset="0"/>
              </a:rPr>
              <a:t>Build Life Cycle</a:t>
            </a:r>
          </a:p>
          <a:p>
            <a:pPr marL="0" indent="0">
              <a:buNone/>
            </a:pPr>
            <a:r>
              <a:rPr lang="en-US" sz="2400" dirty="0">
                <a:latin typeface="Times New Roman" panose="02020603050405020304" pitchFamily="18" charset="0"/>
                <a:cs typeface="Times New Roman" panose="02020603050405020304" pitchFamily="18" charset="0"/>
              </a:rPr>
              <a:t>Maven is based around the central concept of a build lifecycle. </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There are three built-in build lifecycles: default, clean and site. The default lifecycle handles project deployment, the clean lifecycle handles project cleaning, while the site lifecycle handles the creation of your project's site documentation.</a:t>
            </a:r>
          </a:p>
          <a:p>
            <a:pPr marL="0" indent="0">
              <a:buNone/>
            </a:pPr>
            <a:r>
              <a:rPr lang="en-US" sz="2400" b="1" dirty="0">
                <a:latin typeface="Times New Roman" panose="02020603050405020304" pitchFamily="18" charset="0"/>
                <a:cs typeface="Times New Roman" panose="02020603050405020304" pitchFamily="18" charset="0"/>
              </a:rPr>
              <a:t>Default Life Cycle Phases</a:t>
            </a:r>
          </a:p>
          <a:p>
            <a:pPr marL="0" indent="0">
              <a:buNone/>
            </a:pPr>
            <a:r>
              <a:rPr lang="en-US" sz="2400" dirty="0">
                <a:latin typeface="Times New Roman" panose="02020603050405020304" pitchFamily="18" charset="0"/>
                <a:cs typeface="Times New Roman" panose="02020603050405020304" pitchFamily="18" charset="0"/>
              </a:rPr>
              <a:t>validate - validate the project is correct and all necessary information is available</a:t>
            </a:r>
          </a:p>
          <a:p>
            <a:pPr marL="0" indent="0">
              <a:buNone/>
            </a:pPr>
            <a:r>
              <a:rPr lang="en-US" sz="2400" dirty="0">
                <a:latin typeface="Times New Roman" panose="02020603050405020304" pitchFamily="18" charset="0"/>
                <a:cs typeface="Times New Roman" panose="02020603050405020304" pitchFamily="18" charset="0"/>
              </a:rPr>
              <a:t>compile - compile the source code of the project</a:t>
            </a:r>
          </a:p>
        </p:txBody>
      </p:sp>
    </p:spTree>
    <p:extLst>
      <p:ext uri="{BB962C8B-B14F-4D97-AF65-F5344CB8AC3E}">
        <p14:creationId xmlns:p14="http://schemas.microsoft.com/office/powerpoint/2010/main" val="208497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73701C-5DDA-4F45-9549-5A9EEFF7495D}"/>
              </a:ext>
            </a:extLst>
          </p:cNvPr>
          <p:cNvSpPr>
            <a:spLocks noGrp="1"/>
          </p:cNvSpPr>
          <p:nvPr>
            <p:ph idx="1"/>
          </p:nvPr>
        </p:nvSpPr>
        <p:spPr>
          <a:xfrm>
            <a:off x="685800" y="523875"/>
            <a:ext cx="10668000" cy="56530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 test the compiled source code using a suitable unit testing framework. These tests should not require the code be packaged or deployed</a:t>
            </a:r>
          </a:p>
          <a:p>
            <a:pPr marL="0" indent="0">
              <a:buNone/>
            </a:pPr>
            <a:r>
              <a:rPr lang="en-US" sz="2400" b="1" dirty="0">
                <a:latin typeface="Times New Roman" panose="02020603050405020304" pitchFamily="18" charset="0"/>
                <a:cs typeface="Times New Roman" panose="02020603050405020304" pitchFamily="18" charset="0"/>
              </a:rPr>
              <a:t>package</a:t>
            </a:r>
            <a:r>
              <a:rPr lang="en-US" sz="2400" dirty="0">
                <a:latin typeface="Times New Roman" panose="02020603050405020304" pitchFamily="18" charset="0"/>
                <a:cs typeface="Times New Roman" panose="02020603050405020304" pitchFamily="18" charset="0"/>
              </a:rPr>
              <a:t> - take the compiled code and package it in its distributable format, such as a JAR.</a:t>
            </a:r>
          </a:p>
          <a:p>
            <a:pPr marL="0" indent="0">
              <a:buNone/>
            </a:pPr>
            <a:r>
              <a:rPr lang="en-US" sz="2400" b="1" dirty="0">
                <a:latin typeface="Times New Roman" panose="02020603050405020304" pitchFamily="18" charset="0"/>
                <a:cs typeface="Times New Roman" panose="02020603050405020304" pitchFamily="18" charset="0"/>
              </a:rPr>
              <a:t>verify</a:t>
            </a:r>
            <a:r>
              <a:rPr lang="en-US" sz="2400" dirty="0">
                <a:latin typeface="Times New Roman" panose="02020603050405020304" pitchFamily="18" charset="0"/>
                <a:cs typeface="Times New Roman" panose="02020603050405020304" pitchFamily="18" charset="0"/>
              </a:rPr>
              <a:t> - run any checks on results of integration tests to ensure quality criteria are met</a:t>
            </a:r>
          </a:p>
          <a:p>
            <a:pPr marL="0" indent="0">
              <a:buNone/>
            </a:pPr>
            <a:r>
              <a:rPr lang="en-US" sz="2400" b="1" dirty="0">
                <a:latin typeface="Times New Roman" panose="02020603050405020304" pitchFamily="18" charset="0"/>
                <a:cs typeface="Times New Roman" panose="02020603050405020304" pitchFamily="18" charset="0"/>
              </a:rPr>
              <a:t>install</a:t>
            </a:r>
            <a:r>
              <a:rPr lang="en-US" sz="2400" dirty="0">
                <a:latin typeface="Times New Roman" panose="02020603050405020304" pitchFamily="18" charset="0"/>
                <a:cs typeface="Times New Roman" panose="02020603050405020304" pitchFamily="18" charset="0"/>
              </a:rPr>
              <a:t> - install the package into the local repository, for use as a dependency in other projects locally</a:t>
            </a:r>
          </a:p>
          <a:p>
            <a:pPr marL="0" indent="0">
              <a:buNone/>
            </a:pPr>
            <a:r>
              <a:rPr lang="en-US" sz="2400" b="1" dirty="0">
                <a:latin typeface="Times New Roman" panose="02020603050405020304" pitchFamily="18" charset="0"/>
                <a:cs typeface="Times New Roman" panose="02020603050405020304" pitchFamily="18" charset="0"/>
              </a:rPr>
              <a:t>deploy</a:t>
            </a:r>
            <a:r>
              <a:rPr lang="en-US" sz="2400" dirty="0">
                <a:latin typeface="Times New Roman" panose="02020603050405020304" pitchFamily="18" charset="0"/>
                <a:cs typeface="Times New Roman" panose="02020603050405020304" pitchFamily="18" charset="0"/>
              </a:rPr>
              <a:t> - done in the build environment, copies the final package to the remote repository for sharing with other developers and projects.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328262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566</TotalTime>
  <Words>983</Words>
  <Application>Microsoft Office PowerPoint</Application>
  <PresentationFormat>Custom</PresentationFormat>
  <Paragraphs>141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MAVEN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Maven Dependency Scopes</vt:lpstr>
      <vt:lpstr>PowerPoint Presentation</vt:lpstr>
      <vt:lpstr>PowerPoint Presentation</vt:lpstr>
      <vt:lpstr>PowerPoint Presentation</vt:lpstr>
      <vt:lpstr>PowerPoint Presentation</vt:lpstr>
      <vt:lpstr>PowerPoint Presentation</vt:lpstr>
      <vt:lpstr>Maven Profiles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Parvathy</dc:creator>
  <cp:lastModifiedBy>Admin</cp:lastModifiedBy>
  <cp:revision>32</cp:revision>
  <dcterms:created xsi:type="dcterms:W3CDTF">2021-03-09T14:00:31Z</dcterms:created>
  <dcterms:modified xsi:type="dcterms:W3CDTF">2024-04-23T08:08:27Z</dcterms:modified>
</cp:coreProperties>
</file>