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81205" autoAdjust="0"/>
  </p:normalViewPr>
  <p:slideViewPr>
    <p:cSldViewPr snapToGrid="0">
      <p:cViewPr varScale="1">
        <p:scale>
          <a:sx n="70" d="100"/>
          <a:sy n="70" d="100"/>
        </p:scale>
        <p:origin x="39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0F2AF-4937-4B22-B060-74D97FDDDE5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CF48B-97D3-469B-8E5B-9D16B8F6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mbol_(mathematics)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calar_(mathematics)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in some smartphones</a:t>
            </a:r>
          </a:p>
          <a:p>
            <a:r>
              <a:rPr lang="en-US" dirty="0"/>
              <a:t>Used for military purposes like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Quaternions is an expression of the form </a:t>
            </a:r>
            <a:r>
              <a:rPr lang="en-US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a+bi+cj+dk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where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b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c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d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are real numbers, and </a:t>
            </a:r>
            <a:r>
              <a:rPr lang="en-US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j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k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are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Symbol (mathematics)"/>
              </a:rPr>
              <a:t>symbols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that can be interpreted as unit-vectors pointing along the three spatial axes. In practice, if one of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b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c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d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is 0, the corresponding term is omitted; if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b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c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d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are all zero, the quaternion is the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zero quaternion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denoted 0; if one of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b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c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d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equals 1, the corresponding term is written simply </a:t>
            </a:r>
            <a:r>
              <a:rPr lang="en-US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,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j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or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k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Hamilton describes a quaternion, as consisting of a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 tooltip="Scalar (mathematics)"/>
              </a:rPr>
              <a:t>scalar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part and a vector part. The quaternion is called the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vector part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(sometimes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imaginary part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of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q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is the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scalar part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(sometimes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real part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of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q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A quaternion that equals its real part (that is, its vector part is zero) is called a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scalar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or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real quaternion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is identified with the corresponding real number. That is, the real numbers are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embedded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in the quaternions. </a:t>
            </a:r>
          </a:p>
          <a:p>
            <a:r>
              <a:rPr lang="en-US" dirty="0"/>
              <a:t> a UAV (unmanned </a:t>
            </a:r>
            <a:r>
              <a:rPr lang="en-US" dirty="0" err="1"/>
              <a:t>aerival</a:t>
            </a:r>
            <a:r>
              <a:rPr lang="en-US" dirty="0"/>
              <a:t> visuals)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CF48B-97D3-469B-8E5B-9D16B8F6E5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2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independent variables first and then 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CF48B-97D3-469B-8E5B-9D16B8F6E5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29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CF48B-97D3-469B-8E5B-9D16B8F6E5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D639-177B-494C-6956-B99BFB101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0D88D-9368-619D-3510-0E883BD79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BC31B-8B16-BE4B-BE03-930E3825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F551-D1D0-453F-8461-0B6DE578442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AE97B-0DBB-5379-384B-5762873C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272DB-7EDA-568B-5145-65F72944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842-3512-4975-91CD-02E9ACF0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0E53-E07D-BE8E-FA82-603737FE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270E3-FA94-C991-7321-E66AB9BB0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A8606-5446-07F0-115D-405E3821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F551-D1D0-453F-8461-0B6DE578442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4131A-CC1C-3F1A-17DE-80F06852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075EF-A57F-B612-B97A-D33F6BBA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842-3512-4975-91CD-02E9ACF0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8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D6091-0ED1-6D9A-1CFC-64951BC94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E65D5-9789-5D09-BC8D-F5EDA7B2E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4ABDE-86B6-77BF-C8FD-56D7F338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F551-D1D0-453F-8461-0B6DE578442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CB7AF-68A2-001C-D287-24AEF738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02551-75C2-218E-7220-3384F88D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842-3512-4975-91CD-02E9ACF0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6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5ED0-E929-060F-C544-A59C21B6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384F-86C1-9DB2-CB7B-1FCF7C733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BB55F-44D8-2493-7160-CADA4A34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F551-D1D0-453F-8461-0B6DE578442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377A2-CA01-F413-5BBD-AB84ABF7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7272F-B9A6-7E03-9182-E74F0866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842-3512-4975-91CD-02E9ACF0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3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2AA-B714-A0C0-50F6-BBC75592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EA940-92D8-15FB-7A60-AB908CFBF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E3AEF-41FD-ACE7-6FD6-DE5ADD90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F551-D1D0-453F-8461-0B6DE578442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31A28-C3D1-2863-A5D6-8FC33865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B47D4-B500-9142-6E97-F36C5061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842-3512-4975-91CD-02E9ACF0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8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D9F6-09B9-6A59-7523-54F1A561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97112-2586-033E-B42D-0738A9675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C363D-73B4-F9EE-BD6B-6441906B0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F8F92-60F7-6F7C-916D-940C9E88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F551-D1D0-453F-8461-0B6DE578442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57693-43CB-58B7-43B7-7E6989EC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CA396-77BD-62A7-BACA-DBEEF8D6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842-3512-4975-91CD-02E9ACF0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5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97EC-E063-2D05-4E7E-2CEE68BB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76343-E15B-7813-3B0F-97A7C605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87A72-6F9A-8D7C-CE28-C4DEBEB10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BA557-A8D9-7117-70CB-C44AD8FF7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D8905-E22B-49D5-EF34-8D5DDF778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6F307-1197-D5A0-5CDE-0493E7A6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F551-D1D0-453F-8461-0B6DE578442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D0409-272C-F2FD-4041-51931D17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66080-15B9-4D47-A1FC-B7EE2D6C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842-3512-4975-91CD-02E9ACF0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8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235D-1F22-84AA-EB1D-185E8A9C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D2B26-DBE5-60F8-DE19-2D0C68BD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F551-D1D0-453F-8461-0B6DE578442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005D6-4375-94AA-FF99-041F34FE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0407B-BE79-B29F-8E40-458555F5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842-3512-4975-91CD-02E9ACF0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5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D5FBB-BC99-5EC0-5EED-57E763E1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F551-D1D0-453F-8461-0B6DE578442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DDE71-14A4-2A94-55A4-445881F5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2D320-3F93-95BD-9939-578F039F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842-3512-4975-91CD-02E9ACF0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4743-0F57-FA99-D595-E060B041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84FF4-700A-31A8-E97E-08878A863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FC065-7DA0-5E99-5BCC-3291993F6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9E6CE-6A8B-113F-0CFF-C8BBEA8F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F551-D1D0-453F-8461-0B6DE578442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12F2B-7B0B-C313-8CFF-6BE8DF8F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0370-F927-0ABB-50CE-A74A0E4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842-3512-4975-91CD-02E9ACF0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90FC-7851-6B1B-CD25-01671D21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76860-8EED-61BA-C663-DA565B959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57DBD-1F1E-35C9-2779-BCF11CDF9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1FEC0-B6A2-CE7C-5C78-E026AAF5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F551-D1D0-453F-8461-0B6DE578442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C73D9-CDEF-85E4-E72A-F7462B53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74DD7-4B31-C348-1568-4B1F09CE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842-3512-4975-91CD-02E9ACF0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0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FB525-C01E-BA1A-EF97-25FE4E7D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DEE19-4D42-915C-D401-973B007C2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6C6D8-33E5-F41D-D8BA-CA7C2799C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7EF551-D1D0-453F-8461-0B6DE578442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6BD76-4BA2-2F5B-6D39-9E9ABCB49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84CA-7090-7E81-1DAF-50BC4522D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A1842-3512-4975-91CD-02E9ACF0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5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nd/3.0/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jpralves.net/tag/accelerometer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hyperlink" Target="https://creativecommons.org/licenses/by-nc-sa/3.0/" TargetMode="External"/><Relationship Id="rId10" Type="http://schemas.openxmlformats.org/officeDocument/2006/relationships/hyperlink" Target="https://www.flickr.com/photos/adafruit/47085215661/" TargetMode="External"/><Relationship Id="rId4" Type="http://schemas.openxmlformats.org/officeDocument/2006/relationships/hyperlink" Target="https://www.flickr.com/photos/unloveable/2398638074" TargetMode="External"/><Relationship Id="rId9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9F01-AEB5-E8D8-361B-83961EAFF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Inertial Measurement Unit (IMU)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23E12-2D0F-C57A-7BC7-8DFE62F78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Ross</a:t>
            </a:r>
          </a:p>
        </p:txBody>
      </p:sp>
    </p:spTree>
    <p:extLst>
      <p:ext uri="{BB962C8B-B14F-4D97-AF65-F5344CB8AC3E}">
        <p14:creationId xmlns:p14="http://schemas.microsoft.com/office/powerpoint/2010/main" val="207434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96A9-B9A9-20D3-EAC6-DB7FD1F13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8F1C7-7E5B-9905-13D2-CC99A64AD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2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2168-069E-6D06-BCD3-860A3584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99E8-E213-ECDC-E1A7-98AF49ADC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8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0B65-5137-4B5E-5588-6FC9C390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3E4CD-6D00-35A7-52CA-A23DF445F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231F20"/>
                </a:solidFill>
                <a:highlight>
                  <a:srgbClr val="FFFFFF"/>
                </a:highlight>
                <a:latin typeface="Roboto-Regular"/>
              </a:rPr>
              <a:t>IMU is a</a:t>
            </a:r>
            <a:r>
              <a:rPr lang="en-US" b="0" i="0" dirty="0">
                <a:solidFill>
                  <a:srgbClr val="231F20"/>
                </a:solidFill>
                <a:effectLst/>
                <a:highlight>
                  <a:srgbClr val="FFFFFF"/>
                </a:highlight>
                <a:latin typeface="Roboto-Regular"/>
              </a:rPr>
              <a:t> device that can measure and report specific gravity and angular rate of an object to which it is attached. </a:t>
            </a:r>
          </a:p>
          <a:p>
            <a:pPr lvl="1"/>
            <a:r>
              <a:rPr lang="en-US" b="0" i="0" dirty="0">
                <a:solidFill>
                  <a:srgbClr val="231F20"/>
                </a:solidFill>
                <a:effectLst/>
                <a:highlight>
                  <a:srgbClr val="FFFFFF"/>
                </a:highlight>
                <a:latin typeface="Roboto-Regular"/>
              </a:rPr>
              <a:t>Gyroscopes: providing a measure angular rate</a:t>
            </a:r>
          </a:p>
          <a:p>
            <a:pPr lvl="1"/>
            <a:r>
              <a:rPr lang="en-US" b="0" i="0" dirty="0">
                <a:solidFill>
                  <a:srgbClr val="231F20"/>
                </a:solidFill>
                <a:effectLst/>
                <a:highlight>
                  <a:srgbClr val="FFFFFF"/>
                </a:highlight>
                <a:latin typeface="Roboto-Regular"/>
              </a:rPr>
              <a:t>Accelerometers: providing a measure specific force/acceleration</a:t>
            </a:r>
          </a:p>
          <a:p>
            <a:pPr lvl="1"/>
            <a:r>
              <a:rPr lang="en-US" b="0" i="0" dirty="0">
                <a:solidFill>
                  <a:srgbClr val="231F20"/>
                </a:solidFill>
                <a:effectLst/>
                <a:highlight>
                  <a:srgbClr val="FFFFFF"/>
                </a:highlight>
                <a:latin typeface="Roboto-Regular"/>
              </a:rPr>
              <a:t>Magnetometers (optional): measurement of the magnetic field surrounding the system</a:t>
            </a:r>
          </a:p>
          <a:p>
            <a:endParaRPr lang="en-US" dirty="0"/>
          </a:p>
        </p:txBody>
      </p:sp>
      <p:pic>
        <p:nvPicPr>
          <p:cNvPr id="8" name="Picture 7" descr="A metal object with a ring&#10;&#10;Description automatically generated">
            <a:extLst>
              <a:ext uri="{FF2B5EF4-FFF2-40B4-BE49-F238E27FC236}">
                <a16:creationId xmlns:a16="http://schemas.microsoft.com/office/drawing/2014/main" id="{F97CABE2-03A0-D863-7B97-96D873DA1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3218" y="4251277"/>
            <a:ext cx="2144456" cy="1610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26F57B-9CE6-C9FC-3457-54EBC61C4F35}"/>
              </a:ext>
            </a:extLst>
          </p:cNvPr>
          <p:cNvSpPr txBox="1"/>
          <p:nvPr/>
        </p:nvSpPr>
        <p:spPr>
          <a:xfrm>
            <a:off x="1093217" y="6038339"/>
            <a:ext cx="16977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flickr.com/photos/unloveable/2398638074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1" name="Picture 10" descr="A diagram of a red circuit board&#10;&#10;Description automatically generated">
            <a:extLst>
              <a:ext uri="{FF2B5EF4-FFF2-40B4-BE49-F238E27FC236}">
                <a16:creationId xmlns:a16="http://schemas.microsoft.com/office/drawing/2014/main" id="{8CBC3261-0A70-4621-9EEC-2CE7A36FF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910514" y="3878444"/>
            <a:ext cx="2745285" cy="27452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08A4BB-7657-15DE-C491-46ECC126983F}"/>
              </a:ext>
            </a:extLst>
          </p:cNvPr>
          <p:cNvSpPr txBox="1"/>
          <p:nvPr/>
        </p:nvSpPr>
        <p:spPr>
          <a:xfrm>
            <a:off x="3860232" y="7070495"/>
            <a:ext cx="27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s://jpralves.net/tag/accelerometer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8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14" name="Picture 13" descr="A coin and a blue circuit board&#10;&#10;Description automatically generated">
            <a:extLst>
              <a:ext uri="{FF2B5EF4-FFF2-40B4-BE49-F238E27FC236}">
                <a16:creationId xmlns:a16="http://schemas.microsoft.com/office/drawing/2014/main" id="{E090998B-82A9-49C5-BABF-24ACC1487A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102505" y="4086009"/>
            <a:ext cx="2890767" cy="22258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4EC395-14B6-D93A-21D5-C35D3AEEC274}"/>
              </a:ext>
            </a:extLst>
          </p:cNvPr>
          <p:cNvSpPr txBox="1"/>
          <p:nvPr/>
        </p:nvSpPr>
        <p:spPr>
          <a:xfrm>
            <a:off x="8102505" y="6427316"/>
            <a:ext cx="289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0" tooltip="https://www.flickr.com/photos/adafruit/47085215661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0381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AD9F-7F46-6E8C-8721-0A75DB9A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11DCB-6054-E565-CED6-82F9A027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 Variable</a:t>
            </a:r>
          </a:p>
          <a:p>
            <a:pPr lvl="1"/>
            <a:r>
              <a:rPr lang="en-US" dirty="0" err="1"/>
              <a:t>Quarterions</a:t>
            </a:r>
            <a:r>
              <a:rPr lang="en-US" dirty="0"/>
              <a:t> 0-3</a:t>
            </a:r>
          </a:p>
          <a:p>
            <a:r>
              <a:rPr lang="en-US" dirty="0"/>
              <a:t>Independent Variables</a:t>
            </a:r>
          </a:p>
          <a:p>
            <a:pPr lvl="1"/>
            <a:r>
              <a:rPr lang="en-US" dirty="0"/>
              <a:t>Gyro x, y, z</a:t>
            </a:r>
          </a:p>
          <a:p>
            <a:pPr lvl="1"/>
            <a:r>
              <a:rPr lang="en-US" dirty="0"/>
              <a:t>Accelerometer x, y, z</a:t>
            </a:r>
          </a:p>
          <a:p>
            <a:pPr lvl="1"/>
            <a:r>
              <a:rPr lang="en-US" dirty="0" err="1"/>
              <a:t>Magnometer</a:t>
            </a:r>
            <a:r>
              <a:rPr lang="en-US" dirty="0"/>
              <a:t> x, y, z</a:t>
            </a:r>
          </a:p>
        </p:txBody>
      </p:sp>
    </p:spTree>
    <p:extLst>
      <p:ext uri="{BB962C8B-B14F-4D97-AF65-F5344CB8AC3E}">
        <p14:creationId xmlns:p14="http://schemas.microsoft.com/office/powerpoint/2010/main" val="121172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A478-1AA8-372A-F102-978546AA5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11C54-39AA-49ED-3B4D-B61BF9240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8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6A81-EFD1-FA62-B9C4-0967DF94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6C7EF6-CDD0-D188-358A-2699E508B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3372" y="1690688"/>
            <a:ext cx="3749040" cy="2313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5C91B0-48DA-6A4A-F0F6-152FB3304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712" y="1690688"/>
            <a:ext cx="3749040" cy="2313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3F6906-5853-88A0-933D-976C51FCB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84" y="1690688"/>
            <a:ext cx="3749040" cy="231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0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6A81-EFD1-FA62-B9C4-0967DF94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Accelerometer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FB45CE-843F-F04E-3C3E-B6B55FBD3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497" y="2089238"/>
            <a:ext cx="3641425" cy="2247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297379-E5F2-764E-FDBA-168AAC4F2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866" y="2355772"/>
            <a:ext cx="3209540" cy="1980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FA6500-8113-37F0-E45D-E79D6EA69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3079" y="2080587"/>
            <a:ext cx="3641424" cy="2247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DE09DE-761D-9E92-3515-8CFC85C63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651" y="2095240"/>
            <a:ext cx="3631698" cy="22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9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6A81-EFD1-FA62-B9C4-0967DF94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Magnometer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879C0C-A8AA-FEED-CFE6-2ED38E667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3992418" cy="27667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0252A1-9B47-6712-A199-017E6CB6E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830" y="1690688"/>
            <a:ext cx="4207166" cy="2766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7FBA0F-9A2F-1A05-53BD-CCE60ED58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996" y="1690688"/>
            <a:ext cx="3884004" cy="26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9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6A81-EFD1-FA62-B9C4-0967DF94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Quaternions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FC32D-F46A-590D-6338-8FA6E221D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686" y="1825625"/>
            <a:ext cx="70426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5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C141F0-8171-7BB0-DC1B-559DE83C593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07326" y="97989"/>
            <a:ext cx="10781731" cy="666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2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362</Words>
  <Application>Microsoft Office PowerPoint</Application>
  <PresentationFormat>Widescreen</PresentationFormat>
  <Paragraphs>34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Nimbus Roman No9 L</vt:lpstr>
      <vt:lpstr>Roboto-Regular</vt:lpstr>
      <vt:lpstr>Office Theme</vt:lpstr>
      <vt:lpstr>Inertial Measurement Unit (IMU)</vt:lpstr>
      <vt:lpstr>What is an IMU</vt:lpstr>
      <vt:lpstr>Data</vt:lpstr>
      <vt:lpstr>EDA</vt:lpstr>
      <vt:lpstr>Gyro</vt:lpstr>
      <vt:lpstr>Accelerometer</vt:lpstr>
      <vt:lpstr>Magnometer</vt:lpstr>
      <vt:lpstr>Quaternions</vt:lpstr>
      <vt:lpstr>PowerPoint Presentation</vt:lpstr>
      <vt:lpstr>Model Building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Inertial Measurement Unit (IMU)</dc:title>
  <dc:creator>Philip Ross</dc:creator>
  <cp:lastModifiedBy>Philip Ross</cp:lastModifiedBy>
  <cp:revision>10</cp:revision>
  <dcterms:created xsi:type="dcterms:W3CDTF">2024-04-18T04:17:52Z</dcterms:created>
  <dcterms:modified xsi:type="dcterms:W3CDTF">2024-04-19T04:29:54Z</dcterms:modified>
</cp:coreProperties>
</file>